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773" r:id="rId2"/>
    <p:sldMasterId id="2147483785" r:id="rId3"/>
    <p:sldMasterId id="2147483799" r:id="rId4"/>
  </p:sldMasterIdLst>
  <p:notesMasterIdLst>
    <p:notesMasterId r:id="rId71"/>
  </p:notesMasterIdLst>
  <p:sldIdLst>
    <p:sldId id="256" r:id="rId5"/>
    <p:sldId id="340" r:id="rId6"/>
    <p:sldId id="392" r:id="rId7"/>
    <p:sldId id="393" r:id="rId8"/>
    <p:sldId id="394" r:id="rId9"/>
    <p:sldId id="351" r:id="rId10"/>
    <p:sldId id="388" r:id="rId11"/>
    <p:sldId id="354" r:id="rId12"/>
    <p:sldId id="409" r:id="rId13"/>
    <p:sldId id="344" r:id="rId14"/>
    <p:sldId id="353" r:id="rId15"/>
    <p:sldId id="345" r:id="rId16"/>
    <p:sldId id="346" r:id="rId17"/>
    <p:sldId id="347" r:id="rId18"/>
    <p:sldId id="348" r:id="rId19"/>
    <p:sldId id="349" r:id="rId20"/>
    <p:sldId id="350" r:id="rId21"/>
    <p:sldId id="260" r:id="rId22"/>
    <p:sldId id="355" r:id="rId23"/>
    <p:sldId id="261" r:id="rId24"/>
    <p:sldId id="262" r:id="rId25"/>
    <p:sldId id="356" r:id="rId26"/>
    <p:sldId id="309" r:id="rId27"/>
    <p:sldId id="314" r:id="rId28"/>
    <p:sldId id="316" r:id="rId29"/>
    <p:sldId id="320" r:id="rId30"/>
    <p:sldId id="321" r:id="rId31"/>
    <p:sldId id="322" r:id="rId32"/>
    <p:sldId id="323" r:id="rId33"/>
    <p:sldId id="324" r:id="rId34"/>
    <p:sldId id="396" r:id="rId35"/>
    <p:sldId id="397" r:id="rId36"/>
    <p:sldId id="325" r:id="rId37"/>
    <p:sldId id="326" r:id="rId38"/>
    <p:sldId id="327" r:id="rId39"/>
    <p:sldId id="330" r:id="rId40"/>
    <p:sldId id="331" r:id="rId41"/>
    <p:sldId id="333" r:id="rId42"/>
    <p:sldId id="332" r:id="rId43"/>
    <p:sldId id="334" r:id="rId44"/>
    <p:sldId id="335" r:id="rId45"/>
    <p:sldId id="336" r:id="rId46"/>
    <p:sldId id="398" r:id="rId47"/>
    <p:sldId id="399" r:id="rId48"/>
    <p:sldId id="400" r:id="rId49"/>
    <p:sldId id="370" r:id="rId50"/>
    <p:sldId id="371" r:id="rId51"/>
    <p:sldId id="372" r:id="rId52"/>
    <p:sldId id="373" r:id="rId53"/>
    <p:sldId id="384" r:id="rId54"/>
    <p:sldId id="375" r:id="rId55"/>
    <p:sldId id="376" r:id="rId56"/>
    <p:sldId id="402" r:id="rId57"/>
    <p:sldId id="404" r:id="rId58"/>
    <p:sldId id="363" r:id="rId59"/>
    <p:sldId id="377" r:id="rId60"/>
    <p:sldId id="378" r:id="rId61"/>
    <p:sldId id="379" r:id="rId62"/>
    <p:sldId id="380" r:id="rId63"/>
    <p:sldId id="386" r:id="rId64"/>
    <p:sldId id="382" r:id="rId65"/>
    <p:sldId id="401" r:id="rId66"/>
    <p:sldId id="403" r:id="rId67"/>
    <p:sldId id="405" r:id="rId68"/>
    <p:sldId id="407" r:id="rId69"/>
    <p:sldId id="39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E9DB"/>
    <a:srgbClr val="392B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2" autoAdjust="0"/>
    <p:restoredTop sz="94660"/>
  </p:normalViewPr>
  <p:slideViewPr>
    <p:cSldViewPr snapToGrid="0">
      <p:cViewPr varScale="1">
        <p:scale>
          <a:sx n="68" d="100"/>
          <a:sy n="68" d="100"/>
        </p:scale>
        <p:origin x="5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ED7247A-EFB1-4D9A-ACCD-25846986F8CB}"/>
    <pc:docChg chg="modSld">
      <pc:chgData name="" userId="" providerId="" clId="Web-{7ED7247A-EFB1-4D9A-ACCD-25846986F8CB}" dt="2018-08-24T20:55:42.017" v="3" actId="20577"/>
      <pc:docMkLst>
        <pc:docMk/>
      </pc:docMkLst>
      <pc:sldChg chg="modSp">
        <pc:chgData name="" userId="" providerId="" clId="Web-{7ED7247A-EFB1-4D9A-ACCD-25846986F8CB}" dt="2018-08-24T20:55:42.017" v="2" actId="20577"/>
        <pc:sldMkLst>
          <pc:docMk/>
          <pc:sldMk cId="2333972212" sldId="407"/>
        </pc:sldMkLst>
        <pc:spChg chg="mod">
          <ac:chgData name="" userId="" providerId="" clId="Web-{7ED7247A-EFB1-4D9A-ACCD-25846986F8CB}" dt="2018-08-24T20:55:42.017" v="2" actId="20577"/>
          <ac:spMkLst>
            <pc:docMk/>
            <pc:sldMk cId="2333972212" sldId="40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0AA69-3194-4F77-8600-3A6CCD6561C2}" type="datetimeFigureOut">
              <a:rPr lang="en-US" smtClean="0"/>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348D4-D935-46B2-B451-65D48947C928}" type="slidenum">
              <a:rPr lang="en-US" smtClean="0"/>
              <a:t>‹#›</a:t>
            </a:fld>
            <a:endParaRPr lang="en-US"/>
          </a:p>
        </p:txBody>
      </p:sp>
    </p:spTree>
    <p:extLst>
      <p:ext uri="{BB962C8B-B14F-4D97-AF65-F5344CB8AC3E}">
        <p14:creationId xmlns:p14="http://schemas.microsoft.com/office/powerpoint/2010/main" val="266655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7348D4-D935-46B2-B451-65D48947C928}" type="slidenum">
              <a:rPr lang="en-US" smtClean="0"/>
              <a:t>8</a:t>
            </a:fld>
            <a:endParaRPr lang="en-US"/>
          </a:p>
        </p:txBody>
      </p:sp>
    </p:spTree>
    <p:extLst>
      <p:ext uri="{BB962C8B-B14F-4D97-AF65-F5344CB8AC3E}">
        <p14:creationId xmlns:p14="http://schemas.microsoft.com/office/powerpoint/2010/main" val="964673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7348D4-D935-46B2-B451-65D48947C928}" type="slidenum">
              <a:rPr lang="en-US" smtClean="0"/>
              <a:t>19</a:t>
            </a:fld>
            <a:endParaRPr lang="en-US"/>
          </a:p>
        </p:txBody>
      </p:sp>
    </p:spTree>
    <p:extLst>
      <p:ext uri="{BB962C8B-B14F-4D97-AF65-F5344CB8AC3E}">
        <p14:creationId xmlns:p14="http://schemas.microsoft.com/office/powerpoint/2010/main" val="1543642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12C4B942-0DF0-439E-B5B9-1F88EEEE9F30}" type="slidenum">
              <a:rPr lang="en-US" altLang="en-US" sz="1200"/>
              <a:pPr eaLnBrk="1" hangingPunct="1"/>
              <a:t>46</a:t>
            </a:fld>
            <a:endParaRPr lang="en-US" altLang="en-US" sz="1200"/>
          </a:p>
        </p:txBody>
      </p:sp>
      <p:sp>
        <p:nvSpPr>
          <p:cNvPr id="14339" name="Rectangle 2"/>
          <p:cNvSpPr>
            <a:spLocks noGrp="1" noRot="1" noChangeAspect="1" noChangeArrowheads="1" noTextEdit="1"/>
          </p:cNvSpPr>
          <p:nvPr>
            <p:ph type="sldImg"/>
          </p:nvPr>
        </p:nvSpPr>
        <p:spPr>
          <a:xfrm>
            <a:off x="314325" y="501650"/>
            <a:ext cx="14103350" cy="7934325"/>
          </a:xfrm>
          <a:solidFill>
            <a:srgbClr val="FFFFFF"/>
          </a:solidFill>
          <a:ln/>
        </p:spPr>
      </p:sp>
      <p:sp>
        <p:nvSpPr>
          <p:cNvPr id="14340" name="Text Box 3"/>
          <p:cNvSpPr>
            <a:spLocks noGrp="1" noChangeArrowheads="1"/>
          </p:cNvSpPr>
          <p:nvPr>
            <p:ph type="body" idx="1"/>
          </p:nvPr>
        </p:nvSpPr>
        <p:spPr>
          <a:xfrm>
            <a:off x="1416050" y="3330575"/>
            <a:ext cx="6457950" cy="2663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57200"/>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91271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C269C7A2-E43E-43EF-8992-4B755E6DA4CF}" type="slidenum">
              <a:rPr lang="en-US" altLang="en-US" sz="1200"/>
              <a:pPr eaLnBrk="1" hangingPunct="1"/>
              <a:t>47</a:t>
            </a:fld>
            <a:endParaRPr lang="en-US" altLang="en-US" sz="1200"/>
          </a:p>
        </p:txBody>
      </p:sp>
      <p:sp>
        <p:nvSpPr>
          <p:cNvPr id="16387" name="Rectangle 2"/>
          <p:cNvSpPr>
            <a:spLocks noGrp="1" noRot="1" noChangeAspect="1" noChangeArrowheads="1" noTextEdit="1"/>
          </p:cNvSpPr>
          <p:nvPr>
            <p:ph type="sldImg"/>
          </p:nvPr>
        </p:nvSpPr>
        <p:spPr>
          <a:xfrm>
            <a:off x="314325" y="501650"/>
            <a:ext cx="14103350" cy="7934325"/>
          </a:xfrm>
          <a:solidFill>
            <a:srgbClr val="FFFFFF"/>
          </a:solidFill>
          <a:ln/>
        </p:spPr>
      </p:sp>
      <p:sp>
        <p:nvSpPr>
          <p:cNvPr id="16388" name="Text Box 3"/>
          <p:cNvSpPr>
            <a:spLocks noGrp="1" noChangeArrowheads="1"/>
          </p:cNvSpPr>
          <p:nvPr>
            <p:ph type="body" idx="1"/>
          </p:nvPr>
        </p:nvSpPr>
        <p:spPr>
          <a:xfrm>
            <a:off x="1416050" y="3330575"/>
            <a:ext cx="6457950" cy="2663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57200"/>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87105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2A3A5DB-9A8F-473B-82B4-2EDFFC5E042D}" type="slidenum">
              <a:rPr lang="en-US" altLang="en-US" sz="1200"/>
              <a:pPr eaLnBrk="1" hangingPunct="1"/>
              <a:t>48</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073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1CF8FC8-3914-4B09-BAB2-A986D7815ABC}" type="slidenum">
              <a:rPr lang="en-US" altLang="en-US" sz="1200"/>
              <a:pPr eaLnBrk="1" hangingPunct="1"/>
              <a:t>49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51655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7348D4-D935-46B2-B451-65D48947C928}" type="slidenum">
              <a:rPr lang="en-US" smtClean="0"/>
              <a:t>50</a:t>
            </a:fld>
            <a:endParaRPr lang="en-US"/>
          </a:p>
        </p:txBody>
      </p:sp>
    </p:spTree>
    <p:extLst>
      <p:ext uri="{BB962C8B-B14F-4D97-AF65-F5344CB8AC3E}">
        <p14:creationId xmlns:p14="http://schemas.microsoft.com/office/powerpoint/2010/main" val="221266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Grp="1" noChangeArrowheads="1"/>
          </p:cNvSpPr>
          <p:nvPr>
            <p:ph type="body" idx="1"/>
          </p:nvPr>
        </p:nvSpPr>
        <p:spPr bwMode="auto">
          <a:xfrm>
            <a:off x="1185863" y="4787900"/>
            <a:ext cx="5407025" cy="3827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14423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1185863" y="4787900"/>
            <a:ext cx="5407025" cy="3827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82585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Grp="1" noChangeArrowheads="1"/>
          </p:cNvSpPr>
          <p:nvPr>
            <p:ph type="body" idx="1"/>
          </p:nvPr>
        </p:nvSpPr>
        <p:spPr bwMode="auto">
          <a:xfrm>
            <a:off x="1185863" y="4787900"/>
            <a:ext cx="5407025" cy="3827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06385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1185863" y="4787900"/>
            <a:ext cx="5407025" cy="3827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968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8635E1B-F9FA-4317-B5AB-AD3FBE20DAB0}" type="slidenum">
              <a:t>10</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pPr lvl="0"/>
            <a:r>
              <a:rPr lang="en-GB"/>
              <a:t>Now, the Unix interpreter prompts you to give it a Unix command with a short bit of text that ends with a dollar. In the slides this will be represented simply as a dollar.</a:t>
            </a:r>
          </a:p>
          <a:p>
            <a:pPr lvl="0"/>
            <a:r>
              <a:rPr lang="en-GB"/>
              <a:t>This is a Unix prompt asking for a Unix command.</a:t>
            </a:r>
          </a:p>
          <a:p>
            <a:pPr lvl="0"/>
            <a:r>
              <a:rPr lang="en-GB"/>
              <a:t>The Unix command we are going to give is “</a:t>
            </a:r>
            <a:r>
              <a:rPr lang="en-GB">
                <a:latin typeface="Liberation Mono" pitchFamily="49"/>
              </a:rPr>
              <a:t>python3</a:t>
            </a:r>
            <a:r>
              <a:rPr lang="en-GB"/>
              <a:t>”. Please note that trailing “3”. The command “python” gives you either Python 2 or Python 3 depending on what system you are on. With this command we are insisting on getting a version of Python 3.</a:t>
            </a:r>
          </a:p>
          <a:p>
            <a:pPr lvl="0"/>
            <a:r>
              <a:rPr lang="en-GB"/>
              <a:t>The Python interpreter then runs, starting with a couple of lines of blurb. In particular it identifies the specific version of Python it is running. (3.2.3 in this slide.)</a:t>
            </a:r>
          </a:p>
          <a:p>
            <a:pPr lvl="0"/>
            <a:r>
              <a:rPr lang="en-GB"/>
              <a:t>Then it gives a prompt of its own, three “greater than” characters. The Python 3 program is now running and it is prompting us to give a Python command.</a:t>
            </a:r>
          </a:p>
          <a:p>
            <a:pPr lvl="0"/>
            <a:r>
              <a:rPr lang="en-GB"/>
              <a:t>You cannot give a Unix command at a Python prompt (or </a:t>
            </a:r>
            <a:r>
              <a:rPr lang="en-GB" i="1"/>
              <a:t>vice versa</a:t>
            </a:r>
            <a:r>
              <a:rPr lang="en-GB"/>
              <a:t>).</a:t>
            </a:r>
          </a:p>
          <a:p>
            <a:pPr lvl="0"/>
            <a:endParaRPr lang="en-GB"/>
          </a:p>
        </p:txBody>
      </p:sp>
    </p:spTree>
    <p:extLst>
      <p:ext uri="{BB962C8B-B14F-4D97-AF65-F5344CB8AC3E}">
        <p14:creationId xmlns:p14="http://schemas.microsoft.com/office/powerpoint/2010/main" val="1650803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1185863" y="4787900"/>
            <a:ext cx="5407025" cy="3827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4794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1185863" y="4787900"/>
            <a:ext cx="5407025" cy="3827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35152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1185863" y="4787900"/>
            <a:ext cx="5407025" cy="3827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66121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8635E1B-F9FA-4317-B5AB-AD3FBE20DAB0}" type="slidenum">
              <a:t>11</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pPr lvl="0"/>
            <a:r>
              <a:rPr lang="en-GB"/>
              <a:t>Now, the Unix interpreter prompts you to give it a Unix command with a short bit of text that ends with a dollar. In the slides this will be represented simply as a dollar.</a:t>
            </a:r>
          </a:p>
          <a:p>
            <a:pPr lvl="0"/>
            <a:r>
              <a:rPr lang="en-GB"/>
              <a:t>This is a Unix prompt asking for a Unix command.</a:t>
            </a:r>
          </a:p>
          <a:p>
            <a:pPr lvl="0"/>
            <a:r>
              <a:rPr lang="en-GB"/>
              <a:t>The Unix command we are going to give is “</a:t>
            </a:r>
            <a:r>
              <a:rPr lang="en-GB">
                <a:latin typeface="Liberation Mono" pitchFamily="49"/>
              </a:rPr>
              <a:t>python3</a:t>
            </a:r>
            <a:r>
              <a:rPr lang="en-GB"/>
              <a:t>”. Please note that trailing “3”. The command “python” gives you either Python 2 or Python 3 depending on what system you are on. With this command we are insisting on getting a version of Python 3.</a:t>
            </a:r>
          </a:p>
          <a:p>
            <a:pPr lvl="0"/>
            <a:r>
              <a:rPr lang="en-GB"/>
              <a:t>The Python interpreter then runs, starting with a couple of lines of blurb. In particular it identifies the specific version of Python it is running. (3.2.3 in this slide.)</a:t>
            </a:r>
          </a:p>
          <a:p>
            <a:pPr lvl="0"/>
            <a:r>
              <a:rPr lang="en-GB"/>
              <a:t>Then it gives a prompt of its own, three “greater than” characters. The Python 3 program is now running and it is prompting us to give a Python command.</a:t>
            </a:r>
          </a:p>
          <a:p>
            <a:pPr lvl="0"/>
            <a:r>
              <a:rPr lang="en-GB"/>
              <a:t>You cannot give a Unix command at a Python prompt (or </a:t>
            </a:r>
            <a:r>
              <a:rPr lang="en-GB" i="1"/>
              <a:t>vice versa</a:t>
            </a:r>
            <a:r>
              <a:rPr lang="en-GB"/>
              <a:t>).</a:t>
            </a:r>
          </a:p>
          <a:p>
            <a:pPr lvl="0"/>
            <a:endParaRPr lang="en-GB"/>
          </a:p>
        </p:txBody>
      </p:sp>
    </p:spTree>
    <p:extLst>
      <p:ext uri="{BB962C8B-B14F-4D97-AF65-F5344CB8AC3E}">
        <p14:creationId xmlns:p14="http://schemas.microsoft.com/office/powerpoint/2010/main" val="200620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3A64E12-9FE5-4E31-882B-4D75D6BAFF58}" type="slidenum">
              <a:t>12</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pPr lvl="0"/>
            <a:r>
              <a:rPr lang="en-GB"/>
              <a:t>There are various ways to quit interactive Python. There are two commands which are equivalent for our purposes: </a:t>
            </a:r>
            <a:r>
              <a:rPr lang="en-GB">
                <a:latin typeface="Liberation Mono" pitchFamily="49"/>
              </a:rPr>
              <a:t>quit()</a:t>
            </a:r>
            <a:r>
              <a:rPr lang="en-GB"/>
              <a:t> and </a:t>
            </a:r>
            <a:r>
              <a:rPr lang="en-GB">
                <a:latin typeface="Liberation Mono" pitchFamily="49"/>
              </a:rPr>
              <a:t>exit()</a:t>
            </a:r>
            <a:r>
              <a:rPr lang="en-GB"/>
              <a:t>, but the simplest is the key sequence [Ctrl]+[D].</a:t>
            </a:r>
          </a:p>
        </p:txBody>
      </p:sp>
    </p:spTree>
    <p:extLst>
      <p:ext uri="{BB962C8B-B14F-4D97-AF65-F5344CB8AC3E}">
        <p14:creationId xmlns:p14="http://schemas.microsoft.com/office/powerpoint/2010/main" val="3548654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FFDAB2E-2210-43F5-AA65-11F8349EFFF3}" type="slidenum">
              <a:t>13</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pPr lvl="0"/>
            <a:r>
              <a:rPr lang="en-GB"/>
              <a:t>There is a tradition that the first program you ever run in any language generates the output “Hello, world!”.</a:t>
            </a:r>
          </a:p>
          <a:p>
            <a:pPr lvl="0"/>
            <a:r>
              <a:rPr lang="en-GB"/>
              <a:t>I see no reason to buck tradition. Welcome to your first Python command; we are going to output “Hello, world!”.</a:t>
            </a:r>
          </a:p>
          <a:p>
            <a:pPr lvl="0"/>
            <a:r>
              <a:rPr lang="en-GB"/>
              <a:t>We type this command at the Python prompt. The convention in these slides is that the typewriter text in bold face is what you type and the text in regular face is what the computer prints.</a:t>
            </a:r>
          </a:p>
          <a:p>
            <a:pPr lvl="0"/>
            <a:r>
              <a:rPr lang="en-GB"/>
              <a:t>We type “</a:t>
            </a:r>
            <a:r>
              <a:rPr lang="en-GB">
                <a:latin typeface="Liberation Mono" pitchFamily="49"/>
              </a:rPr>
              <a:t>print</a:t>
            </a:r>
            <a:r>
              <a:rPr lang="en-GB"/>
              <a:t>” followed by an opening round brackets and the text “</a:t>
            </a:r>
            <a:r>
              <a:rPr lang="en-GB">
                <a:latin typeface="Liberation Mono" pitchFamily="49"/>
              </a:rPr>
              <a:t>Hello, world!</a:t>
            </a:r>
            <a:r>
              <a:rPr lang="en-GB"/>
              <a:t>” surrounded by single quotes, ending with a closing round bracket and hitting the Return key, [↲], to indicate that we are done with that line of instruction.</a:t>
            </a:r>
          </a:p>
          <a:p>
            <a:pPr lvl="0"/>
            <a:r>
              <a:rPr lang="en-GB"/>
              <a:t>The computer responds by outputting “</a:t>
            </a:r>
            <a:r>
              <a:rPr lang="en-GB">
                <a:latin typeface="Liberation Mono" pitchFamily="49"/>
              </a:rPr>
              <a:t>Hello, world!</a:t>
            </a:r>
            <a:r>
              <a:rPr lang="en-GB"/>
              <a:t>” without the quotes.</a:t>
            </a:r>
          </a:p>
          <a:p>
            <a:pPr lvl="0"/>
            <a:r>
              <a:rPr lang="en-GB"/>
              <a:t>Once it has done that it prompts us again asking for another Python command with another Python prompt, “</a:t>
            </a:r>
            <a:r>
              <a:rPr lang="en-GB">
                <a:latin typeface="Liberation Mono" pitchFamily="49"/>
              </a:rPr>
              <a:t>&gt;&gt;&gt;</a:t>
            </a:r>
            <a:r>
              <a:rPr lang="en-GB"/>
              <a:t>”.</a:t>
            </a:r>
          </a:p>
        </p:txBody>
      </p:sp>
    </p:spTree>
    <p:extLst>
      <p:ext uri="{BB962C8B-B14F-4D97-AF65-F5344CB8AC3E}">
        <p14:creationId xmlns:p14="http://schemas.microsoft.com/office/powerpoint/2010/main" val="30596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8ECE483-94AD-4B1D-A723-19DC756D15AB}" type="slidenum">
              <a:t>14</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pPr lvl="0"/>
            <a:r>
              <a:rPr lang="en-GB"/>
              <a:t>This is our first Python “function”. A function takes some input, does something with it and (optionally) returns a value. The nomenclature derives from the mathematics of functions, but we don’t need to fixate on the mathematical underpinnings of computer science in this course.</a:t>
            </a:r>
          </a:p>
          <a:p>
            <a:pPr lvl="0"/>
            <a:r>
              <a:rPr lang="en-GB"/>
              <a:t>Our function in this case is “</a:t>
            </a:r>
            <a:r>
              <a:rPr lang="en-GB">
                <a:latin typeface="Liberation Mono" pitchFamily="49"/>
              </a:rPr>
              <a:t>print</a:t>
            </a:r>
            <a:r>
              <a:rPr lang="en-GB"/>
              <a:t>” and the command necessarily starts with the name of the function.</a:t>
            </a:r>
          </a:p>
          <a:p>
            <a:pPr lvl="0"/>
            <a:r>
              <a:rPr lang="en-GB"/>
              <a:t>The inputs to the function are called its “arguments” and follow the function inside round brackets (“parentheses”).</a:t>
            </a:r>
          </a:p>
          <a:p>
            <a:pPr lvl="0"/>
            <a:r>
              <a:rPr lang="en-GB"/>
              <a:t>In this case there is a single argument, the text to print.</a:t>
            </a:r>
          </a:p>
          <a:p>
            <a:pPr lvl="0"/>
            <a:endParaRPr lang="en-GB"/>
          </a:p>
          <a:p>
            <a:pPr lvl="0"/>
            <a:r>
              <a:rPr lang="en-GB"/>
              <a:t>Note that Python, as with many but not all programming languages, is “case sensitive”. The word “</a:t>
            </a:r>
            <a:r>
              <a:rPr lang="en-GB">
                <a:latin typeface="Liberation Mono" pitchFamily="49"/>
              </a:rPr>
              <a:t>print</a:t>
            </a:r>
            <a:r>
              <a:rPr lang="en-GB"/>
              <a:t>” is not the same as “</a:t>
            </a:r>
            <a:r>
              <a:rPr lang="en-GB">
                <a:latin typeface="Liberation Mono" pitchFamily="49"/>
              </a:rPr>
              <a:t>Print</a:t>
            </a:r>
            <a:r>
              <a:rPr lang="en-GB"/>
              <a:t>” or “</a:t>
            </a:r>
            <a:r>
              <a:rPr lang="en-GB">
                <a:latin typeface="Liberation Mono" pitchFamily="49"/>
              </a:rPr>
              <a:t>PRINT</a:t>
            </a:r>
            <a:r>
              <a:rPr lang="en-GB"/>
              <a:t>”.</a:t>
            </a:r>
          </a:p>
        </p:txBody>
      </p:sp>
    </p:spTree>
    <p:extLst>
      <p:ext uri="{BB962C8B-B14F-4D97-AF65-F5344CB8AC3E}">
        <p14:creationId xmlns:p14="http://schemas.microsoft.com/office/powerpoint/2010/main" val="4220055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4F550E-3061-45AF-897A-ED31FD7BC771}" type="slidenum">
              <a:t>15</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pPr lvl="0"/>
            <a:r>
              <a:rPr lang="en-GB"/>
              <a:t>The text itself is presented within single quotation marks. (We will discuss the choice of quotation marks later.)</a:t>
            </a:r>
          </a:p>
          <a:p>
            <a:pPr lvl="0"/>
            <a:r>
              <a:rPr lang="en-GB"/>
              <a:t>The body of the text comes within the quotes.</a:t>
            </a:r>
          </a:p>
          <a:p>
            <a:pPr lvl="0"/>
            <a:r>
              <a:rPr lang="en-GB"/>
              <a:t>The quotes are not part of the text; they merely indicate to the Python interpreter that “hey, this is text!”</a:t>
            </a:r>
          </a:p>
          <a:p>
            <a:pPr lvl="0"/>
            <a:r>
              <a:rPr lang="en-GB"/>
              <a:t>Recall that the the printed output does not have quotes.</a:t>
            </a:r>
          </a:p>
        </p:txBody>
      </p:sp>
    </p:spTree>
    <p:extLst>
      <p:ext uri="{BB962C8B-B14F-4D97-AF65-F5344CB8AC3E}">
        <p14:creationId xmlns:p14="http://schemas.microsoft.com/office/powerpoint/2010/main" val="1292691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29CC75D-AEDC-4039-BC14-1B2003BE822C}" type="slidenum">
              <a:t>16</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pPr lvl="0"/>
            <a:r>
              <a:rPr lang="en-GB"/>
              <a:t>So what do the quotes “do”?</a:t>
            </a:r>
          </a:p>
          <a:p>
            <a:pPr lvl="0"/>
            <a:r>
              <a:rPr lang="en-GB"/>
              <a:t>If there are no quotes then Python will try to interpret the letters as something it should know about. With the quotes Python simply interprets it as literal text.</a:t>
            </a:r>
          </a:p>
          <a:p>
            <a:pPr lvl="0"/>
            <a:r>
              <a:rPr lang="en-GB"/>
              <a:t>For example, without quotes the string of characters </a:t>
            </a:r>
            <a:r>
              <a:rPr lang="en-GB">
                <a:latin typeface="Liberation Mono" pitchFamily="49"/>
              </a:rPr>
              <a:t>p-r-i-n-t</a:t>
            </a:r>
            <a:r>
              <a:rPr lang="en-GB"/>
              <a:t> are a command; with quotes they are the text to be printed.</a:t>
            </a:r>
          </a:p>
        </p:txBody>
      </p:sp>
    </p:spTree>
    <p:extLst>
      <p:ext uri="{BB962C8B-B14F-4D97-AF65-F5344CB8AC3E}">
        <p14:creationId xmlns:p14="http://schemas.microsoft.com/office/powerpoint/2010/main" val="2338239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0AF92CA-E0BE-42EC-96DF-119A37ADCDBB}" type="slidenum">
              <a:t>17</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pPr lvl="0"/>
            <a:r>
              <a:rPr lang="en-GB"/>
              <a:t>So we understand the “hello, world” command and how to run it from an interactive Python. But serious Python programs can’t be typed in live; they need to be kept in a file and Python needs to be directed to run the commands from that file.</a:t>
            </a:r>
          </a:p>
          <a:p>
            <a:pPr lvl="0"/>
            <a:r>
              <a:rPr lang="en-GB"/>
              <a:t>These files are called “scripts” and we are now going to look at the Python script version of “hello, world”.</a:t>
            </a:r>
          </a:p>
          <a:p>
            <a:pPr lvl="0"/>
            <a:r>
              <a:rPr lang="en-GB"/>
              <a:t>In your home directories we have put a file called “</a:t>
            </a:r>
            <a:r>
              <a:rPr lang="en-GB">
                <a:latin typeface="Liberation Mono" pitchFamily="49"/>
              </a:rPr>
              <a:t>hello1.py</a:t>
            </a:r>
            <a:r>
              <a:rPr lang="en-GB"/>
              <a:t>”. It is conventional that Python scripts have file names ending with a “</a:t>
            </a:r>
            <a:r>
              <a:rPr lang="en-GB">
                <a:latin typeface="Liberation Mono" pitchFamily="49"/>
              </a:rPr>
              <a:t>.py</a:t>
            </a:r>
            <a:r>
              <a:rPr lang="en-GB"/>
              <a:t>” suffix. Some tools actually require it. We will follow this convention and you should too.</a:t>
            </a:r>
          </a:p>
          <a:p>
            <a:pPr lvl="0"/>
            <a:r>
              <a:rPr lang="en-GB"/>
              <a:t>This contains exactly the same as we were typing manually: a single line with the print command on it.</a:t>
            </a:r>
          </a:p>
          <a:p>
            <a:pPr lvl="0"/>
            <a:r>
              <a:rPr lang="en-GB"/>
              <a:t>We are going to make Python run the instructions out of the script. We call this “running the script”.</a:t>
            </a:r>
          </a:p>
          <a:p>
            <a:pPr lvl="0"/>
            <a:r>
              <a:rPr lang="en-GB"/>
              <a:t>Scripts are run from the Unix command line. We issue the Unix command “</a:t>
            </a:r>
            <a:r>
              <a:rPr lang="en-GB">
                <a:latin typeface="Liberation Mono" pitchFamily="49"/>
              </a:rPr>
              <a:t>python3</a:t>
            </a:r>
            <a:r>
              <a:rPr lang="en-GB"/>
              <a:t>” to execute Python again, but this time we add an extra word: the name of the script, “</a:t>
            </a:r>
            <a:r>
              <a:rPr lang="en-GB">
                <a:latin typeface="Liberation Mono" pitchFamily="49"/>
              </a:rPr>
              <a:t>hello1.py</a:t>
            </a:r>
            <a:r>
              <a:rPr lang="en-GB"/>
              <a:t>”.</a:t>
            </a:r>
          </a:p>
          <a:p>
            <a:pPr lvl="0"/>
            <a:r>
              <a:rPr lang="en-GB"/>
              <a:t>When it runs commands from a script, python doesn’t bother with the lines of blurb and as soon as it has run the commands (hence the output) it exists immediately, returning control to the Unix environment, so we get a Unix prompt back.</a:t>
            </a:r>
          </a:p>
        </p:txBody>
      </p:sp>
    </p:spTree>
    <p:extLst>
      <p:ext uri="{BB962C8B-B14F-4D97-AF65-F5344CB8AC3E}">
        <p14:creationId xmlns:p14="http://schemas.microsoft.com/office/powerpoint/2010/main" val="2362039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F6A200-5402-401F-A999-37809A710BF9}"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79303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CFB6C-7A73-4201-B444-6602D0D44D4F}"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82363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1EC66E-4474-481B-91C1-A0693396C455}"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1203146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582A94-467F-42F5-8270-60F9BAB44EF7}"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251445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02AE5-26E9-4AE7-A8A5-8D75C3A2B141}"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350303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318E1-73E7-41A0-B0A9-D30CAA903434}"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90324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65F6A0-6466-48D3-8440-6D7DB7F40FD1}"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195147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130582-D7B4-4F57-B36B-F3451A5DBA0B}" type="datetime1">
              <a:rPr lang="en-US" smtClean="0"/>
              <a:t>8/24/2018</a:t>
            </a:fld>
            <a:endParaRPr lang="en-US"/>
          </a:p>
        </p:txBody>
      </p:sp>
      <p:sp>
        <p:nvSpPr>
          <p:cNvPr id="8" name="Footer Placeholder 7"/>
          <p:cNvSpPr>
            <a:spLocks noGrp="1"/>
          </p:cNvSpPr>
          <p:nvPr>
            <p:ph type="ftr" sz="quarter" idx="11"/>
          </p:nvPr>
        </p:nvSpPr>
        <p:spPr/>
        <p:txBody>
          <a:bodyPr/>
          <a:lstStyle/>
          <a:p>
            <a:r>
              <a:rPr lang="en-US"/>
              <a:t>https://www.slideshare.net/sujithkumar9212301/introduction-to-python-36647807</a:t>
            </a:r>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173973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998EFC-B111-4EF8-89FC-BE7EE0C3A33F}" type="datetime1">
              <a:rPr lang="en-US" smtClean="0"/>
              <a:t>8/24/2018</a:t>
            </a:fld>
            <a:endParaRPr lang="en-US"/>
          </a:p>
        </p:txBody>
      </p:sp>
      <p:sp>
        <p:nvSpPr>
          <p:cNvPr id="4" name="Footer Placeholder 3"/>
          <p:cNvSpPr>
            <a:spLocks noGrp="1"/>
          </p:cNvSpPr>
          <p:nvPr>
            <p:ph type="ftr" sz="quarter" idx="11"/>
          </p:nvPr>
        </p:nvSpPr>
        <p:spPr/>
        <p:txBody>
          <a:bodyPr/>
          <a:lstStyle/>
          <a:p>
            <a:r>
              <a:rPr lang="en-US"/>
              <a:t>https://www.slideshare.net/sujithkumar9212301/introduction-to-python-36647807</a:t>
            </a:r>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013242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8254B-C3EC-45ED-A91B-4343A70694A0}" type="datetime1">
              <a:rPr lang="en-US" smtClean="0"/>
              <a:t>8/24/2018</a:t>
            </a:fld>
            <a:endParaRPr lang="en-US"/>
          </a:p>
        </p:txBody>
      </p:sp>
      <p:sp>
        <p:nvSpPr>
          <p:cNvPr id="3" name="Footer Placeholder 2"/>
          <p:cNvSpPr>
            <a:spLocks noGrp="1"/>
          </p:cNvSpPr>
          <p:nvPr>
            <p:ph type="ftr" sz="quarter" idx="11"/>
          </p:nvPr>
        </p:nvSpPr>
        <p:spPr/>
        <p:txBody>
          <a:bodyPr/>
          <a:lstStyle/>
          <a:p>
            <a:r>
              <a:rPr lang="en-US"/>
              <a:t>https://www.slideshare.net/sujithkumar9212301/introduction-to-python-36647807</a:t>
            </a:r>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2787030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FD171-233A-453A-8F2C-4325F5A0B187}"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14473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54DC4-93A5-4146-B99B-23611DB5523D}"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08294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7A0C11-471C-47A3-981E-651E11C1548B}"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55282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2F169A-BFDB-431D-BA38-BB0144656583}"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570931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CFFF58-90D8-4153-8EF5-3734B353B3FF}"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96165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BF8A01-C568-4658-9769-3B069ADB9F84}"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822230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atin typeface="Times New Roman" panose="02020603050405020304" pitchFamily="18" charset="0"/>
                <a:cs typeface="Times New Roman" panose="02020603050405020304" pitchFamily="18"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02F26A9-C177-4077-9268-A10EB4DC4294}"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8411235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7D7AC-6D2A-4D61-9236-B488958972D1}"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147653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B6F83-CB64-4F0B-9B73-A84A2AB09957}"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5663939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1D7F46-D053-42B2-89C1-9DE8689E0E07}" type="datetime1">
              <a:rPr lang="en-US" smtClean="0"/>
              <a:t>8/24/2018</a:t>
            </a:fld>
            <a:endParaRPr lang="en-US"/>
          </a:p>
        </p:txBody>
      </p:sp>
      <p:sp>
        <p:nvSpPr>
          <p:cNvPr id="8" name="Footer Placeholder 7"/>
          <p:cNvSpPr>
            <a:spLocks noGrp="1"/>
          </p:cNvSpPr>
          <p:nvPr>
            <p:ph type="ftr" sz="quarter" idx="11"/>
          </p:nvPr>
        </p:nvSpPr>
        <p:spPr/>
        <p:txBody>
          <a:bodyPr/>
          <a:lstStyle/>
          <a:p>
            <a:r>
              <a:rPr lang="en-US"/>
              <a:t>https://www.slideshare.net/sujithkumar9212301/introduction-to-python-36647807</a:t>
            </a:r>
          </a:p>
        </p:txBody>
      </p:sp>
      <p:sp>
        <p:nvSpPr>
          <p:cNvPr id="9" name="Slide Number Placeholder 8"/>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1682770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7E4481-F733-4C40-9159-54E66D3EDE32}" type="datetime1">
              <a:rPr lang="en-US" smtClean="0"/>
              <a:t>8/24/2018</a:t>
            </a:fld>
            <a:endParaRPr lang="en-US"/>
          </a:p>
        </p:txBody>
      </p:sp>
      <p:sp>
        <p:nvSpPr>
          <p:cNvPr id="4" name="Footer Placeholder 3"/>
          <p:cNvSpPr>
            <a:spLocks noGrp="1"/>
          </p:cNvSpPr>
          <p:nvPr>
            <p:ph type="ftr" sz="quarter" idx="11"/>
          </p:nvPr>
        </p:nvSpPr>
        <p:spPr/>
        <p:txBody>
          <a:bodyPr/>
          <a:lstStyle/>
          <a:p>
            <a:r>
              <a:rPr lang="en-US"/>
              <a:t>https://www.slideshare.net/sujithkumar9212301/introduction-to-python-36647807</a:t>
            </a:r>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217938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AD614-3FF4-451D-B508-B1B2A97B4447}" type="datetime1">
              <a:rPr lang="en-US" smtClean="0"/>
              <a:t>8/24/2018</a:t>
            </a:fld>
            <a:endParaRPr lang="en-US"/>
          </a:p>
        </p:txBody>
      </p:sp>
      <p:sp>
        <p:nvSpPr>
          <p:cNvPr id="3" name="Footer Placeholder 2"/>
          <p:cNvSpPr>
            <a:spLocks noGrp="1"/>
          </p:cNvSpPr>
          <p:nvPr>
            <p:ph type="ftr" sz="quarter" idx="11"/>
          </p:nvPr>
        </p:nvSpPr>
        <p:spPr/>
        <p:txBody>
          <a:bodyPr/>
          <a:lstStyle/>
          <a:p>
            <a:r>
              <a:rPr lang="en-US"/>
              <a:t>https://www.slideshare.net/sujithkumar9212301/introduction-to-python-36647807</a:t>
            </a:r>
          </a:p>
        </p:txBody>
      </p:sp>
      <p:sp>
        <p:nvSpPr>
          <p:cNvPr id="4" name="Slide Number Placeholder 3"/>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31586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393FA-2F9A-4F0B-829E-365A557A5BFD}"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0330056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2E690A-0607-4D6C-A61D-997A6717D17F}"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037310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1A64D-8F8B-4452-8959-ED2D1B13A689}"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endParaRPr lang="en-US" dirty="0"/>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870911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38A5BA-03AB-464C-A667-C76D88E7636D}"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42209585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B77F0-F650-4E6F-9DDD-AEED936FD105}"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9299199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7BBD9D-2393-4089-BF5F-A42547439927}" type="datetime1">
              <a:rPr lang="en-US" smtClean="0"/>
              <a:t>8/24/2018</a:t>
            </a:fld>
            <a:endParaRPr lang="en-US"/>
          </a:p>
        </p:txBody>
      </p:sp>
      <p:sp>
        <p:nvSpPr>
          <p:cNvPr id="4" name="Footer Placeholder 3"/>
          <p:cNvSpPr>
            <a:spLocks noGrp="1"/>
          </p:cNvSpPr>
          <p:nvPr>
            <p:ph type="ftr" sz="quarter" idx="11"/>
          </p:nvPr>
        </p:nvSpPr>
        <p:spPr/>
        <p:txBody>
          <a:bodyPr/>
          <a:lstStyle/>
          <a:p>
            <a:r>
              <a:rPr lang="en-US"/>
              <a:t>https://www.slideshare.net/sujithkumar9212301/introduction-to-python-36647807</a:t>
            </a:r>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0995186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D4DF51-586A-43DE-A27F-2AB8E77EF3EA}" type="datetime1">
              <a:rPr lang="en-US" smtClean="0"/>
              <a:t>8/24/2018</a:t>
            </a:fld>
            <a:endParaRPr lang="en-US"/>
          </a:p>
        </p:txBody>
      </p:sp>
      <p:sp>
        <p:nvSpPr>
          <p:cNvPr id="4" name="Footer Placeholder 3"/>
          <p:cNvSpPr>
            <a:spLocks noGrp="1"/>
          </p:cNvSpPr>
          <p:nvPr>
            <p:ph type="ftr" sz="quarter" idx="11"/>
          </p:nvPr>
        </p:nvSpPr>
        <p:spPr/>
        <p:txBody>
          <a:bodyPr/>
          <a:lstStyle/>
          <a:p>
            <a:r>
              <a:rPr lang="en-US"/>
              <a:t>https://www.slideshare.net/sujithkumar9212301/introduction-to-python-36647807</a:t>
            </a:r>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1647843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78D88A-B583-4478-BA08-10CCF923E50D}"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390733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944302-A26E-4077-B50E-0B933AEA7A80}"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9325151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C08DE-BF41-48E5-BBB6-51E581C7B81F}"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6613316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562294-791A-451E-AF76-74F54A63E5E7}"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50820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8D2979-5472-495F-A852-749D173332D5}"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4121171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0E70EE-B631-47A6-BFC5-16533E458D24}" type="datetime1">
              <a:rPr lang="en-US" smtClean="0"/>
              <a:t>8/24/2018</a:t>
            </a:fld>
            <a:endParaRPr lang="en-US"/>
          </a:p>
        </p:txBody>
      </p:sp>
      <p:sp>
        <p:nvSpPr>
          <p:cNvPr id="8" name="Footer Placeholder 7"/>
          <p:cNvSpPr>
            <a:spLocks noGrp="1"/>
          </p:cNvSpPr>
          <p:nvPr>
            <p:ph type="ftr" sz="quarter" idx="11"/>
          </p:nvPr>
        </p:nvSpPr>
        <p:spPr/>
        <p:txBody>
          <a:bodyPr/>
          <a:lstStyle/>
          <a:p>
            <a:r>
              <a:rPr lang="en-US"/>
              <a:t>https://www.slideshare.net/sujithkumar9212301/introduction-to-python-36647807</a:t>
            </a:r>
          </a:p>
        </p:txBody>
      </p:sp>
      <p:sp>
        <p:nvSpPr>
          <p:cNvPr id="9" name="Slide Number Placeholder 8"/>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824842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DBD69A-B179-4235-9F1F-8D254D9BAB64}" type="datetime1">
              <a:rPr lang="en-US" smtClean="0"/>
              <a:t>8/24/2018</a:t>
            </a:fld>
            <a:endParaRPr lang="en-US"/>
          </a:p>
        </p:txBody>
      </p:sp>
      <p:sp>
        <p:nvSpPr>
          <p:cNvPr id="4" name="Footer Placeholder 3"/>
          <p:cNvSpPr>
            <a:spLocks noGrp="1"/>
          </p:cNvSpPr>
          <p:nvPr>
            <p:ph type="ftr" sz="quarter" idx="11"/>
          </p:nvPr>
        </p:nvSpPr>
        <p:spPr/>
        <p:txBody>
          <a:bodyPr/>
          <a:lstStyle/>
          <a:p>
            <a:r>
              <a:rPr lang="en-US"/>
              <a:t>https://www.slideshare.net/sujithkumar9212301/introduction-to-python-36647807</a:t>
            </a:r>
          </a:p>
        </p:txBody>
      </p:sp>
      <p:sp>
        <p:nvSpPr>
          <p:cNvPr id="5" name="Slide Number Placeholder 4"/>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2279956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21AF4-D9C9-4D75-B4B3-098C62890708}" type="datetime1">
              <a:rPr lang="en-US" smtClean="0"/>
              <a:t>8/24/2018</a:t>
            </a:fld>
            <a:endParaRPr lang="en-US"/>
          </a:p>
        </p:txBody>
      </p:sp>
      <p:sp>
        <p:nvSpPr>
          <p:cNvPr id="3" name="Footer Placeholder 2"/>
          <p:cNvSpPr>
            <a:spLocks noGrp="1"/>
          </p:cNvSpPr>
          <p:nvPr>
            <p:ph type="ftr" sz="quarter" idx="11"/>
          </p:nvPr>
        </p:nvSpPr>
        <p:spPr/>
        <p:txBody>
          <a:bodyPr/>
          <a:lstStyle/>
          <a:p>
            <a:r>
              <a:rPr lang="en-US"/>
              <a:t>https://www.slideshare.net/sujithkumar9212301/introduction-to-python-36647807</a:t>
            </a:r>
          </a:p>
        </p:txBody>
      </p:sp>
      <p:sp>
        <p:nvSpPr>
          <p:cNvPr id="4" name="Slide Number Placeholder 3"/>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7649001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12C7B0-1845-4BC4-872F-EB4F265E9EB8}"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723556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85EF7-15B5-4520-BAB5-6FDC8B755112}"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26304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6665E2-C893-45A8-B3F4-A31E4A85A9BB}"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0567220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E1C044-52E7-4E95-82A6-AEABAE859B26}" type="datetime1">
              <a:rPr lang="en-US" smtClean="0"/>
              <a:t>8/24/2018</a:t>
            </a:fld>
            <a:endParaRPr lang="en-US"/>
          </a:p>
        </p:txBody>
      </p:sp>
      <p:sp>
        <p:nvSpPr>
          <p:cNvPr id="5" name="Footer Placeholder 4"/>
          <p:cNvSpPr>
            <a:spLocks noGrp="1"/>
          </p:cNvSpPr>
          <p:nvPr>
            <p:ph type="ftr" sz="quarter" idx="11"/>
          </p:nvPr>
        </p:nvSpPr>
        <p:spPr/>
        <p:txBody>
          <a:bodyPr/>
          <a:lstStyle/>
          <a:p>
            <a:r>
              <a:rPr lang="en-US"/>
              <a:t>https://www.slideshare.net/sujithkumar9212301/introduction-to-python-36647807</a:t>
            </a:r>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22862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A7C3E2-257D-4A4C-BF4C-C98EA69992C7}" type="datetime1">
              <a:rPr lang="en-US" smtClean="0"/>
              <a:t>8/24/2018</a:t>
            </a:fld>
            <a:endParaRPr lang="en-US"/>
          </a:p>
        </p:txBody>
      </p:sp>
      <p:sp>
        <p:nvSpPr>
          <p:cNvPr id="8" name="Footer Placeholder 7"/>
          <p:cNvSpPr>
            <a:spLocks noGrp="1"/>
          </p:cNvSpPr>
          <p:nvPr>
            <p:ph type="ftr" sz="quarter" idx="11"/>
          </p:nvPr>
        </p:nvSpPr>
        <p:spPr/>
        <p:txBody>
          <a:bodyPr/>
          <a:lstStyle/>
          <a:p>
            <a:r>
              <a:rPr lang="en-US"/>
              <a:t>https://www.slideshare.net/sujithkumar9212301/introduction-to-python-36647807</a:t>
            </a:r>
          </a:p>
        </p:txBody>
      </p:sp>
      <p:sp>
        <p:nvSpPr>
          <p:cNvPr id="9" name="Slide Number Placeholder 8"/>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47845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065EDC-11BB-4AAA-BE7F-23F3591E475C}" type="datetime1">
              <a:rPr lang="en-US" smtClean="0"/>
              <a:t>8/24/2018</a:t>
            </a:fld>
            <a:endParaRPr lang="en-US"/>
          </a:p>
        </p:txBody>
      </p:sp>
      <p:sp>
        <p:nvSpPr>
          <p:cNvPr id="4" name="Footer Placeholder 3"/>
          <p:cNvSpPr>
            <a:spLocks noGrp="1"/>
          </p:cNvSpPr>
          <p:nvPr>
            <p:ph type="ftr" sz="quarter" idx="11"/>
          </p:nvPr>
        </p:nvSpPr>
        <p:spPr/>
        <p:txBody>
          <a:bodyPr/>
          <a:lstStyle/>
          <a:p>
            <a:r>
              <a:rPr lang="en-US"/>
              <a:t>https://www.slideshare.net/sujithkumar9212301/introduction-to-python-36647807</a:t>
            </a:r>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109337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4683B-A529-4272-ACD7-BB493E33912C}" type="datetime1">
              <a:rPr lang="en-US" smtClean="0"/>
              <a:t>8/24/2018</a:t>
            </a:fld>
            <a:endParaRPr lang="en-US"/>
          </a:p>
        </p:txBody>
      </p:sp>
      <p:sp>
        <p:nvSpPr>
          <p:cNvPr id="3" name="Footer Placeholder 2"/>
          <p:cNvSpPr>
            <a:spLocks noGrp="1"/>
          </p:cNvSpPr>
          <p:nvPr>
            <p:ph type="ftr" sz="quarter" idx="11"/>
          </p:nvPr>
        </p:nvSpPr>
        <p:spPr/>
        <p:txBody>
          <a:bodyPr/>
          <a:lstStyle/>
          <a:p>
            <a:r>
              <a:rPr lang="en-US"/>
              <a:t>https://www.slideshare.net/sujithkumar9212301/introduction-to-python-36647807</a:t>
            </a:r>
          </a:p>
        </p:txBody>
      </p:sp>
      <p:sp>
        <p:nvSpPr>
          <p:cNvPr id="4" name="Slide Number Placeholder 3"/>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415979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B1E1DE-72B8-49F2-B6B6-6D3C24F9A37D}"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74219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3F59-1C75-42D1-90C0-0068AE1C2648}" type="datetime1">
              <a:rPr lang="en-US" smtClean="0"/>
              <a:t>8/24/2018</a:t>
            </a:fld>
            <a:endParaRPr lang="en-US"/>
          </a:p>
        </p:txBody>
      </p:sp>
      <p:sp>
        <p:nvSpPr>
          <p:cNvPr id="6" name="Footer Placeholder 5"/>
          <p:cNvSpPr>
            <a:spLocks noGrp="1"/>
          </p:cNvSpPr>
          <p:nvPr>
            <p:ph type="ftr" sz="quarter" idx="11"/>
          </p:nvPr>
        </p:nvSpPr>
        <p:spPr/>
        <p:txBody>
          <a:bodyPr/>
          <a:lstStyle/>
          <a:p>
            <a:r>
              <a:rPr lang="en-US"/>
              <a:t>https://www.slideshare.net/sujithkumar9212301/introduction-to-python-36647807</a:t>
            </a:r>
            <a:endParaRPr lang="en-US" dirty="0"/>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82569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jp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jp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2BA3F-C946-422F-AD2D-2A11E2F3E2A9}" type="datetime1">
              <a:rPr lang="en-US" smtClean="0"/>
              <a:t>8/24/2018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https://www.slideshare.net/sujithkumar9212301/introduction-to-python-36647807</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859ED-F81E-4A6A-B729-75E2BCBE24B9}" type="slidenum">
              <a:rPr lang="en-US" smtClean="0"/>
              <a:t>‹#›</a:t>
            </a:fld>
            <a:endParaRPr lang="en-US"/>
          </a:p>
        </p:txBody>
      </p:sp>
    </p:spTree>
    <p:extLst>
      <p:ext uri="{BB962C8B-B14F-4D97-AF65-F5344CB8AC3E}">
        <p14:creationId xmlns:p14="http://schemas.microsoft.com/office/powerpoint/2010/main" val="19371796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5102D-7A7F-420C-B4E7-05931A08897C}" type="datetime1">
              <a:rPr lang="en-US" smtClean="0"/>
              <a:t>8/24/2018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https://www.slideshare.net/sujithkumar9212301/introduction-to-python-36647807</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a:p>
        </p:txBody>
      </p:sp>
    </p:spTree>
    <p:extLst>
      <p:ext uri="{BB962C8B-B14F-4D97-AF65-F5344CB8AC3E}">
        <p14:creationId xmlns:p14="http://schemas.microsoft.com/office/powerpoint/2010/main" val="372636907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sldNum="0" hdr="0" dt="0"/>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22E0A-5069-4D58-9B00-EB579756793E}" type="datetime1">
              <a:rPr lang="en-US" smtClean="0"/>
              <a:t>8/24/2018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https://www.slideshare.net/sujithkumar9212301/introduction-to-python-36647807</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859ED-F81E-4A6A-B729-75E2BCBE24B9}" type="slidenum">
              <a:rPr lang="en-US" smtClean="0"/>
              <a:t>‹#›</a:t>
            </a:fld>
            <a:endParaRPr lang="en-US"/>
          </a:p>
        </p:txBody>
      </p:sp>
    </p:spTree>
    <p:extLst>
      <p:ext uri="{BB962C8B-B14F-4D97-AF65-F5344CB8AC3E}">
        <p14:creationId xmlns:p14="http://schemas.microsoft.com/office/powerpoint/2010/main" val="47100322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hf sldNum="0" hdr="0" dt="0"/>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69A6D-637D-4846-9447-3203459A07C8}" type="datetime1">
              <a:rPr lang="en-US" smtClean="0"/>
              <a:t>8/24/2018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https://www.slideshare.net/sujithkumar9212301/introduction-to-python-36647807</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t>‹#›</a:t>
            </a:fld>
            <a:endParaRPr lang="en-US"/>
          </a:p>
        </p:txBody>
      </p:sp>
    </p:spTree>
    <p:extLst>
      <p:ext uri="{BB962C8B-B14F-4D97-AF65-F5344CB8AC3E}">
        <p14:creationId xmlns:p14="http://schemas.microsoft.com/office/powerpoint/2010/main" val="353203532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4.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hyperlink" Target="http://learntocodewith.me/programming/python/python-2-vs-python-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hyperlink" Target="https://www.slideshare.net/sujithkumar9212301/introduction-to-python-36647807" TargetMode="External"/><Relationship Id="rId2" Type="http://schemas.openxmlformats.org/officeDocument/2006/relationships/hyperlink" Target="https://www.slideshare.net/nowells/introduction-to-python-5182313" TargetMode="External"/><Relationship Id="rId1" Type="http://schemas.openxmlformats.org/officeDocument/2006/relationships/slideLayout" Target="../slideLayouts/slideLayout24.xml"/><Relationship Id="rId6" Type="http://schemas.openxmlformats.org/officeDocument/2006/relationships/hyperlink" Target="https://ocw.mit.edu/courses/electrical-engineering-and-computer-science/6-189-a-gentle-introduction-to-programming-using-python-january-iap-2011/download-course-materials/" TargetMode="External"/><Relationship Id="rId5" Type="http://schemas.openxmlformats.org/officeDocument/2006/relationships/hyperlink" Target="http://www.cse.msu.edu/~cse231/PracticeOfComputingUsingPython/" TargetMode="External"/><Relationship Id="rId4" Type="http://schemas.openxmlformats.org/officeDocument/2006/relationships/hyperlink" Target="https://github.com/galactocalypse/pyth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9414" y="2032001"/>
            <a:ext cx="9312655" cy="1356170"/>
          </a:xfrm>
        </p:spPr>
        <p:txBody>
          <a:bodyPr/>
          <a:lstStyle/>
          <a:p>
            <a:r>
              <a:rPr lang="en-US" sz="3600" b="1" dirty="0"/>
              <a:t>COMP-SCI 5590 - 0001   Special Topics</a:t>
            </a:r>
            <a:endParaRPr lang="en-US" sz="3600" dirty="0"/>
          </a:p>
        </p:txBody>
      </p:sp>
      <p:sp>
        <p:nvSpPr>
          <p:cNvPr id="3" name="Subtitle 2"/>
          <p:cNvSpPr>
            <a:spLocks noGrp="1"/>
          </p:cNvSpPr>
          <p:nvPr>
            <p:ph type="subTitle" idx="1"/>
          </p:nvPr>
        </p:nvSpPr>
        <p:spPr/>
        <p:txBody>
          <a:bodyPr>
            <a:normAutofit/>
          </a:bodyPr>
          <a:lstStyle/>
          <a:p>
            <a:r>
              <a:rPr lang="en-US" sz="4000" dirty="0"/>
              <a:t>Introduction To Python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3517" y="0"/>
            <a:ext cx="76327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5" name="Rectangle 2"/>
          <p:cNvSpPr txBox="1">
            <a:spLocks noChangeArrowheads="1"/>
          </p:cNvSpPr>
          <p:nvPr/>
        </p:nvSpPr>
        <p:spPr>
          <a:xfrm>
            <a:off x="751417" y="4610101"/>
            <a:ext cx="10464800" cy="1130300"/>
          </a:xfrm>
          <a:prstGeom prst="rect">
            <a:avLst/>
          </a:prstGeom>
          <a:ln/>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altLang="en-US" sz="2400" dirty="0"/>
              <a:t>A readable, dynamic, pleasant, flexible, fast and powerful language</a:t>
            </a:r>
          </a:p>
        </p:txBody>
      </p:sp>
      <p:sp>
        <p:nvSpPr>
          <p:cNvPr id="6" name="Footer Placeholder 5"/>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2723360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16380" y="0"/>
            <a:ext cx="9601200" cy="856169"/>
          </a:xfrm>
        </p:spPr>
        <p:txBody>
          <a:bodyPr>
            <a:normAutofit/>
          </a:bodyPr>
          <a:lstStyle/>
          <a:p>
            <a:pPr lvl="0"/>
            <a:r>
              <a:rPr lang="en-GB" sz="4000" dirty="0">
                <a:solidFill>
                  <a:srgbClr val="C00000"/>
                </a:solidFill>
              </a:rPr>
              <a:t>Running Python ― 1 (Windows)</a:t>
            </a:r>
          </a:p>
        </p:txBody>
      </p:sp>
      <p:pic>
        <p:nvPicPr>
          <p:cNvPr id="21" name="Picture 20"/>
          <p:cNvPicPr>
            <a:picLocks noChangeAspect="1"/>
          </p:cNvPicPr>
          <p:nvPr/>
        </p:nvPicPr>
        <p:blipFill>
          <a:blip r:embed="rId3"/>
          <a:stretch>
            <a:fillRect/>
          </a:stretch>
        </p:blipFill>
        <p:spPr>
          <a:xfrm>
            <a:off x="545006" y="1019274"/>
            <a:ext cx="2457083" cy="4919762"/>
          </a:xfrm>
          <a:prstGeom prst="rect">
            <a:avLst/>
          </a:prstGeom>
        </p:spPr>
      </p:pic>
      <p:pic>
        <p:nvPicPr>
          <p:cNvPr id="23" name="Picture 22"/>
          <p:cNvPicPr>
            <a:picLocks noChangeAspect="1"/>
          </p:cNvPicPr>
          <p:nvPr/>
        </p:nvPicPr>
        <p:blipFill>
          <a:blip r:embed="rId4"/>
          <a:stretch>
            <a:fillRect/>
          </a:stretch>
        </p:blipFill>
        <p:spPr>
          <a:xfrm>
            <a:off x="5276088" y="1792224"/>
            <a:ext cx="6407505" cy="3628072"/>
          </a:xfrm>
          <a:prstGeom prst="rect">
            <a:avLst/>
          </a:prstGeom>
        </p:spPr>
      </p:pic>
      <p:cxnSp>
        <p:nvCxnSpPr>
          <p:cNvPr id="25" name="Straight Arrow Connector 24"/>
          <p:cNvCxnSpPr/>
          <p:nvPr/>
        </p:nvCxnSpPr>
        <p:spPr>
          <a:xfrm flipV="1">
            <a:off x="3764184" y="3348990"/>
            <a:ext cx="749808" cy="2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80165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7750" y="199033"/>
            <a:ext cx="9601200" cy="1485900"/>
          </a:xfrm>
        </p:spPr>
        <p:txBody>
          <a:bodyPr>
            <a:normAutofit/>
          </a:bodyPr>
          <a:lstStyle/>
          <a:p>
            <a:pPr lvl="0"/>
            <a:r>
              <a:rPr lang="en-GB" sz="4000" dirty="0">
                <a:solidFill>
                  <a:srgbClr val="C00000"/>
                </a:solidFill>
              </a:rPr>
              <a:t>Running Python ― 2 ( UNIX)</a:t>
            </a:r>
          </a:p>
        </p:txBody>
      </p:sp>
      <p:sp>
        <p:nvSpPr>
          <p:cNvPr id="3" name="TextBox 2"/>
          <p:cNvSpPr txBox="1"/>
          <p:nvPr/>
        </p:nvSpPr>
        <p:spPr>
          <a:xfrm>
            <a:off x="1982372" y="3333457"/>
            <a:ext cx="233502"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a:t>
            </a:r>
          </a:p>
        </p:txBody>
      </p:sp>
      <p:sp>
        <p:nvSpPr>
          <p:cNvPr id="4" name="TextBox 3"/>
          <p:cNvSpPr txBox="1"/>
          <p:nvPr/>
        </p:nvSpPr>
        <p:spPr>
          <a:xfrm>
            <a:off x="2314183" y="3333457"/>
            <a:ext cx="1238777"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WenQuanYi Micro Hei" pitchFamily="2"/>
                <a:cs typeface="Lohit Devanagari" pitchFamily="2"/>
              </a:rPr>
              <a:t>python3</a:t>
            </a:r>
          </a:p>
        </p:txBody>
      </p:sp>
      <p:sp>
        <p:nvSpPr>
          <p:cNvPr id="5" name="TextBox 4"/>
          <p:cNvSpPr txBox="1"/>
          <p:nvPr/>
        </p:nvSpPr>
        <p:spPr>
          <a:xfrm>
            <a:off x="7534325" y="1700531"/>
            <a:ext cx="1500644"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Unix prompt</a:t>
            </a:r>
          </a:p>
        </p:txBody>
      </p:sp>
      <p:sp>
        <p:nvSpPr>
          <p:cNvPr id="6" name="TextBox 5"/>
          <p:cNvSpPr txBox="1"/>
          <p:nvPr/>
        </p:nvSpPr>
        <p:spPr>
          <a:xfrm>
            <a:off x="7534325" y="2354029"/>
            <a:ext cx="1795147"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Unix command</a:t>
            </a:r>
          </a:p>
        </p:txBody>
      </p:sp>
      <p:cxnSp>
        <p:nvCxnSpPr>
          <p:cNvPr id="7" name="Elbow Connector 6"/>
          <p:cNvCxnSpPr>
            <a:stCxn id="5" idx="1"/>
            <a:endCxn id="3" idx="0"/>
          </p:cNvCxnSpPr>
          <p:nvPr/>
        </p:nvCxnSpPr>
        <p:spPr>
          <a:xfrm rot="10800000" flipV="1">
            <a:off x="2099123" y="1894033"/>
            <a:ext cx="5435202" cy="1439423"/>
          </a:xfrm>
          <a:prstGeom prst="bentConnector2">
            <a:avLst/>
          </a:prstGeom>
          <a:noFill/>
          <a:ln w="18000">
            <a:solidFill>
              <a:srgbClr val="00FFFF"/>
            </a:solidFill>
            <a:prstDash val="solid"/>
            <a:tailEnd type="arrow"/>
          </a:ln>
        </p:spPr>
      </p:cxnSp>
      <p:cxnSp>
        <p:nvCxnSpPr>
          <p:cNvPr id="8" name="Elbow Connector 7"/>
          <p:cNvCxnSpPr>
            <a:stCxn id="6" idx="1"/>
            <a:endCxn id="4" idx="0"/>
          </p:cNvCxnSpPr>
          <p:nvPr/>
        </p:nvCxnSpPr>
        <p:spPr>
          <a:xfrm rot="10800000" flipV="1">
            <a:off x="2933573" y="2547531"/>
            <a:ext cx="4600753" cy="785925"/>
          </a:xfrm>
          <a:prstGeom prst="bentConnector2">
            <a:avLst/>
          </a:prstGeom>
          <a:noFill/>
          <a:ln w="18000">
            <a:solidFill>
              <a:srgbClr val="00FFFF"/>
            </a:solidFill>
            <a:prstDash val="solid"/>
            <a:tailEnd type="arrow"/>
          </a:ln>
        </p:spPr>
      </p:cxnSp>
      <p:sp>
        <p:nvSpPr>
          <p:cNvPr id="9" name="TextBox 8"/>
          <p:cNvSpPr txBox="1"/>
          <p:nvPr/>
        </p:nvSpPr>
        <p:spPr>
          <a:xfrm>
            <a:off x="7517997" y="2991197"/>
            <a:ext cx="2120686"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Introductory blurb</a:t>
            </a:r>
          </a:p>
        </p:txBody>
      </p:sp>
      <p:sp>
        <p:nvSpPr>
          <p:cNvPr id="10" name="TextBox 9"/>
          <p:cNvSpPr txBox="1"/>
          <p:nvPr/>
        </p:nvSpPr>
        <p:spPr>
          <a:xfrm>
            <a:off x="7501994" y="5261293"/>
            <a:ext cx="1733464"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Python prompt</a:t>
            </a:r>
          </a:p>
        </p:txBody>
      </p:sp>
      <p:cxnSp>
        <p:nvCxnSpPr>
          <p:cNvPr id="11" name="Elbow Connector 10"/>
          <p:cNvCxnSpPr>
            <a:stCxn id="10" idx="1"/>
            <a:endCxn id="19" idx="2"/>
          </p:cNvCxnSpPr>
          <p:nvPr/>
        </p:nvCxnSpPr>
        <p:spPr>
          <a:xfrm rot="10800000">
            <a:off x="2266670" y="5021996"/>
            <a:ext cx="5235325" cy="432800"/>
          </a:xfrm>
          <a:prstGeom prst="bentConnector2">
            <a:avLst/>
          </a:prstGeom>
          <a:noFill/>
          <a:ln w="18000">
            <a:solidFill>
              <a:srgbClr val="00FFFF"/>
            </a:solidFill>
            <a:prstDash val="solid"/>
            <a:tailEnd type="arrow"/>
          </a:ln>
        </p:spPr>
      </p:cxnSp>
      <p:sp>
        <p:nvSpPr>
          <p:cNvPr id="12" name="TextBox 11"/>
          <p:cNvSpPr txBox="1"/>
          <p:nvPr/>
        </p:nvSpPr>
        <p:spPr>
          <a:xfrm>
            <a:off x="1982372" y="3973892"/>
            <a:ext cx="3584420"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[GCC 4.6.3] on linux2</a:t>
            </a:r>
          </a:p>
        </p:txBody>
      </p:sp>
      <p:sp>
        <p:nvSpPr>
          <p:cNvPr id="13" name="TextBox 12"/>
          <p:cNvSpPr txBox="1"/>
          <p:nvPr/>
        </p:nvSpPr>
        <p:spPr>
          <a:xfrm>
            <a:off x="4139144" y="3660043"/>
            <a:ext cx="5594970"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(default, May  23 2017, 15:54:42)</a:t>
            </a:r>
          </a:p>
        </p:txBody>
      </p:sp>
      <p:cxnSp>
        <p:nvCxnSpPr>
          <p:cNvPr id="14" name="Elbow Connector 13"/>
          <p:cNvCxnSpPr>
            <a:stCxn id="9" idx="1"/>
          </p:cNvCxnSpPr>
          <p:nvPr/>
        </p:nvCxnSpPr>
        <p:spPr>
          <a:xfrm rot="10800000" flipV="1">
            <a:off x="6826617" y="3184699"/>
            <a:ext cx="691381" cy="475343"/>
          </a:xfrm>
          <a:prstGeom prst="bentConnector3">
            <a:avLst/>
          </a:prstGeom>
          <a:noFill/>
          <a:ln w="18000">
            <a:solidFill>
              <a:srgbClr val="00FFFF"/>
            </a:solidFill>
            <a:prstDash val="solid"/>
            <a:tailEnd type="arrow"/>
          </a:ln>
        </p:spPr>
      </p:cxnSp>
      <p:sp>
        <p:nvSpPr>
          <p:cNvPr id="15" name="TextBox 14"/>
          <p:cNvSpPr txBox="1"/>
          <p:nvPr/>
        </p:nvSpPr>
        <p:spPr>
          <a:xfrm>
            <a:off x="7485665" y="4592119"/>
            <a:ext cx="1748852"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Python version</a:t>
            </a:r>
          </a:p>
        </p:txBody>
      </p:sp>
      <p:sp>
        <p:nvSpPr>
          <p:cNvPr id="16" name="TextBox 15"/>
          <p:cNvSpPr txBox="1"/>
          <p:nvPr/>
        </p:nvSpPr>
        <p:spPr>
          <a:xfrm>
            <a:off x="1982372" y="3660043"/>
            <a:ext cx="1071231"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Python</a:t>
            </a:r>
          </a:p>
        </p:txBody>
      </p:sp>
      <p:sp>
        <p:nvSpPr>
          <p:cNvPr id="17" name="TextBox 16"/>
          <p:cNvSpPr txBox="1"/>
          <p:nvPr/>
        </p:nvSpPr>
        <p:spPr>
          <a:xfrm>
            <a:off x="3143712" y="3660043"/>
            <a:ext cx="903686"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3.2.3</a:t>
            </a:r>
          </a:p>
        </p:txBody>
      </p:sp>
      <p:cxnSp>
        <p:nvCxnSpPr>
          <p:cNvPr id="18" name="Elbow Connector 17"/>
          <p:cNvCxnSpPr>
            <a:stCxn id="15" idx="1"/>
            <a:endCxn id="17" idx="2"/>
          </p:cNvCxnSpPr>
          <p:nvPr/>
        </p:nvCxnSpPr>
        <p:spPr>
          <a:xfrm rot="10800000">
            <a:off x="3595555" y="4042240"/>
            <a:ext cx="3890110" cy="743383"/>
          </a:xfrm>
          <a:prstGeom prst="bentConnector2">
            <a:avLst/>
          </a:prstGeom>
          <a:noFill/>
          <a:ln w="18000">
            <a:solidFill>
              <a:srgbClr val="00FFFF"/>
            </a:solidFill>
            <a:prstDash val="solid"/>
            <a:tailEnd type="arrow"/>
          </a:ln>
        </p:spPr>
      </p:cxnSp>
      <p:sp>
        <p:nvSpPr>
          <p:cNvPr id="19" name="TextBox 18"/>
          <p:cNvSpPr txBox="1"/>
          <p:nvPr/>
        </p:nvSpPr>
        <p:spPr>
          <a:xfrm>
            <a:off x="1982372" y="4639800"/>
            <a:ext cx="568594"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&gt;&gt;&gt;</a:t>
            </a:r>
          </a:p>
        </p:txBody>
      </p:sp>
      <p:sp>
        <p:nvSpPr>
          <p:cNvPr id="22" name="Footer Placeholder 16"/>
          <p:cNvSpPr>
            <a:spLocks noGrp="1"/>
          </p:cNvSpPr>
          <p:nvPr>
            <p:ph type="ftr" sz="quarter" idx="11"/>
          </p:nvPr>
        </p:nvSpPr>
        <p:spPr>
          <a:xfrm>
            <a:off x="1982372" y="6356351"/>
            <a:ext cx="6044028" cy="391921"/>
          </a:xfrm>
        </p:spPr>
        <p:txBody>
          <a:bodyPr/>
          <a:lstStyle/>
          <a:p>
            <a:r>
              <a:rPr lang="en-US" dirty="0"/>
              <a:t>https://help.uis.cam.ac.uk/help-support/training/downloads/course-files/programming-student-files/python-courses/pythonab/pythonab-files/python3-slides.pdf</a:t>
            </a:r>
          </a:p>
        </p:txBody>
      </p:sp>
    </p:spTree>
    <p:extLst>
      <p:ext uri="{BB962C8B-B14F-4D97-AF65-F5344CB8AC3E}">
        <p14:creationId xmlns:p14="http://schemas.microsoft.com/office/powerpoint/2010/main" val="9265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07920" y="232803"/>
            <a:ext cx="7433310" cy="1191202"/>
          </a:xfrm>
        </p:spPr>
        <p:txBody>
          <a:bodyPr>
            <a:normAutofit/>
          </a:bodyPr>
          <a:lstStyle/>
          <a:p>
            <a:pPr lvl="0"/>
            <a:r>
              <a:rPr lang="en-GB" sz="4000" dirty="0">
                <a:solidFill>
                  <a:srgbClr val="C00000"/>
                </a:solidFill>
              </a:rPr>
              <a:t>Quitting Python</a:t>
            </a:r>
          </a:p>
        </p:txBody>
      </p:sp>
      <p:sp>
        <p:nvSpPr>
          <p:cNvPr id="3" name="TextBox 2"/>
          <p:cNvSpPr txBox="1"/>
          <p:nvPr/>
        </p:nvSpPr>
        <p:spPr>
          <a:xfrm>
            <a:off x="1982372" y="2353702"/>
            <a:ext cx="568594"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&gt;&gt;&gt;</a:t>
            </a:r>
          </a:p>
        </p:txBody>
      </p:sp>
      <p:sp>
        <p:nvSpPr>
          <p:cNvPr id="4" name="TextBox 3"/>
          <p:cNvSpPr txBox="1"/>
          <p:nvPr/>
        </p:nvSpPr>
        <p:spPr>
          <a:xfrm>
            <a:off x="2645995" y="2353702"/>
            <a:ext cx="1071231"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WenQuanYi Micro Hei" pitchFamily="2"/>
                <a:cs typeface="Lohit Devanagari" pitchFamily="2"/>
              </a:rPr>
              <a:t>exit()</a:t>
            </a:r>
          </a:p>
        </p:txBody>
      </p:sp>
      <p:sp>
        <p:nvSpPr>
          <p:cNvPr id="5" name="TextBox 4"/>
          <p:cNvSpPr txBox="1"/>
          <p:nvPr/>
        </p:nvSpPr>
        <p:spPr>
          <a:xfrm>
            <a:off x="1982372" y="3660043"/>
            <a:ext cx="568594"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&gt;&gt;&gt;</a:t>
            </a:r>
          </a:p>
        </p:txBody>
      </p:sp>
      <p:sp>
        <p:nvSpPr>
          <p:cNvPr id="6" name="TextBox 5"/>
          <p:cNvSpPr txBox="1"/>
          <p:nvPr/>
        </p:nvSpPr>
        <p:spPr>
          <a:xfrm>
            <a:off x="2645995" y="3660043"/>
            <a:ext cx="1071231"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WenQuanYi Micro Hei" pitchFamily="2"/>
                <a:cs typeface="Lohit Devanagari" pitchFamily="2"/>
              </a:rPr>
              <a:t>quit()</a:t>
            </a:r>
          </a:p>
        </p:txBody>
      </p:sp>
      <p:sp>
        <p:nvSpPr>
          <p:cNvPr id="7" name="TextBox 6"/>
          <p:cNvSpPr txBox="1"/>
          <p:nvPr/>
        </p:nvSpPr>
        <p:spPr>
          <a:xfrm>
            <a:off x="1982372" y="4966386"/>
            <a:ext cx="568594"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&gt;&gt;&gt;</a:t>
            </a:r>
          </a:p>
        </p:txBody>
      </p:sp>
      <p:grpSp>
        <p:nvGrpSpPr>
          <p:cNvPr id="8" name="Group 7"/>
          <p:cNvGrpSpPr/>
          <p:nvPr/>
        </p:nvGrpSpPr>
        <p:grpSpPr>
          <a:xfrm>
            <a:off x="2645995" y="4971936"/>
            <a:ext cx="1181662" cy="387006"/>
            <a:chOff x="1237320" y="5480639"/>
            <a:chExt cx="1302564" cy="426602"/>
          </a:xfrm>
        </p:grpSpPr>
        <p:sp>
          <p:nvSpPr>
            <p:cNvPr id="9" name="TextBox 8"/>
            <p:cNvSpPr txBox="1"/>
            <p:nvPr/>
          </p:nvSpPr>
          <p:spPr>
            <a:xfrm>
              <a:off x="1237320" y="5480639"/>
              <a:ext cx="551495" cy="426602"/>
            </a:xfrm>
            <a:prstGeom prst="rect">
              <a:avLst/>
            </a:prstGeom>
            <a:noFill/>
            <a:ln w="0">
              <a:solidFill>
                <a:srgbClr val="000000"/>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Ctrl</a:t>
              </a:r>
            </a:p>
          </p:txBody>
        </p:sp>
        <p:sp>
          <p:nvSpPr>
            <p:cNvPr id="10" name="TextBox 9"/>
            <p:cNvSpPr txBox="1"/>
            <p:nvPr/>
          </p:nvSpPr>
          <p:spPr>
            <a:xfrm>
              <a:off x="2244960" y="5480639"/>
              <a:ext cx="294924" cy="426602"/>
            </a:xfrm>
            <a:prstGeom prst="rect">
              <a:avLst/>
            </a:prstGeom>
            <a:noFill/>
            <a:ln w="0">
              <a:solidFill>
                <a:srgbClr val="000000"/>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D</a:t>
              </a:r>
            </a:p>
          </p:txBody>
        </p:sp>
        <p:sp>
          <p:nvSpPr>
            <p:cNvPr id="11" name="TextBox 10"/>
            <p:cNvSpPr txBox="1"/>
            <p:nvPr/>
          </p:nvSpPr>
          <p:spPr>
            <a:xfrm>
              <a:off x="1884960" y="5480639"/>
              <a:ext cx="246296" cy="426602"/>
            </a:xfrm>
            <a:prstGeom prst="rect">
              <a:avLst/>
            </a:prstGeom>
            <a:noFill/>
            <a:ln>
              <a:noFill/>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a:t>
              </a:r>
            </a:p>
          </p:txBody>
        </p:sp>
      </p:grpSp>
      <p:sp>
        <p:nvSpPr>
          <p:cNvPr id="12" name="Freeform 11"/>
          <p:cNvSpPr/>
          <p:nvPr/>
        </p:nvSpPr>
        <p:spPr>
          <a:xfrm>
            <a:off x="4279248" y="2183551"/>
            <a:ext cx="373614" cy="3316475"/>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18000">
            <a:solidFill>
              <a:srgbClr val="00FFFF"/>
            </a:solidFill>
            <a:prstDash val="solid"/>
          </a:ln>
        </p:spPr>
        <p:txBody>
          <a:bodyPr vert="horz" wrap="none" lIns="81646" tIns="40823" rIns="81646" bIns="40823" anchor="ctr" anchorCtr="0" compatLnSpc="0">
            <a:noAutofit/>
          </a:bodyPr>
          <a:lstStyle/>
          <a:p>
            <a:pPr hangingPunct="0"/>
            <a:endParaRPr lang="en-GB" sz="1633">
              <a:latin typeface="Liberation Sans" pitchFamily="18"/>
              <a:ea typeface="WenQuanYi Micro Hei" pitchFamily="2"/>
              <a:cs typeface="Lohit Devanagari" pitchFamily="2"/>
            </a:endParaRPr>
          </a:p>
        </p:txBody>
      </p:sp>
      <p:sp>
        <p:nvSpPr>
          <p:cNvPr id="13" name="TextBox 12"/>
          <p:cNvSpPr txBox="1"/>
          <p:nvPr/>
        </p:nvSpPr>
        <p:spPr>
          <a:xfrm>
            <a:off x="4968343" y="3500670"/>
            <a:ext cx="1019678" cy="708055"/>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Any one</a:t>
            </a:r>
          </a:p>
          <a:p>
            <a:pPr hangingPunct="0"/>
            <a:r>
              <a:rPr lang="en-GB" sz="2177">
                <a:latin typeface="Liberation Sans" pitchFamily="18"/>
                <a:ea typeface="WenQuanYi Micro Hei" pitchFamily="2"/>
                <a:cs typeface="Lohit Devanagari" pitchFamily="2"/>
              </a:rPr>
              <a:t>of these</a:t>
            </a:r>
          </a:p>
        </p:txBody>
      </p:sp>
      <p:sp>
        <p:nvSpPr>
          <p:cNvPr id="16" name="Footer Placeholder 16"/>
          <p:cNvSpPr>
            <a:spLocks noGrp="1"/>
          </p:cNvSpPr>
          <p:nvPr>
            <p:ph type="ftr" sz="quarter" idx="11"/>
          </p:nvPr>
        </p:nvSpPr>
        <p:spPr>
          <a:xfrm>
            <a:off x="1982372" y="6356351"/>
            <a:ext cx="6044028" cy="391921"/>
          </a:xfrm>
        </p:spPr>
        <p:txBody>
          <a:bodyPr/>
          <a:lstStyle/>
          <a:p>
            <a:r>
              <a:rPr lang="en-US" dirty="0"/>
              <a:t>https://help.uis.cam.ac.uk/help-support/training/downloads/course-files/programming-student-files/python-courses/pythonab/pythonab-files/python3-slides.pdf</a:t>
            </a:r>
          </a:p>
        </p:txBody>
      </p:sp>
    </p:spTree>
    <p:extLst>
      <p:ext uri="{BB962C8B-B14F-4D97-AF65-F5344CB8AC3E}">
        <p14:creationId xmlns:p14="http://schemas.microsoft.com/office/powerpoint/2010/main" val="234420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413510" y="129005"/>
            <a:ext cx="9601200" cy="1485900"/>
          </a:xfrm>
        </p:spPr>
        <p:txBody>
          <a:bodyPr>
            <a:normAutofit/>
          </a:bodyPr>
          <a:lstStyle/>
          <a:p>
            <a:pPr lvl="0"/>
            <a:r>
              <a:rPr lang="en-GB" sz="4000" dirty="0">
                <a:solidFill>
                  <a:srgbClr val="C00000"/>
                </a:solidFill>
              </a:rPr>
              <a:t>A first Python command</a:t>
            </a:r>
          </a:p>
        </p:txBody>
      </p:sp>
      <p:sp>
        <p:nvSpPr>
          <p:cNvPr id="3" name="TextBox 2"/>
          <p:cNvSpPr txBox="1"/>
          <p:nvPr/>
        </p:nvSpPr>
        <p:spPr>
          <a:xfrm>
            <a:off x="1982372" y="3006872"/>
            <a:ext cx="568594"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&gt;&gt;&gt;</a:t>
            </a:r>
          </a:p>
        </p:txBody>
      </p:sp>
      <p:sp>
        <p:nvSpPr>
          <p:cNvPr id="4" name="TextBox 3"/>
          <p:cNvSpPr txBox="1"/>
          <p:nvPr/>
        </p:nvSpPr>
        <p:spPr>
          <a:xfrm>
            <a:off x="2645995" y="3006872"/>
            <a:ext cx="3751965"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WenQuanYi Micro Hei" pitchFamily="2"/>
                <a:cs typeface="Lohit Devanagari" pitchFamily="2"/>
              </a:rPr>
              <a:t>print(</a:t>
            </a:r>
            <a:r>
              <a:rPr lang="en-GB" sz="2177" b="1">
                <a:latin typeface="Liberation Mono" pitchFamily="49"/>
                <a:ea typeface="Liberation Mono" pitchFamily="49"/>
                <a:cs typeface="Liberation Mono" pitchFamily="49"/>
              </a:rPr>
              <a:t>'Hello, world!</a:t>
            </a:r>
            <a:r>
              <a:rPr lang="en-GB" sz="2177" b="1">
                <a:solidFill>
                  <a:srgbClr val="000000"/>
                </a:solidFill>
                <a:latin typeface="Liberation Mono" pitchFamily="49"/>
                <a:ea typeface="Liberation Mono" pitchFamily="49"/>
                <a:cs typeface="Liberation Mono" pitchFamily="49"/>
              </a:rPr>
              <a:t>')</a:t>
            </a:r>
          </a:p>
        </p:txBody>
      </p:sp>
      <p:sp>
        <p:nvSpPr>
          <p:cNvPr id="5" name="TextBox 4"/>
          <p:cNvSpPr txBox="1"/>
          <p:nvPr/>
        </p:nvSpPr>
        <p:spPr>
          <a:xfrm>
            <a:off x="1982372" y="3660043"/>
            <a:ext cx="2244053"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Hello, world!</a:t>
            </a:r>
          </a:p>
        </p:txBody>
      </p:sp>
      <p:sp>
        <p:nvSpPr>
          <p:cNvPr id="6" name="TextBox 5"/>
          <p:cNvSpPr txBox="1"/>
          <p:nvPr/>
        </p:nvSpPr>
        <p:spPr>
          <a:xfrm>
            <a:off x="1982372" y="4313215"/>
            <a:ext cx="568594"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&gt;&gt;&gt;</a:t>
            </a:r>
          </a:p>
        </p:txBody>
      </p:sp>
      <p:sp>
        <p:nvSpPr>
          <p:cNvPr id="7" name="TextBox 6"/>
          <p:cNvSpPr txBox="1"/>
          <p:nvPr/>
        </p:nvSpPr>
        <p:spPr>
          <a:xfrm>
            <a:off x="7501994" y="1701838"/>
            <a:ext cx="1733464"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Python prompt</a:t>
            </a:r>
          </a:p>
        </p:txBody>
      </p:sp>
      <p:cxnSp>
        <p:nvCxnSpPr>
          <p:cNvPr id="8" name="Elbow Connector 7"/>
          <p:cNvCxnSpPr>
            <a:stCxn id="7" idx="1"/>
            <a:endCxn id="3" idx="0"/>
          </p:cNvCxnSpPr>
          <p:nvPr/>
        </p:nvCxnSpPr>
        <p:spPr>
          <a:xfrm rot="10800000" flipV="1">
            <a:off x="2266670" y="1895340"/>
            <a:ext cx="5235325" cy="1111531"/>
          </a:xfrm>
          <a:prstGeom prst="bentConnector2">
            <a:avLst/>
          </a:prstGeom>
          <a:noFill/>
          <a:ln w="18000">
            <a:solidFill>
              <a:srgbClr val="00FFFF"/>
            </a:solidFill>
            <a:prstDash val="solid"/>
            <a:tailEnd type="arrow"/>
          </a:ln>
        </p:spPr>
      </p:cxnSp>
      <p:sp>
        <p:nvSpPr>
          <p:cNvPr id="9" name="TextBox 8"/>
          <p:cNvSpPr txBox="1"/>
          <p:nvPr/>
        </p:nvSpPr>
        <p:spPr>
          <a:xfrm>
            <a:off x="7501994" y="2355335"/>
            <a:ext cx="2027968"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Python command</a:t>
            </a:r>
          </a:p>
        </p:txBody>
      </p:sp>
      <p:cxnSp>
        <p:nvCxnSpPr>
          <p:cNvPr id="10" name="Elbow Connector 9"/>
          <p:cNvCxnSpPr>
            <a:stCxn id="9" idx="1"/>
            <a:endCxn id="4" idx="0"/>
          </p:cNvCxnSpPr>
          <p:nvPr/>
        </p:nvCxnSpPr>
        <p:spPr>
          <a:xfrm rot="10800000" flipV="1">
            <a:off x="4521978" y="2548838"/>
            <a:ext cx="2980016" cy="458034"/>
          </a:xfrm>
          <a:prstGeom prst="bentConnector2">
            <a:avLst/>
          </a:prstGeom>
          <a:noFill/>
          <a:ln w="18000">
            <a:solidFill>
              <a:srgbClr val="00FFFF"/>
            </a:solidFill>
            <a:prstDash val="solid"/>
            <a:tailEnd type="arrow"/>
          </a:ln>
        </p:spPr>
      </p:cxnSp>
      <p:sp>
        <p:nvSpPr>
          <p:cNvPr id="11" name="TextBox 10"/>
          <p:cNvSpPr txBox="1"/>
          <p:nvPr/>
        </p:nvSpPr>
        <p:spPr>
          <a:xfrm>
            <a:off x="7501994" y="3661677"/>
            <a:ext cx="841489"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Output</a:t>
            </a:r>
          </a:p>
        </p:txBody>
      </p:sp>
      <p:sp>
        <p:nvSpPr>
          <p:cNvPr id="12" name="TextBox 11"/>
          <p:cNvSpPr txBox="1"/>
          <p:nvPr/>
        </p:nvSpPr>
        <p:spPr>
          <a:xfrm>
            <a:off x="7501994" y="4315174"/>
            <a:ext cx="1733464"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Python prompt</a:t>
            </a:r>
          </a:p>
        </p:txBody>
      </p:sp>
      <p:cxnSp>
        <p:nvCxnSpPr>
          <p:cNvPr id="13" name="Straight Arrow Connector 12"/>
          <p:cNvCxnSpPr>
            <a:stCxn id="11" idx="1"/>
          </p:cNvCxnSpPr>
          <p:nvPr/>
        </p:nvCxnSpPr>
        <p:spPr>
          <a:xfrm flipH="1" flipV="1">
            <a:off x="4205114" y="3849789"/>
            <a:ext cx="3296880" cy="5391"/>
          </a:xfrm>
          <a:prstGeom prst="straightConnector1">
            <a:avLst/>
          </a:prstGeom>
          <a:noFill/>
          <a:ln w="18000">
            <a:solidFill>
              <a:srgbClr val="00FFFF"/>
            </a:solidFill>
            <a:prstDash val="solid"/>
            <a:tailEnd type="arrow"/>
          </a:ln>
        </p:spPr>
      </p:cxnSp>
      <p:cxnSp>
        <p:nvCxnSpPr>
          <p:cNvPr id="14" name="Straight Arrow Connector 13"/>
          <p:cNvCxnSpPr>
            <a:stCxn id="12" idx="1"/>
            <a:endCxn id="6" idx="3"/>
          </p:cNvCxnSpPr>
          <p:nvPr/>
        </p:nvCxnSpPr>
        <p:spPr>
          <a:xfrm flipH="1" flipV="1">
            <a:off x="2550966" y="4504313"/>
            <a:ext cx="4951028" cy="4364"/>
          </a:xfrm>
          <a:prstGeom prst="straightConnector1">
            <a:avLst/>
          </a:prstGeom>
          <a:noFill/>
          <a:ln w="18000">
            <a:solidFill>
              <a:srgbClr val="00FFFF"/>
            </a:solidFill>
            <a:prstDash val="solid"/>
            <a:tailEnd type="arrow"/>
          </a:ln>
        </p:spPr>
      </p:cxnSp>
      <p:sp>
        <p:nvSpPr>
          <p:cNvPr id="17" name="Footer Placeholder 16"/>
          <p:cNvSpPr>
            <a:spLocks noGrp="1"/>
          </p:cNvSpPr>
          <p:nvPr>
            <p:ph type="ftr" sz="quarter" idx="11"/>
          </p:nvPr>
        </p:nvSpPr>
        <p:spPr>
          <a:xfrm>
            <a:off x="1982372" y="6356351"/>
            <a:ext cx="6044028" cy="391921"/>
          </a:xfrm>
        </p:spPr>
        <p:txBody>
          <a:bodyPr/>
          <a:lstStyle/>
          <a:p>
            <a:r>
              <a:rPr lang="en-US" dirty="0"/>
              <a:t>https://help.uis.cam.ac.uk/help-support/training/downloads/course-files/programming-student-files/python-courses/pythonab/pythonab-files/python3-slides.pdf</a:t>
            </a:r>
          </a:p>
        </p:txBody>
      </p:sp>
    </p:spTree>
    <p:extLst>
      <p:ext uri="{BB962C8B-B14F-4D97-AF65-F5344CB8AC3E}">
        <p14:creationId xmlns:p14="http://schemas.microsoft.com/office/powerpoint/2010/main" val="3531420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722120" y="218343"/>
            <a:ext cx="9601200" cy="1485900"/>
          </a:xfrm>
        </p:spPr>
        <p:txBody>
          <a:bodyPr>
            <a:normAutofit/>
          </a:bodyPr>
          <a:lstStyle/>
          <a:p>
            <a:pPr lvl="0"/>
            <a:r>
              <a:rPr lang="en-GB" sz="4000" dirty="0">
                <a:solidFill>
                  <a:srgbClr val="C00000"/>
                </a:solidFill>
              </a:rPr>
              <a:t>Python commands</a:t>
            </a:r>
          </a:p>
        </p:txBody>
      </p:sp>
      <p:sp>
        <p:nvSpPr>
          <p:cNvPr id="3" name="TextBox 2"/>
          <p:cNvSpPr txBox="1"/>
          <p:nvPr/>
        </p:nvSpPr>
        <p:spPr>
          <a:xfrm>
            <a:off x="2645995" y="3006872"/>
            <a:ext cx="903686"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WenQuanYi Micro Hei" pitchFamily="2"/>
                <a:cs typeface="Lohit Devanagari" pitchFamily="2"/>
              </a:rPr>
              <a:t>print</a:t>
            </a:r>
          </a:p>
        </p:txBody>
      </p:sp>
      <p:sp>
        <p:nvSpPr>
          <p:cNvPr id="4" name="TextBox 3"/>
          <p:cNvSpPr txBox="1"/>
          <p:nvPr/>
        </p:nvSpPr>
        <p:spPr>
          <a:xfrm>
            <a:off x="7501994" y="1701838"/>
            <a:ext cx="2105297"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Python “function”</a:t>
            </a:r>
          </a:p>
        </p:txBody>
      </p:sp>
      <p:sp>
        <p:nvSpPr>
          <p:cNvPr id="5" name="TextBox 4"/>
          <p:cNvSpPr txBox="1"/>
          <p:nvPr/>
        </p:nvSpPr>
        <p:spPr>
          <a:xfrm>
            <a:off x="3475522" y="3006872"/>
            <a:ext cx="233502"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WenQuanYi Micro Hei" pitchFamily="2"/>
                <a:cs typeface="Lohit Devanagari" pitchFamily="2"/>
              </a:rPr>
              <a:t>(</a:t>
            </a:r>
          </a:p>
        </p:txBody>
      </p:sp>
      <p:sp>
        <p:nvSpPr>
          <p:cNvPr id="6" name="TextBox 5"/>
          <p:cNvSpPr txBox="1"/>
          <p:nvPr/>
        </p:nvSpPr>
        <p:spPr>
          <a:xfrm>
            <a:off x="7494155" y="3653512"/>
            <a:ext cx="2611909"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Function’s “argument”</a:t>
            </a:r>
          </a:p>
        </p:txBody>
      </p:sp>
      <p:sp>
        <p:nvSpPr>
          <p:cNvPr id="7" name="TextBox 6"/>
          <p:cNvSpPr txBox="1"/>
          <p:nvPr/>
        </p:nvSpPr>
        <p:spPr>
          <a:xfrm>
            <a:off x="7494156" y="2347170"/>
            <a:ext cx="1965194" cy="708055"/>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Round brackets</a:t>
            </a:r>
          </a:p>
          <a:p>
            <a:pPr hangingPunct="0"/>
            <a:r>
              <a:rPr lang="en-GB" sz="2177">
                <a:latin typeface="Liberation Sans" pitchFamily="34"/>
                <a:ea typeface="Liberation Sans" pitchFamily="34"/>
                <a:cs typeface="Liberation Sans" pitchFamily="34"/>
              </a:rPr>
              <a:t>―</a:t>
            </a:r>
            <a:r>
              <a:rPr lang="en-GB" sz="2177">
                <a:latin typeface="Liberation Sans" pitchFamily="18"/>
                <a:ea typeface="Liberation Sans" pitchFamily="34"/>
                <a:cs typeface="Liberation Sans" pitchFamily="34"/>
              </a:rPr>
              <a:t> </a:t>
            </a:r>
            <a:r>
              <a:rPr lang="en-GB" sz="2177">
                <a:latin typeface="Liberation Sans" pitchFamily="18"/>
                <a:ea typeface="WenQuanYi Micro Hei" pitchFamily="2"/>
                <a:cs typeface="Lohit Devanagari" pitchFamily="2"/>
              </a:rPr>
              <a:t>“parentheses”</a:t>
            </a:r>
          </a:p>
        </p:txBody>
      </p:sp>
      <p:cxnSp>
        <p:nvCxnSpPr>
          <p:cNvPr id="8" name="Elbow Connector 7"/>
          <p:cNvCxnSpPr>
            <a:stCxn id="4" idx="1"/>
            <a:endCxn id="3" idx="0"/>
          </p:cNvCxnSpPr>
          <p:nvPr/>
        </p:nvCxnSpPr>
        <p:spPr>
          <a:xfrm rot="10800000" flipV="1">
            <a:off x="3097838" y="1895340"/>
            <a:ext cx="4404156" cy="1111531"/>
          </a:xfrm>
          <a:prstGeom prst="bentConnector2">
            <a:avLst/>
          </a:prstGeom>
          <a:noFill/>
          <a:ln w="18000">
            <a:solidFill>
              <a:srgbClr val="00FFFF"/>
            </a:solidFill>
            <a:prstDash val="solid"/>
            <a:tailEnd type="arrow"/>
          </a:ln>
        </p:spPr>
      </p:cxnSp>
      <p:sp>
        <p:nvSpPr>
          <p:cNvPr id="9" name="TextBox 8"/>
          <p:cNvSpPr txBox="1"/>
          <p:nvPr/>
        </p:nvSpPr>
        <p:spPr>
          <a:xfrm>
            <a:off x="3475522" y="3006872"/>
            <a:ext cx="233502"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WenQuanYi Micro Hei" pitchFamily="2"/>
                <a:cs typeface="Lohit Devanagari" pitchFamily="2"/>
              </a:rPr>
              <a:t>(</a:t>
            </a:r>
          </a:p>
        </p:txBody>
      </p:sp>
      <p:sp>
        <p:nvSpPr>
          <p:cNvPr id="10" name="TextBox 9"/>
          <p:cNvSpPr txBox="1"/>
          <p:nvPr/>
        </p:nvSpPr>
        <p:spPr>
          <a:xfrm>
            <a:off x="6130009" y="3006872"/>
            <a:ext cx="233502" cy="382196"/>
          </a:xfrm>
          <a:prstGeom prst="rect">
            <a:avLst/>
          </a:prstGeom>
          <a:noFill/>
          <a:ln>
            <a:noFill/>
          </a:ln>
        </p:spPr>
        <p:txBody>
          <a:bodyPr vert="horz" wrap="none" lIns="32659" tIns="32659" rIns="32659" bIns="32659" anchorCtr="0" compatLnSpc="0">
            <a:spAutoFit/>
          </a:bodyPr>
          <a:lstStyle/>
          <a:p>
            <a:pPr hangingPunct="0"/>
            <a:r>
              <a:rPr lang="en-GB" sz="2177" b="1">
                <a:solidFill>
                  <a:srgbClr val="000000"/>
                </a:solidFill>
                <a:latin typeface="Liberation Mono" pitchFamily="49"/>
                <a:ea typeface="Liberation Mono" pitchFamily="49"/>
                <a:cs typeface="Liberation Mono" pitchFamily="49"/>
              </a:rPr>
              <a:t>)</a:t>
            </a:r>
          </a:p>
        </p:txBody>
      </p:sp>
      <p:cxnSp>
        <p:nvCxnSpPr>
          <p:cNvPr id="11" name="Elbow Connector 10"/>
          <p:cNvCxnSpPr>
            <a:stCxn id="7" idx="1"/>
            <a:endCxn id="9" idx="0"/>
          </p:cNvCxnSpPr>
          <p:nvPr/>
        </p:nvCxnSpPr>
        <p:spPr>
          <a:xfrm rot="10800000" flipV="1">
            <a:off x="3592274" y="2701198"/>
            <a:ext cx="3901883" cy="305674"/>
          </a:xfrm>
          <a:prstGeom prst="bentConnector2">
            <a:avLst/>
          </a:prstGeom>
          <a:noFill/>
          <a:ln w="18000">
            <a:solidFill>
              <a:srgbClr val="00FFFF"/>
            </a:solidFill>
            <a:prstDash val="solid"/>
            <a:tailEnd type="arrow"/>
          </a:ln>
        </p:spPr>
      </p:cxnSp>
      <p:cxnSp>
        <p:nvCxnSpPr>
          <p:cNvPr id="12" name="Elbow Connector 11"/>
          <p:cNvCxnSpPr>
            <a:stCxn id="7" idx="1"/>
            <a:endCxn id="10" idx="0"/>
          </p:cNvCxnSpPr>
          <p:nvPr/>
        </p:nvCxnSpPr>
        <p:spPr>
          <a:xfrm rot="10800000" flipV="1">
            <a:off x="6246760" y="2701198"/>
            <a:ext cx="1247396" cy="305674"/>
          </a:xfrm>
          <a:prstGeom prst="bentConnector2">
            <a:avLst/>
          </a:prstGeom>
          <a:noFill/>
          <a:ln w="18000">
            <a:solidFill>
              <a:srgbClr val="00FFFF"/>
            </a:solidFill>
            <a:prstDash val="solid"/>
            <a:tailEnd type="arrow"/>
          </a:ln>
        </p:spPr>
      </p:cxnSp>
      <p:sp>
        <p:nvSpPr>
          <p:cNvPr id="13" name="TextBox 12"/>
          <p:cNvSpPr txBox="1"/>
          <p:nvPr/>
        </p:nvSpPr>
        <p:spPr>
          <a:xfrm>
            <a:off x="3641427" y="3006872"/>
            <a:ext cx="2579144"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Liberation Mono" pitchFamily="49"/>
                <a:cs typeface="Liberation Mono" pitchFamily="49"/>
              </a:rPr>
              <a:t>'Hello, world!</a:t>
            </a:r>
            <a:r>
              <a:rPr lang="en-GB" sz="2177" b="1">
                <a:solidFill>
                  <a:srgbClr val="000000"/>
                </a:solidFill>
                <a:latin typeface="Liberation Mono" pitchFamily="49"/>
                <a:ea typeface="Liberation Mono" pitchFamily="49"/>
                <a:cs typeface="Liberation Mono" pitchFamily="49"/>
              </a:rPr>
              <a:t>'</a:t>
            </a:r>
          </a:p>
        </p:txBody>
      </p:sp>
      <p:cxnSp>
        <p:nvCxnSpPr>
          <p:cNvPr id="14" name="Elbow Connector 13"/>
          <p:cNvCxnSpPr>
            <a:stCxn id="6" idx="1"/>
            <a:endCxn id="13" idx="2"/>
          </p:cNvCxnSpPr>
          <p:nvPr/>
        </p:nvCxnSpPr>
        <p:spPr>
          <a:xfrm rot="10800000">
            <a:off x="4930999" y="3389069"/>
            <a:ext cx="2563156" cy="457947"/>
          </a:xfrm>
          <a:prstGeom prst="bentConnector2">
            <a:avLst/>
          </a:prstGeom>
          <a:noFill/>
          <a:ln w="18000">
            <a:solidFill>
              <a:srgbClr val="00FFFF"/>
            </a:solidFill>
            <a:prstDash val="solid"/>
            <a:tailEnd type="arrow"/>
          </a:ln>
        </p:spPr>
      </p:cxnSp>
      <p:sp>
        <p:nvSpPr>
          <p:cNvPr id="15" name="TextBox 14"/>
          <p:cNvSpPr txBox="1"/>
          <p:nvPr/>
        </p:nvSpPr>
        <p:spPr>
          <a:xfrm>
            <a:off x="7486318" y="5278602"/>
            <a:ext cx="1903447"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“Case sensitive”</a:t>
            </a:r>
          </a:p>
        </p:txBody>
      </p:sp>
      <p:sp>
        <p:nvSpPr>
          <p:cNvPr id="16" name="TextBox 15"/>
          <p:cNvSpPr txBox="1"/>
          <p:nvPr/>
        </p:nvSpPr>
        <p:spPr>
          <a:xfrm>
            <a:off x="2645995" y="5292971"/>
            <a:ext cx="903686"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WenQuanYi Micro Hei" pitchFamily="2"/>
                <a:cs typeface="Lohit Devanagari" pitchFamily="2"/>
              </a:rPr>
              <a:t>print</a:t>
            </a:r>
          </a:p>
        </p:txBody>
      </p:sp>
      <p:sp>
        <p:nvSpPr>
          <p:cNvPr id="17" name="TextBox 16"/>
          <p:cNvSpPr txBox="1"/>
          <p:nvPr/>
        </p:nvSpPr>
        <p:spPr>
          <a:xfrm>
            <a:off x="4278923" y="5292971"/>
            <a:ext cx="903686"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WenQuanYi Micro Hei" pitchFamily="2"/>
                <a:cs typeface="Lohit Devanagari" pitchFamily="2"/>
              </a:rPr>
              <a:t>PRINT</a:t>
            </a:r>
          </a:p>
        </p:txBody>
      </p:sp>
      <p:sp>
        <p:nvSpPr>
          <p:cNvPr id="18" name="TextBox 17"/>
          <p:cNvSpPr txBox="1"/>
          <p:nvPr/>
        </p:nvSpPr>
        <p:spPr>
          <a:xfrm>
            <a:off x="3789044" y="5292971"/>
            <a:ext cx="233502"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Liberation Mono" pitchFamily="49"/>
                <a:cs typeface="Liberation Mono" pitchFamily="49"/>
              </a:rPr>
              <a:t>≠</a:t>
            </a:r>
          </a:p>
        </p:txBody>
      </p:sp>
      <p:sp>
        <p:nvSpPr>
          <p:cNvPr id="20" name="Footer Placeholder 19"/>
          <p:cNvSpPr>
            <a:spLocks noGrp="1"/>
          </p:cNvSpPr>
          <p:nvPr>
            <p:ph type="ftr" sz="quarter" idx="11"/>
          </p:nvPr>
        </p:nvSpPr>
        <p:spPr/>
        <p:txBody>
          <a:bodyPr/>
          <a:lstStyle/>
          <a:p>
            <a:r>
              <a:rPr lang="en-US" dirty="0"/>
              <a:t>https://www.slideshare.net/sujithkumar9212301/introduction-to-python-36647807</a:t>
            </a:r>
          </a:p>
        </p:txBody>
      </p:sp>
      <p:sp>
        <p:nvSpPr>
          <p:cNvPr id="21" name="Footer Placeholder 16"/>
          <p:cNvSpPr txBox="1">
            <a:spLocks/>
          </p:cNvSpPr>
          <p:nvPr/>
        </p:nvSpPr>
        <p:spPr>
          <a:xfrm>
            <a:off x="1982372" y="6356351"/>
            <a:ext cx="6044028" cy="3919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https://help.uis.cam.ac.uk/help-support/training/downloads/course-files/programming-student-files/python-courses/pythonab/pythonab-files/python3-slides.pdf</a:t>
            </a:r>
            <a:endParaRPr lang="en-US" dirty="0"/>
          </a:p>
        </p:txBody>
      </p:sp>
    </p:spTree>
    <p:extLst>
      <p:ext uri="{BB962C8B-B14F-4D97-AF65-F5344CB8AC3E}">
        <p14:creationId xmlns:p14="http://schemas.microsoft.com/office/powerpoint/2010/main" val="424239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280254" y="63293"/>
            <a:ext cx="9601200" cy="1485900"/>
          </a:xfrm>
        </p:spPr>
        <p:txBody>
          <a:bodyPr>
            <a:normAutofit/>
          </a:bodyPr>
          <a:lstStyle/>
          <a:p>
            <a:pPr lvl="0"/>
            <a:r>
              <a:rPr lang="en-GB" sz="4000" dirty="0">
                <a:solidFill>
                  <a:srgbClr val="C00000"/>
                </a:solidFill>
              </a:rPr>
              <a:t>Python text</a:t>
            </a:r>
          </a:p>
        </p:txBody>
      </p:sp>
      <p:sp>
        <p:nvSpPr>
          <p:cNvPr id="3" name="TextBox 2"/>
          <p:cNvSpPr txBox="1"/>
          <p:nvPr/>
        </p:nvSpPr>
        <p:spPr>
          <a:xfrm>
            <a:off x="7494155" y="3653512"/>
            <a:ext cx="1197997" cy="708055"/>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The body</a:t>
            </a:r>
          </a:p>
          <a:p>
            <a:pPr hangingPunct="0"/>
            <a:r>
              <a:rPr lang="en-GB" sz="2177">
                <a:latin typeface="Liberation Sans" pitchFamily="18"/>
                <a:ea typeface="WenQuanYi Micro Hei" pitchFamily="2"/>
                <a:cs typeface="Lohit Devanagari" pitchFamily="2"/>
              </a:rPr>
              <a:t>of the text</a:t>
            </a:r>
          </a:p>
        </p:txBody>
      </p:sp>
      <p:sp>
        <p:nvSpPr>
          <p:cNvPr id="4" name="TextBox 3"/>
          <p:cNvSpPr txBox="1"/>
          <p:nvPr/>
        </p:nvSpPr>
        <p:spPr>
          <a:xfrm>
            <a:off x="7494155" y="1693999"/>
            <a:ext cx="1934737"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Quotation marks</a:t>
            </a:r>
          </a:p>
        </p:txBody>
      </p:sp>
      <p:sp>
        <p:nvSpPr>
          <p:cNvPr id="5" name="TextBox 4"/>
          <p:cNvSpPr txBox="1"/>
          <p:nvPr/>
        </p:nvSpPr>
        <p:spPr>
          <a:xfrm>
            <a:off x="3641427" y="3006872"/>
            <a:ext cx="233502"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Liberation Mono" pitchFamily="49"/>
                <a:cs typeface="Liberation Mono" pitchFamily="49"/>
              </a:rPr>
              <a:t>'</a:t>
            </a:r>
          </a:p>
        </p:txBody>
      </p:sp>
      <p:sp>
        <p:nvSpPr>
          <p:cNvPr id="6" name="TextBox 5"/>
          <p:cNvSpPr txBox="1"/>
          <p:nvPr/>
        </p:nvSpPr>
        <p:spPr>
          <a:xfrm>
            <a:off x="5964103" y="3006872"/>
            <a:ext cx="233502" cy="382196"/>
          </a:xfrm>
          <a:prstGeom prst="rect">
            <a:avLst/>
          </a:prstGeom>
          <a:noFill/>
          <a:ln>
            <a:noFill/>
          </a:ln>
        </p:spPr>
        <p:txBody>
          <a:bodyPr vert="horz" wrap="none" lIns="32659" tIns="32659" rIns="32659" bIns="32659" anchorCtr="0" compatLnSpc="0">
            <a:spAutoFit/>
          </a:bodyPr>
          <a:lstStyle/>
          <a:p>
            <a:pPr hangingPunct="0"/>
            <a:r>
              <a:rPr lang="en-GB" sz="2177" b="1">
                <a:solidFill>
                  <a:srgbClr val="000000"/>
                </a:solidFill>
                <a:latin typeface="Liberation Mono" pitchFamily="49"/>
                <a:ea typeface="Liberation Mono" pitchFamily="49"/>
                <a:cs typeface="Liberation Mono" pitchFamily="49"/>
              </a:rPr>
              <a:t>'</a:t>
            </a:r>
          </a:p>
        </p:txBody>
      </p:sp>
      <p:sp>
        <p:nvSpPr>
          <p:cNvPr id="7" name="TextBox 6"/>
          <p:cNvSpPr txBox="1"/>
          <p:nvPr/>
        </p:nvSpPr>
        <p:spPr>
          <a:xfrm>
            <a:off x="3807333" y="3006872"/>
            <a:ext cx="2244053"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Liberation Mono" pitchFamily="49"/>
                <a:cs typeface="Liberation Mono" pitchFamily="49"/>
              </a:rPr>
              <a:t>Hello, world!</a:t>
            </a:r>
          </a:p>
        </p:txBody>
      </p:sp>
      <p:cxnSp>
        <p:nvCxnSpPr>
          <p:cNvPr id="8" name="Elbow Connector 7"/>
          <p:cNvCxnSpPr>
            <a:stCxn id="4" idx="1"/>
            <a:endCxn id="5" idx="0"/>
          </p:cNvCxnSpPr>
          <p:nvPr/>
        </p:nvCxnSpPr>
        <p:spPr>
          <a:xfrm rot="10800000" flipV="1">
            <a:off x="3758179" y="1887502"/>
            <a:ext cx="3735977" cy="1119370"/>
          </a:xfrm>
          <a:prstGeom prst="bentConnector2">
            <a:avLst/>
          </a:prstGeom>
          <a:noFill/>
          <a:ln w="18000">
            <a:solidFill>
              <a:srgbClr val="00FFFF"/>
            </a:solidFill>
            <a:prstDash val="solid"/>
            <a:tailEnd type="arrow"/>
          </a:ln>
        </p:spPr>
      </p:cxnSp>
      <p:cxnSp>
        <p:nvCxnSpPr>
          <p:cNvPr id="9" name="Elbow Connector 8"/>
          <p:cNvCxnSpPr>
            <a:stCxn id="4" idx="1"/>
            <a:endCxn id="6" idx="0"/>
          </p:cNvCxnSpPr>
          <p:nvPr/>
        </p:nvCxnSpPr>
        <p:spPr>
          <a:xfrm rot="10800000" flipV="1">
            <a:off x="6080855" y="1887502"/>
            <a:ext cx="1413301" cy="1119370"/>
          </a:xfrm>
          <a:prstGeom prst="bentConnector2">
            <a:avLst/>
          </a:prstGeom>
          <a:noFill/>
          <a:ln w="18000">
            <a:solidFill>
              <a:srgbClr val="00FFFF"/>
            </a:solidFill>
            <a:prstDash val="solid"/>
            <a:tailEnd type="arrow"/>
          </a:ln>
        </p:spPr>
      </p:cxnSp>
      <p:sp>
        <p:nvSpPr>
          <p:cNvPr id="10" name="Straight Connector 9"/>
          <p:cNvSpPr/>
          <p:nvPr/>
        </p:nvSpPr>
        <p:spPr>
          <a:xfrm>
            <a:off x="3874936" y="3429148"/>
            <a:ext cx="2090147" cy="0"/>
          </a:xfrm>
          <a:prstGeom prst="line">
            <a:avLst/>
          </a:prstGeom>
          <a:noFill/>
          <a:ln w="18000">
            <a:solidFill>
              <a:srgbClr val="00FFFF"/>
            </a:solidFill>
            <a:prstDash val="solid"/>
            <a:headEnd type="arrow"/>
            <a:tailEnd type="arrow"/>
          </a:ln>
        </p:spPr>
        <p:txBody>
          <a:bodyPr vert="horz" wrap="none" lIns="81646" tIns="40823" rIns="81646" bIns="40823" anchor="ctr" anchorCtr="0" compatLnSpc="0"/>
          <a:lstStyle/>
          <a:p>
            <a:pPr hangingPunct="0"/>
            <a:endParaRPr lang="en-GB" sz="1633">
              <a:latin typeface="Liberation Sans" pitchFamily="18"/>
              <a:ea typeface="WenQuanYi Micro Hei" pitchFamily="2"/>
              <a:cs typeface="Lohit Devanagari" pitchFamily="2"/>
            </a:endParaRPr>
          </a:p>
        </p:txBody>
      </p:sp>
      <p:cxnSp>
        <p:nvCxnSpPr>
          <p:cNvPr id="11" name="Elbow Connector 10"/>
          <p:cNvCxnSpPr>
            <a:stCxn id="3" idx="1"/>
            <a:endCxn id="10" idx="0"/>
          </p:cNvCxnSpPr>
          <p:nvPr/>
        </p:nvCxnSpPr>
        <p:spPr>
          <a:xfrm rot="10800000">
            <a:off x="3874937" y="3429148"/>
            <a:ext cx="3619219" cy="578392"/>
          </a:xfrm>
          <a:prstGeom prst="bentConnector2">
            <a:avLst/>
          </a:prstGeom>
          <a:noFill/>
          <a:ln w="18000">
            <a:solidFill>
              <a:srgbClr val="00FFFF"/>
            </a:solidFill>
            <a:prstDash val="solid"/>
            <a:tailEnd type="arrow"/>
          </a:ln>
        </p:spPr>
      </p:cxnSp>
      <p:sp>
        <p:nvSpPr>
          <p:cNvPr id="12" name="Freeform 11"/>
          <p:cNvSpPr/>
          <p:nvPr/>
        </p:nvSpPr>
        <p:spPr>
          <a:xfrm>
            <a:off x="2974373" y="4572197"/>
            <a:ext cx="1567610" cy="1175708"/>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10800 f11 1"/>
              <a:gd name="f22" fmla="*/ 0 f12 1"/>
              <a:gd name="f23" fmla="*/ f14 1 f3"/>
              <a:gd name="f24" fmla="*/ 0 f11 1"/>
              <a:gd name="f25" fmla="*/ 21600 f12 1"/>
              <a:gd name="f26" fmla="*/ 21600 f11 1"/>
              <a:gd name="f27" fmla="+- f16 10800 0"/>
              <a:gd name="f28" fmla="+- 21600 0 f15"/>
              <a:gd name="f29" fmla="*/ f16 f11 1"/>
              <a:gd name="f30" fmla="+- f23 0 f2"/>
              <a:gd name="f31" fmla="*/ f28 1 2"/>
              <a:gd name="f32" fmla="*/ f27 f11 1"/>
              <a:gd name="f33" fmla="+- 21600 0 f31"/>
              <a:gd name="f34" fmla="*/ f33 f11 1"/>
            </a:gdLst>
            <a:ahLst>
              <a:ahXY gdRefX="f0" minX="f6" maxX="f7">
                <a:pos x="f17" y="f18"/>
              </a:ahXY>
            </a:ahLst>
            <a:cxnLst>
              <a:cxn ang="3cd4">
                <a:pos x="hc" y="t"/>
              </a:cxn>
              <a:cxn ang="0">
                <a:pos x="r" y="vc"/>
              </a:cxn>
              <a:cxn ang="cd4">
                <a:pos x="hc" y="b"/>
              </a:cxn>
              <a:cxn ang="cd2">
                <a:pos x="l" y="vc"/>
              </a:cxn>
              <a:cxn ang="f30">
                <a:pos x="f21" y="f22"/>
              </a:cxn>
              <a:cxn ang="f30">
                <a:pos x="f29" y="f20"/>
              </a:cxn>
              <a:cxn ang="f30">
                <a:pos x="f24" y="f25"/>
              </a:cxn>
              <a:cxn ang="f30">
                <a:pos x="f21" y="f25"/>
              </a:cxn>
              <a:cxn ang="f30">
                <a:pos x="f26" y="f25"/>
              </a:cxn>
              <a:cxn ang="f30">
                <a:pos x="f34" y="f20"/>
              </a:cxn>
            </a:cxnLst>
            <a:rect l="f29" t="f20" r="f32" b="f19"/>
            <a:pathLst>
              <a:path w="21600" h="21600">
                <a:moveTo>
                  <a:pt x="f15" y="f6"/>
                </a:moveTo>
                <a:lnTo>
                  <a:pt x="f7" y="f7"/>
                </a:lnTo>
                <a:lnTo>
                  <a:pt x="f6" y="f7"/>
                </a:lnTo>
                <a:close/>
              </a:path>
            </a:pathLst>
          </a:custGeom>
          <a:noFill/>
          <a:ln w="108000">
            <a:solidFill>
              <a:srgbClr val="FF0000"/>
            </a:solidFill>
            <a:prstDash val="solid"/>
          </a:ln>
        </p:spPr>
        <p:txBody>
          <a:bodyPr vert="horz" wrap="none" lIns="130634" tIns="89811" rIns="130634" bIns="89811" anchor="ctr" anchorCtr="0" compatLnSpc="0">
            <a:noAutofit/>
          </a:bodyPr>
          <a:lstStyle/>
          <a:p>
            <a:pPr algn="ctr" hangingPunct="0"/>
            <a:r>
              <a:rPr lang="en-GB" sz="6532" b="1" dirty="0">
                <a:latin typeface="Liberation Sans" pitchFamily="18"/>
                <a:ea typeface="WenQuanYi Micro Hei" pitchFamily="2"/>
                <a:cs typeface="Lohit Devanagari" pitchFamily="2"/>
              </a:rPr>
              <a:t>!</a:t>
            </a:r>
          </a:p>
        </p:txBody>
      </p:sp>
      <p:sp>
        <p:nvSpPr>
          <p:cNvPr id="13" name="TextBox 12"/>
          <p:cNvSpPr txBox="1"/>
          <p:nvPr/>
        </p:nvSpPr>
        <p:spPr>
          <a:xfrm>
            <a:off x="4854691" y="5160051"/>
            <a:ext cx="2399865" cy="708055"/>
          </a:xfrm>
          <a:prstGeom prst="rect">
            <a:avLst/>
          </a:prstGeom>
          <a:noFill/>
          <a:ln>
            <a:noFill/>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The quotes are not</a:t>
            </a:r>
          </a:p>
          <a:p>
            <a:pPr hangingPunct="0"/>
            <a:r>
              <a:rPr lang="en-GB" sz="2177">
                <a:latin typeface="Liberation Sans" pitchFamily="18"/>
                <a:ea typeface="WenQuanYi Micro Hei" pitchFamily="2"/>
                <a:cs typeface="Lohit Devanagari" pitchFamily="2"/>
              </a:rPr>
              <a:t>part of the text itself.</a:t>
            </a:r>
          </a:p>
        </p:txBody>
      </p:sp>
      <p:sp>
        <p:nvSpPr>
          <p:cNvPr id="15" name="Footer Placeholder 14"/>
          <p:cNvSpPr>
            <a:spLocks noGrp="1"/>
          </p:cNvSpPr>
          <p:nvPr>
            <p:ph type="ftr" sz="quarter" idx="11"/>
          </p:nvPr>
        </p:nvSpPr>
        <p:spPr/>
        <p:txBody>
          <a:bodyPr/>
          <a:lstStyle/>
          <a:p>
            <a:r>
              <a:rPr lang="en-US" dirty="0"/>
              <a:t>https://www.slideshare.net/sujithkumar9212301/introduction-to-python-36647807</a:t>
            </a:r>
          </a:p>
        </p:txBody>
      </p:sp>
      <p:sp>
        <p:nvSpPr>
          <p:cNvPr id="16" name="Footer Placeholder 16"/>
          <p:cNvSpPr txBox="1">
            <a:spLocks/>
          </p:cNvSpPr>
          <p:nvPr/>
        </p:nvSpPr>
        <p:spPr>
          <a:xfrm>
            <a:off x="1982372" y="6356351"/>
            <a:ext cx="6044028" cy="3919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https://help.uis.cam.ac.uk/help-support/training/downloads/course-files/programming-student-files/python-courses/pythonab/pythonab-files/python3-slides.pdf</a:t>
            </a:r>
            <a:endParaRPr lang="en-US" dirty="0"/>
          </a:p>
        </p:txBody>
      </p:sp>
    </p:spTree>
    <p:extLst>
      <p:ext uri="{BB962C8B-B14F-4D97-AF65-F5344CB8AC3E}">
        <p14:creationId xmlns:p14="http://schemas.microsoft.com/office/powerpoint/2010/main" val="143568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279983" y="328991"/>
            <a:ext cx="9601200" cy="1485900"/>
          </a:xfrm>
        </p:spPr>
        <p:txBody>
          <a:bodyPr>
            <a:normAutofit/>
          </a:bodyPr>
          <a:lstStyle/>
          <a:p>
            <a:pPr lvl="0"/>
            <a:r>
              <a:rPr lang="en-GB" sz="4000" dirty="0">
                <a:solidFill>
                  <a:srgbClr val="C00000"/>
                </a:solidFill>
              </a:rPr>
              <a:t>Quotes?</a:t>
            </a:r>
          </a:p>
        </p:txBody>
      </p:sp>
      <p:sp>
        <p:nvSpPr>
          <p:cNvPr id="3" name="TextBox 2"/>
          <p:cNvSpPr txBox="1"/>
          <p:nvPr/>
        </p:nvSpPr>
        <p:spPr>
          <a:xfrm>
            <a:off x="2176692" y="2286099"/>
            <a:ext cx="1238777"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print  </a:t>
            </a:r>
          </a:p>
        </p:txBody>
      </p:sp>
      <p:sp>
        <p:nvSpPr>
          <p:cNvPr id="4" name="TextBox 3"/>
          <p:cNvSpPr txBox="1"/>
          <p:nvPr/>
        </p:nvSpPr>
        <p:spPr>
          <a:xfrm>
            <a:off x="5769132" y="2286099"/>
            <a:ext cx="1299050" cy="387006"/>
          </a:xfrm>
          <a:prstGeom prst="rect">
            <a:avLst/>
          </a:prstGeom>
          <a:noFill/>
          <a:ln>
            <a:noFill/>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 Command</a:t>
            </a:r>
          </a:p>
        </p:txBody>
      </p:sp>
      <p:sp>
        <p:nvSpPr>
          <p:cNvPr id="5" name="TextBox 4"/>
          <p:cNvSpPr txBox="1"/>
          <p:nvPr/>
        </p:nvSpPr>
        <p:spPr>
          <a:xfrm>
            <a:off x="2176692" y="4245612"/>
            <a:ext cx="1238777"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'print'</a:t>
            </a:r>
          </a:p>
        </p:txBody>
      </p:sp>
      <p:sp>
        <p:nvSpPr>
          <p:cNvPr id="6" name="TextBox 5"/>
          <p:cNvSpPr txBox="1"/>
          <p:nvPr/>
        </p:nvSpPr>
        <p:spPr>
          <a:xfrm>
            <a:off x="5769132" y="4245612"/>
            <a:ext cx="622903" cy="387006"/>
          </a:xfrm>
          <a:prstGeom prst="rect">
            <a:avLst/>
          </a:prstGeom>
          <a:noFill/>
          <a:ln>
            <a:noFill/>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 Text</a:t>
            </a:r>
          </a:p>
        </p:txBody>
      </p:sp>
      <p:cxnSp>
        <p:nvCxnSpPr>
          <p:cNvPr id="7" name="Straight Arrow Connector 6"/>
          <p:cNvCxnSpPr>
            <a:stCxn id="3" idx="3"/>
            <a:endCxn id="4" idx="1"/>
          </p:cNvCxnSpPr>
          <p:nvPr/>
        </p:nvCxnSpPr>
        <p:spPr>
          <a:xfrm>
            <a:off x="3415469" y="2477197"/>
            <a:ext cx="2353663" cy="2405"/>
          </a:xfrm>
          <a:prstGeom prst="straightConnector1">
            <a:avLst/>
          </a:prstGeom>
          <a:noFill/>
          <a:ln w="18000">
            <a:solidFill>
              <a:srgbClr val="800080"/>
            </a:solidFill>
            <a:prstDash val="solid"/>
            <a:tailEnd type="arrow"/>
          </a:ln>
        </p:spPr>
      </p:cxnSp>
      <p:cxnSp>
        <p:nvCxnSpPr>
          <p:cNvPr id="8" name="Straight Arrow Connector 7"/>
          <p:cNvCxnSpPr>
            <a:stCxn id="5" idx="3"/>
            <a:endCxn id="6" idx="1"/>
          </p:cNvCxnSpPr>
          <p:nvPr/>
        </p:nvCxnSpPr>
        <p:spPr>
          <a:xfrm>
            <a:off x="3415469" y="4436710"/>
            <a:ext cx="2353663" cy="2405"/>
          </a:xfrm>
          <a:prstGeom prst="straightConnector1">
            <a:avLst/>
          </a:prstGeom>
          <a:noFill/>
          <a:ln w="18000">
            <a:solidFill>
              <a:srgbClr val="800080"/>
            </a:solidFill>
            <a:prstDash val="solid"/>
            <a:tailEnd type="arrow"/>
          </a:ln>
        </p:spPr>
      </p:cxnSp>
      <p:sp>
        <p:nvSpPr>
          <p:cNvPr id="11" name="Footer Placeholder 16"/>
          <p:cNvSpPr txBox="1">
            <a:spLocks/>
          </p:cNvSpPr>
          <p:nvPr/>
        </p:nvSpPr>
        <p:spPr>
          <a:xfrm>
            <a:off x="2796080" y="6273812"/>
            <a:ext cx="6044028" cy="3919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https://help.uis.cam.ac.uk/help-support/training/downloads/course-files/programming-student-files/python-courses/pythonab/pythonab-files/python3-slides.pdf</a:t>
            </a:r>
          </a:p>
        </p:txBody>
      </p:sp>
    </p:spTree>
    <p:extLst>
      <p:ext uri="{BB962C8B-B14F-4D97-AF65-F5344CB8AC3E}">
        <p14:creationId xmlns:p14="http://schemas.microsoft.com/office/powerpoint/2010/main" val="136485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39190" y="70722"/>
            <a:ext cx="9601200" cy="1485900"/>
          </a:xfrm>
        </p:spPr>
        <p:txBody>
          <a:bodyPr>
            <a:normAutofit/>
          </a:bodyPr>
          <a:lstStyle/>
          <a:p>
            <a:pPr lvl="0"/>
            <a:r>
              <a:rPr lang="en-GB" sz="4000" dirty="0">
                <a:solidFill>
                  <a:srgbClr val="C00000"/>
                </a:solidFill>
              </a:rPr>
              <a:t>Python scripts</a:t>
            </a:r>
          </a:p>
        </p:txBody>
      </p:sp>
      <p:sp>
        <p:nvSpPr>
          <p:cNvPr id="3" name="TextBox 2"/>
          <p:cNvSpPr txBox="1"/>
          <p:nvPr/>
        </p:nvSpPr>
        <p:spPr>
          <a:xfrm>
            <a:off x="8556212" y="2592436"/>
            <a:ext cx="1573869"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hello1.py</a:t>
            </a:r>
          </a:p>
        </p:txBody>
      </p:sp>
      <p:sp>
        <p:nvSpPr>
          <p:cNvPr id="4" name="TextBox 3"/>
          <p:cNvSpPr txBox="1"/>
          <p:nvPr/>
        </p:nvSpPr>
        <p:spPr>
          <a:xfrm>
            <a:off x="1980739" y="1418361"/>
            <a:ext cx="2555035" cy="387006"/>
          </a:xfrm>
          <a:prstGeom prst="rect">
            <a:avLst/>
          </a:prstGeom>
          <a:noFill/>
          <a:ln>
            <a:noFill/>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File in home directory</a:t>
            </a:r>
          </a:p>
        </p:txBody>
      </p:sp>
      <p:sp>
        <p:nvSpPr>
          <p:cNvPr id="5" name="TextBox 4"/>
          <p:cNvSpPr txBox="1"/>
          <p:nvPr/>
        </p:nvSpPr>
        <p:spPr>
          <a:xfrm>
            <a:off x="1980739" y="4834119"/>
            <a:ext cx="233502"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a:t>
            </a:r>
          </a:p>
        </p:txBody>
      </p:sp>
      <p:sp>
        <p:nvSpPr>
          <p:cNvPr id="6" name="TextBox 5"/>
          <p:cNvSpPr txBox="1"/>
          <p:nvPr/>
        </p:nvSpPr>
        <p:spPr>
          <a:xfrm>
            <a:off x="2312550" y="4834119"/>
            <a:ext cx="1238777"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WenQuanYi Micro Hei" pitchFamily="2"/>
                <a:cs typeface="Lohit Devanagari" pitchFamily="2"/>
              </a:rPr>
              <a:t>python3</a:t>
            </a:r>
          </a:p>
        </p:txBody>
      </p:sp>
      <p:sp>
        <p:nvSpPr>
          <p:cNvPr id="7" name="TextBox 6"/>
          <p:cNvSpPr txBox="1"/>
          <p:nvPr/>
        </p:nvSpPr>
        <p:spPr>
          <a:xfrm>
            <a:off x="1980739" y="5487289"/>
            <a:ext cx="2244053"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Hello, world!</a:t>
            </a:r>
          </a:p>
        </p:txBody>
      </p:sp>
      <p:sp>
        <p:nvSpPr>
          <p:cNvPr id="8" name="TextBox 7"/>
          <p:cNvSpPr txBox="1"/>
          <p:nvPr/>
        </p:nvSpPr>
        <p:spPr>
          <a:xfrm>
            <a:off x="1980739" y="6140460"/>
            <a:ext cx="233502" cy="382196"/>
          </a:xfrm>
          <a:prstGeom prst="rect">
            <a:avLst/>
          </a:prstGeom>
          <a:noFill/>
          <a:ln>
            <a:noFill/>
          </a:ln>
        </p:spPr>
        <p:txBody>
          <a:bodyPr vert="horz" wrap="none" lIns="32659" tIns="32659" rIns="32659" bIns="32659" anchorCtr="0" compatLnSpc="0">
            <a:spAutoFit/>
          </a:bodyPr>
          <a:lstStyle/>
          <a:p>
            <a:pPr hangingPunct="0"/>
            <a:r>
              <a:rPr lang="en-GB" sz="2177">
                <a:latin typeface="Liberation Mono" pitchFamily="49"/>
                <a:ea typeface="WenQuanYi Micro Hei" pitchFamily="2"/>
                <a:cs typeface="Lohit Devanagari" pitchFamily="2"/>
              </a:rPr>
              <a:t>$</a:t>
            </a:r>
          </a:p>
        </p:txBody>
      </p:sp>
      <p:sp>
        <p:nvSpPr>
          <p:cNvPr id="9" name="TextBox 8"/>
          <p:cNvSpPr txBox="1"/>
          <p:nvPr/>
        </p:nvSpPr>
        <p:spPr>
          <a:xfrm>
            <a:off x="7010157" y="3253772"/>
            <a:ext cx="1500644"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dirty="0">
                <a:latin typeface="Liberation Sans" pitchFamily="18"/>
                <a:ea typeface="WenQuanYi Micro Hei" pitchFamily="2"/>
                <a:cs typeface="Lohit Devanagari" pitchFamily="2"/>
              </a:rPr>
              <a:t>Unix prompt</a:t>
            </a:r>
          </a:p>
        </p:txBody>
      </p:sp>
      <p:sp>
        <p:nvSpPr>
          <p:cNvPr id="10" name="TextBox 9"/>
          <p:cNvSpPr txBox="1"/>
          <p:nvPr/>
        </p:nvSpPr>
        <p:spPr>
          <a:xfrm>
            <a:off x="7010156" y="3899105"/>
            <a:ext cx="1795147" cy="708055"/>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Unix command</a:t>
            </a:r>
          </a:p>
          <a:p>
            <a:pPr hangingPunct="0"/>
            <a:r>
              <a:rPr lang="en-GB" sz="2177">
                <a:latin typeface="Liberation Sans" pitchFamily="18"/>
                <a:ea typeface="WenQuanYi Micro Hei" pitchFamily="2"/>
                <a:cs typeface="Lohit Devanagari" pitchFamily="2"/>
              </a:rPr>
              <a:t>to run Python</a:t>
            </a:r>
          </a:p>
        </p:txBody>
      </p:sp>
      <p:sp>
        <p:nvSpPr>
          <p:cNvPr id="11" name="TextBox 10"/>
          <p:cNvSpPr txBox="1"/>
          <p:nvPr/>
        </p:nvSpPr>
        <p:spPr>
          <a:xfrm>
            <a:off x="7010156" y="4871023"/>
            <a:ext cx="1547259"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Python script</a:t>
            </a:r>
          </a:p>
        </p:txBody>
      </p:sp>
      <p:sp>
        <p:nvSpPr>
          <p:cNvPr id="12" name="TextBox 11"/>
          <p:cNvSpPr txBox="1"/>
          <p:nvPr/>
        </p:nvSpPr>
        <p:spPr>
          <a:xfrm>
            <a:off x="7010157" y="5516356"/>
            <a:ext cx="2516820"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Python script’s output</a:t>
            </a:r>
          </a:p>
        </p:txBody>
      </p:sp>
      <p:sp>
        <p:nvSpPr>
          <p:cNvPr id="13" name="TextBox 12"/>
          <p:cNvSpPr txBox="1"/>
          <p:nvPr/>
        </p:nvSpPr>
        <p:spPr>
          <a:xfrm>
            <a:off x="7010157" y="6161689"/>
            <a:ext cx="1500644"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Unix prompt</a:t>
            </a:r>
          </a:p>
        </p:txBody>
      </p:sp>
      <p:cxnSp>
        <p:nvCxnSpPr>
          <p:cNvPr id="14" name="Straight Arrow Connector 13"/>
          <p:cNvCxnSpPr>
            <a:stCxn id="13" idx="1"/>
            <a:endCxn id="8" idx="3"/>
          </p:cNvCxnSpPr>
          <p:nvPr/>
        </p:nvCxnSpPr>
        <p:spPr>
          <a:xfrm flipH="1" flipV="1">
            <a:off x="2214241" y="6331558"/>
            <a:ext cx="4795916" cy="23634"/>
          </a:xfrm>
          <a:prstGeom prst="straightConnector1">
            <a:avLst/>
          </a:prstGeom>
          <a:noFill/>
          <a:ln w="18000">
            <a:solidFill>
              <a:srgbClr val="00FFFF"/>
            </a:solidFill>
            <a:prstDash val="solid"/>
            <a:tailEnd type="arrow"/>
          </a:ln>
        </p:spPr>
      </p:cxnSp>
      <p:cxnSp>
        <p:nvCxnSpPr>
          <p:cNvPr id="15" name="Straight Arrow Connector 14"/>
          <p:cNvCxnSpPr>
            <a:stCxn id="12" idx="1"/>
            <a:endCxn id="7" idx="3"/>
          </p:cNvCxnSpPr>
          <p:nvPr/>
        </p:nvCxnSpPr>
        <p:spPr>
          <a:xfrm flipH="1" flipV="1">
            <a:off x="4224792" y="5678387"/>
            <a:ext cx="2785365" cy="31472"/>
          </a:xfrm>
          <a:prstGeom prst="straightConnector1">
            <a:avLst/>
          </a:prstGeom>
          <a:noFill/>
          <a:ln w="18000">
            <a:solidFill>
              <a:srgbClr val="00FFFF"/>
            </a:solidFill>
            <a:prstDash val="solid"/>
            <a:tailEnd type="arrow"/>
          </a:ln>
        </p:spPr>
      </p:cxnSp>
      <p:sp>
        <p:nvSpPr>
          <p:cNvPr id="16" name="TextBox 15"/>
          <p:cNvSpPr txBox="1"/>
          <p:nvPr/>
        </p:nvSpPr>
        <p:spPr>
          <a:xfrm>
            <a:off x="3637182" y="4834119"/>
            <a:ext cx="1573869" cy="382196"/>
          </a:xfrm>
          <a:prstGeom prst="rect">
            <a:avLst/>
          </a:prstGeom>
          <a:noFill/>
          <a:ln>
            <a:noFill/>
          </a:ln>
        </p:spPr>
        <p:txBody>
          <a:bodyPr vert="horz" wrap="none" lIns="32659" tIns="32659" rIns="32659" bIns="32659" anchorCtr="0" compatLnSpc="0">
            <a:spAutoFit/>
          </a:bodyPr>
          <a:lstStyle/>
          <a:p>
            <a:pPr hangingPunct="0"/>
            <a:r>
              <a:rPr lang="en-GB" sz="2177" b="1">
                <a:latin typeface="Liberation Mono" pitchFamily="49"/>
                <a:ea typeface="WenQuanYi Micro Hei" pitchFamily="2"/>
                <a:cs typeface="Lohit Devanagari" pitchFamily="2"/>
              </a:rPr>
              <a:t>hello1.py</a:t>
            </a:r>
          </a:p>
        </p:txBody>
      </p:sp>
      <p:cxnSp>
        <p:nvCxnSpPr>
          <p:cNvPr id="17" name="Straight Arrow Connector 16"/>
          <p:cNvCxnSpPr>
            <a:stCxn id="11" idx="1"/>
            <a:endCxn id="16" idx="3"/>
          </p:cNvCxnSpPr>
          <p:nvPr/>
        </p:nvCxnSpPr>
        <p:spPr>
          <a:xfrm flipH="1" flipV="1">
            <a:off x="5211051" y="5025217"/>
            <a:ext cx="1799105" cy="39309"/>
          </a:xfrm>
          <a:prstGeom prst="straightConnector1">
            <a:avLst/>
          </a:prstGeom>
          <a:noFill/>
          <a:ln w="18000">
            <a:solidFill>
              <a:srgbClr val="00FFFF"/>
            </a:solidFill>
            <a:prstDash val="solid"/>
            <a:tailEnd type="arrow"/>
          </a:ln>
        </p:spPr>
      </p:cxnSp>
      <p:cxnSp>
        <p:nvCxnSpPr>
          <p:cNvPr id="18" name="Elbow Connector 17"/>
          <p:cNvCxnSpPr>
            <a:stCxn id="10" idx="1"/>
            <a:endCxn id="6" idx="0"/>
          </p:cNvCxnSpPr>
          <p:nvPr/>
        </p:nvCxnSpPr>
        <p:spPr>
          <a:xfrm rot="10800000" flipV="1">
            <a:off x="2931940" y="4253133"/>
            <a:ext cx="4078217" cy="580986"/>
          </a:xfrm>
          <a:prstGeom prst="bentConnector2">
            <a:avLst/>
          </a:prstGeom>
          <a:noFill/>
          <a:ln w="18000">
            <a:solidFill>
              <a:srgbClr val="00FFFF"/>
            </a:solidFill>
            <a:prstDash val="solid"/>
            <a:tailEnd type="arrow"/>
          </a:ln>
        </p:spPr>
      </p:cxnSp>
      <p:cxnSp>
        <p:nvCxnSpPr>
          <p:cNvPr id="19" name="Elbow Connector 18"/>
          <p:cNvCxnSpPr>
            <a:stCxn id="9" idx="1"/>
            <a:endCxn id="5" idx="0"/>
          </p:cNvCxnSpPr>
          <p:nvPr/>
        </p:nvCxnSpPr>
        <p:spPr>
          <a:xfrm rot="10800000" flipV="1">
            <a:off x="2097491" y="3447275"/>
            <a:ext cx="4912667" cy="1386844"/>
          </a:xfrm>
          <a:prstGeom prst="bentConnector2">
            <a:avLst/>
          </a:prstGeom>
          <a:noFill/>
          <a:ln w="18000">
            <a:solidFill>
              <a:srgbClr val="00FFFF"/>
            </a:solidFill>
            <a:prstDash val="solid"/>
            <a:tailEnd type="arrow"/>
          </a:ln>
        </p:spPr>
      </p:cxnSp>
      <p:sp>
        <p:nvSpPr>
          <p:cNvPr id="20" name="Freeform 19"/>
          <p:cNvSpPr/>
          <p:nvPr/>
        </p:nvSpPr>
        <p:spPr>
          <a:xfrm>
            <a:off x="7010156" y="1418361"/>
            <a:ext cx="3200538" cy="1174075"/>
          </a:xfrm>
          <a:custGeom>
            <a:avLst>
              <a:gd name="f0" fmla="val 18900"/>
            </a:avLst>
            <a:gdLst>
              <a:gd name="f1" fmla="val 10800000"/>
              <a:gd name="f2" fmla="val 5400000"/>
              <a:gd name="f3" fmla="val 180"/>
              <a:gd name="f4" fmla="val w"/>
              <a:gd name="f5" fmla="val h"/>
              <a:gd name="f6" fmla="val 0"/>
              <a:gd name="f7" fmla="val 21600"/>
              <a:gd name="f8" fmla="val 10800"/>
              <a:gd name="f9" fmla="val -2147483647"/>
              <a:gd name="f10" fmla="val 2147483647"/>
              <a:gd name="f11" fmla="+- 0 0 0"/>
              <a:gd name="f12" fmla="*/ f4 1 21600"/>
              <a:gd name="f13" fmla="*/ f5 1 21600"/>
              <a:gd name="f14" fmla="pin 10800 f0 21600"/>
              <a:gd name="f15" fmla="*/ f11 f1 1"/>
              <a:gd name="f16" fmla="val f14"/>
              <a:gd name="f17" fmla="*/ f14 f12 1"/>
              <a:gd name="f18" fmla="*/ f7 f13 1"/>
              <a:gd name="f19" fmla="*/ 0 f12 1"/>
              <a:gd name="f20" fmla="*/ 21600 f12 1"/>
              <a:gd name="f21" fmla="*/ 0 f13 1"/>
              <a:gd name="f22" fmla="*/ 10800 f12 1"/>
              <a:gd name="f23" fmla="*/ f15 1 f3"/>
              <a:gd name="f24" fmla="*/ 10800 f13 1"/>
              <a:gd name="f25" fmla="*/ 21600 f13 1"/>
              <a:gd name="f26" fmla="+- 21600 0 f16"/>
              <a:gd name="f27" fmla="+- f23 0 f2"/>
              <a:gd name="f28" fmla="*/ f26 8000 1"/>
              <a:gd name="f29" fmla="*/ f26 1 2"/>
              <a:gd name="f30" fmla="*/ f26 1 4"/>
              <a:gd name="f31" fmla="*/ f26 1 7"/>
              <a:gd name="f32" fmla="*/ f26 1 16"/>
              <a:gd name="f33" fmla="*/ f28 1 10800"/>
              <a:gd name="f34" fmla="+- f16 f31 0"/>
              <a:gd name="f35" fmla="+- 21600 0 f29"/>
              <a:gd name="f36" fmla="+- f16 f32 0"/>
              <a:gd name="f37" fmla="+- 21600 0 f33"/>
              <a:gd name="f38" fmla="*/ f36 f13 1"/>
              <a:gd name="f39" fmla="+- f37 f30 0"/>
            </a:gdLst>
            <a:ahLst>
              <a:ahXY gdRefX="f0" minX="f8" maxX="f7">
                <a:pos x="f17" y="f18"/>
              </a:ahXY>
            </a:ahLst>
            <a:cxnLst>
              <a:cxn ang="3cd4">
                <a:pos x="hc" y="t"/>
              </a:cxn>
              <a:cxn ang="0">
                <a:pos x="r" y="vc"/>
              </a:cxn>
              <a:cxn ang="cd4">
                <a:pos x="hc" y="b"/>
              </a:cxn>
              <a:cxn ang="cd2">
                <a:pos x="l" y="vc"/>
              </a:cxn>
              <a:cxn ang="f27">
                <a:pos x="f22" y="f21"/>
              </a:cxn>
              <a:cxn ang="f27">
                <a:pos x="f19" y="f24"/>
              </a:cxn>
              <a:cxn ang="f27">
                <a:pos x="f22" y="f25"/>
              </a:cxn>
              <a:cxn ang="f27">
                <a:pos x="f20" y="f24"/>
              </a:cxn>
            </a:cxnLst>
            <a:rect l="f19" t="f21" r="f20" b="f38"/>
            <a:pathLst>
              <a:path w="21600" h="21600">
                <a:moveTo>
                  <a:pt x="f6" y="f6"/>
                </a:moveTo>
                <a:lnTo>
                  <a:pt x="f7" y="f6"/>
                </a:lnTo>
                <a:lnTo>
                  <a:pt x="f7" y="f16"/>
                </a:lnTo>
                <a:lnTo>
                  <a:pt x="f16" y="f7"/>
                </a:lnTo>
                <a:lnTo>
                  <a:pt x="f6" y="f7"/>
                </a:lnTo>
                <a:close/>
              </a:path>
              <a:path w="21600" h="21600">
                <a:moveTo>
                  <a:pt x="f16" y="f7"/>
                </a:moveTo>
                <a:lnTo>
                  <a:pt x="f37" y="f16"/>
                </a:lnTo>
                <a:cubicBezTo>
                  <a:pt x="f39" y="f34"/>
                  <a:pt x="f35" y="f36"/>
                  <a:pt x="f7" y="f16"/>
                </a:cubicBezTo>
                <a:close/>
              </a:path>
            </a:pathLst>
          </a:custGeom>
          <a:solidFill>
            <a:srgbClr val="FFFFCC"/>
          </a:solidFill>
          <a:ln w="0">
            <a:solidFill>
              <a:srgbClr val="000000"/>
            </a:solidFill>
            <a:prstDash val="solid"/>
          </a:ln>
        </p:spPr>
        <p:txBody>
          <a:bodyPr vert="horz" wrap="none" lIns="65317" tIns="65317" rIns="65317" bIns="65317" anchor="t" anchorCtr="0" compatLnSpc="0">
            <a:noAutofit/>
          </a:bodyPr>
          <a:lstStyle/>
          <a:p>
            <a:pPr algn="ctr" hangingPunct="0"/>
            <a:r>
              <a:rPr lang="en-GB" sz="1814">
                <a:latin typeface="Liberation Mono" pitchFamily="49"/>
                <a:ea typeface="WenQuanYi Micro Hei" pitchFamily="2"/>
                <a:cs typeface="Lohit Devanagari" pitchFamily="2"/>
              </a:rPr>
              <a:t>print('Hello, world!')</a:t>
            </a:r>
          </a:p>
        </p:txBody>
      </p:sp>
      <p:sp>
        <p:nvSpPr>
          <p:cNvPr id="21" name="TextBox 20"/>
          <p:cNvSpPr txBox="1"/>
          <p:nvPr/>
        </p:nvSpPr>
        <p:spPr>
          <a:xfrm>
            <a:off x="1980739" y="2071859"/>
            <a:ext cx="2632749" cy="387006"/>
          </a:xfrm>
          <a:prstGeom prst="rect">
            <a:avLst/>
          </a:prstGeom>
          <a:noFill/>
          <a:ln>
            <a:noFill/>
          </a:ln>
        </p:spPr>
        <p:txBody>
          <a:bodyPr vert="horz" wrap="none" lIns="32659" tIns="32659" rIns="32659" bIns="32659" anchorCtr="0" compatLnSpc="0">
            <a:spAutoFit/>
          </a:bodyPr>
          <a:lstStyle/>
          <a:p>
            <a:pPr hangingPunct="0"/>
            <a:r>
              <a:rPr lang="en-GB" sz="2177">
                <a:latin typeface="Liberation Sans" pitchFamily="18"/>
                <a:ea typeface="WenQuanYi Micro Hei" pitchFamily="2"/>
                <a:cs typeface="Lohit Devanagari" pitchFamily="2"/>
              </a:rPr>
              <a:t>Run from </a:t>
            </a:r>
            <a:r>
              <a:rPr lang="en-GB" sz="2177" i="1">
                <a:latin typeface="Liberation Sans" pitchFamily="18"/>
                <a:ea typeface="WenQuanYi Micro Hei" pitchFamily="2"/>
                <a:cs typeface="Lohit Devanagari" pitchFamily="2"/>
              </a:rPr>
              <a:t>Unix</a:t>
            </a:r>
            <a:r>
              <a:rPr lang="en-GB" sz="2177">
                <a:latin typeface="Liberation Sans" pitchFamily="18"/>
                <a:ea typeface="WenQuanYi Micro Hei" pitchFamily="2"/>
                <a:cs typeface="Lohit Devanagari" pitchFamily="2"/>
              </a:rPr>
              <a:t> prompt</a:t>
            </a:r>
          </a:p>
        </p:txBody>
      </p:sp>
      <p:sp>
        <p:nvSpPr>
          <p:cNvPr id="24" name="Footer Placeholder 16"/>
          <p:cNvSpPr>
            <a:spLocks noGrp="1"/>
          </p:cNvSpPr>
          <p:nvPr>
            <p:ph type="ftr" sz="quarter" idx="11"/>
          </p:nvPr>
        </p:nvSpPr>
        <p:spPr>
          <a:xfrm>
            <a:off x="1982372" y="6356351"/>
            <a:ext cx="6044028" cy="391921"/>
          </a:xfrm>
        </p:spPr>
        <p:txBody>
          <a:bodyPr/>
          <a:lstStyle/>
          <a:p>
            <a:r>
              <a:rPr lang="en-US" dirty="0"/>
              <a:t>https://help.uis.cam.ac.uk/help-support/training/downloads/course-files/programming-student-files/python-courses/pythonab/pythonab-files/python3-slides.pdf</a:t>
            </a:r>
          </a:p>
        </p:txBody>
      </p:sp>
    </p:spTree>
    <p:extLst>
      <p:ext uri="{BB962C8B-B14F-4D97-AF65-F5344CB8AC3E}">
        <p14:creationId xmlns:p14="http://schemas.microsoft.com/office/powerpoint/2010/main" val="90273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71600" y="-96012"/>
            <a:ext cx="9601200" cy="1485900"/>
          </a:xfrm>
        </p:spPr>
        <p:txBody>
          <a:bodyPr>
            <a:normAutofit/>
          </a:bodyPr>
          <a:lstStyle/>
          <a:p>
            <a:r>
              <a:rPr lang="en-US" altLang="en-US" sz="4000" dirty="0">
                <a:solidFill>
                  <a:srgbClr val="C00000"/>
                </a:solidFill>
              </a:rPr>
              <a:t>4 Major Versions of Python</a:t>
            </a:r>
          </a:p>
        </p:txBody>
      </p:sp>
      <p:sp>
        <p:nvSpPr>
          <p:cNvPr id="10243" name="Rectangle 3"/>
          <p:cNvSpPr>
            <a:spLocks noGrp="1" noChangeArrowheads="1"/>
          </p:cNvSpPr>
          <p:nvPr>
            <p:ph idx="1"/>
          </p:nvPr>
        </p:nvSpPr>
        <p:spPr>
          <a:xfrm>
            <a:off x="1371600" y="1264158"/>
            <a:ext cx="9180576" cy="2279142"/>
          </a:xfrm>
        </p:spPr>
        <p:txBody>
          <a:bodyPr/>
          <a:lstStyle/>
          <a:p>
            <a:r>
              <a:rPr lang="en-US" altLang="en-US" sz="2400" dirty="0">
                <a:effectLst/>
                <a:latin typeface="Times New Roman" panose="02020603050405020304" pitchFamily="18" charset="0"/>
                <a:cs typeface="Times New Roman" panose="02020603050405020304" pitchFamily="18" charset="0"/>
              </a:rPr>
              <a:t>“Python” or “</a:t>
            </a:r>
            <a:r>
              <a:rPr lang="en-US" altLang="en-US" sz="2400" dirty="0" err="1">
                <a:effectLst/>
                <a:latin typeface="Times New Roman" panose="02020603050405020304" pitchFamily="18" charset="0"/>
                <a:cs typeface="Times New Roman" panose="02020603050405020304" pitchFamily="18" charset="0"/>
              </a:rPr>
              <a:t>CPython</a:t>
            </a:r>
            <a:r>
              <a:rPr lang="en-US" altLang="en-US" sz="2400" dirty="0">
                <a:effectLst/>
                <a:latin typeface="Times New Roman" panose="02020603050405020304" pitchFamily="18" charset="0"/>
                <a:cs typeface="Times New Roman" panose="02020603050405020304" pitchFamily="18" charset="0"/>
              </a:rPr>
              <a:t>” is written in C/C++</a:t>
            </a:r>
          </a:p>
          <a:p>
            <a:pPr>
              <a:buFont typeface="Wingdings" panose="05000000000000000000" pitchFamily="2" charset="2"/>
              <a:buNone/>
            </a:pPr>
            <a:r>
              <a:rPr lang="en-US" altLang="en-US" sz="2400" dirty="0">
                <a:effectLst/>
                <a:latin typeface="Times New Roman" panose="02020603050405020304" pitchFamily="18" charset="0"/>
                <a:cs typeface="Times New Roman" panose="02020603050405020304" pitchFamily="18" charset="0"/>
              </a:rPr>
              <a:t>   - Version </a:t>
            </a:r>
            <a:r>
              <a:rPr lang="en-US" altLang="en-US" sz="2400" dirty="0">
                <a:solidFill>
                  <a:srgbClr val="FF0000"/>
                </a:solidFill>
                <a:effectLst/>
                <a:latin typeface="Times New Roman" panose="02020603050405020304" pitchFamily="18" charset="0"/>
                <a:cs typeface="Times New Roman" panose="02020603050405020304" pitchFamily="18" charset="0"/>
              </a:rPr>
              <a:t>2.7</a:t>
            </a:r>
            <a:r>
              <a:rPr lang="en-US" altLang="en-US" sz="2400" dirty="0">
                <a:effectLst/>
                <a:latin typeface="Times New Roman" panose="02020603050405020304" pitchFamily="18" charset="0"/>
                <a:cs typeface="Times New Roman" panose="02020603050405020304" pitchFamily="18" charset="0"/>
              </a:rPr>
              <a:t> came out in mid-2010</a:t>
            </a:r>
          </a:p>
          <a:p>
            <a:pPr>
              <a:buFont typeface="Wingdings" panose="05000000000000000000" pitchFamily="2" charset="2"/>
              <a:buNone/>
            </a:pPr>
            <a:r>
              <a:rPr lang="en-US" altLang="en-US" sz="2400" dirty="0">
                <a:effectLst/>
                <a:latin typeface="Times New Roman" panose="02020603050405020304" pitchFamily="18" charset="0"/>
                <a:cs typeface="Times New Roman" panose="02020603050405020304" pitchFamily="18" charset="0"/>
              </a:rPr>
              <a:t>   - Version </a:t>
            </a:r>
            <a:r>
              <a:rPr lang="en-US" altLang="en-US" sz="2400" dirty="0">
                <a:solidFill>
                  <a:srgbClr val="FF0000"/>
                </a:solidFill>
                <a:effectLst/>
                <a:latin typeface="Times New Roman" panose="02020603050405020304" pitchFamily="18" charset="0"/>
                <a:cs typeface="Times New Roman" panose="02020603050405020304" pitchFamily="18" charset="0"/>
              </a:rPr>
              <a:t>3.4</a:t>
            </a:r>
            <a:r>
              <a:rPr lang="en-US" altLang="en-US" sz="2400" dirty="0">
                <a:effectLst/>
                <a:latin typeface="Times New Roman" panose="02020603050405020304" pitchFamily="18" charset="0"/>
                <a:cs typeface="Times New Roman" panose="02020603050405020304" pitchFamily="18" charset="0"/>
              </a:rPr>
              <a:t> came out in early 2014</a:t>
            </a:r>
          </a:p>
          <a:p>
            <a:r>
              <a:rPr lang="en-US" altLang="en-US" sz="2400" dirty="0">
                <a:effectLst/>
                <a:latin typeface="Times New Roman" panose="02020603050405020304" pitchFamily="18" charset="0"/>
                <a:cs typeface="Times New Roman" panose="02020603050405020304" pitchFamily="18" charset="0"/>
              </a:rPr>
              <a:t>“</a:t>
            </a:r>
            <a:r>
              <a:rPr lang="en-US" altLang="en-US" sz="2400" dirty="0" err="1">
                <a:effectLst/>
                <a:latin typeface="Times New Roman" panose="02020603050405020304" pitchFamily="18" charset="0"/>
                <a:cs typeface="Times New Roman" panose="02020603050405020304" pitchFamily="18" charset="0"/>
              </a:rPr>
              <a:t>Jython</a:t>
            </a:r>
            <a:r>
              <a:rPr lang="en-US" altLang="en-US" sz="2400" dirty="0">
                <a:effectLst/>
                <a:latin typeface="Times New Roman" panose="02020603050405020304" pitchFamily="18" charset="0"/>
                <a:cs typeface="Times New Roman" panose="02020603050405020304" pitchFamily="18" charset="0"/>
              </a:rPr>
              <a:t>” is written in Java for the JVM</a:t>
            </a:r>
          </a:p>
          <a:p>
            <a:r>
              <a:rPr lang="en-US" altLang="en-US" sz="2400" dirty="0">
                <a:effectLst/>
                <a:latin typeface="Times New Roman" panose="02020603050405020304" pitchFamily="18" charset="0"/>
                <a:cs typeface="Times New Roman" panose="02020603050405020304" pitchFamily="18" charset="0"/>
              </a:rPr>
              <a:t>“</a:t>
            </a:r>
            <a:r>
              <a:rPr lang="en-US" altLang="en-US" sz="2400" dirty="0" err="1">
                <a:effectLst/>
                <a:latin typeface="Times New Roman" panose="02020603050405020304" pitchFamily="18" charset="0"/>
                <a:cs typeface="Times New Roman" panose="02020603050405020304" pitchFamily="18" charset="0"/>
              </a:rPr>
              <a:t>IronPython</a:t>
            </a:r>
            <a:r>
              <a:rPr lang="en-US" altLang="en-US" sz="2400" dirty="0">
                <a:effectLst/>
                <a:latin typeface="Times New Roman" panose="02020603050405020304" pitchFamily="18" charset="0"/>
                <a:cs typeface="Times New Roman" panose="02020603050405020304" pitchFamily="18" charset="0"/>
              </a:rPr>
              <a:t>” is written in C# for the </a:t>
            </a:r>
            <a:r>
              <a:rPr lang="en-US" altLang="en-US" sz="2400" dirty="0" err="1">
                <a:effectLst/>
                <a:latin typeface="Times New Roman" panose="02020603050405020304" pitchFamily="18" charset="0"/>
                <a:cs typeface="Times New Roman" panose="02020603050405020304" pitchFamily="18" charset="0"/>
              </a:rPr>
              <a:t>.Net</a:t>
            </a:r>
            <a:r>
              <a:rPr lang="en-US" altLang="en-US" sz="2400" dirty="0">
                <a:effectLs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environment</a:t>
            </a:r>
          </a:p>
        </p:txBody>
      </p:sp>
      <p:pic>
        <p:nvPicPr>
          <p:cNvPr id="4" name="Picture 3"/>
          <p:cNvPicPr>
            <a:picLocks noChangeAspect="1"/>
          </p:cNvPicPr>
          <p:nvPr/>
        </p:nvPicPr>
        <p:blipFill>
          <a:blip r:embed="rId4"/>
          <a:stretch>
            <a:fillRect/>
          </a:stretch>
        </p:blipFill>
        <p:spPr>
          <a:xfrm>
            <a:off x="1371600" y="3691890"/>
            <a:ext cx="8774762" cy="2645283"/>
          </a:xfrm>
          <a:prstGeom prst="rect">
            <a:avLst/>
          </a:prstGeom>
        </p:spPr>
      </p:pic>
      <p:sp>
        <p:nvSpPr>
          <p:cNvPr id="2" name="Footer Placeholder 1"/>
          <p:cNvSpPr>
            <a:spLocks noGrp="1"/>
          </p:cNvSpPr>
          <p:nvPr>
            <p:ph type="ftr" sz="quarter" idx="11"/>
          </p:nvPr>
        </p:nvSpPr>
        <p:spPr/>
        <p:txBody>
          <a:bodyPr/>
          <a:lstStyle/>
          <a:p>
            <a:r>
              <a:rPr lang="en-US" dirty="0"/>
              <a:t>https://www.slideshare.net/sujithkumar9212301/introduction-to-python-36647807</a:t>
            </a:r>
          </a:p>
        </p:txBody>
      </p:sp>
      <p:sp>
        <p:nvSpPr>
          <p:cNvPr id="6" name="Footer Placeholder 16"/>
          <p:cNvSpPr txBox="1">
            <a:spLocks/>
          </p:cNvSpPr>
          <p:nvPr/>
        </p:nvSpPr>
        <p:spPr>
          <a:xfrm>
            <a:off x="1982372" y="6356351"/>
            <a:ext cx="6044028" cy="3919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https://help.uis.cam.ac.uk/help-support/training/downloads/course-files/programming-student-files/python-courses/pythonab/pythonab-files/python3-slides.pdf</a:t>
            </a:r>
            <a:endParaRPr lang="en-US" dirty="0"/>
          </a:p>
        </p:txBody>
      </p:sp>
    </p:spTree>
    <p:extLst>
      <p:ext uri="{BB962C8B-B14F-4D97-AF65-F5344CB8AC3E}">
        <p14:creationId xmlns:p14="http://schemas.microsoft.com/office/powerpoint/2010/main" val="37828701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144" y="384048"/>
            <a:ext cx="4005072" cy="868680"/>
          </a:xfrm>
        </p:spPr>
        <p:txBody>
          <a:bodyPr>
            <a:normAutofit/>
          </a:bodyPr>
          <a:lstStyle/>
          <a:p>
            <a:r>
              <a:rPr lang="en-US" sz="4000" dirty="0">
                <a:solidFill>
                  <a:srgbClr val="C00000"/>
                </a:solidFill>
              </a:rPr>
              <a:t>Python 2 vs 3</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00322" y="140313"/>
            <a:ext cx="5916596" cy="5940455"/>
          </a:xfrm>
        </p:spPr>
      </p:pic>
      <p:sp>
        <p:nvSpPr>
          <p:cNvPr id="6" name="Content Placeholder 2"/>
          <p:cNvSpPr txBox="1">
            <a:spLocks/>
          </p:cNvSpPr>
          <p:nvPr/>
        </p:nvSpPr>
        <p:spPr>
          <a:xfrm>
            <a:off x="896112" y="2660904"/>
            <a:ext cx="3712464" cy="239572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hlinkClick r:id="rId4"/>
              </a:rPr>
              <a:t>Learn more from below link:</a:t>
            </a:r>
          </a:p>
          <a:p>
            <a:r>
              <a:rPr lang="en-US" dirty="0">
                <a:hlinkClick r:id="rId4"/>
              </a:rPr>
              <a:t>http://learntocodewith.me/programming/python/python-2-vs-python-3/</a:t>
            </a:r>
            <a:endParaRPr lang="en-US" dirty="0"/>
          </a:p>
          <a:p>
            <a:endParaRPr lang="en-US" dirty="0"/>
          </a:p>
        </p:txBody>
      </p:sp>
    </p:spTree>
    <p:extLst>
      <p:ext uri="{BB962C8B-B14F-4D97-AF65-F5344CB8AC3E}">
        <p14:creationId xmlns:p14="http://schemas.microsoft.com/office/powerpoint/2010/main" val="281743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solidFill>
                  <a:srgbClr val="C00000"/>
                </a:solidFill>
              </a:rPr>
              <a:t>General</a:t>
            </a:r>
            <a:r>
              <a:rPr lang="en-US" dirty="0"/>
              <a:t> </a:t>
            </a:r>
            <a:r>
              <a:rPr lang="en-US" sz="4000" dirty="0">
                <a:solidFill>
                  <a:srgbClr val="C00000"/>
                </a:solidFill>
              </a:rPr>
              <a:t>Information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t>Unlike C/C++ or Java, Python statements do not end in a semicolon</a:t>
            </a:r>
          </a:p>
          <a:p>
            <a:pPr>
              <a:buFont typeface="Wingdings" panose="05000000000000000000" pitchFamily="2" charset="2"/>
              <a:buChar char="ü"/>
            </a:pPr>
            <a:r>
              <a:rPr lang="en-US" sz="2400" dirty="0"/>
              <a:t>In Python, indentation is the way you indicate the scope of a conditional, function, etc.</a:t>
            </a:r>
          </a:p>
          <a:p>
            <a:pPr>
              <a:buFont typeface="Wingdings" panose="05000000000000000000" pitchFamily="2" charset="2"/>
              <a:buChar char="ü"/>
            </a:pPr>
            <a:r>
              <a:rPr lang="en-US" sz="2400" dirty="0"/>
              <a:t>Look, no braces!</a:t>
            </a:r>
          </a:p>
          <a:p>
            <a:pPr>
              <a:buFont typeface="Wingdings" panose="05000000000000000000" pitchFamily="2" charset="2"/>
              <a:buChar char="ü"/>
            </a:pPr>
            <a:r>
              <a:rPr lang="en-US" sz="2400" dirty="0"/>
              <a:t>Python is interpretive.</a:t>
            </a:r>
          </a:p>
          <a:p>
            <a:pPr>
              <a:buFont typeface="Wingdings" panose="05000000000000000000" pitchFamily="2" charset="2"/>
              <a:buChar char="ü"/>
            </a:pPr>
            <a:r>
              <a:rPr lang="en-US" sz="2400" dirty="0"/>
              <a:t>You can just enter statements into the Python environment and they’ll execute</a:t>
            </a:r>
          </a:p>
        </p:txBody>
      </p:sp>
      <p:sp>
        <p:nvSpPr>
          <p:cNvPr id="4" name="Footer Placeholder 3"/>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255793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sz="4000" dirty="0">
                <a:solidFill>
                  <a:srgbClr val="C00000"/>
                </a:solidFill>
              </a:rPr>
              <a:t>Development Environments</a:t>
            </a:r>
            <a:br>
              <a:rPr lang="en-US" altLang="en-US" sz="4000" dirty="0"/>
            </a:br>
            <a:r>
              <a:rPr lang="en-US" altLang="en-US" sz="2400" dirty="0">
                <a:solidFill>
                  <a:schemeClr val="folHlink"/>
                </a:solidFill>
              </a:rPr>
              <a:t>what IDE to use?</a:t>
            </a:r>
            <a:r>
              <a:rPr lang="en-US" altLang="en-US" sz="2400" dirty="0"/>
              <a:t> </a:t>
            </a:r>
            <a:r>
              <a:rPr lang="en-US" altLang="en-US" sz="2000" dirty="0">
                <a:solidFill>
                  <a:srgbClr val="00B0F0"/>
                </a:solidFill>
              </a:rPr>
              <a:t>http://stackoverflow.com/questions/81584</a:t>
            </a:r>
          </a:p>
        </p:txBody>
      </p:sp>
      <p:sp>
        <p:nvSpPr>
          <p:cNvPr id="12291" name="Rectangle 3"/>
          <p:cNvSpPr>
            <a:spLocks noGrp="1" noChangeArrowheads="1"/>
          </p:cNvSpPr>
          <p:nvPr>
            <p:ph idx="1"/>
          </p:nvPr>
        </p:nvSpPr>
        <p:spPr>
          <a:xfrm>
            <a:off x="1405890" y="1634990"/>
            <a:ext cx="9601200" cy="4096512"/>
          </a:xfrm>
        </p:spPr>
        <p:txBody>
          <a:bodyPr>
            <a:normAutofit/>
          </a:bodyPr>
          <a:lstStyle/>
          <a:p>
            <a:pPr marL="457200" indent="-457200">
              <a:lnSpc>
                <a:spcPct val="80000"/>
              </a:lnSpc>
              <a:buFont typeface="+mj-lt"/>
              <a:buAutoNum type="arabicPeriod"/>
            </a:pPr>
            <a:r>
              <a:rPr lang="en-US" altLang="en-US" sz="2400" dirty="0" err="1">
                <a:latin typeface="Times New Roman" panose="02020603050405020304" pitchFamily="18" charset="0"/>
                <a:cs typeface="Times New Roman" panose="02020603050405020304" pitchFamily="18" charset="0"/>
              </a:rPr>
              <a:t>PyDev</a:t>
            </a:r>
            <a:r>
              <a:rPr lang="en-US" altLang="en-US" sz="2400" dirty="0">
                <a:latin typeface="Times New Roman" panose="02020603050405020304" pitchFamily="18" charset="0"/>
                <a:cs typeface="Times New Roman" panose="02020603050405020304" pitchFamily="18" charset="0"/>
              </a:rPr>
              <a:t> with Eclipse </a:t>
            </a:r>
          </a:p>
          <a:p>
            <a:pPr marL="457200" indent="-457200">
              <a:lnSpc>
                <a:spcPct val="80000"/>
              </a:lnSpc>
              <a:buFont typeface="+mj-lt"/>
              <a:buAutoNum type="arabicPeriod"/>
            </a:pPr>
            <a:r>
              <a:rPr lang="en-US" altLang="en-US" sz="2400" dirty="0">
                <a:latin typeface="Times New Roman" panose="02020603050405020304" pitchFamily="18" charset="0"/>
                <a:cs typeface="Times New Roman" panose="02020603050405020304" pitchFamily="18" charset="0"/>
              </a:rPr>
              <a:t>Komodo</a:t>
            </a:r>
          </a:p>
          <a:p>
            <a:pPr marL="457200" indent="-457200">
              <a:lnSpc>
                <a:spcPct val="80000"/>
              </a:lnSpc>
              <a:buFont typeface="+mj-lt"/>
              <a:buAutoNum type="arabicPeriod"/>
            </a:pPr>
            <a:r>
              <a:rPr lang="en-US" altLang="en-US" sz="2400" dirty="0" err="1">
                <a:latin typeface="Times New Roman" panose="02020603050405020304" pitchFamily="18" charset="0"/>
                <a:cs typeface="Times New Roman" panose="02020603050405020304" pitchFamily="18" charset="0"/>
              </a:rPr>
              <a:t>Emacs</a:t>
            </a:r>
            <a:endParaRPr lang="en-US" altLang="en-US" sz="2400" dirty="0">
              <a:latin typeface="Times New Roman" panose="02020603050405020304" pitchFamily="18" charset="0"/>
              <a:cs typeface="Times New Roman" panose="02020603050405020304" pitchFamily="18" charset="0"/>
            </a:endParaRPr>
          </a:p>
          <a:p>
            <a:pPr marL="457200" indent="-457200">
              <a:lnSpc>
                <a:spcPct val="80000"/>
              </a:lnSpc>
              <a:buFont typeface="+mj-lt"/>
              <a:buAutoNum type="arabicPeriod"/>
            </a:pPr>
            <a:r>
              <a:rPr lang="en-US" altLang="en-US" sz="2400" dirty="0">
                <a:latin typeface="Times New Roman" panose="02020603050405020304" pitchFamily="18" charset="0"/>
                <a:cs typeface="Times New Roman" panose="02020603050405020304" pitchFamily="18" charset="0"/>
              </a:rPr>
              <a:t>Vim</a:t>
            </a:r>
          </a:p>
          <a:p>
            <a:pPr marL="457200" indent="-457200">
              <a:lnSpc>
                <a:spcPct val="80000"/>
              </a:lnSpc>
              <a:buFont typeface="+mj-lt"/>
              <a:buAutoNum type="arabicPeriod"/>
            </a:pPr>
            <a:r>
              <a:rPr lang="en-US" altLang="en-US" sz="2400" dirty="0" err="1">
                <a:latin typeface="Times New Roman" panose="02020603050405020304" pitchFamily="18" charset="0"/>
                <a:cs typeface="Times New Roman" panose="02020603050405020304" pitchFamily="18" charset="0"/>
              </a:rPr>
              <a:t>TextMate</a:t>
            </a:r>
            <a:endParaRPr lang="en-US" altLang="en-US" sz="2400" dirty="0">
              <a:latin typeface="Times New Roman" panose="02020603050405020304" pitchFamily="18" charset="0"/>
              <a:cs typeface="Times New Roman" panose="02020603050405020304" pitchFamily="18" charset="0"/>
            </a:endParaRPr>
          </a:p>
          <a:p>
            <a:pPr marL="457200" indent="-457200">
              <a:lnSpc>
                <a:spcPct val="80000"/>
              </a:lnSpc>
              <a:buFont typeface="+mj-lt"/>
              <a:buAutoNum type="arabicPeriod"/>
            </a:pPr>
            <a:r>
              <a:rPr lang="en-US" altLang="en-US" sz="2400" dirty="0" err="1">
                <a:latin typeface="Times New Roman" panose="02020603050405020304" pitchFamily="18" charset="0"/>
                <a:cs typeface="Times New Roman" panose="02020603050405020304" pitchFamily="18" charset="0"/>
              </a:rPr>
              <a:t>Gedit</a:t>
            </a:r>
            <a:endParaRPr lang="en-US" altLang="en-US" sz="2400" dirty="0">
              <a:latin typeface="Times New Roman" panose="02020603050405020304" pitchFamily="18" charset="0"/>
              <a:cs typeface="Times New Roman" panose="02020603050405020304" pitchFamily="18" charset="0"/>
            </a:endParaRPr>
          </a:p>
          <a:p>
            <a:pPr marL="457200" indent="-457200">
              <a:lnSpc>
                <a:spcPct val="80000"/>
              </a:lnSpc>
              <a:buFont typeface="+mj-lt"/>
              <a:buAutoNum type="arabicPeriod"/>
            </a:pPr>
            <a:r>
              <a:rPr lang="en-US" altLang="en-US" sz="2400" dirty="0">
                <a:latin typeface="Times New Roman" panose="02020603050405020304" pitchFamily="18" charset="0"/>
                <a:cs typeface="Times New Roman" panose="02020603050405020304" pitchFamily="18" charset="0"/>
              </a:rPr>
              <a:t>Idle</a:t>
            </a:r>
          </a:p>
          <a:p>
            <a:pPr marL="457200" indent="-457200">
              <a:lnSpc>
                <a:spcPct val="80000"/>
              </a:lnSpc>
              <a:buFont typeface="+mj-lt"/>
              <a:buAutoNum type="arabicPeriod"/>
            </a:pPr>
            <a:r>
              <a:rPr lang="en-US" altLang="en-US" sz="2400" dirty="0">
                <a:latin typeface="Times New Roman" panose="02020603050405020304" pitchFamily="18" charset="0"/>
                <a:cs typeface="Times New Roman" panose="02020603050405020304" pitchFamily="18" charset="0"/>
              </a:rPr>
              <a:t>PIDA (Linux)(VIM Based)</a:t>
            </a:r>
          </a:p>
          <a:p>
            <a:pPr marL="457200" indent="-457200">
              <a:lnSpc>
                <a:spcPct val="80000"/>
              </a:lnSpc>
              <a:buFont typeface="+mj-lt"/>
              <a:buAutoNum type="arabicPeriod"/>
            </a:pPr>
            <a:r>
              <a:rPr lang="en-US" altLang="en-US" sz="2400" dirty="0" err="1">
                <a:latin typeface="Times New Roman" panose="02020603050405020304" pitchFamily="18" charset="0"/>
                <a:cs typeface="Times New Roman" panose="02020603050405020304" pitchFamily="18" charset="0"/>
              </a:rPr>
              <a:t>NotePad</a:t>
            </a:r>
            <a:r>
              <a:rPr lang="en-US" altLang="en-US" sz="2400" dirty="0">
                <a:latin typeface="Times New Roman" panose="02020603050405020304" pitchFamily="18" charset="0"/>
                <a:cs typeface="Times New Roman" panose="02020603050405020304" pitchFamily="18" charset="0"/>
              </a:rPr>
              <a:t>++ (Windows)</a:t>
            </a:r>
          </a:p>
          <a:p>
            <a:pPr marL="457200" indent="-457200">
              <a:lnSpc>
                <a:spcPct val="80000"/>
              </a:lnSpc>
              <a:buFont typeface="+mj-lt"/>
              <a:buAutoNum type="arabicPeriod"/>
            </a:pPr>
            <a:r>
              <a:rPr lang="en-US" altLang="en-US" sz="2400" dirty="0" err="1">
                <a:latin typeface="Times New Roman" panose="02020603050405020304" pitchFamily="18" charset="0"/>
                <a:cs typeface="Times New Roman" panose="02020603050405020304" pitchFamily="18" charset="0"/>
              </a:rPr>
              <a:t>BlueFish</a:t>
            </a:r>
            <a:r>
              <a:rPr lang="en-US" altLang="en-US" sz="2400" dirty="0">
                <a:latin typeface="Times New Roman" panose="02020603050405020304" pitchFamily="18" charset="0"/>
                <a:cs typeface="Times New Roman" panose="02020603050405020304" pitchFamily="18" charset="0"/>
              </a:rPr>
              <a:t> (Linux)</a:t>
            </a:r>
          </a:p>
          <a:p>
            <a:pPr marL="457200" indent="-457200">
              <a:lnSpc>
                <a:spcPct val="80000"/>
              </a:lnSpc>
              <a:buFont typeface="+mj-lt"/>
              <a:buAutoNum type="arabicPeriod"/>
            </a:pPr>
            <a:r>
              <a:rPr lang="en-US" altLang="en-US" sz="2400" dirty="0" err="1">
                <a:solidFill>
                  <a:srgbClr val="FF0000"/>
                </a:solidFill>
                <a:latin typeface="Times New Roman" panose="02020603050405020304" pitchFamily="18" charset="0"/>
                <a:cs typeface="Times New Roman" panose="02020603050405020304" pitchFamily="18" charset="0"/>
              </a:rPr>
              <a:t>PyCharm</a:t>
            </a:r>
            <a:endParaRPr lang="en-US" altLang="en-US" sz="2400" dirty="0">
              <a:solidFill>
                <a:srgbClr val="FF0000"/>
              </a:solidFill>
              <a:latin typeface="Times New Roman" panose="02020603050405020304" pitchFamily="18" charset="0"/>
              <a:cs typeface="Times New Roman" panose="02020603050405020304" pitchFamily="18" charset="0"/>
            </a:endParaRPr>
          </a:p>
        </p:txBody>
      </p:sp>
      <p:sp>
        <p:nvSpPr>
          <p:cNvPr id="4" name="Left Arrow 3"/>
          <p:cNvSpPr/>
          <p:nvPr/>
        </p:nvSpPr>
        <p:spPr>
          <a:xfrm>
            <a:off x="3892296" y="5329484"/>
            <a:ext cx="4407408" cy="2651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99348" y="5225328"/>
            <a:ext cx="2057400" cy="369332"/>
          </a:xfrm>
          <a:prstGeom prst="rect">
            <a:avLst/>
          </a:prstGeom>
          <a:noFill/>
        </p:spPr>
        <p:txBody>
          <a:bodyPr wrap="square" rtlCol="0">
            <a:spAutoFit/>
          </a:bodyPr>
          <a:lstStyle/>
          <a:p>
            <a:r>
              <a:rPr lang="en-US" dirty="0"/>
              <a:t>Our choice of IDE !!</a:t>
            </a:r>
          </a:p>
        </p:txBody>
      </p:sp>
      <p:sp>
        <p:nvSpPr>
          <p:cNvPr id="7" name="Footer Placeholder 16"/>
          <p:cNvSpPr txBox="1">
            <a:spLocks/>
          </p:cNvSpPr>
          <p:nvPr/>
        </p:nvSpPr>
        <p:spPr>
          <a:xfrm>
            <a:off x="2455320" y="6279262"/>
            <a:ext cx="6044028" cy="3919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https://help.uis.cam.ac.uk/help-support/training/downloads/course-files/programming-student-files/python-courses/pythonab/pythonab-files/python3-slides.pdf</a:t>
            </a:r>
          </a:p>
        </p:txBody>
      </p:sp>
    </p:spTree>
    <p:extLst>
      <p:ext uri="{BB962C8B-B14F-4D97-AF65-F5344CB8AC3E}">
        <p14:creationId xmlns:p14="http://schemas.microsoft.com/office/powerpoint/2010/main" val="924765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altLang="en-US" sz="4000" dirty="0" err="1">
                <a:solidFill>
                  <a:srgbClr val="C00000"/>
                </a:solidFill>
              </a:rPr>
              <a:t>Pydev</a:t>
            </a:r>
            <a:r>
              <a:rPr lang="en-US" altLang="en-US" sz="4000" dirty="0">
                <a:solidFill>
                  <a:srgbClr val="C00000"/>
                </a:solidFill>
              </a:rPr>
              <a:t> with Eclipse</a:t>
            </a:r>
          </a:p>
        </p:txBody>
      </p:sp>
      <p:pic>
        <p:nvPicPr>
          <p:cNvPr id="1331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1371600"/>
            <a:ext cx="7467600" cy="5029200"/>
          </a:xfrm>
          <a:noFill/>
          <a:ln/>
        </p:spPr>
      </p:pic>
    </p:spTree>
    <p:extLst>
      <p:ext uri="{BB962C8B-B14F-4D97-AF65-F5344CB8AC3E}">
        <p14:creationId xmlns:p14="http://schemas.microsoft.com/office/powerpoint/2010/main" val="372455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solidFill>
                  <a:srgbClr val="C00000"/>
                </a:solidFill>
              </a:rPr>
              <a:t>Pycharm</a:t>
            </a:r>
            <a:r>
              <a:rPr lang="en-US" sz="4000" dirty="0">
                <a:solidFill>
                  <a:srgbClr val="C00000"/>
                </a:solidFill>
              </a:rPr>
              <a:t> IDE</a:t>
            </a:r>
          </a:p>
        </p:txBody>
      </p:sp>
      <p:pic>
        <p:nvPicPr>
          <p:cNvPr id="4" name="Content Placeholder 3"/>
          <p:cNvPicPr>
            <a:picLocks noGrp="1" noChangeAspect="1"/>
          </p:cNvPicPr>
          <p:nvPr>
            <p:ph idx="1"/>
          </p:nvPr>
        </p:nvPicPr>
        <p:blipFill>
          <a:blip r:embed="rId2"/>
          <a:stretch>
            <a:fillRect/>
          </a:stretch>
        </p:blipFill>
        <p:spPr>
          <a:xfrm>
            <a:off x="2361830" y="1417638"/>
            <a:ext cx="7468340" cy="4297680"/>
          </a:xfrm>
          <a:prstGeom prst="rect">
            <a:avLst/>
          </a:prstGeom>
        </p:spPr>
      </p:pic>
      <p:cxnSp>
        <p:nvCxnSpPr>
          <p:cNvPr id="5" name="Elbow Connector 4"/>
          <p:cNvCxnSpPr/>
          <p:nvPr/>
        </p:nvCxnSpPr>
        <p:spPr>
          <a:xfrm flipV="1">
            <a:off x="985520" y="2225040"/>
            <a:ext cx="1483360" cy="1097280"/>
          </a:xfrm>
          <a:prstGeom prst="bentConnector3">
            <a:avLst/>
          </a:prstGeom>
        </p:spPr>
        <p:style>
          <a:lnRef idx="2">
            <a:schemeClr val="accent2"/>
          </a:lnRef>
          <a:fillRef idx="0">
            <a:schemeClr val="accent2"/>
          </a:fillRef>
          <a:effectRef idx="1">
            <a:schemeClr val="accent2"/>
          </a:effectRef>
          <a:fontRef idx="minor">
            <a:schemeClr val="tx1"/>
          </a:fontRef>
        </p:style>
      </p:cxnSp>
      <p:sp>
        <p:nvSpPr>
          <p:cNvPr id="7" name="Rectangle 6"/>
          <p:cNvSpPr/>
          <p:nvPr/>
        </p:nvSpPr>
        <p:spPr>
          <a:xfrm>
            <a:off x="30480" y="2489200"/>
            <a:ext cx="955040" cy="12496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Project Name</a:t>
            </a:r>
          </a:p>
        </p:txBody>
      </p:sp>
      <p:cxnSp>
        <p:nvCxnSpPr>
          <p:cNvPr id="9" name="Elbow Connector 8"/>
          <p:cNvCxnSpPr/>
          <p:nvPr/>
        </p:nvCxnSpPr>
        <p:spPr>
          <a:xfrm>
            <a:off x="9357360" y="2093596"/>
            <a:ext cx="1661160" cy="477520"/>
          </a:xfrm>
          <a:prstGeom prst="bentConnector3">
            <a:avLst/>
          </a:prstGeom>
        </p:spPr>
        <p:style>
          <a:lnRef idx="2">
            <a:schemeClr val="accent2"/>
          </a:lnRef>
          <a:fillRef idx="0">
            <a:schemeClr val="accent2"/>
          </a:fillRef>
          <a:effectRef idx="1">
            <a:schemeClr val="accent2"/>
          </a:effectRef>
          <a:fontRef idx="minor">
            <a:schemeClr val="tx1"/>
          </a:fontRef>
        </p:style>
      </p:cxnSp>
      <p:sp>
        <p:nvSpPr>
          <p:cNvPr id="11" name="Rectangle 10"/>
          <p:cNvSpPr/>
          <p:nvPr/>
        </p:nvSpPr>
        <p:spPr>
          <a:xfrm>
            <a:off x="11018520" y="2154556"/>
            <a:ext cx="955040" cy="12496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Python File Name</a:t>
            </a:r>
          </a:p>
        </p:txBody>
      </p:sp>
    </p:spTree>
    <p:extLst>
      <p:ext uri="{BB962C8B-B14F-4D97-AF65-F5344CB8AC3E}">
        <p14:creationId xmlns:p14="http://schemas.microsoft.com/office/powerpoint/2010/main" val="4269844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txBox="1">
            <a:spLocks noChangeArrowheads="1"/>
          </p:cNvSpPr>
          <p:nvPr/>
        </p:nvSpPr>
        <p:spPr>
          <a:xfrm>
            <a:off x="5012267" y="2531533"/>
            <a:ext cx="2794000" cy="922867"/>
          </a:xfrm>
          <a:prstGeom prst="rect">
            <a:avLst/>
          </a:prstGeom>
          <a:ln/>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en-US" dirty="0"/>
              <a:t>Start &gt;&gt;&gt;</a:t>
            </a:r>
          </a:p>
        </p:txBody>
      </p:sp>
    </p:spTree>
    <p:extLst>
      <p:ext uri="{BB962C8B-B14F-4D97-AF65-F5344CB8AC3E}">
        <p14:creationId xmlns:p14="http://schemas.microsoft.com/office/powerpoint/2010/main" val="3418092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normAutofit/>
          </a:bodyPr>
          <a:lstStyle/>
          <a:p>
            <a:r>
              <a:rPr lang="en-US" altLang="en-US" sz="4000" dirty="0" err="1">
                <a:solidFill>
                  <a:srgbClr val="C00000"/>
                </a:solidFill>
              </a:rPr>
              <a:t>Usecase</a:t>
            </a:r>
            <a:r>
              <a:rPr lang="en-US" altLang="en-US" sz="4000" dirty="0"/>
              <a:t> 1 - Hello World</a:t>
            </a:r>
            <a:endParaRPr lang="en-US" altLang="en-US" sz="4000" dirty="0">
              <a:solidFill>
                <a:srgbClr val="C00000"/>
              </a:solidFill>
            </a:endParaRPr>
          </a:p>
        </p:txBody>
      </p:sp>
      <p:pic>
        <p:nvPicPr>
          <p:cNvPr id="2253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57" y="1661478"/>
            <a:ext cx="4902398"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2531" name="Rectangle 3"/>
          <p:cNvSpPr>
            <a:spLocks/>
          </p:cNvSpPr>
          <p:nvPr/>
        </p:nvSpPr>
        <p:spPr bwMode="auto">
          <a:xfrm>
            <a:off x="1469523" y="3788013"/>
            <a:ext cx="1380186" cy="25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687" dirty="0">
                <a:ea typeface="Gill Sans" charset="0"/>
                <a:cs typeface="Gill Sans" charset="0"/>
              </a:rPr>
              <a:t>hello_world.py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678" y="3047602"/>
            <a:ext cx="7073900" cy="2621677"/>
          </a:xfrm>
          <a:prstGeom prst="rect">
            <a:avLst/>
          </a:prstGeom>
        </p:spPr>
      </p:pic>
      <p:sp>
        <p:nvSpPr>
          <p:cNvPr id="6" name="TextBox 5"/>
          <p:cNvSpPr txBox="1"/>
          <p:nvPr/>
        </p:nvSpPr>
        <p:spPr>
          <a:xfrm>
            <a:off x="7428990" y="2298436"/>
            <a:ext cx="841489"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dirty="0">
                <a:latin typeface="Liberation Sans" pitchFamily="18"/>
                <a:ea typeface="WenQuanYi Micro Hei" pitchFamily="2"/>
                <a:cs typeface="Lohit Devanagari" pitchFamily="2"/>
              </a:rPr>
              <a:t>Output</a:t>
            </a:r>
          </a:p>
        </p:txBody>
      </p:sp>
      <p:sp>
        <p:nvSpPr>
          <p:cNvPr id="7" name="TextBox 6"/>
          <p:cNvSpPr txBox="1"/>
          <p:nvPr/>
        </p:nvSpPr>
        <p:spPr>
          <a:xfrm>
            <a:off x="1006491" y="4358440"/>
            <a:ext cx="2593892"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dirty="0">
                <a:latin typeface="Liberation Sans" pitchFamily="18"/>
                <a:ea typeface="WenQuanYi Micro Hei" pitchFamily="2"/>
                <a:cs typeface="Lohit Devanagari" pitchFamily="2"/>
              </a:rPr>
              <a:t>Input Sample Program</a:t>
            </a:r>
          </a:p>
        </p:txBody>
      </p:sp>
    </p:spTree>
    <p:extLst>
      <p:ext uri="{BB962C8B-B14F-4D97-AF65-F5344CB8AC3E}">
        <p14:creationId xmlns:p14="http://schemas.microsoft.com/office/powerpoint/2010/main" val="2266247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normAutofit/>
          </a:bodyPr>
          <a:lstStyle/>
          <a:p>
            <a:r>
              <a:rPr lang="en-US" altLang="en-US" sz="4000" dirty="0">
                <a:solidFill>
                  <a:srgbClr val="C00000"/>
                </a:solidFill>
              </a:rPr>
              <a:t>Indentation</a:t>
            </a:r>
          </a:p>
        </p:txBody>
      </p:sp>
      <p:pic>
        <p:nvPicPr>
          <p:cNvPr id="2457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591" y="1748790"/>
            <a:ext cx="5080992" cy="310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4579" name="Rectangle 3"/>
          <p:cNvSpPr>
            <a:spLocks/>
          </p:cNvSpPr>
          <p:nvPr/>
        </p:nvSpPr>
        <p:spPr bwMode="auto">
          <a:xfrm>
            <a:off x="1372195" y="5187473"/>
            <a:ext cx="8867180"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2400" dirty="0">
                <a:latin typeface="Times New Roman" panose="02020603050405020304" pitchFamily="18" charset="0"/>
                <a:ea typeface="Gill Sans" charset="0"/>
                <a:cs typeface="Times New Roman" panose="02020603050405020304" pitchFamily="18" charset="0"/>
              </a:rPr>
              <a:t>The else here actually belongs to the 2nd if statement</a:t>
            </a:r>
          </a:p>
        </p:txBody>
      </p:sp>
      <p:sp>
        <p:nvSpPr>
          <p:cNvPr id="2" name="Rectangle 1"/>
          <p:cNvSpPr/>
          <p:nvPr/>
        </p:nvSpPr>
        <p:spPr>
          <a:xfrm>
            <a:off x="0" y="2375261"/>
            <a:ext cx="6096000" cy="1569660"/>
          </a:xfrm>
          <a:prstGeom prst="rect">
            <a:avLst/>
          </a:prstGeom>
        </p:spPr>
        <p:txBody>
          <a:bodyPr>
            <a:spAutoFit/>
          </a:bodyPr>
          <a:lstStyle/>
          <a:p>
            <a:pPr marL="625056"/>
            <a:r>
              <a:rPr lang="en-US" altLang="en-US" sz="2400" dirty="0">
                <a:latin typeface="Times New Roman" panose="02020603050405020304" pitchFamily="18" charset="0"/>
                <a:cs typeface="Times New Roman" panose="02020603050405020304" pitchFamily="18" charset="0"/>
              </a:rPr>
              <a:t>Most languages don’t care about indentation</a:t>
            </a:r>
          </a:p>
          <a:p>
            <a:pPr marL="625056"/>
            <a:r>
              <a:rPr lang="en-US" altLang="en-US" sz="2400" dirty="0">
                <a:latin typeface="Times New Roman" panose="02020603050405020304" pitchFamily="18" charset="0"/>
                <a:cs typeface="Times New Roman" panose="02020603050405020304" pitchFamily="18" charset="0"/>
              </a:rPr>
              <a:t>Most humans do</a:t>
            </a:r>
          </a:p>
          <a:p>
            <a:pPr marL="625056"/>
            <a:r>
              <a:rPr lang="en-US" altLang="en-US" sz="2400" dirty="0">
                <a:latin typeface="Times New Roman" panose="02020603050405020304" pitchFamily="18" charset="0"/>
                <a:cs typeface="Times New Roman" panose="02020603050405020304" pitchFamily="18" charset="0"/>
              </a:rPr>
              <a:t>We tend to group similar things together</a:t>
            </a:r>
          </a:p>
        </p:txBody>
      </p:sp>
      <p:sp>
        <p:nvSpPr>
          <p:cNvPr id="3" name="Footer Placeholder 2"/>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866283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normAutofit/>
          </a:bodyPr>
          <a:lstStyle/>
          <a:p>
            <a:r>
              <a:rPr lang="en-US" altLang="en-US" sz="4000" dirty="0">
                <a:solidFill>
                  <a:srgbClr val="C00000"/>
                </a:solidFill>
              </a:rPr>
              <a:t>Indentation</a:t>
            </a:r>
          </a:p>
        </p:txBody>
      </p:sp>
      <p:pic>
        <p:nvPicPr>
          <p:cNvPr id="286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147" y="1446073"/>
            <a:ext cx="4884539" cy="310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8675" name="Rectangle 3"/>
          <p:cNvSpPr>
            <a:spLocks/>
          </p:cNvSpPr>
          <p:nvPr/>
        </p:nvSpPr>
        <p:spPr bwMode="auto">
          <a:xfrm>
            <a:off x="5745203" y="3197325"/>
            <a:ext cx="693780" cy="45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2953" dirty="0">
                <a:ea typeface="Gill Sans" charset="0"/>
                <a:cs typeface="Gill Sans" charset="0"/>
              </a:rPr>
              <a:t>Text</a:t>
            </a:r>
          </a:p>
        </p:txBody>
      </p:sp>
      <p:sp>
        <p:nvSpPr>
          <p:cNvPr id="28676" name="Rectangle 4"/>
          <p:cNvSpPr>
            <a:spLocks/>
          </p:cNvSpPr>
          <p:nvPr/>
        </p:nvSpPr>
        <p:spPr bwMode="auto">
          <a:xfrm>
            <a:off x="4326230" y="4819867"/>
            <a:ext cx="35682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2400" dirty="0">
                <a:latin typeface="Times New Roman" panose="02020603050405020304" pitchFamily="18" charset="0"/>
                <a:ea typeface="Gill Sans" charset="0"/>
                <a:cs typeface="Times New Roman" panose="02020603050405020304" pitchFamily="18" charset="0"/>
              </a:rPr>
              <a:t>Python embraces indentation</a:t>
            </a:r>
          </a:p>
        </p:txBody>
      </p:sp>
      <p:sp>
        <p:nvSpPr>
          <p:cNvPr id="2" name="Footer Placeholder 1"/>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2862031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normAutofit/>
          </a:bodyPr>
          <a:lstStyle/>
          <a:p>
            <a:r>
              <a:rPr lang="en-US" altLang="en-US" sz="4000" dirty="0">
                <a:solidFill>
                  <a:srgbClr val="C00000"/>
                </a:solidFill>
              </a:rPr>
              <a:t>Comments</a:t>
            </a:r>
          </a:p>
        </p:txBody>
      </p:sp>
      <p:pic>
        <p:nvPicPr>
          <p:cNvPr id="296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607" y="1551801"/>
            <a:ext cx="7813477"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218075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586740" y="2252028"/>
            <a:ext cx="10972800" cy="1143000"/>
          </a:xfrm>
          <a:ln/>
        </p:spPr>
        <p:txBody>
          <a:bodyPr/>
          <a:lstStyle/>
          <a:p>
            <a:r>
              <a:rPr lang="en-US" altLang="en-US" sz="4000" dirty="0">
                <a:solidFill>
                  <a:srgbClr val="C00000"/>
                </a:solidFill>
              </a:rPr>
              <a:t>Types</a:t>
            </a:r>
          </a:p>
        </p:txBody>
      </p:sp>
      <p:sp>
        <p:nvSpPr>
          <p:cNvPr id="2" name="Footer Placeholder 1"/>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331410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369570" y="148908"/>
            <a:ext cx="10972800" cy="1143000"/>
          </a:xfrm>
          <a:ln/>
        </p:spPr>
        <p:txBody>
          <a:bodyPr/>
          <a:lstStyle/>
          <a:p>
            <a:r>
              <a:rPr lang="en-US" altLang="en-US" sz="4000" dirty="0">
                <a:solidFill>
                  <a:srgbClr val="C00000"/>
                </a:solidFill>
              </a:rPr>
              <a:t>Strings</a:t>
            </a:r>
          </a:p>
        </p:txBody>
      </p:sp>
      <p:pic>
        <p:nvPicPr>
          <p:cNvPr id="3174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298" y="1156930"/>
            <a:ext cx="7983141" cy="486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a:t>https://www.slideshare.net/nowells/introduction-to-python-5182313</a:t>
            </a:r>
          </a:p>
        </p:txBody>
      </p:sp>
    </p:spTree>
    <p:extLst>
      <p:ext uri="{BB962C8B-B14F-4D97-AF65-F5344CB8AC3E}">
        <p14:creationId xmlns:p14="http://schemas.microsoft.com/office/powerpoint/2010/main" val="141333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0540"/>
            <a:ext cx="7772400" cy="685800"/>
          </a:xfrm>
        </p:spPr>
        <p:txBody>
          <a:bodyPr>
            <a:noAutofit/>
          </a:bodyPr>
          <a:lstStyle/>
          <a:p>
            <a:pPr algn="ctr"/>
            <a:r>
              <a:rPr lang="en-US" sz="4000" dirty="0">
                <a:solidFill>
                  <a:srgbClr val="C00000"/>
                </a:solidFill>
              </a:rPr>
              <a:t>Why do people use Python…?</a:t>
            </a:r>
          </a:p>
        </p:txBody>
      </p:sp>
      <p:sp>
        <p:nvSpPr>
          <p:cNvPr id="3" name="Content Placeholder 2"/>
          <p:cNvSpPr>
            <a:spLocks noGrp="1"/>
          </p:cNvSpPr>
          <p:nvPr>
            <p:ph idx="1"/>
          </p:nvPr>
        </p:nvSpPr>
        <p:spPr>
          <a:xfrm>
            <a:off x="525780" y="1379220"/>
            <a:ext cx="11029950" cy="4876800"/>
          </a:xfrm>
        </p:spPr>
        <p:txBody>
          <a:bodyPr>
            <a:normAutofit/>
          </a:bodyPr>
          <a:lstStyle/>
          <a:p>
            <a:pPr>
              <a:buFont typeface="Wingdings" panose="05000000000000000000" pitchFamily="2" charset="2"/>
              <a:buChar char="ü"/>
            </a:pPr>
            <a:r>
              <a:rPr lang="en-US" sz="2400" dirty="0"/>
              <a:t>The following primary factors cited by Python users seem to be these:</a:t>
            </a:r>
          </a:p>
          <a:p>
            <a:pPr>
              <a:buClr>
                <a:srgbClr val="C00000"/>
              </a:buClr>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solidFill>
                  <a:srgbClr val="C00000"/>
                </a:solidFill>
              </a:rPr>
              <a:t>Python is object-oriented</a:t>
            </a:r>
          </a:p>
          <a:p>
            <a:pPr>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t>	Structure supports such concepts as polymorphism, operation overloading, and multiple inheritance.</a:t>
            </a:r>
          </a:p>
          <a:p>
            <a:pPr>
              <a:buClr>
                <a:srgbClr val="C00000"/>
              </a:buClr>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solidFill>
                  <a:srgbClr val="C00000"/>
                </a:solidFill>
              </a:rPr>
              <a:t>Indentation </a:t>
            </a:r>
          </a:p>
          <a:p>
            <a:pPr>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t>	Indentation is one of the greatest feature in Python. </a:t>
            </a:r>
          </a:p>
          <a:p>
            <a:pPr>
              <a:buClr>
                <a:srgbClr val="C00000"/>
              </a:buClr>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solidFill>
                  <a:srgbClr val="C00000"/>
                </a:solidFill>
              </a:rPr>
              <a:t>It's free (open source)</a:t>
            </a:r>
          </a:p>
          <a:p>
            <a:pPr>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t>	Downloading and installing Python is free and easy</a:t>
            </a:r>
          </a:p>
          <a:p>
            <a:pPr>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t>	Source code is easily accessible</a:t>
            </a:r>
          </a:p>
          <a:p>
            <a:pPr>
              <a:buSzPct val="57000"/>
              <a:buNone/>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endParaRPr lang="en-GB" sz="2500" dirty="0">
              <a:solidFill>
                <a:srgbClr val="000000"/>
              </a:solidFill>
              <a:latin typeface="Times New Roman" pitchFamily="18" charset="0"/>
              <a:cs typeface="Times New Roman" pitchFamily="18" charset="0"/>
            </a:endParaRPr>
          </a:p>
          <a:p>
            <a:pPr>
              <a:buSzPct val="57000"/>
              <a:buBlip>
                <a:blip r:embed="rId2"/>
              </a:buBlip>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endParaRPr lang="en-GB" sz="2500" dirty="0">
              <a:solidFill>
                <a:srgbClr val="000000"/>
              </a:solidFill>
              <a:latin typeface="Times New Roman" pitchFamily="18" charset="0"/>
              <a:cs typeface="Times New Roman" pitchFamily="18" charset="0"/>
            </a:endParaRPr>
          </a:p>
          <a:p>
            <a:pPr>
              <a:buNone/>
            </a:pPr>
            <a:endParaRPr lang="en-US" sz="2500" dirty="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https://www.slideshare.net/sujithkumar9212301/introduction-to-python-36647807</a:t>
            </a:r>
          </a:p>
        </p:txBody>
      </p:sp>
    </p:spTree>
    <p:extLst>
      <p:ext uri="{BB962C8B-B14F-4D97-AF65-F5344CB8AC3E}">
        <p14:creationId xmlns:p14="http://schemas.microsoft.com/office/powerpoint/2010/main" val="918648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a:normAutofit/>
          </a:bodyPr>
          <a:lstStyle/>
          <a:p>
            <a:r>
              <a:rPr lang="en-US" altLang="en-US" sz="4000" dirty="0">
                <a:solidFill>
                  <a:srgbClr val="C00000"/>
                </a:solidFill>
              </a:rPr>
              <a:t>Numbers</a:t>
            </a:r>
          </a:p>
        </p:txBody>
      </p:sp>
      <p:pic>
        <p:nvPicPr>
          <p:cNvPr id="3277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115" y="1332667"/>
            <a:ext cx="6518672" cy="425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a:t>https://www.slideshare.net/nowells/introduction-to-python-5182313</a:t>
            </a:r>
          </a:p>
        </p:txBody>
      </p:sp>
    </p:spTree>
    <p:extLst>
      <p:ext uri="{BB962C8B-B14F-4D97-AF65-F5344CB8AC3E}">
        <p14:creationId xmlns:p14="http://schemas.microsoft.com/office/powerpoint/2010/main" val="319600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2- Add two numbers</a:t>
            </a:r>
          </a:p>
        </p:txBody>
      </p:sp>
      <p:sp>
        <p:nvSpPr>
          <p:cNvPr id="6" name="TextBox 5"/>
          <p:cNvSpPr txBox="1"/>
          <p:nvPr/>
        </p:nvSpPr>
        <p:spPr>
          <a:xfrm>
            <a:off x="8813597" y="4439644"/>
            <a:ext cx="2643969"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dirty="0">
                <a:latin typeface="Liberation Sans" pitchFamily="18"/>
                <a:ea typeface="WenQuanYi Micro Hei" pitchFamily="2"/>
                <a:cs typeface="Lohit Devanagari" pitchFamily="2"/>
              </a:rPr>
              <a:t>Taking Input from user</a:t>
            </a:r>
          </a:p>
        </p:txBody>
      </p:sp>
      <p:sp>
        <p:nvSpPr>
          <p:cNvPr id="7" name="TextBox 6"/>
          <p:cNvSpPr txBox="1"/>
          <p:nvPr/>
        </p:nvSpPr>
        <p:spPr>
          <a:xfrm>
            <a:off x="10135582" y="2985782"/>
            <a:ext cx="1748724"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dirty="0">
                <a:latin typeface="Liberation Sans" pitchFamily="18"/>
                <a:ea typeface="WenQuanYi Micro Hei" pitchFamily="2"/>
                <a:cs typeface="Lohit Devanagari" pitchFamily="2"/>
              </a:rPr>
              <a:t>Print statement</a:t>
            </a:r>
          </a:p>
        </p:txBody>
      </p:sp>
      <p:sp>
        <p:nvSpPr>
          <p:cNvPr id="8" name="TextBox 7"/>
          <p:cNvSpPr txBox="1"/>
          <p:nvPr/>
        </p:nvSpPr>
        <p:spPr>
          <a:xfrm>
            <a:off x="8882871" y="3890035"/>
            <a:ext cx="2411483" cy="387006"/>
          </a:xfrm>
          <a:prstGeom prst="rect">
            <a:avLst/>
          </a:prstGeom>
          <a:solidFill>
            <a:srgbClr val="CCFFFF"/>
          </a:solidFill>
          <a:ln w="18000">
            <a:solidFill>
              <a:srgbClr val="00FFFF"/>
            </a:solidFill>
            <a:prstDash val="solid"/>
          </a:ln>
        </p:spPr>
        <p:txBody>
          <a:bodyPr vert="horz" wrap="square" lIns="32659" tIns="32659" rIns="32659" bIns="32659" anchorCtr="0" compatLnSpc="0">
            <a:spAutoFit/>
          </a:bodyPr>
          <a:lstStyle/>
          <a:p>
            <a:pPr hangingPunct="0"/>
            <a:r>
              <a:rPr lang="en-GB" sz="2177" dirty="0">
                <a:latin typeface="Liberation Sans" pitchFamily="18"/>
                <a:ea typeface="WenQuanYi Micro Hei" pitchFamily="2"/>
                <a:cs typeface="Lohit Devanagari" pitchFamily="2"/>
              </a:rPr>
              <a:t>Python 2 way</a:t>
            </a:r>
          </a:p>
        </p:txBody>
      </p:sp>
      <p:cxnSp>
        <p:nvCxnSpPr>
          <p:cNvPr id="10" name="Straight Arrow Connector 9"/>
          <p:cNvCxnSpPr>
            <a:endCxn id="7" idx="1"/>
          </p:cNvCxnSpPr>
          <p:nvPr/>
        </p:nvCxnSpPr>
        <p:spPr>
          <a:xfrm>
            <a:off x="7630160" y="3159020"/>
            <a:ext cx="2505422" cy="20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7435854" y="2547905"/>
            <a:ext cx="1550796" cy="183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a:off x="7676606" y="4128692"/>
            <a:ext cx="772668" cy="789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6544" r="-179"/>
          <a:stretch/>
        </p:blipFill>
        <p:spPr>
          <a:xfrm>
            <a:off x="128994" y="1322151"/>
            <a:ext cx="7406640" cy="4576762"/>
          </a:xfrm>
        </p:spPr>
      </p:pic>
      <p:sp>
        <p:nvSpPr>
          <p:cNvPr id="12" name="TextBox 11"/>
          <p:cNvSpPr txBox="1"/>
          <p:nvPr/>
        </p:nvSpPr>
        <p:spPr>
          <a:xfrm>
            <a:off x="9064750" y="2372762"/>
            <a:ext cx="2306249"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dirty="0">
                <a:latin typeface="Liberation Sans" pitchFamily="18"/>
                <a:ea typeface="WenQuanYi Micro Hei" pitchFamily="2"/>
                <a:cs typeface="Lohit Devanagari" pitchFamily="2"/>
              </a:rPr>
              <a:t>Variable declaration</a:t>
            </a:r>
          </a:p>
        </p:txBody>
      </p:sp>
      <p:cxnSp>
        <p:nvCxnSpPr>
          <p:cNvPr id="16" name="Straight Arrow Connector 15"/>
          <p:cNvCxnSpPr/>
          <p:nvPr/>
        </p:nvCxnSpPr>
        <p:spPr>
          <a:xfrm>
            <a:off x="6992207" y="4629200"/>
            <a:ext cx="1674273" cy="39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Footer Placeholder 2"/>
          <p:cNvSpPr>
            <a:spLocks noGrp="1"/>
          </p:cNvSpPr>
          <p:nvPr>
            <p:ph type="ftr" sz="quarter" idx="11"/>
          </p:nvPr>
        </p:nvSpPr>
        <p:spPr/>
        <p:txBody>
          <a:bodyPr/>
          <a:lstStyle/>
          <a:p>
            <a:r>
              <a:rPr lang="en-US" dirty="0"/>
              <a:t>https://github.com/galactocalypse/python</a:t>
            </a:r>
          </a:p>
        </p:txBody>
      </p:sp>
    </p:spTree>
    <p:extLst>
      <p:ext uri="{BB962C8B-B14F-4D97-AF65-F5344CB8AC3E}">
        <p14:creationId xmlns:p14="http://schemas.microsoft.com/office/powerpoint/2010/main" val="1354378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2- 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4486"/>
            <a:ext cx="10495280" cy="3800634"/>
          </a:xfrm>
        </p:spPr>
      </p:pic>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993254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r>
              <a:rPr lang="en-US" altLang="en-US"/>
              <a:t>Null</a:t>
            </a:r>
          </a:p>
        </p:txBody>
      </p:sp>
      <p:pic>
        <p:nvPicPr>
          <p:cNvPr id="3379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805" y="3330773"/>
            <a:ext cx="6518672"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a:t>https://www.slideshare.net/nowells/introduction-to-python-5182313</a:t>
            </a:r>
          </a:p>
        </p:txBody>
      </p:sp>
    </p:spTree>
    <p:extLst>
      <p:ext uri="{BB962C8B-B14F-4D97-AF65-F5344CB8AC3E}">
        <p14:creationId xmlns:p14="http://schemas.microsoft.com/office/powerpoint/2010/main" val="586458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lstStyle/>
          <a:p>
            <a:r>
              <a:rPr lang="en-US" altLang="en-US"/>
              <a:t>Lists</a:t>
            </a:r>
          </a:p>
        </p:txBody>
      </p:sp>
      <p:pic>
        <p:nvPicPr>
          <p:cNvPr id="3481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805" y="1812727"/>
            <a:ext cx="6518672" cy="425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a:t>https://www.slideshare.net/nowells/introduction-to-python-5182313</a:t>
            </a:r>
          </a:p>
        </p:txBody>
      </p:sp>
    </p:spTree>
    <p:extLst>
      <p:ext uri="{BB962C8B-B14F-4D97-AF65-F5344CB8AC3E}">
        <p14:creationId xmlns:p14="http://schemas.microsoft.com/office/powerpoint/2010/main" val="4294340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lstStyle/>
          <a:p>
            <a:r>
              <a:rPr lang="en-US" altLang="en-US"/>
              <a:t>Lists</a:t>
            </a:r>
          </a:p>
        </p:txBody>
      </p:sp>
      <p:pic>
        <p:nvPicPr>
          <p:cNvPr id="358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805" y="1509117"/>
            <a:ext cx="6518672"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a:t>https://www.slideshare.net/nowells/introduction-to-python-5182313</a:t>
            </a:r>
          </a:p>
        </p:txBody>
      </p:sp>
    </p:spTree>
    <p:extLst>
      <p:ext uri="{BB962C8B-B14F-4D97-AF65-F5344CB8AC3E}">
        <p14:creationId xmlns:p14="http://schemas.microsoft.com/office/powerpoint/2010/main" val="3084742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609600" y="183198"/>
            <a:ext cx="10972800" cy="1143000"/>
          </a:xfrm>
          <a:ln/>
        </p:spPr>
        <p:txBody>
          <a:bodyPr/>
          <a:lstStyle/>
          <a:p>
            <a:r>
              <a:rPr lang="en-US" altLang="en-US" dirty="0"/>
              <a:t>Booleans</a:t>
            </a:r>
          </a:p>
        </p:txBody>
      </p:sp>
      <p:pic>
        <p:nvPicPr>
          <p:cNvPr id="3891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034" y="1064419"/>
            <a:ext cx="8242102"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a:t>https://www.slideshare.net/nowells/introduction-to-python-5182313</a:t>
            </a:r>
          </a:p>
        </p:txBody>
      </p:sp>
    </p:spTree>
    <p:extLst>
      <p:ext uri="{BB962C8B-B14F-4D97-AF65-F5344CB8AC3E}">
        <p14:creationId xmlns:p14="http://schemas.microsoft.com/office/powerpoint/2010/main" val="4260761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598170" y="2526348"/>
            <a:ext cx="10972800" cy="1143000"/>
          </a:xfrm>
          <a:ln/>
        </p:spPr>
        <p:txBody>
          <a:bodyPr/>
          <a:lstStyle/>
          <a:p>
            <a:r>
              <a:rPr lang="en-US" altLang="en-US" dirty="0"/>
              <a:t>Operators</a:t>
            </a:r>
          </a:p>
        </p:txBody>
      </p:sp>
    </p:spTree>
    <p:extLst>
      <p:ext uri="{BB962C8B-B14F-4D97-AF65-F5344CB8AC3E}">
        <p14:creationId xmlns:p14="http://schemas.microsoft.com/office/powerpoint/2010/main" val="1135469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ln/>
        </p:spPr>
        <p:txBody>
          <a:bodyPr>
            <a:normAutofit/>
          </a:bodyPr>
          <a:lstStyle/>
          <a:p>
            <a:r>
              <a:rPr lang="en-US" altLang="en-US" sz="4000" dirty="0"/>
              <a:t>String Manipulation</a:t>
            </a:r>
          </a:p>
        </p:txBody>
      </p:sp>
      <p:pic>
        <p:nvPicPr>
          <p:cNvPr id="419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280" y="1275874"/>
            <a:ext cx="8563570" cy="5161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a:t>https://www.slideshare.net/nowells/introduction-to-python-5182313</a:t>
            </a:r>
          </a:p>
        </p:txBody>
      </p:sp>
    </p:spTree>
    <p:extLst>
      <p:ext uri="{BB962C8B-B14F-4D97-AF65-F5344CB8AC3E}">
        <p14:creationId xmlns:p14="http://schemas.microsoft.com/office/powerpoint/2010/main" val="2562761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1215390" y="251778"/>
            <a:ext cx="9894570" cy="902652"/>
          </a:xfrm>
          <a:ln/>
        </p:spPr>
        <p:txBody>
          <a:bodyPr/>
          <a:lstStyle/>
          <a:p>
            <a:r>
              <a:rPr lang="en-US" altLang="en-US" dirty="0"/>
              <a:t>Arithmetic</a:t>
            </a:r>
          </a:p>
        </p:txBody>
      </p:sp>
      <p:pic>
        <p:nvPicPr>
          <p:cNvPr id="4096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319" y="1154430"/>
            <a:ext cx="5116711" cy="493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a:t>https://www.slideshare.net/nowells/introduction-to-python-5182313</a:t>
            </a:r>
          </a:p>
        </p:txBody>
      </p:sp>
    </p:spTree>
    <p:extLst>
      <p:ext uri="{BB962C8B-B14F-4D97-AF65-F5344CB8AC3E}">
        <p14:creationId xmlns:p14="http://schemas.microsoft.com/office/powerpoint/2010/main" val="148195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3530" y="643890"/>
            <a:ext cx="8458200" cy="4800600"/>
          </a:xfrm>
        </p:spPr>
        <p:txBody>
          <a:bodyPr>
            <a:normAutofit/>
          </a:bodyPr>
          <a:lstStyle/>
          <a:p>
            <a:pPr>
              <a:buClr>
                <a:srgbClr val="C00000"/>
              </a:buClr>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solidFill>
                  <a:srgbClr val="C00000"/>
                </a:solidFill>
              </a:rPr>
              <a:t>It's powerful</a:t>
            </a:r>
          </a:p>
          <a:p>
            <a:pPr marL="741362">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t>       -  Dynamic typing</a:t>
            </a:r>
          </a:p>
          <a:p>
            <a:pPr marL="741362">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t>	-  Built-in types and tools</a:t>
            </a:r>
          </a:p>
          <a:p>
            <a:pPr marL="741362">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t>	-  Library utilities</a:t>
            </a:r>
          </a:p>
          <a:p>
            <a:pPr marL="741362">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t>	-  Third party utilities (e.g. Numeric, </a:t>
            </a:r>
            <a:r>
              <a:rPr lang="en-GB" sz="2400" dirty="0" err="1"/>
              <a:t>NumPy</a:t>
            </a:r>
            <a:r>
              <a:rPr lang="en-GB" sz="2400" dirty="0"/>
              <a:t>, </a:t>
            </a:r>
            <a:r>
              <a:rPr lang="en-GB" sz="2400" dirty="0" err="1"/>
              <a:t>SciPy</a:t>
            </a:r>
            <a:r>
              <a:rPr lang="en-GB" sz="2400" dirty="0"/>
              <a:t>)</a:t>
            </a:r>
          </a:p>
          <a:p>
            <a:pPr marL="741362">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t>	-  Automatic memory management</a:t>
            </a:r>
          </a:p>
          <a:p>
            <a:pPr algn="just">
              <a:buClr>
                <a:srgbClr val="C00000"/>
              </a:buClr>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solidFill>
                  <a:srgbClr val="C00000"/>
                </a:solidFill>
              </a:rPr>
              <a:t>It's portable</a:t>
            </a:r>
          </a:p>
          <a:p>
            <a:pPr marL="682625" algn="just">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t>- Python runs virtually every major platform used today</a:t>
            </a:r>
          </a:p>
          <a:p>
            <a:pPr marL="682625" algn="just">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400" dirty="0"/>
              <a:t>- As long as you have a compatible Python interpreter installed, Python programs will run in exactly the same manner, irrespective of platform.</a:t>
            </a:r>
          </a:p>
          <a:p>
            <a:pPr>
              <a:buSzPct val="57000"/>
              <a:buNone/>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endParaRPr lang="en-GB" sz="2200" dirty="0">
              <a:solidFill>
                <a:srgbClr val="000000"/>
              </a:solidFill>
              <a:latin typeface="Times New Roman" pitchFamily="18" charset="0"/>
              <a:cs typeface="Times New Roman" pitchFamily="18" charset="0"/>
            </a:endParaRPr>
          </a:p>
          <a:p>
            <a:pPr>
              <a:buSzPct val="57000"/>
              <a:buNone/>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endParaRPr lang="en-GB" sz="2200" dirty="0">
              <a:solidFill>
                <a:srgbClr val="000000"/>
              </a:solidFill>
              <a:latin typeface="Times New Roman" pitchFamily="18" charset="0"/>
              <a:cs typeface="Times New Roman" pitchFamily="18" charset="0"/>
            </a:endParaRPr>
          </a:p>
          <a:p>
            <a:pPr algn="just">
              <a:buSzPct val="57000"/>
              <a:buNone/>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endParaRPr lang="en-GB" sz="2800" dirty="0">
              <a:solidFill>
                <a:srgbClr val="000000"/>
              </a:solidFill>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dirty="0"/>
              <a:t>https://www.slideshare.net/sujithkumar9212301/introduction-to-python-36647807</a:t>
            </a:r>
          </a:p>
        </p:txBody>
      </p:sp>
    </p:spTree>
    <p:extLst>
      <p:ext uri="{BB962C8B-B14F-4D97-AF65-F5344CB8AC3E}">
        <p14:creationId xmlns:p14="http://schemas.microsoft.com/office/powerpoint/2010/main" val="704807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ln/>
        </p:spPr>
        <p:txBody>
          <a:bodyPr>
            <a:normAutofit/>
          </a:bodyPr>
          <a:lstStyle/>
          <a:p>
            <a:r>
              <a:rPr lang="en-US" altLang="en-US" sz="4000" dirty="0"/>
              <a:t>Logical Comparison</a:t>
            </a:r>
          </a:p>
        </p:txBody>
      </p:sp>
      <p:pic>
        <p:nvPicPr>
          <p:cNvPr id="4301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1812727"/>
            <a:ext cx="5116711" cy="425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a:t>https://www.slideshare.net/nowells/introduction-to-python-5182313</a:t>
            </a:r>
          </a:p>
        </p:txBody>
      </p:sp>
    </p:spTree>
    <p:extLst>
      <p:ext uri="{BB962C8B-B14F-4D97-AF65-F5344CB8AC3E}">
        <p14:creationId xmlns:p14="http://schemas.microsoft.com/office/powerpoint/2010/main" val="3950263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ln/>
        </p:spPr>
        <p:txBody>
          <a:bodyPr>
            <a:normAutofit/>
          </a:bodyPr>
          <a:lstStyle/>
          <a:p>
            <a:r>
              <a:rPr lang="en-US" altLang="en-US" sz="4000" dirty="0"/>
              <a:t>Identity Comparison</a:t>
            </a:r>
          </a:p>
        </p:txBody>
      </p:sp>
      <p:pic>
        <p:nvPicPr>
          <p:cNvPr id="4403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644" y="1249442"/>
            <a:ext cx="5116711" cy="455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a:t>https://www.slideshare.net/nowells/introduction-to-python-5182313</a:t>
            </a:r>
          </a:p>
        </p:txBody>
      </p:sp>
    </p:spTree>
    <p:extLst>
      <p:ext uri="{BB962C8B-B14F-4D97-AF65-F5344CB8AC3E}">
        <p14:creationId xmlns:p14="http://schemas.microsoft.com/office/powerpoint/2010/main" val="3432641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ln/>
        </p:spPr>
        <p:txBody>
          <a:bodyPr>
            <a:normAutofit/>
          </a:bodyPr>
          <a:lstStyle/>
          <a:p>
            <a:r>
              <a:rPr lang="en-US" altLang="en-US" sz="4000" dirty="0"/>
              <a:t>Arithmetic Comparison</a:t>
            </a:r>
          </a:p>
        </p:txBody>
      </p:sp>
      <p:pic>
        <p:nvPicPr>
          <p:cNvPr id="4505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499116"/>
            <a:ext cx="5116711"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a:t>https://www.slideshare.net/nowells/introduction-to-python-5182313</a:t>
            </a:r>
          </a:p>
        </p:txBody>
      </p:sp>
    </p:spTree>
    <p:extLst>
      <p:ext uri="{BB962C8B-B14F-4D97-AF65-F5344CB8AC3E}">
        <p14:creationId xmlns:p14="http://schemas.microsoft.com/office/powerpoint/2010/main" val="1670029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Precedence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3197301"/>
              </p:ext>
            </p:extLst>
          </p:nvPr>
        </p:nvGraphicFramePr>
        <p:xfrm>
          <a:off x="457200" y="1270000"/>
          <a:ext cx="7853680" cy="4679662"/>
        </p:xfrm>
        <a:graphic>
          <a:graphicData uri="http://schemas.openxmlformats.org/drawingml/2006/table">
            <a:tbl>
              <a:tblPr/>
              <a:tblGrid>
                <a:gridCol w="4159197">
                  <a:extLst>
                    <a:ext uri="{9D8B030D-6E8A-4147-A177-3AD203B41FA5}">
                      <a16:colId xmlns:a16="http://schemas.microsoft.com/office/drawing/2014/main" val="20000"/>
                    </a:ext>
                  </a:extLst>
                </a:gridCol>
                <a:gridCol w="3694483">
                  <a:extLst>
                    <a:ext uri="{9D8B030D-6E8A-4147-A177-3AD203B41FA5}">
                      <a16:colId xmlns:a16="http://schemas.microsoft.com/office/drawing/2014/main" val="20001"/>
                    </a:ext>
                  </a:extLst>
                </a:gridCol>
              </a:tblGrid>
              <a:tr h="294711">
                <a:tc>
                  <a:txBody>
                    <a:bodyPr/>
                    <a:lstStyle/>
                    <a:p>
                      <a:pPr algn="l" fontAlgn="t"/>
                      <a:r>
                        <a:rPr lang="en-US" sz="1600" dirty="0">
                          <a:effectLst/>
                        </a:rPr>
                        <a:t>Operator</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281183">
                <a:tc>
                  <a:txBody>
                    <a:bodyPr/>
                    <a:lstStyle/>
                    <a:p>
                      <a:pPr fontAlgn="t"/>
                      <a:r>
                        <a:rPr lang="en-US" sz="1600" dirty="0">
                          <a:effectLst/>
                        </a:rPr>
                        <a:t>**</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Exponentiation (raise to the power)</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698323">
                <a:tc>
                  <a:txBody>
                    <a:bodyPr/>
                    <a:lstStyle/>
                    <a:p>
                      <a:pPr fontAlgn="t"/>
                      <a:r>
                        <a:rPr lang="en-US" sz="1600">
                          <a:effectLst/>
                        </a:rPr>
                        <a:t>~ + -</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Complement, unary plus and minus (method names for the last two are +@ and -@)</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48039">
                <a:tc>
                  <a:txBody>
                    <a:bodyPr/>
                    <a:lstStyle/>
                    <a:p>
                      <a:pPr fontAlgn="t"/>
                      <a:r>
                        <a:rPr lang="en-US" sz="1600">
                          <a:effectLst/>
                        </a:rPr>
                        <a:t>* / % //</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Multiply, divide, modulo and floor division</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281183">
                <a:tc>
                  <a:txBody>
                    <a:bodyPr/>
                    <a:lstStyle/>
                    <a:p>
                      <a:pPr fontAlgn="t"/>
                      <a:r>
                        <a:rPr lang="en-US" sz="1600">
                          <a:effectLst/>
                        </a:rPr>
                        <a:t>+ -</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Addition and subtraction</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281183">
                <a:tc>
                  <a:txBody>
                    <a:bodyPr/>
                    <a:lstStyle/>
                    <a:p>
                      <a:pPr fontAlgn="t"/>
                      <a:r>
                        <a:rPr lang="en-US" sz="1600" dirty="0">
                          <a:effectLst/>
                        </a:rPr>
                        <a:t>&gt;&gt; &lt;&lt;</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Right and left bitwise shift</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197755">
                <a:tc>
                  <a:txBody>
                    <a:bodyPr/>
                    <a:lstStyle/>
                    <a:p>
                      <a:pPr fontAlgn="t"/>
                      <a:r>
                        <a:rPr lang="en-US" sz="1600">
                          <a:effectLst/>
                        </a:rPr>
                        <a:t>&amp;</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Bitwise 'AND'</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64611">
                <a:tc>
                  <a:txBody>
                    <a:bodyPr/>
                    <a:lstStyle/>
                    <a:p>
                      <a:pPr fontAlgn="t"/>
                      <a:r>
                        <a:rPr lang="en-US" sz="1600">
                          <a:effectLst/>
                        </a:rPr>
                        <a:t>^ |</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Bitwise exclusive `OR' and regular `OR'</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197755">
                <a:tc>
                  <a:txBody>
                    <a:bodyPr/>
                    <a:lstStyle/>
                    <a:p>
                      <a:pPr fontAlgn="t"/>
                      <a:r>
                        <a:rPr lang="en-US" sz="1600">
                          <a:effectLst/>
                        </a:rPr>
                        <a:t>&lt;= &lt; &gt; &gt;=</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Comparison operators</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197755">
                <a:tc>
                  <a:txBody>
                    <a:bodyPr/>
                    <a:lstStyle/>
                    <a:p>
                      <a:pPr fontAlgn="t"/>
                      <a:r>
                        <a:rPr lang="en-US" sz="1600">
                          <a:effectLst/>
                        </a:rPr>
                        <a:t>&lt;&gt; == !=</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Equality operators</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197755">
                <a:tc>
                  <a:txBody>
                    <a:bodyPr/>
                    <a:lstStyle/>
                    <a:p>
                      <a:pPr fontAlgn="t"/>
                      <a:r>
                        <a:rPr lang="en-US" sz="1600">
                          <a:effectLst/>
                        </a:rPr>
                        <a:t>= %= /= //= -= += *= **=</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Assignment operators</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197755">
                <a:tc>
                  <a:txBody>
                    <a:bodyPr/>
                    <a:lstStyle/>
                    <a:p>
                      <a:pPr fontAlgn="t"/>
                      <a:r>
                        <a:rPr lang="en-US" sz="1600">
                          <a:effectLst/>
                        </a:rPr>
                        <a:t>is is not</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dirty="0">
                          <a:solidFill>
                            <a:srgbClr val="FF0000"/>
                          </a:solidFill>
                          <a:effectLst/>
                        </a:rPr>
                        <a:t>Identity operators</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197755">
                <a:tc>
                  <a:txBody>
                    <a:bodyPr/>
                    <a:lstStyle/>
                    <a:p>
                      <a:pPr fontAlgn="t"/>
                      <a:r>
                        <a:rPr lang="en-US" sz="1600">
                          <a:effectLst/>
                        </a:rPr>
                        <a:t>in not in</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dirty="0">
                          <a:solidFill>
                            <a:srgbClr val="FF0000"/>
                          </a:solidFill>
                          <a:effectLst/>
                        </a:rPr>
                        <a:t>Membership operators</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r h="197755">
                <a:tc>
                  <a:txBody>
                    <a:bodyPr/>
                    <a:lstStyle/>
                    <a:p>
                      <a:pPr fontAlgn="t"/>
                      <a:r>
                        <a:rPr lang="en-US" sz="1600" dirty="0">
                          <a:effectLst/>
                        </a:rPr>
                        <a:t>not or and</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dirty="0">
                          <a:effectLst/>
                        </a:rPr>
                        <a:t>Logical operators</a:t>
                      </a:r>
                    </a:p>
                  </a:txBody>
                  <a:tcPr marL="18147" marR="18147" marT="18147" marB="1814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TextBox 4"/>
          <p:cNvSpPr txBox="1"/>
          <p:nvPr/>
        </p:nvSpPr>
        <p:spPr>
          <a:xfrm>
            <a:off x="8676640" y="1584960"/>
            <a:ext cx="2905760" cy="923330"/>
          </a:xfrm>
          <a:prstGeom prst="rect">
            <a:avLst/>
          </a:prstGeom>
          <a:noFill/>
        </p:spPr>
        <p:txBody>
          <a:bodyPr wrap="square" rtlCol="0">
            <a:spAutoFit/>
          </a:bodyPr>
          <a:lstStyle/>
          <a:p>
            <a:r>
              <a:rPr lang="en-US" dirty="0">
                <a:solidFill>
                  <a:srgbClr val="FF0000"/>
                </a:solidFill>
              </a:rPr>
              <a:t>The order in which operators are executed in any expression</a:t>
            </a:r>
          </a:p>
        </p:txBody>
      </p:sp>
    </p:spTree>
    <p:extLst>
      <p:ext uri="{BB962C8B-B14F-4D97-AF65-F5344CB8AC3E}">
        <p14:creationId xmlns:p14="http://schemas.microsoft.com/office/powerpoint/2010/main" val="349851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3- Basic operations</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32423" t="-6384" r="252" b="14891"/>
          <a:stretch/>
        </p:blipFill>
        <p:spPr>
          <a:xfrm>
            <a:off x="223520" y="1280160"/>
            <a:ext cx="7792720" cy="5049520"/>
          </a:xfrm>
        </p:spPr>
      </p:pic>
      <p:cxnSp>
        <p:nvCxnSpPr>
          <p:cNvPr id="8" name="Straight Arrow Connector 7"/>
          <p:cNvCxnSpPr/>
          <p:nvPr/>
        </p:nvCxnSpPr>
        <p:spPr>
          <a:xfrm flipV="1">
            <a:off x="6096000" y="4358640"/>
            <a:ext cx="2204720" cy="304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8617710" y="4083857"/>
            <a:ext cx="1981096"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dirty="0">
                <a:latin typeface="Liberation Sans" pitchFamily="18"/>
                <a:ea typeface="WenQuanYi Micro Hei" pitchFamily="2"/>
                <a:cs typeface="Lohit Devanagari" pitchFamily="2"/>
              </a:rPr>
              <a:t>Basic Operations</a:t>
            </a:r>
          </a:p>
        </p:txBody>
      </p:sp>
      <p:sp>
        <p:nvSpPr>
          <p:cNvPr id="3" name="Footer Placeholder 2"/>
          <p:cNvSpPr>
            <a:spLocks noGrp="1"/>
          </p:cNvSpPr>
          <p:nvPr>
            <p:ph type="ftr" sz="quarter" idx="11"/>
          </p:nvPr>
        </p:nvSpPr>
        <p:spPr/>
        <p:txBody>
          <a:bodyPr/>
          <a:lstStyle/>
          <a:p>
            <a:r>
              <a:rPr lang="en-US"/>
              <a:t>https://github.com/galactocalypse/python</a:t>
            </a:r>
            <a:endParaRPr lang="en-US" dirty="0"/>
          </a:p>
        </p:txBody>
      </p:sp>
    </p:spTree>
    <p:extLst>
      <p:ext uri="{BB962C8B-B14F-4D97-AF65-F5344CB8AC3E}">
        <p14:creationId xmlns:p14="http://schemas.microsoft.com/office/powerpoint/2010/main" val="4125385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3- Output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0" y="1554956"/>
            <a:ext cx="9987279" cy="4022884"/>
          </a:xfrm>
        </p:spPr>
      </p:pic>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17839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2209801" y="304800"/>
            <a:ext cx="7770813" cy="1066800"/>
          </a:xfrm>
        </p:spPr>
        <p:txBody>
          <a:bodyPr vert="horz" lIns="81639" tIns="42452" rIns="81639" bIns="42452" rtlCol="0" anchor="t">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4000" dirty="0"/>
              <a:t>Importing and Modules </a:t>
            </a:r>
          </a:p>
        </p:txBody>
      </p:sp>
      <p:sp>
        <p:nvSpPr>
          <p:cNvPr id="13315" name="Rectangle 3"/>
          <p:cNvSpPr>
            <a:spLocks noGrp="1" noChangeArrowheads="1"/>
          </p:cNvSpPr>
          <p:nvPr>
            <p:ph idx="1"/>
          </p:nvPr>
        </p:nvSpPr>
        <p:spPr>
          <a:xfrm>
            <a:off x="225902" y="1085850"/>
            <a:ext cx="11738610" cy="5111496"/>
          </a:xfrm>
        </p:spPr>
        <p:txBody>
          <a:bodyPr vert="horz" lIns="81639" tIns="42452" rIns="81639" bIns="42452" rtlCol="0">
            <a:normAutofit/>
          </a:bodyPr>
          <a:lstStyle/>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600" dirty="0">
                <a:ea typeface="ＭＳ Ｐゴシック" panose="020B0600070205080204" pitchFamily="34" charset="-128"/>
              </a:rPr>
              <a:t>Use classes &amp; functions defined in another file to get additional </a:t>
            </a:r>
            <a:r>
              <a:rPr lang="en-US" altLang="en-US" sz="2600" dirty="0"/>
              <a:t>functionality</a:t>
            </a:r>
            <a:endParaRPr lang="en-GB" altLang="en-US" sz="2600" dirty="0">
              <a:ea typeface="ＭＳ Ｐゴシック" panose="020B0600070205080204" pitchFamily="34" charset="-128"/>
            </a:endParaRP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600" dirty="0">
                <a:ea typeface="ＭＳ Ｐゴシック" panose="020B0600070205080204" pitchFamily="34" charset="-128"/>
              </a:rPr>
              <a:t>A Python module is a file with the same name (plus the </a:t>
            </a:r>
            <a:r>
              <a:rPr lang="en-GB" altLang="en-US" sz="2600" i="1" dirty="0">
                <a:solidFill>
                  <a:schemeClr val="accent2"/>
                </a:solidFill>
                <a:ea typeface="ＭＳ Ｐゴシック" panose="020B0600070205080204" pitchFamily="34" charset="-128"/>
              </a:rPr>
              <a:t>.</a:t>
            </a:r>
            <a:r>
              <a:rPr lang="en-GB" altLang="en-US" sz="2600" i="1" dirty="0" err="1">
                <a:solidFill>
                  <a:schemeClr val="accent2"/>
                </a:solidFill>
                <a:ea typeface="ＭＳ Ｐゴシック" panose="020B0600070205080204" pitchFamily="34" charset="-128"/>
              </a:rPr>
              <a:t>py</a:t>
            </a:r>
            <a:r>
              <a:rPr lang="en-GB" altLang="en-US" sz="2600" i="1" dirty="0">
                <a:solidFill>
                  <a:schemeClr val="accent2"/>
                </a:solidFill>
                <a:ea typeface="ＭＳ Ｐゴシック" panose="020B0600070205080204" pitchFamily="34" charset="-128"/>
              </a:rPr>
              <a:t> </a:t>
            </a:r>
            <a:r>
              <a:rPr lang="en-GB" altLang="en-US" sz="2600" dirty="0">
                <a:ea typeface="ＭＳ Ｐゴシック" panose="020B0600070205080204" pitchFamily="34" charset="-128"/>
              </a:rPr>
              <a:t>extension) </a:t>
            </a: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600" dirty="0">
                <a:ea typeface="ＭＳ Ｐゴシック" panose="020B0600070205080204" pitchFamily="34" charset="-128"/>
              </a:rPr>
              <a:t>Like Java </a:t>
            </a:r>
            <a:r>
              <a:rPr lang="en-GB" altLang="en-US" sz="2600" i="1" dirty="0">
                <a:solidFill>
                  <a:schemeClr val="accent2"/>
                </a:solidFill>
                <a:ea typeface="ＭＳ Ｐゴシック" panose="020B0600070205080204" pitchFamily="34" charset="-128"/>
              </a:rPr>
              <a:t>import</a:t>
            </a:r>
            <a:r>
              <a:rPr lang="en-GB" altLang="en-US" sz="2600" dirty="0">
                <a:ea typeface="ＭＳ Ｐゴシック" panose="020B0600070205080204" pitchFamily="34" charset="-128"/>
              </a:rPr>
              <a:t>, C++ </a:t>
            </a:r>
            <a:r>
              <a:rPr lang="en-GB" altLang="en-US" sz="2600" i="1" dirty="0">
                <a:solidFill>
                  <a:schemeClr val="accent2"/>
                </a:solidFill>
                <a:ea typeface="ＭＳ Ｐゴシック" panose="020B0600070205080204" pitchFamily="34" charset="-128"/>
              </a:rPr>
              <a:t>include</a:t>
            </a: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600" dirty="0"/>
              <a:t>modules have private symbol tables</a:t>
            </a: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600" dirty="0">
                <a:ea typeface="ＭＳ Ｐゴシック" panose="020B0600070205080204" pitchFamily="34" charset="-128"/>
              </a:rPr>
              <a:t>Three formats of the command:</a:t>
            </a:r>
          </a:p>
          <a:p>
            <a:pPr marL="431800" indent="-323850" defTabSz="457200">
              <a:spcBef>
                <a:spcPts val="800"/>
              </a:spcBef>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600" dirty="0">
                <a:solidFill>
                  <a:srgbClr val="FF6600"/>
                </a:solidFill>
                <a:latin typeface="Courier New" panose="02070309020205020404" pitchFamily="49" charset="0"/>
                <a:ea typeface="ＭＳ Ｐゴシック" panose="020B0600070205080204" pitchFamily="34" charset="-128"/>
              </a:rPr>
              <a:t>		import</a:t>
            </a:r>
            <a:r>
              <a:rPr lang="en-GB" altLang="en-US" sz="2600" dirty="0">
                <a:latin typeface="Courier New" panose="02070309020205020404" pitchFamily="49" charset="0"/>
                <a:ea typeface="ＭＳ Ｐゴシック" panose="020B0600070205080204" pitchFamily="34" charset="-128"/>
              </a:rPr>
              <a:t> </a:t>
            </a:r>
            <a:r>
              <a:rPr lang="en-GB" altLang="en-US" sz="2600" dirty="0" err="1">
                <a:latin typeface="Courier New" panose="02070309020205020404" pitchFamily="49" charset="0"/>
                <a:ea typeface="ＭＳ Ｐゴシック" panose="020B0600070205080204" pitchFamily="34" charset="-128"/>
              </a:rPr>
              <a:t>somefile</a:t>
            </a:r>
            <a:endParaRPr lang="en-GB" altLang="en-US" sz="2600" dirty="0">
              <a:latin typeface="Courier New" panose="02070309020205020404" pitchFamily="49" charset="0"/>
              <a:ea typeface="ＭＳ Ｐゴシック" panose="020B0600070205080204" pitchFamily="34" charset="-128"/>
            </a:endParaRPr>
          </a:p>
          <a:p>
            <a:pPr marL="431800" indent="-323850" defTabSz="457200">
              <a:spcBef>
                <a:spcPts val="800"/>
              </a:spcBef>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600" dirty="0">
                <a:solidFill>
                  <a:srgbClr val="FF6600"/>
                </a:solidFill>
                <a:latin typeface="Courier New" panose="02070309020205020404" pitchFamily="49" charset="0"/>
                <a:ea typeface="ＭＳ Ｐゴシック" panose="020B0600070205080204" pitchFamily="34" charset="-128"/>
              </a:rPr>
              <a:t>		from </a:t>
            </a:r>
            <a:r>
              <a:rPr lang="en-GB" altLang="en-US" sz="2600" dirty="0" err="1">
                <a:latin typeface="Courier New" panose="02070309020205020404" pitchFamily="49" charset="0"/>
                <a:ea typeface="ＭＳ Ｐゴシック" panose="020B0600070205080204" pitchFamily="34" charset="-128"/>
              </a:rPr>
              <a:t>somefile</a:t>
            </a:r>
            <a:r>
              <a:rPr lang="en-GB" altLang="en-US" sz="2600" dirty="0">
                <a:latin typeface="Courier New" panose="02070309020205020404" pitchFamily="49" charset="0"/>
                <a:ea typeface="ＭＳ Ｐゴシック" panose="020B0600070205080204" pitchFamily="34" charset="-128"/>
              </a:rPr>
              <a:t> </a:t>
            </a:r>
            <a:r>
              <a:rPr lang="en-GB" altLang="en-US" sz="2600" dirty="0">
                <a:solidFill>
                  <a:srgbClr val="FF6600"/>
                </a:solidFill>
                <a:latin typeface="Courier New" panose="02070309020205020404" pitchFamily="49" charset="0"/>
                <a:ea typeface="ＭＳ Ｐゴシック" panose="020B0600070205080204" pitchFamily="34" charset="-128"/>
              </a:rPr>
              <a:t>import </a:t>
            </a:r>
            <a:r>
              <a:rPr lang="en-GB" altLang="en-US" sz="2600" dirty="0">
                <a:latin typeface="Courier New" panose="02070309020205020404" pitchFamily="49" charset="0"/>
                <a:ea typeface="ＭＳ Ｐゴシック" panose="020B0600070205080204" pitchFamily="34" charset="-128"/>
              </a:rPr>
              <a:t>*</a:t>
            </a:r>
          </a:p>
          <a:p>
            <a:pPr marL="431800" indent="-323850" defTabSz="457200">
              <a:spcBef>
                <a:spcPts val="800"/>
              </a:spcBef>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600" dirty="0">
                <a:solidFill>
                  <a:srgbClr val="FF6600"/>
                </a:solidFill>
                <a:latin typeface="Courier New" panose="02070309020205020404" pitchFamily="49" charset="0"/>
                <a:ea typeface="ＭＳ Ｐゴシック" panose="020B0600070205080204" pitchFamily="34" charset="-128"/>
              </a:rPr>
              <a:t>		from</a:t>
            </a:r>
            <a:r>
              <a:rPr lang="en-GB" altLang="en-US" sz="2600" dirty="0">
                <a:latin typeface="Courier New" panose="02070309020205020404" pitchFamily="49" charset="0"/>
                <a:ea typeface="ＭＳ Ｐゴシック" panose="020B0600070205080204" pitchFamily="34" charset="-128"/>
              </a:rPr>
              <a:t> </a:t>
            </a:r>
            <a:r>
              <a:rPr lang="en-GB" altLang="en-US" sz="2600" dirty="0" err="1">
                <a:latin typeface="Courier New" panose="02070309020205020404" pitchFamily="49" charset="0"/>
                <a:ea typeface="ＭＳ Ｐゴシック" panose="020B0600070205080204" pitchFamily="34" charset="-128"/>
              </a:rPr>
              <a:t>somefile</a:t>
            </a:r>
            <a:r>
              <a:rPr lang="en-GB" altLang="en-US" sz="2600" dirty="0">
                <a:latin typeface="Courier New" panose="02070309020205020404" pitchFamily="49" charset="0"/>
                <a:ea typeface="ＭＳ Ｐゴシック" panose="020B0600070205080204" pitchFamily="34" charset="-128"/>
              </a:rPr>
              <a:t> </a:t>
            </a:r>
            <a:r>
              <a:rPr lang="en-GB" altLang="en-US" sz="2600" dirty="0">
                <a:solidFill>
                  <a:srgbClr val="FF6600"/>
                </a:solidFill>
                <a:latin typeface="Courier New" panose="02070309020205020404" pitchFamily="49" charset="0"/>
                <a:ea typeface="ＭＳ Ｐゴシック" panose="020B0600070205080204" pitchFamily="34" charset="-128"/>
              </a:rPr>
              <a:t>import </a:t>
            </a:r>
            <a:r>
              <a:rPr lang="en-GB" altLang="en-US" sz="2600" dirty="0" err="1">
                <a:latin typeface="Courier New" panose="02070309020205020404" pitchFamily="49" charset="0"/>
                <a:ea typeface="ＭＳ Ｐゴシック" panose="020B0600070205080204" pitchFamily="34" charset="-128"/>
              </a:rPr>
              <a:t>className</a:t>
            </a:r>
            <a:endParaRPr lang="en-GB" altLang="en-US" sz="2600" dirty="0">
              <a:latin typeface="Courier New" panose="02070309020205020404" pitchFamily="49" charset="0"/>
              <a:ea typeface="ＭＳ Ｐゴシック" panose="020B0600070205080204" pitchFamily="34" charset="-128"/>
            </a:endParaRPr>
          </a:p>
          <a:p>
            <a:r>
              <a:rPr lang="en-US" altLang="en-US" sz="2600" dirty="0"/>
              <a:t>When a Python program starts it only has access to a basic functions and classes.</a:t>
            </a:r>
          </a:p>
          <a:p>
            <a:pPr>
              <a:buFont typeface="Wingdings" panose="05000000000000000000" pitchFamily="2" charset="2"/>
              <a:buNone/>
            </a:pPr>
            <a:r>
              <a:rPr lang="en-US" altLang="en-US" sz="2600" dirty="0">
                <a:solidFill>
                  <a:srgbClr val="FF0000"/>
                </a:solidFill>
              </a:rPr>
              <a:t>   (“</a:t>
            </a:r>
            <a:r>
              <a:rPr lang="en-US" altLang="en-US" sz="2600" dirty="0" err="1">
                <a:solidFill>
                  <a:srgbClr val="FF0000"/>
                </a:solidFill>
              </a:rPr>
              <a:t>int</a:t>
            </a:r>
            <a:r>
              <a:rPr lang="en-US" altLang="en-US" sz="2600" dirty="0">
                <a:solidFill>
                  <a:srgbClr val="FF0000"/>
                </a:solidFill>
              </a:rPr>
              <a:t>”, “</a:t>
            </a:r>
            <a:r>
              <a:rPr lang="en-US" altLang="en-US" sz="2600" dirty="0" err="1">
                <a:solidFill>
                  <a:srgbClr val="FF0000"/>
                </a:solidFill>
              </a:rPr>
              <a:t>dict</a:t>
            </a:r>
            <a:r>
              <a:rPr lang="en-US" altLang="en-US" sz="2600" dirty="0">
                <a:solidFill>
                  <a:srgbClr val="FF0000"/>
                </a:solidFill>
              </a:rPr>
              <a:t>”, “</a:t>
            </a:r>
            <a:r>
              <a:rPr lang="en-US" altLang="en-US" sz="2600" dirty="0" err="1">
                <a:solidFill>
                  <a:srgbClr val="FF0000"/>
                </a:solidFill>
              </a:rPr>
              <a:t>len</a:t>
            </a:r>
            <a:r>
              <a:rPr lang="en-US" altLang="en-US" sz="2600" dirty="0">
                <a:solidFill>
                  <a:srgbClr val="FF0000"/>
                </a:solidFill>
              </a:rPr>
              <a:t>”, “sum”, “range”, ...)</a:t>
            </a: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2800" dirty="0">
              <a:ea typeface="ＭＳ Ｐゴシック" panose="020B0600070205080204" pitchFamily="34" charset="-128"/>
            </a:endParaRPr>
          </a:p>
        </p:txBody>
      </p:sp>
      <p:sp>
        <p:nvSpPr>
          <p:cNvPr id="3" name="Footer Placeholder 2"/>
          <p:cNvSpPr>
            <a:spLocks noGrp="1"/>
          </p:cNvSpPr>
          <p:nvPr>
            <p:ph type="ftr" sz="quarter" idx="11"/>
          </p:nvPr>
        </p:nvSpPr>
        <p:spPr/>
        <p:txBody>
          <a:bodyPr/>
          <a:lstStyle/>
          <a:p>
            <a:r>
              <a:rPr lang="en-US"/>
              <a:t>http://www.cs.brandeis.edu/~cs134/Python_tutorial.ppt</a:t>
            </a:r>
          </a:p>
        </p:txBody>
      </p:sp>
    </p:spTree>
    <p:extLst>
      <p:ext uri="{BB962C8B-B14F-4D97-AF65-F5344CB8AC3E}">
        <p14:creationId xmlns:p14="http://schemas.microsoft.com/office/powerpoint/2010/main" val="3532315020"/>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2209801" y="304800"/>
            <a:ext cx="7770813" cy="1066800"/>
          </a:xfrm>
        </p:spPr>
        <p:txBody>
          <a:bodyPr vert="horz" lIns="81639" tIns="42452" rIns="81639" bIns="42452" rtlCol="0" anchor="t">
            <a:normAutofit/>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4000" dirty="0"/>
              <a:t>import …</a:t>
            </a:r>
          </a:p>
        </p:txBody>
      </p:sp>
      <p:sp>
        <p:nvSpPr>
          <p:cNvPr id="15363" name="Rectangle 3"/>
          <p:cNvSpPr>
            <a:spLocks noGrp="1" noChangeArrowheads="1"/>
          </p:cNvSpPr>
          <p:nvPr>
            <p:ph idx="1"/>
          </p:nvPr>
        </p:nvSpPr>
        <p:spPr>
          <a:xfrm>
            <a:off x="102077" y="1291590"/>
            <a:ext cx="11986260" cy="4573588"/>
          </a:xfrm>
        </p:spPr>
        <p:txBody>
          <a:bodyPr vert="horz" lIns="81639" tIns="42452" rIns="81639" bIns="42452" rtlCol="0">
            <a:normAutofit/>
          </a:bodyPr>
          <a:lstStyle/>
          <a:p>
            <a:pPr marL="431800" indent="-323850" defTabSz="457200">
              <a:lnSpc>
                <a:spcPct val="87000"/>
              </a:lnSpc>
              <a:buNone/>
            </a:pPr>
            <a:r>
              <a:rPr lang="en-GB" altLang="en-US" dirty="0">
                <a:solidFill>
                  <a:srgbClr val="FF6600"/>
                </a:solidFill>
                <a:latin typeface="Courier New" panose="02070309020205020404" pitchFamily="49" charset="0"/>
                <a:ea typeface="ＭＳ Ｐゴシック" panose="020B0600070205080204" pitchFamily="34" charset="-128"/>
              </a:rPr>
              <a:t>import</a:t>
            </a:r>
            <a:r>
              <a:rPr lang="en-GB" altLang="en-US" dirty="0">
                <a:latin typeface="Courier New" panose="02070309020205020404" pitchFamily="49" charset="0"/>
                <a:ea typeface="ＭＳ Ｐゴシック" panose="020B0600070205080204" pitchFamily="34" charset="-128"/>
              </a:rPr>
              <a:t> </a:t>
            </a:r>
            <a:r>
              <a:rPr lang="en-GB" altLang="en-US" dirty="0" err="1">
                <a:latin typeface="Courier New" panose="02070309020205020404" pitchFamily="49" charset="0"/>
                <a:ea typeface="ＭＳ Ｐゴシック" panose="020B0600070205080204" pitchFamily="34" charset="-128"/>
              </a:rPr>
              <a:t>somefile</a:t>
            </a:r>
            <a:endParaRPr lang="en-GB" altLang="en-US" dirty="0">
              <a:latin typeface="Courier New" panose="02070309020205020404" pitchFamily="49" charset="0"/>
              <a:ea typeface="ＭＳ Ｐゴシック" panose="020B0600070205080204" pitchFamily="34" charset="-128"/>
            </a:endParaRPr>
          </a:p>
          <a:p>
            <a:pPr marL="431800" indent="-323850" defTabSz="457200">
              <a:lnSpc>
                <a:spcPct val="87000"/>
              </a:lnSpc>
              <a:buNone/>
            </a:pPr>
            <a:endParaRPr lang="en-GB" altLang="en-US" sz="2800" dirty="0">
              <a:latin typeface="Courier New" panose="02070309020205020404" pitchFamily="49" charset="0"/>
              <a:ea typeface="ＭＳ Ｐゴシック" panose="020B0600070205080204" pitchFamily="34" charset="-128"/>
            </a:endParaRPr>
          </a:p>
          <a:p>
            <a:pPr marL="431800" indent="-323850" defTabSz="457200">
              <a:lnSpc>
                <a:spcPct val="87000"/>
              </a:lnSpc>
            </a:pPr>
            <a:r>
              <a:rPr lang="en-GB" altLang="en-US" sz="2800" i="1" dirty="0">
                <a:ea typeface="ＭＳ Ｐゴシック" panose="020B0600070205080204" pitchFamily="34" charset="-128"/>
              </a:rPr>
              <a:t>Everything</a:t>
            </a:r>
            <a:r>
              <a:rPr lang="en-GB" altLang="en-US" sz="2800" dirty="0">
                <a:ea typeface="ＭＳ Ｐゴシック" panose="020B0600070205080204" pitchFamily="34" charset="-128"/>
              </a:rPr>
              <a:t> </a:t>
            </a:r>
            <a:r>
              <a:rPr lang="en-GB" altLang="en-US" dirty="0">
                <a:ea typeface="ＭＳ Ｐゴシック" panose="020B0600070205080204" pitchFamily="34" charset="-128"/>
              </a:rPr>
              <a:t>in somefile.py gets imported.</a:t>
            </a:r>
          </a:p>
          <a:p>
            <a:pPr marL="431800" indent="-323850" defTabSz="457200">
              <a:lnSpc>
                <a:spcPct val="87000"/>
              </a:lnSpc>
            </a:pPr>
            <a:r>
              <a:rPr lang="en-GB" altLang="en-US" dirty="0">
                <a:ea typeface="ＭＳ Ｐゴシック" panose="020B0600070205080204" pitchFamily="34" charset="-128"/>
              </a:rPr>
              <a:t>To refer to something in the file, append the text “</a:t>
            </a:r>
            <a:r>
              <a:rPr lang="en-GB" altLang="en-US" dirty="0" err="1">
                <a:ea typeface="ＭＳ Ｐゴシック" panose="020B0600070205080204" pitchFamily="34" charset="-128"/>
              </a:rPr>
              <a:t>somefile</a:t>
            </a:r>
            <a:r>
              <a:rPr lang="en-GB" altLang="en-US" dirty="0">
                <a:ea typeface="ＭＳ Ｐゴシック" panose="020B0600070205080204" pitchFamily="34" charset="-128"/>
              </a:rPr>
              <a:t>.” to the front of its name:</a:t>
            </a:r>
          </a:p>
          <a:p>
            <a:pPr marL="431800" indent="-323850" defTabSz="457200">
              <a:lnSpc>
                <a:spcPct val="87000"/>
              </a:lnSpc>
              <a:buNone/>
            </a:pPr>
            <a:endParaRPr lang="en-GB" altLang="en-US" sz="2800" dirty="0">
              <a:latin typeface="Courier New" panose="02070309020205020404" pitchFamily="49" charset="0"/>
              <a:ea typeface="ＭＳ Ｐゴシック" panose="020B0600070205080204" pitchFamily="34" charset="-128"/>
            </a:endParaRPr>
          </a:p>
          <a:p>
            <a:pPr marL="431800" indent="-323850" defTabSz="457200">
              <a:lnSpc>
                <a:spcPct val="87000"/>
              </a:lnSpc>
              <a:buNone/>
            </a:pPr>
            <a:r>
              <a:rPr lang="en-GB" altLang="en-US" dirty="0" err="1">
                <a:latin typeface="Courier New" panose="02070309020205020404" pitchFamily="49" charset="0"/>
                <a:ea typeface="ＭＳ Ｐゴシック" panose="020B0600070205080204" pitchFamily="34" charset="-128"/>
              </a:rPr>
              <a:t>somefile.className.method</a:t>
            </a:r>
            <a:r>
              <a:rPr lang="en-GB" altLang="en-US" dirty="0">
                <a:latin typeface="Courier New" panose="02070309020205020404" pitchFamily="49" charset="0"/>
                <a:ea typeface="ＭＳ Ｐゴシック" panose="020B0600070205080204" pitchFamily="34" charset="-128"/>
              </a:rPr>
              <a:t>(</a:t>
            </a:r>
            <a:r>
              <a:rPr lang="en-GB" altLang="en-US" dirty="0">
                <a:solidFill>
                  <a:srgbClr val="008000"/>
                </a:solidFill>
                <a:latin typeface="Courier New" panose="02070309020205020404" pitchFamily="49" charset="0"/>
                <a:ea typeface="ＭＳ Ｐゴシック" panose="020B0600070205080204" pitchFamily="34" charset="-128"/>
              </a:rPr>
              <a:t>“</a:t>
            </a:r>
            <a:r>
              <a:rPr lang="en-GB" altLang="en-US" dirty="0" err="1">
                <a:solidFill>
                  <a:srgbClr val="008000"/>
                </a:solidFill>
                <a:latin typeface="Courier New" panose="02070309020205020404" pitchFamily="49" charset="0"/>
                <a:ea typeface="ＭＳ Ｐゴシック" panose="020B0600070205080204" pitchFamily="34" charset="-128"/>
              </a:rPr>
              <a:t>abc</a:t>
            </a:r>
            <a:r>
              <a:rPr lang="en-GB" altLang="en-US" dirty="0">
                <a:solidFill>
                  <a:srgbClr val="008000"/>
                </a:solidFill>
                <a:latin typeface="Courier New" panose="02070309020205020404" pitchFamily="49" charset="0"/>
                <a:ea typeface="ＭＳ Ｐゴシック" panose="020B0600070205080204" pitchFamily="34" charset="-128"/>
              </a:rPr>
              <a:t>”</a:t>
            </a:r>
            <a:r>
              <a:rPr lang="en-GB" altLang="en-US" dirty="0">
                <a:latin typeface="Courier New" panose="02070309020205020404" pitchFamily="49" charset="0"/>
                <a:ea typeface="ＭＳ Ｐゴシック" panose="020B0600070205080204" pitchFamily="34" charset="-128"/>
              </a:rPr>
              <a:t>)</a:t>
            </a:r>
          </a:p>
          <a:p>
            <a:pPr marL="431800" indent="-323850" defTabSz="457200">
              <a:lnSpc>
                <a:spcPct val="87000"/>
              </a:lnSpc>
              <a:buNone/>
            </a:pPr>
            <a:r>
              <a:rPr lang="en-GB" altLang="en-US" dirty="0" err="1">
                <a:latin typeface="Courier New" panose="02070309020205020404" pitchFamily="49" charset="0"/>
                <a:ea typeface="ＭＳ Ｐゴシック" panose="020B0600070205080204" pitchFamily="34" charset="-128"/>
              </a:rPr>
              <a:t>somefile.myFunction</a:t>
            </a:r>
            <a:r>
              <a:rPr lang="en-GB" altLang="en-US" dirty="0">
                <a:latin typeface="Courier New" panose="02070309020205020404" pitchFamily="49" charset="0"/>
                <a:ea typeface="ＭＳ Ｐゴシック" panose="020B0600070205080204" pitchFamily="34" charset="-128"/>
              </a:rPr>
              <a:t>(34)</a:t>
            </a:r>
            <a:endParaRPr lang="en-GB" altLang="en-US" dirty="0">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r>
              <a:rPr lang="en-US"/>
              <a:t>http://www.cs.brandeis.edu/~cs134/Python_tutorial.ppt</a:t>
            </a:r>
            <a:endParaRPr lang="en-US" dirty="0"/>
          </a:p>
        </p:txBody>
      </p:sp>
    </p:spTree>
    <p:extLst>
      <p:ext uri="{BB962C8B-B14F-4D97-AF65-F5344CB8AC3E}">
        <p14:creationId xmlns:p14="http://schemas.microsoft.com/office/powerpoint/2010/main" val="143767637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normAutofit/>
          </a:bodyPr>
          <a:lstStyle/>
          <a:p>
            <a:pPr marL="1079500" indent="-215900" defTabSz="457200"/>
            <a:r>
              <a:rPr lang="en-US" altLang="en-US" sz="4000" dirty="0"/>
              <a:t>from … import  *</a:t>
            </a:r>
          </a:p>
        </p:txBody>
      </p:sp>
      <p:sp>
        <p:nvSpPr>
          <p:cNvPr id="17411" name="Rectangle 3"/>
          <p:cNvSpPr>
            <a:spLocks noGrp="1" noChangeArrowheads="1"/>
          </p:cNvSpPr>
          <p:nvPr>
            <p:ph idx="1"/>
          </p:nvPr>
        </p:nvSpPr>
        <p:spPr>
          <a:xfrm>
            <a:off x="137160" y="1447800"/>
            <a:ext cx="11704320" cy="4591050"/>
          </a:xfrm>
        </p:spPr>
        <p:txBody>
          <a:bodyPr>
            <a:normAutofit/>
          </a:bodyPr>
          <a:lstStyle/>
          <a:p>
            <a:pPr marL="431800" indent="-323850" defTabSz="457200">
              <a:buNone/>
            </a:pPr>
            <a:r>
              <a:rPr lang="en-GB" altLang="en-US" dirty="0">
                <a:solidFill>
                  <a:srgbClr val="FF6600"/>
                </a:solidFill>
                <a:latin typeface="Courier New" panose="02070309020205020404" pitchFamily="49" charset="0"/>
                <a:ea typeface="ＭＳ Ｐゴシック" panose="020B0600070205080204" pitchFamily="34" charset="-128"/>
              </a:rPr>
              <a:t>from</a:t>
            </a:r>
            <a:r>
              <a:rPr lang="en-GB" altLang="en-US" dirty="0">
                <a:latin typeface="Courier New" panose="02070309020205020404" pitchFamily="49" charset="0"/>
                <a:ea typeface="ＭＳ Ｐゴシック" panose="020B0600070205080204" pitchFamily="34" charset="-128"/>
              </a:rPr>
              <a:t> </a:t>
            </a:r>
            <a:r>
              <a:rPr lang="en-GB" altLang="en-US" dirty="0" err="1">
                <a:latin typeface="Courier New" panose="02070309020205020404" pitchFamily="49" charset="0"/>
                <a:ea typeface="ＭＳ Ｐゴシック" panose="020B0600070205080204" pitchFamily="34" charset="-128"/>
              </a:rPr>
              <a:t>somefile</a:t>
            </a:r>
            <a:r>
              <a:rPr lang="en-GB" altLang="en-US" dirty="0">
                <a:latin typeface="Courier New" panose="02070309020205020404" pitchFamily="49" charset="0"/>
                <a:ea typeface="ＭＳ Ｐゴシック" panose="020B0600070205080204" pitchFamily="34" charset="-128"/>
              </a:rPr>
              <a:t> </a:t>
            </a:r>
            <a:r>
              <a:rPr lang="en-GB" altLang="en-US" dirty="0">
                <a:solidFill>
                  <a:srgbClr val="FF6600"/>
                </a:solidFill>
                <a:latin typeface="Courier New" panose="02070309020205020404" pitchFamily="49" charset="0"/>
                <a:ea typeface="ＭＳ Ｐゴシック" panose="020B0600070205080204" pitchFamily="34" charset="-128"/>
              </a:rPr>
              <a:t>import </a:t>
            </a:r>
            <a:r>
              <a:rPr lang="en-GB" altLang="en-US" dirty="0">
                <a:latin typeface="Courier New" panose="02070309020205020404" pitchFamily="49" charset="0"/>
                <a:ea typeface="ＭＳ Ｐゴシック" panose="020B0600070205080204" pitchFamily="34" charset="-128"/>
              </a:rPr>
              <a:t>*</a:t>
            </a:r>
          </a:p>
          <a:p>
            <a:pPr marL="431800" indent="-323850" defTabSz="457200"/>
            <a:r>
              <a:rPr lang="en-GB" altLang="en-US" i="1" dirty="0">
                <a:ea typeface="ＭＳ Ｐゴシック" panose="020B0600070205080204" pitchFamily="34" charset="-128"/>
              </a:rPr>
              <a:t>Everything</a:t>
            </a:r>
            <a:r>
              <a:rPr lang="en-GB" altLang="en-US" sz="2800" dirty="0">
                <a:ea typeface="ＭＳ Ｐゴシック" panose="020B0600070205080204" pitchFamily="34" charset="-128"/>
              </a:rPr>
              <a:t> </a:t>
            </a:r>
            <a:r>
              <a:rPr lang="en-GB" altLang="en-US" dirty="0">
                <a:ea typeface="ＭＳ Ｐゴシック" panose="020B0600070205080204" pitchFamily="34" charset="-128"/>
              </a:rPr>
              <a:t>in somefile.py gets imported</a:t>
            </a:r>
          </a:p>
          <a:p>
            <a:pPr marL="431800" indent="-323850" defTabSz="457200"/>
            <a:r>
              <a:rPr lang="en-GB" altLang="en-US" dirty="0">
                <a:ea typeface="ＭＳ Ｐゴシック" panose="020B0600070205080204" pitchFamily="34" charset="-128"/>
              </a:rPr>
              <a:t>To refer to anything in the module, just use its name. Everything in the module is now in the current namespace.</a:t>
            </a:r>
          </a:p>
          <a:p>
            <a:pPr marL="431800" indent="-323850" defTabSz="457200"/>
            <a:r>
              <a:rPr lang="en-GB" altLang="en-US" i="1" dirty="0">
                <a:ea typeface="ＭＳ Ｐゴシック" panose="020B0600070205080204" pitchFamily="34" charset="-128"/>
              </a:rPr>
              <a:t>Take care! </a:t>
            </a:r>
            <a:r>
              <a:rPr lang="en-GB" altLang="en-US" dirty="0">
                <a:ea typeface="ＭＳ Ｐゴシック" panose="020B0600070205080204" pitchFamily="34" charset="-128"/>
              </a:rPr>
              <a:t>Using this import command can easily overwrite the definition of an existing function or variable!</a:t>
            </a:r>
            <a:endParaRPr lang="en-GB" altLang="en-US" dirty="0">
              <a:latin typeface="Courier New" panose="02070309020205020404" pitchFamily="49" charset="0"/>
              <a:ea typeface="ＭＳ Ｐゴシック" panose="020B0600070205080204" pitchFamily="34" charset="-128"/>
            </a:endParaRPr>
          </a:p>
          <a:p>
            <a:pPr marL="431800" indent="-323850" defTabSz="457200">
              <a:buNone/>
            </a:pPr>
            <a:r>
              <a:rPr lang="en-GB" altLang="en-US" dirty="0" err="1">
                <a:latin typeface="Courier New" panose="02070309020205020404" pitchFamily="49" charset="0"/>
                <a:ea typeface="ＭＳ Ｐゴシック" panose="020B0600070205080204" pitchFamily="34" charset="-128"/>
              </a:rPr>
              <a:t>className.method</a:t>
            </a:r>
            <a:r>
              <a:rPr lang="en-GB" altLang="en-US" dirty="0">
                <a:latin typeface="Courier New" panose="02070309020205020404" pitchFamily="49" charset="0"/>
                <a:ea typeface="ＭＳ Ｐゴシック" panose="020B0600070205080204" pitchFamily="34" charset="-128"/>
              </a:rPr>
              <a:t>(</a:t>
            </a:r>
            <a:r>
              <a:rPr lang="en-GB" altLang="en-US" dirty="0">
                <a:solidFill>
                  <a:srgbClr val="008000"/>
                </a:solidFill>
                <a:latin typeface="Courier New" panose="02070309020205020404" pitchFamily="49" charset="0"/>
                <a:ea typeface="ＭＳ Ｐゴシック" panose="020B0600070205080204" pitchFamily="34" charset="-128"/>
              </a:rPr>
              <a:t>“</a:t>
            </a:r>
            <a:r>
              <a:rPr lang="en-GB" altLang="en-US" dirty="0" err="1">
                <a:solidFill>
                  <a:srgbClr val="008000"/>
                </a:solidFill>
                <a:latin typeface="Courier New" panose="02070309020205020404" pitchFamily="49" charset="0"/>
                <a:ea typeface="ＭＳ Ｐゴシック" panose="020B0600070205080204" pitchFamily="34" charset="-128"/>
              </a:rPr>
              <a:t>abc</a:t>
            </a:r>
            <a:r>
              <a:rPr lang="en-GB" altLang="en-US" dirty="0">
                <a:solidFill>
                  <a:srgbClr val="008000"/>
                </a:solidFill>
                <a:latin typeface="Courier New" panose="02070309020205020404" pitchFamily="49" charset="0"/>
                <a:ea typeface="ＭＳ Ｐゴシック" panose="020B0600070205080204" pitchFamily="34" charset="-128"/>
              </a:rPr>
              <a:t>”</a:t>
            </a:r>
            <a:r>
              <a:rPr lang="en-GB" altLang="en-US" dirty="0">
                <a:latin typeface="Courier New" panose="02070309020205020404" pitchFamily="49" charset="0"/>
                <a:ea typeface="ＭＳ Ｐゴシック" panose="020B0600070205080204" pitchFamily="34" charset="-128"/>
              </a:rPr>
              <a:t>)</a:t>
            </a:r>
          </a:p>
          <a:p>
            <a:pPr marL="431800" indent="-323850" defTabSz="457200">
              <a:buNone/>
            </a:pPr>
            <a:r>
              <a:rPr lang="en-GB" altLang="en-US" dirty="0" err="1">
                <a:latin typeface="Courier New" panose="02070309020205020404" pitchFamily="49" charset="0"/>
                <a:ea typeface="ＭＳ Ｐゴシック" panose="020B0600070205080204" pitchFamily="34" charset="-128"/>
              </a:rPr>
              <a:t>myFunction</a:t>
            </a:r>
            <a:r>
              <a:rPr lang="en-GB" altLang="en-US" dirty="0">
                <a:latin typeface="Courier New" panose="02070309020205020404" pitchFamily="49" charset="0"/>
                <a:ea typeface="ＭＳ Ｐゴシック" panose="020B0600070205080204" pitchFamily="34" charset="-128"/>
              </a:rPr>
              <a:t>(34)</a:t>
            </a:r>
            <a:endParaRPr lang="en-US" altLang="en-US" dirty="0">
              <a:latin typeface="Courier New" panose="02070309020205020404" pitchFamily="49" charset="0"/>
              <a:ea typeface="ＭＳ Ｐゴシック" panose="020B0600070205080204" pitchFamily="34" charset="-128"/>
            </a:endParaRPr>
          </a:p>
        </p:txBody>
      </p:sp>
      <p:sp>
        <p:nvSpPr>
          <p:cNvPr id="3" name="Footer Placeholder 2"/>
          <p:cNvSpPr>
            <a:spLocks noGrp="1"/>
          </p:cNvSpPr>
          <p:nvPr>
            <p:ph type="ftr" sz="quarter" idx="11"/>
          </p:nvPr>
        </p:nvSpPr>
        <p:spPr/>
        <p:txBody>
          <a:bodyPr/>
          <a:lstStyle/>
          <a:p>
            <a:r>
              <a:rPr lang="en-US"/>
              <a:t>http://www.cs.brandeis.edu/~cs134/Python_tutorial.ppt</a:t>
            </a:r>
          </a:p>
        </p:txBody>
      </p:sp>
    </p:spTree>
    <p:extLst>
      <p:ext uri="{BB962C8B-B14F-4D97-AF65-F5344CB8AC3E}">
        <p14:creationId xmlns:p14="http://schemas.microsoft.com/office/powerpoint/2010/main" val="3638075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normAutofit/>
          </a:bodyPr>
          <a:lstStyle/>
          <a:p>
            <a:pPr marL="863600">
              <a:tabLst>
                <a:tab pos="638769" algn="l"/>
                <a:tab pos="1277539" algn="l"/>
                <a:tab pos="1916308" algn="l"/>
                <a:tab pos="2555077" algn="l"/>
                <a:tab pos="3193847" algn="l"/>
                <a:tab pos="3832616" algn="l"/>
                <a:tab pos="4471386" algn="l"/>
                <a:tab pos="5110155" algn="l"/>
                <a:tab pos="5748924" algn="l"/>
                <a:tab pos="6387694" algn="l"/>
                <a:tab pos="7026463" algn="l"/>
                <a:tab pos="7665232" algn="l"/>
              </a:tabLst>
            </a:pPr>
            <a:r>
              <a:rPr lang="en-US" altLang="en-US" sz="4000" b="1" dirty="0">
                <a:latin typeface="+mj-lt"/>
                <a:cs typeface="+mj-cs"/>
              </a:rPr>
              <a:t>from … import …</a:t>
            </a:r>
          </a:p>
        </p:txBody>
      </p:sp>
      <p:sp>
        <p:nvSpPr>
          <p:cNvPr id="19459" name="Rectangle 3"/>
          <p:cNvSpPr>
            <a:spLocks noGrp="1" noChangeArrowheads="1"/>
          </p:cNvSpPr>
          <p:nvPr>
            <p:ph idx="1"/>
          </p:nvPr>
        </p:nvSpPr>
        <p:spPr>
          <a:xfrm>
            <a:off x="400050" y="1524000"/>
            <a:ext cx="11578590" cy="4591050"/>
          </a:xfrm>
        </p:spPr>
        <p:txBody>
          <a:bodyPr>
            <a:normAutofit/>
          </a:bodyPr>
          <a:lstStyle/>
          <a:p>
            <a:pPr marL="431800" indent="-323850" defTabSz="457200">
              <a:lnSpc>
                <a:spcPct val="87000"/>
              </a:lnSpc>
              <a:buNone/>
            </a:pPr>
            <a:r>
              <a:rPr lang="en-GB" altLang="en-US" dirty="0">
                <a:solidFill>
                  <a:srgbClr val="FF6600"/>
                </a:solidFill>
                <a:latin typeface="Courier New" panose="02070309020205020404" pitchFamily="49" charset="0"/>
                <a:ea typeface="ＭＳ Ｐゴシック" panose="020B0600070205080204" pitchFamily="34" charset="-128"/>
              </a:rPr>
              <a:t>from</a:t>
            </a:r>
            <a:r>
              <a:rPr lang="en-GB" altLang="en-US" dirty="0">
                <a:latin typeface="Courier New" panose="02070309020205020404" pitchFamily="49" charset="0"/>
                <a:ea typeface="ＭＳ Ｐゴシック" panose="020B0600070205080204" pitchFamily="34" charset="-128"/>
              </a:rPr>
              <a:t> </a:t>
            </a:r>
            <a:r>
              <a:rPr lang="en-GB" altLang="en-US" dirty="0" err="1">
                <a:latin typeface="Courier New" panose="02070309020205020404" pitchFamily="49" charset="0"/>
                <a:ea typeface="ＭＳ Ｐゴシック" panose="020B0600070205080204" pitchFamily="34" charset="-128"/>
              </a:rPr>
              <a:t>somefile</a:t>
            </a:r>
            <a:r>
              <a:rPr lang="en-GB" altLang="en-US" dirty="0">
                <a:latin typeface="Courier New" panose="02070309020205020404" pitchFamily="49" charset="0"/>
                <a:ea typeface="ＭＳ Ｐゴシック" panose="020B0600070205080204" pitchFamily="34" charset="-128"/>
              </a:rPr>
              <a:t> </a:t>
            </a:r>
            <a:r>
              <a:rPr lang="en-GB" altLang="en-US" dirty="0">
                <a:solidFill>
                  <a:srgbClr val="FF6600"/>
                </a:solidFill>
                <a:latin typeface="Courier New" panose="02070309020205020404" pitchFamily="49" charset="0"/>
                <a:ea typeface="ＭＳ Ｐゴシック" panose="020B0600070205080204" pitchFamily="34" charset="-128"/>
              </a:rPr>
              <a:t>import </a:t>
            </a:r>
            <a:r>
              <a:rPr lang="en-GB" altLang="en-US" dirty="0" err="1">
                <a:latin typeface="Courier New" panose="02070309020205020404" pitchFamily="49" charset="0"/>
                <a:ea typeface="ＭＳ Ｐゴシック" panose="020B0600070205080204" pitchFamily="34" charset="-128"/>
              </a:rPr>
              <a:t>className</a:t>
            </a:r>
            <a:endParaRPr lang="en-GB" altLang="en-US" dirty="0">
              <a:latin typeface="Courier New" panose="02070309020205020404" pitchFamily="49" charset="0"/>
              <a:ea typeface="ＭＳ Ｐゴシック" panose="020B0600070205080204" pitchFamily="34" charset="-128"/>
            </a:endParaRPr>
          </a:p>
          <a:p>
            <a:pPr marL="431800" indent="-323850" defTabSz="457200">
              <a:lnSpc>
                <a:spcPct val="87000"/>
              </a:lnSpc>
            </a:pPr>
            <a:r>
              <a:rPr lang="en-GB" altLang="en-US" dirty="0">
                <a:ea typeface="ＭＳ Ｐゴシック" panose="020B0600070205080204" pitchFamily="34" charset="-128"/>
              </a:rPr>
              <a:t>Only the item </a:t>
            </a:r>
            <a:r>
              <a:rPr lang="en-GB" altLang="en-US" i="1" dirty="0" err="1">
                <a:solidFill>
                  <a:schemeClr val="accent2"/>
                </a:solidFill>
                <a:ea typeface="ＭＳ Ｐゴシック" panose="020B0600070205080204" pitchFamily="34" charset="-128"/>
              </a:rPr>
              <a:t>className</a:t>
            </a:r>
            <a:r>
              <a:rPr lang="en-GB" altLang="en-US" i="1" dirty="0">
                <a:solidFill>
                  <a:schemeClr val="accent2"/>
                </a:solidFill>
                <a:ea typeface="ＭＳ Ｐゴシック" panose="020B0600070205080204" pitchFamily="34" charset="-128"/>
              </a:rPr>
              <a:t> </a:t>
            </a:r>
            <a:r>
              <a:rPr lang="en-GB" altLang="en-US" dirty="0">
                <a:ea typeface="ＭＳ Ｐゴシック" panose="020B0600070205080204" pitchFamily="34" charset="-128"/>
              </a:rPr>
              <a:t>in somefile.py gets imported.</a:t>
            </a:r>
          </a:p>
          <a:p>
            <a:pPr marL="431800" indent="-323850" defTabSz="457200">
              <a:lnSpc>
                <a:spcPct val="87000"/>
              </a:lnSpc>
            </a:pPr>
            <a:r>
              <a:rPr lang="en-GB" altLang="en-US" dirty="0">
                <a:ea typeface="ＭＳ Ｐゴシック" panose="020B0600070205080204" pitchFamily="34" charset="-128"/>
              </a:rPr>
              <a:t>After importing </a:t>
            </a:r>
            <a:r>
              <a:rPr lang="en-GB" altLang="en-US" i="1" dirty="0" err="1">
                <a:solidFill>
                  <a:schemeClr val="accent2"/>
                </a:solidFill>
                <a:ea typeface="ＭＳ Ｐゴシック" panose="020B0600070205080204" pitchFamily="34" charset="-128"/>
              </a:rPr>
              <a:t>className</a:t>
            </a:r>
            <a:r>
              <a:rPr lang="en-GB" altLang="en-US" dirty="0">
                <a:ea typeface="ＭＳ Ｐゴシック" panose="020B0600070205080204" pitchFamily="34" charset="-128"/>
              </a:rPr>
              <a:t>, you can just use it without a module prefix. It’s brought into the current namespace.</a:t>
            </a:r>
          </a:p>
        </p:txBody>
      </p:sp>
      <p:sp>
        <p:nvSpPr>
          <p:cNvPr id="3" name="Footer Placeholder 2"/>
          <p:cNvSpPr>
            <a:spLocks noGrp="1"/>
          </p:cNvSpPr>
          <p:nvPr>
            <p:ph type="ftr" sz="quarter" idx="11"/>
          </p:nvPr>
        </p:nvSpPr>
        <p:spPr/>
        <p:txBody>
          <a:bodyPr/>
          <a:lstStyle/>
          <a:p>
            <a:r>
              <a:rPr lang="en-US"/>
              <a:t>http://www.cs.brandeis.edu/~cs134/Python_tutorial.ppt</a:t>
            </a:r>
          </a:p>
        </p:txBody>
      </p:sp>
    </p:spTree>
    <p:extLst>
      <p:ext uri="{BB962C8B-B14F-4D97-AF65-F5344CB8AC3E}">
        <p14:creationId xmlns:p14="http://schemas.microsoft.com/office/powerpoint/2010/main" val="83702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310" y="320040"/>
            <a:ext cx="11997690" cy="5867400"/>
          </a:xfrm>
        </p:spPr>
        <p:txBody>
          <a:bodyPr>
            <a:normAutofit/>
          </a:bodyPr>
          <a:lstStyle/>
          <a:p>
            <a:pPr algn="just">
              <a:buClr>
                <a:srgbClr val="C00000"/>
              </a:buClr>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600" dirty="0">
                <a:solidFill>
                  <a:srgbClr val="C00000"/>
                </a:solidFill>
              </a:rPr>
              <a:t>It's mixable</a:t>
            </a:r>
          </a:p>
          <a:p>
            <a:pPr marL="533400" algn="just">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600" dirty="0">
                <a:solidFill>
                  <a:schemeClr val="tx1">
                    <a:lumMod val="85000"/>
                    <a:lumOff val="15000"/>
                  </a:schemeClr>
                </a:solidFill>
              </a:rPr>
              <a:t>Python can be linked to components written in other languages easily</a:t>
            </a:r>
          </a:p>
          <a:p>
            <a:pPr marL="533400" algn="just">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600" dirty="0">
                <a:solidFill>
                  <a:schemeClr val="tx1">
                    <a:lumMod val="85000"/>
                    <a:lumOff val="15000"/>
                  </a:schemeClr>
                </a:solidFill>
              </a:rPr>
              <a:t>Linking to fast, compiled code is useful to computationally intensive 	problems</a:t>
            </a:r>
          </a:p>
          <a:p>
            <a:pPr marL="533400" algn="just">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600" dirty="0">
                <a:solidFill>
                  <a:schemeClr val="tx1">
                    <a:lumMod val="85000"/>
                    <a:lumOff val="15000"/>
                  </a:schemeClr>
                </a:solidFill>
              </a:rPr>
              <a:t>	Python/C integration is quite common</a:t>
            </a:r>
          </a:p>
          <a:p>
            <a:pPr algn="just">
              <a:buClr>
                <a:srgbClr val="C00000"/>
              </a:buClr>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600" dirty="0">
                <a:solidFill>
                  <a:srgbClr val="C00000"/>
                </a:solidFill>
              </a:rPr>
              <a:t>It's easy to use</a:t>
            </a:r>
          </a:p>
          <a:p>
            <a:pPr marL="419100" algn="just">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600" dirty="0">
                <a:solidFill>
                  <a:schemeClr val="tx1">
                    <a:lumMod val="85000"/>
                    <a:lumOff val="15000"/>
                  </a:schemeClr>
                </a:solidFill>
              </a:rPr>
              <a:t>No intermediate compile and link steps as in C/ C++</a:t>
            </a:r>
          </a:p>
          <a:p>
            <a:pPr marL="419100" algn="just">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600" dirty="0">
                <a:solidFill>
                  <a:schemeClr val="tx1">
                    <a:lumMod val="85000"/>
                    <a:lumOff val="15000"/>
                  </a:schemeClr>
                </a:solidFill>
              </a:rPr>
              <a:t>Python programs are compiled automatically to an intermediate 	form called bytecode, which the interpreter then reads</a:t>
            </a:r>
          </a:p>
          <a:p>
            <a:pPr marL="419100" algn="just">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600" dirty="0">
                <a:solidFill>
                  <a:schemeClr val="tx1">
                    <a:lumMod val="85000"/>
                    <a:lumOff val="15000"/>
                  </a:schemeClr>
                </a:solidFill>
              </a:rPr>
              <a:t>This gives Python the development speed of an interpreter without 	the performance loss inherent in purely interpreted languages</a:t>
            </a:r>
          </a:p>
          <a:p>
            <a:pPr algn="just">
              <a:buClr>
                <a:srgbClr val="C00000"/>
              </a:buClr>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600" dirty="0">
                <a:solidFill>
                  <a:srgbClr val="C00000"/>
                </a:solidFill>
              </a:rPr>
              <a:t>It's easy to learn</a:t>
            </a:r>
          </a:p>
          <a:p>
            <a:pPr marL="419100" algn="just">
              <a:buSzPct val="57000"/>
              <a:buFont typeface="Wingdings" panose="05000000000000000000" pitchFamily="2" charset="2"/>
              <a:buChar char="ü"/>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r>
              <a:rPr lang="en-GB" sz="2600" dirty="0">
                <a:solidFill>
                  <a:schemeClr val="tx1">
                    <a:lumMod val="85000"/>
                    <a:lumOff val="15000"/>
                  </a:schemeClr>
                </a:solidFill>
              </a:rPr>
              <a:t>Structure and syntax are pretty intuitive and easy to grasp</a:t>
            </a:r>
          </a:p>
          <a:p>
            <a:pPr algn="just">
              <a:buSzPct val="57000"/>
              <a:buNone/>
              <a:tabLst>
                <a:tab pos="649628" algn="l"/>
                <a:tab pos="1299256" algn="l"/>
                <a:tab pos="1948884" algn="l"/>
                <a:tab pos="2598511" algn="l"/>
                <a:tab pos="3248139" algn="l"/>
                <a:tab pos="3897767" algn="l"/>
                <a:tab pos="4547395" algn="l"/>
                <a:tab pos="5197023" algn="l"/>
                <a:tab pos="5846651" algn="l"/>
                <a:tab pos="6496279" algn="l"/>
                <a:tab pos="7145906" algn="l"/>
                <a:tab pos="7795534" algn="l"/>
              </a:tabLst>
            </a:pPr>
            <a:endParaRPr lang="en-GB" sz="2200" dirty="0">
              <a:solidFill>
                <a:srgbClr val="000000"/>
              </a:solidFill>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1168612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a:tabLst>
                <a:tab pos="638769" algn="l"/>
                <a:tab pos="1277539" algn="l"/>
                <a:tab pos="1916308" algn="l"/>
                <a:tab pos="2555077" algn="l"/>
                <a:tab pos="3193847" algn="l"/>
                <a:tab pos="3832616" algn="l"/>
                <a:tab pos="4471386" algn="l"/>
                <a:tab pos="5110155" algn="l"/>
                <a:tab pos="5748924" algn="l"/>
                <a:tab pos="6387694" algn="l"/>
                <a:tab pos="7026463" algn="l"/>
                <a:tab pos="7665232" algn="l"/>
              </a:tabLst>
            </a:pPr>
            <a:r>
              <a:rPr lang="en-US" altLang="en-US" sz="4000" b="1" dirty="0">
                <a:latin typeface="+mj-lt"/>
                <a:cs typeface="+mj-cs"/>
              </a:rPr>
              <a:t>import the math module</a:t>
            </a:r>
          </a:p>
        </p:txBody>
      </p:sp>
      <p:sp>
        <p:nvSpPr>
          <p:cNvPr id="17411" name="Rectangle 3"/>
          <p:cNvSpPr>
            <a:spLocks noGrp="1" noChangeArrowheads="1"/>
          </p:cNvSpPr>
          <p:nvPr>
            <p:ph idx="1"/>
          </p:nvPr>
        </p:nvSpPr>
        <p:spPr>
          <a:xfrm>
            <a:off x="1120140" y="1417638"/>
            <a:ext cx="9601200" cy="3581400"/>
          </a:xfrm>
        </p:spPr>
        <p:txBody>
          <a:bodyPr>
            <a:noAutofit/>
          </a:bodyPr>
          <a:lstStyle/>
          <a:p>
            <a:pPr>
              <a:lnSpc>
                <a:spcPct val="80000"/>
              </a:lnSpc>
              <a:buFont typeface="Wingdings" panose="05000000000000000000" pitchFamily="2" charset="2"/>
              <a:buNone/>
            </a:pPr>
            <a:r>
              <a:rPr lang="en-US" altLang="en-US" sz="2000" dirty="0">
                <a:solidFill>
                  <a:schemeClr val="tx1"/>
                </a:solidFill>
              </a:rPr>
              <a:t>&gt;&gt;&gt; import math</a:t>
            </a:r>
          </a:p>
          <a:p>
            <a:pPr>
              <a:lnSpc>
                <a:spcPct val="80000"/>
              </a:lnSpc>
              <a:buFont typeface="Wingdings" panose="05000000000000000000" pitchFamily="2" charset="2"/>
              <a:buNone/>
            </a:pPr>
            <a:r>
              <a:rPr lang="en-US" altLang="en-US" sz="2000" dirty="0">
                <a:solidFill>
                  <a:schemeClr val="tx1"/>
                </a:solidFill>
              </a:rPr>
              <a:t>&gt;&gt;&gt; </a:t>
            </a:r>
            <a:r>
              <a:rPr lang="en-US" altLang="en-US" sz="2000" dirty="0" err="1">
                <a:solidFill>
                  <a:schemeClr val="tx1"/>
                </a:solidFill>
              </a:rPr>
              <a:t>math.pi</a:t>
            </a:r>
            <a:endParaRPr lang="en-US" altLang="en-US" sz="2000" dirty="0">
              <a:solidFill>
                <a:schemeClr val="tx1"/>
              </a:solidFill>
            </a:endParaRPr>
          </a:p>
          <a:p>
            <a:pPr>
              <a:lnSpc>
                <a:spcPct val="80000"/>
              </a:lnSpc>
              <a:buFont typeface="Wingdings" panose="05000000000000000000" pitchFamily="2" charset="2"/>
              <a:buNone/>
            </a:pPr>
            <a:r>
              <a:rPr lang="en-US" altLang="en-US" sz="2000" dirty="0">
                <a:solidFill>
                  <a:srgbClr val="FF0000"/>
                </a:solidFill>
                <a:effectLst>
                  <a:outerShdw blurRad="38100" dist="38100" dir="2700000" algn="tl">
                    <a:srgbClr val="FFFFFF"/>
                  </a:outerShdw>
                </a:effectLst>
              </a:rPr>
              <a:t>3.1415926535897931</a:t>
            </a:r>
          </a:p>
          <a:p>
            <a:pPr>
              <a:lnSpc>
                <a:spcPct val="80000"/>
              </a:lnSpc>
              <a:buFont typeface="Wingdings" panose="05000000000000000000" pitchFamily="2" charset="2"/>
              <a:buNone/>
            </a:pPr>
            <a:r>
              <a:rPr lang="en-US" altLang="en-US" sz="2000" dirty="0">
                <a:solidFill>
                  <a:schemeClr val="tx1"/>
                </a:solidFill>
              </a:rPr>
              <a:t>&gt;&gt;&gt; </a:t>
            </a:r>
            <a:r>
              <a:rPr lang="en-US" altLang="en-US" sz="2000" dirty="0" err="1">
                <a:solidFill>
                  <a:schemeClr val="tx1"/>
                </a:solidFill>
              </a:rPr>
              <a:t>math.cos</a:t>
            </a:r>
            <a:r>
              <a:rPr lang="en-US" altLang="en-US" sz="2000" dirty="0">
                <a:solidFill>
                  <a:schemeClr val="tx1"/>
                </a:solidFill>
              </a:rPr>
              <a:t>(0)</a:t>
            </a:r>
          </a:p>
          <a:p>
            <a:pPr>
              <a:lnSpc>
                <a:spcPct val="80000"/>
              </a:lnSpc>
              <a:buFont typeface="Wingdings" panose="05000000000000000000" pitchFamily="2" charset="2"/>
              <a:buNone/>
            </a:pPr>
            <a:r>
              <a:rPr lang="en-US" altLang="en-US" sz="2000" dirty="0">
                <a:solidFill>
                  <a:srgbClr val="FF0000"/>
                </a:solidFill>
                <a:effectLst>
                  <a:outerShdw blurRad="38100" dist="38100" dir="2700000" algn="tl">
                    <a:srgbClr val="FFFFFF"/>
                  </a:outerShdw>
                </a:effectLst>
              </a:rPr>
              <a:t>1.0</a:t>
            </a:r>
          </a:p>
          <a:p>
            <a:pPr>
              <a:lnSpc>
                <a:spcPct val="80000"/>
              </a:lnSpc>
              <a:buFont typeface="Wingdings" panose="05000000000000000000" pitchFamily="2" charset="2"/>
              <a:buNone/>
            </a:pPr>
            <a:r>
              <a:rPr lang="en-US" altLang="en-US" sz="2000" dirty="0">
                <a:solidFill>
                  <a:schemeClr val="tx1"/>
                </a:solidFill>
              </a:rPr>
              <a:t>&gt;&gt;&gt; </a:t>
            </a:r>
            <a:r>
              <a:rPr lang="en-US" altLang="en-US" sz="2000" dirty="0" err="1">
                <a:solidFill>
                  <a:schemeClr val="tx1"/>
                </a:solidFill>
              </a:rPr>
              <a:t>math.cos</a:t>
            </a:r>
            <a:r>
              <a:rPr lang="en-US" altLang="en-US" sz="2000" dirty="0">
                <a:solidFill>
                  <a:schemeClr val="tx1"/>
                </a:solidFill>
              </a:rPr>
              <a:t>(</a:t>
            </a:r>
            <a:r>
              <a:rPr lang="en-US" altLang="en-US" sz="2000" dirty="0" err="1">
                <a:solidFill>
                  <a:schemeClr val="tx1"/>
                </a:solidFill>
              </a:rPr>
              <a:t>math.pi</a:t>
            </a:r>
            <a:r>
              <a:rPr lang="en-US" altLang="en-US" sz="2000" dirty="0">
                <a:solidFill>
                  <a:schemeClr val="tx1"/>
                </a:solidFill>
              </a:rPr>
              <a:t>)</a:t>
            </a:r>
          </a:p>
          <a:p>
            <a:pPr>
              <a:lnSpc>
                <a:spcPct val="80000"/>
              </a:lnSpc>
              <a:buFont typeface="Wingdings" panose="05000000000000000000" pitchFamily="2" charset="2"/>
              <a:buNone/>
            </a:pPr>
            <a:r>
              <a:rPr lang="en-US" altLang="en-US" sz="2000" dirty="0">
                <a:solidFill>
                  <a:srgbClr val="FF0000"/>
                </a:solidFill>
                <a:effectLst>
                  <a:outerShdw blurRad="38100" dist="38100" dir="2700000" algn="tl">
                    <a:srgbClr val="FFFFFF"/>
                  </a:outerShdw>
                </a:effectLst>
              </a:rPr>
              <a:t>-1.0</a:t>
            </a:r>
          </a:p>
          <a:p>
            <a:pPr>
              <a:lnSpc>
                <a:spcPct val="80000"/>
              </a:lnSpc>
              <a:buFont typeface="Wingdings" panose="05000000000000000000" pitchFamily="2" charset="2"/>
              <a:buNone/>
            </a:pPr>
            <a:r>
              <a:rPr lang="en-US" altLang="en-US" sz="2000" dirty="0">
                <a:solidFill>
                  <a:schemeClr val="tx1"/>
                </a:solidFill>
              </a:rPr>
              <a:t>&gt;&gt;&gt; </a:t>
            </a:r>
            <a:r>
              <a:rPr lang="en-US" altLang="en-US" sz="2000" dirty="0" err="1">
                <a:solidFill>
                  <a:schemeClr val="tx1"/>
                </a:solidFill>
              </a:rPr>
              <a:t>dir</a:t>
            </a:r>
            <a:r>
              <a:rPr lang="en-US" altLang="en-US" sz="2000" dirty="0">
                <a:solidFill>
                  <a:schemeClr val="tx1"/>
                </a:solidFill>
              </a:rPr>
              <a:t>(math)</a:t>
            </a:r>
          </a:p>
          <a:p>
            <a:pPr>
              <a:lnSpc>
                <a:spcPct val="80000"/>
              </a:lnSpc>
              <a:buFont typeface="Wingdings" panose="05000000000000000000" pitchFamily="2" charset="2"/>
              <a:buNone/>
            </a:pPr>
            <a:r>
              <a:rPr lang="en-US" altLang="en-US" sz="2000" dirty="0">
                <a:solidFill>
                  <a:srgbClr val="FF0000"/>
                </a:solidFill>
                <a:effectLst>
                  <a:outerShdw blurRad="38100" dist="38100" dir="2700000" algn="tl">
                    <a:srgbClr val="FFFFFF"/>
                  </a:outerShdw>
                </a:effectLst>
              </a:rPr>
              <a:t>['__doc__', '__file__', '__name__', '__package__', '</a:t>
            </a:r>
            <a:r>
              <a:rPr lang="en-US" altLang="en-US" sz="2000" dirty="0" err="1">
                <a:solidFill>
                  <a:srgbClr val="FF0000"/>
                </a:solidFill>
                <a:effectLst>
                  <a:outerShdw blurRad="38100" dist="38100" dir="2700000" algn="tl">
                    <a:srgbClr val="FFFFFF"/>
                  </a:outerShdw>
                </a:effectLst>
              </a:rPr>
              <a:t>acos</a:t>
            </a:r>
            <a:r>
              <a:rPr lang="en-US" altLang="en-US" sz="2000" dirty="0">
                <a:solidFill>
                  <a:srgbClr val="FF0000"/>
                </a:solidFill>
                <a:effectLst>
                  <a:outerShdw blurRad="38100" dist="38100" dir="2700000" algn="tl">
                    <a:srgbClr val="FFFFFF"/>
                  </a:outerShdw>
                </a:effectLst>
              </a:rPr>
              <a:t>', '</a:t>
            </a:r>
            <a:r>
              <a:rPr lang="en-US" altLang="en-US" sz="2000" dirty="0" err="1">
                <a:solidFill>
                  <a:srgbClr val="FF0000"/>
                </a:solidFill>
                <a:effectLst>
                  <a:outerShdw blurRad="38100" dist="38100" dir="2700000" algn="tl">
                    <a:srgbClr val="FFFFFF"/>
                  </a:outerShdw>
                </a:effectLst>
              </a:rPr>
              <a:t>acosh</a:t>
            </a:r>
            <a:r>
              <a:rPr lang="en-US" altLang="en-US" sz="2000" dirty="0">
                <a:solidFill>
                  <a:srgbClr val="FF0000"/>
                </a:solidFill>
                <a:effectLst>
                  <a:outerShdw blurRad="38100" dist="38100" dir="2700000" algn="tl">
                    <a:srgbClr val="FFFFFF"/>
                  </a:outerShdw>
                </a:effectLst>
              </a:rPr>
              <a:t>',</a:t>
            </a:r>
          </a:p>
          <a:p>
            <a:pPr>
              <a:lnSpc>
                <a:spcPct val="80000"/>
              </a:lnSpc>
              <a:buFont typeface="Wingdings" panose="05000000000000000000" pitchFamily="2" charset="2"/>
              <a:buNone/>
            </a:pPr>
            <a:r>
              <a:rPr lang="en-US" altLang="en-US" sz="2000" dirty="0">
                <a:solidFill>
                  <a:srgbClr val="FF0000"/>
                </a:solidFill>
                <a:effectLst>
                  <a:outerShdw blurRad="38100" dist="38100" dir="2700000" algn="tl">
                    <a:srgbClr val="FFFFFF"/>
                  </a:outerShdw>
                </a:effectLst>
              </a:rPr>
              <a:t>'</a:t>
            </a:r>
            <a:r>
              <a:rPr lang="en-US" altLang="en-US" sz="2000" dirty="0" err="1">
                <a:solidFill>
                  <a:srgbClr val="FF0000"/>
                </a:solidFill>
                <a:effectLst>
                  <a:outerShdw blurRad="38100" dist="38100" dir="2700000" algn="tl">
                    <a:srgbClr val="FFFFFF"/>
                  </a:outerShdw>
                </a:effectLst>
              </a:rPr>
              <a:t>asin</a:t>
            </a:r>
            <a:r>
              <a:rPr lang="en-US" altLang="en-US" sz="2000" dirty="0">
                <a:solidFill>
                  <a:srgbClr val="FF0000"/>
                </a:solidFill>
                <a:effectLst>
                  <a:outerShdw blurRad="38100" dist="38100" dir="2700000" algn="tl">
                    <a:srgbClr val="FFFFFF"/>
                  </a:outerShdw>
                </a:effectLst>
              </a:rPr>
              <a:t>', '</a:t>
            </a:r>
            <a:r>
              <a:rPr lang="en-US" altLang="en-US" sz="2000" dirty="0" err="1">
                <a:solidFill>
                  <a:srgbClr val="FF0000"/>
                </a:solidFill>
                <a:effectLst>
                  <a:outerShdw blurRad="38100" dist="38100" dir="2700000" algn="tl">
                    <a:srgbClr val="FFFFFF"/>
                  </a:outerShdw>
                </a:effectLst>
              </a:rPr>
              <a:t>asinh</a:t>
            </a:r>
            <a:r>
              <a:rPr lang="en-US" altLang="en-US" sz="2000" dirty="0">
                <a:solidFill>
                  <a:srgbClr val="FF0000"/>
                </a:solidFill>
                <a:effectLst>
                  <a:outerShdw blurRad="38100" dist="38100" dir="2700000" algn="tl">
                    <a:srgbClr val="FFFFFF"/>
                  </a:outerShdw>
                </a:effectLst>
              </a:rPr>
              <a:t>', '</a:t>
            </a:r>
            <a:r>
              <a:rPr lang="en-US" altLang="en-US" sz="2000" dirty="0" err="1">
                <a:solidFill>
                  <a:srgbClr val="FF0000"/>
                </a:solidFill>
                <a:effectLst>
                  <a:outerShdw blurRad="38100" dist="38100" dir="2700000" algn="tl">
                    <a:srgbClr val="FFFFFF"/>
                  </a:outerShdw>
                </a:effectLst>
              </a:rPr>
              <a:t>atan</a:t>
            </a:r>
            <a:r>
              <a:rPr lang="en-US" altLang="en-US" sz="2000" dirty="0">
                <a:solidFill>
                  <a:srgbClr val="FF0000"/>
                </a:solidFill>
                <a:effectLst>
                  <a:outerShdw blurRad="38100" dist="38100" dir="2700000" algn="tl">
                    <a:srgbClr val="FFFFFF"/>
                  </a:outerShdw>
                </a:effectLst>
              </a:rPr>
              <a:t>', 'atan2', '</a:t>
            </a:r>
            <a:r>
              <a:rPr lang="en-US" altLang="en-US" sz="2000" dirty="0" err="1">
                <a:solidFill>
                  <a:srgbClr val="FF0000"/>
                </a:solidFill>
                <a:effectLst>
                  <a:outerShdw blurRad="38100" dist="38100" dir="2700000" algn="tl">
                    <a:srgbClr val="FFFFFF"/>
                  </a:outerShdw>
                </a:effectLst>
              </a:rPr>
              <a:t>atanh</a:t>
            </a:r>
            <a:r>
              <a:rPr lang="en-US" altLang="en-US" sz="2000" dirty="0">
                <a:solidFill>
                  <a:srgbClr val="FF0000"/>
                </a:solidFill>
                <a:effectLst>
                  <a:outerShdw blurRad="38100" dist="38100" dir="2700000" algn="tl">
                    <a:srgbClr val="FFFFFF"/>
                  </a:outerShdw>
                </a:effectLst>
              </a:rPr>
              <a:t>', 'ceil', '</a:t>
            </a:r>
            <a:r>
              <a:rPr lang="en-US" altLang="en-US" sz="2000" dirty="0" err="1">
                <a:solidFill>
                  <a:srgbClr val="FF0000"/>
                </a:solidFill>
                <a:effectLst>
                  <a:outerShdw blurRad="38100" dist="38100" dir="2700000" algn="tl">
                    <a:srgbClr val="FFFFFF"/>
                  </a:outerShdw>
                </a:effectLst>
              </a:rPr>
              <a:t>copysign</a:t>
            </a:r>
            <a:r>
              <a:rPr lang="en-US" altLang="en-US" sz="2000" dirty="0">
                <a:solidFill>
                  <a:srgbClr val="FF0000"/>
                </a:solidFill>
                <a:effectLst>
                  <a:outerShdw blurRad="38100" dist="38100" dir="2700000" algn="tl">
                    <a:srgbClr val="FFFFFF"/>
                  </a:outerShdw>
                </a:effectLst>
              </a:rPr>
              <a:t>', 'cos',</a:t>
            </a:r>
          </a:p>
          <a:p>
            <a:pPr>
              <a:lnSpc>
                <a:spcPct val="80000"/>
              </a:lnSpc>
              <a:buFont typeface="Wingdings" panose="05000000000000000000" pitchFamily="2" charset="2"/>
              <a:buNone/>
            </a:pPr>
            <a:r>
              <a:rPr lang="en-US" altLang="en-US" sz="2000" dirty="0">
                <a:solidFill>
                  <a:srgbClr val="FF0000"/>
                </a:solidFill>
                <a:effectLst>
                  <a:outerShdw blurRad="38100" dist="38100" dir="2700000" algn="tl">
                    <a:srgbClr val="FFFFFF"/>
                  </a:outerShdw>
                </a:effectLst>
              </a:rPr>
              <a:t>'</a:t>
            </a:r>
            <a:r>
              <a:rPr lang="en-US" altLang="en-US" sz="2000" dirty="0" err="1">
                <a:solidFill>
                  <a:srgbClr val="FF0000"/>
                </a:solidFill>
                <a:effectLst>
                  <a:outerShdw blurRad="38100" dist="38100" dir="2700000" algn="tl">
                    <a:srgbClr val="FFFFFF"/>
                  </a:outerShdw>
                </a:effectLst>
              </a:rPr>
              <a:t>cosh</a:t>
            </a:r>
            <a:r>
              <a:rPr lang="en-US" altLang="en-US" sz="2000" dirty="0">
                <a:solidFill>
                  <a:srgbClr val="FF0000"/>
                </a:solidFill>
                <a:effectLst>
                  <a:outerShdw blurRad="38100" dist="38100" dir="2700000" algn="tl">
                    <a:srgbClr val="FFFFFF"/>
                  </a:outerShdw>
                </a:effectLst>
              </a:rPr>
              <a:t>', 'degrees', 'e', '</a:t>
            </a:r>
            <a:r>
              <a:rPr lang="en-US" altLang="en-US" sz="2000" dirty="0" err="1">
                <a:solidFill>
                  <a:srgbClr val="FF0000"/>
                </a:solidFill>
                <a:effectLst>
                  <a:outerShdw blurRad="38100" dist="38100" dir="2700000" algn="tl">
                    <a:srgbClr val="FFFFFF"/>
                  </a:outerShdw>
                </a:effectLst>
              </a:rPr>
              <a:t>exp</a:t>
            </a:r>
            <a:r>
              <a:rPr lang="en-US" altLang="en-US" sz="2000" dirty="0">
                <a:solidFill>
                  <a:srgbClr val="FF0000"/>
                </a:solidFill>
                <a:effectLst>
                  <a:outerShdw blurRad="38100" dist="38100" dir="2700000" algn="tl">
                    <a:srgbClr val="FFFFFF"/>
                  </a:outerShdw>
                </a:effectLst>
              </a:rPr>
              <a:t>', '</a:t>
            </a:r>
            <a:r>
              <a:rPr lang="en-US" altLang="en-US" sz="2000" dirty="0" err="1">
                <a:solidFill>
                  <a:srgbClr val="FF0000"/>
                </a:solidFill>
                <a:effectLst>
                  <a:outerShdw blurRad="38100" dist="38100" dir="2700000" algn="tl">
                    <a:srgbClr val="FFFFFF"/>
                  </a:outerShdw>
                </a:effectLst>
              </a:rPr>
              <a:t>fabs</a:t>
            </a:r>
            <a:r>
              <a:rPr lang="en-US" altLang="en-US" sz="2000" dirty="0">
                <a:solidFill>
                  <a:srgbClr val="FF0000"/>
                </a:solidFill>
                <a:effectLst>
                  <a:outerShdw blurRad="38100" dist="38100" dir="2700000" algn="tl">
                    <a:srgbClr val="FFFFFF"/>
                  </a:outerShdw>
                </a:effectLst>
              </a:rPr>
              <a:t>', 'factorial', 'floor', '</a:t>
            </a:r>
            <a:r>
              <a:rPr lang="en-US" altLang="en-US" sz="2000" dirty="0" err="1">
                <a:solidFill>
                  <a:srgbClr val="FF0000"/>
                </a:solidFill>
                <a:effectLst>
                  <a:outerShdw blurRad="38100" dist="38100" dir="2700000" algn="tl">
                    <a:srgbClr val="FFFFFF"/>
                  </a:outerShdw>
                </a:effectLst>
              </a:rPr>
              <a:t>fmod</a:t>
            </a:r>
            <a:r>
              <a:rPr lang="en-US" altLang="en-US" sz="2000" dirty="0">
                <a:solidFill>
                  <a:srgbClr val="FF0000"/>
                </a:solidFill>
                <a:effectLst>
                  <a:outerShdw blurRad="38100" dist="38100" dir="2700000" algn="tl">
                    <a:srgbClr val="FFFFFF"/>
                  </a:outerShdw>
                </a:effectLst>
              </a:rPr>
              <a:t>',</a:t>
            </a:r>
          </a:p>
          <a:p>
            <a:pPr>
              <a:lnSpc>
                <a:spcPct val="80000"/>
              </a:lnSpc>
              <a:buFont typeface="Wingdings" panose="05000000000000000000" pitchFamily="2" charset="2"/>
              <a:buNone/>
            </a:pPr>
            <a:r>
              <a:rPr lang="en-US" altLang="en-US" sz="2000" dirty="0">
                <a:solidFill>
                  <a:srgbClr val="FF0000"/>
                </a:solidFill>
                <a:effectLst>
                  <a:outerShdw blurRad="38100" dist="38100" dir="2700000" algn="tl">
                    <a:srgbClr val="FFFFFF"/>
                  </a:outerShdw>
                </a:effectLst>
              </a:rPr>
              <a:t>'</a:t>
            </a:r>
            <a:r>
              <a:rPr lang="en-US" altLang="en-US" sz="2000" dirty="0" err="1">
                <a:solidFill>
                  <a:srgbClr val="FF0000"/>
                </a:solidFill>
                <a:effectLst>
                  <a:outerShdw blurRad="38100" dist="38100" dir="2700000" algn="tl">
                    <a:srgbClr val="FFFFFF"/>
                  </a:outerShdw>
                </a:effectLst>
              </a:rPr>
              <a:t>frexp</a:t>
            </a:r>
            <a:r>
              <a:rPr lang="en-US" altLang="en-US" sz="2000" dirty="0">
                <a:solidFill>
                  <a:srgbClr val="FF0000"/>
                </a:solidFill>
                <a:effectLst>
                  <a:outerShdw blurRad="38100" dist="38100" dir="2700000" algn="tl">
                    <a:srgbClr val="FFFFFF"/>
                  </a:outerShdw>
                </a:effectLst>
              </a:rPr>
              <a:t>', '</a:t>
            </a:r>
            <a:r>
              <a:rPr lang="en-US" altLang="en-US" sz="2000" dirty="0" err="1">
                <a:solidFill>
                  <a:srgbClr val="FF0000"/>
                </a:solidFill>
                <a:effectLst>
                  <a:outerShdw blurRad="38100" dist="38100" dir="2700000" algn="tl">
                    <a:srgbClr val="FFFFFF"/>
                  </a:outerShdw>
                </a:effectLst>
              </a:rPr>
              <a:t>fsum</a:t>
            </a:r>
            <a:r>
              <a:rPr lang="en-US" altLang="en-US" sz="2000" dirty="0">
                <a:solidFill>
                  <a:srgbClr val="FF0000"/>
                </a:solidFill>
                <a:effectLst>
                  <a:outerShdw blurRad="38100" dist="38100" dir="2700000" algn="tl">
                    <a:srgbClr val="FFFFFF"/>
                  </a:outerShdw>
                </a:effectLst>
              </a:rPr>
              <a:t>', '</a:t>
            </a:r>
            <a:r>
              <a:rPr lang="en-US" altLang="en-US" sz="2000" dirty="0" err="1">
                <a:solidFill>
                  <a:srgbClr val="FF0000"/>
                </a:solidFill>
                <a:effectLst>
                  <a:outerShdw blurRad="38100" dist="38100" dir="2700000" algn="tl">
                    <a:srgbClr val="FFFFFF"/>
                  </a:outerShdw>
                </a:effectLst>
              </a:rPr>
              <a:t>hypot</a:t>
            </a:r>
            <a:r>
              <a:rPr lang="en-US" altLang="en-US" sz="2000" dirty="0">
                <a:solidFill>
                  <a:srgbClr val="FF0000"/>
                </a:solidFill>
                <a:effectLst>
                  <a:outerShdw blurRad="38100" dist="38100" dir="2700000" algn="tl">
                    <a:srgbClr val="FFFFFF"/>
                  </a:outerShdw>
                </a:effectLst>
              </a:rPr>
              <a:t>', '</a:t>
            </a:r>
            <a:r>
              <a:rPr lang="en-US" altLang="en-US" sz="2000" dirty="0" err="1">
                <a:solidFill>
                  <a:srgbClr val="FF0000"/>
                </a:solidFill>
                <a:effectLst>
                  <a:outerShdw blurRad="38100" dist="38100" dir="2700000" algn="tl">
                    <a:srgbClr val="FFFFFF"/>
                  </a:outerShdw>
                </a:effectLst>
              </a:rPr>
              <a:t>isinf</a:t>
            </a:r>
            <a:r>
              <a:rPr lang="en-US" altLang="en-US" sz="2000" dirty="0">
                <a:solidFill>
                  <a:srgbClr val="FF0000"/>
                </a:solidFill>
                <a:effectLst>
                  <a:outerShdw blurRad="38100" dist="38100" dir="2700000" algn="tl">
                    <a:srgbClr val="FFFFFF"/>
                  </a:outerShdw>
                </a:effectLst>
              </a:rPr>
              <a:t>', '</a:t>
            </a:r>
            <a:r>
              <a:rPr lang="en-US" altLang="en-US" sz="2000" dirty="0" err="1">
                <a:solidFill>
                  <a:srgbClr val="FF0000"/>
                </a:solidFill>
                <a:effectLst>
                  <a:outerShdw blurRad="38100" dist="38100" dir="2700000" algn="tl">
                    <a:srgbClr val="FFFFFF"/>
                  </a:outerShdw>
                </a:effectLst>
              </a:rPr>
              <a:t>isnan</a:t>
            </a:r>
            <a:r>
              <a:rPr lang="en-US" altLang="en-US" sz="2000" dirty="0">
                <a:solidFill>
                  <a:srgbClr val="FF0000"/>
                </a:solidFill>
                <a:effectLst>
                  <a:outerShdw blurRad="38100" dist="38100" dir="2700000" algn="tl">
                    <a:srgbClr val="FFFFFF"/>
                  </a:outerShdw>
                </a:effectLst>
              </a:rPr>
              <a:t>', '</a:t>
            </a:r>
            <a:r>
              <a:rPr lang="en-US" altLang="en-US" sz="2000" dirty="0" err="1">
                <a:solidFill>
                  <a:srgbClr val="FF0000"/>
                </a:solidFill>
                <a:effectLst>
                  <a:outerShdw blurRad="38100" dist="38100" dir="2700000" algn="tl">
                    <a:srgbClr val="FFFFFF"/>
                  </a:outerShdw>
                </a:effectLst>
              </a:rPr>
              <a:t>ldexp</a:t>
            </a:r>
            <a:r>
              <a:rPr lang="en-US" altLang="en-US" sz="2000" dirty="0">
                <a:solidFill>
                  <a:srgbClr val="FF0000"/>
                </a:solidFill>
                <a:effectLst>
                  <a:outerShdw blurRad="38100" dist="38100" dir="2700000" algn="tl">
                    <a:srgbClr val="FFFFFF"/>
                  </a:outerShdw>
                </a:effectLst>
              </a:rPr>
              <a:t>', 'log', 'log10',</a:t>
            </a:r>
          </a:p>
          <a:p>
            <a:pPr>
              <a:lnSpc>
                <a:spcPct val="80000"/>
              </a:lnSpc>
              <a:buFont typeface="Wingdings" panose="05000000000000000000" pitchFamily="2" charset="2"/>
              <a:buNone/>
            </a:pPr>
            <a:r>
              <a:rPr lang="en-US" altLang="en-US" sz="2000" dirty="0">
                <a:solidFill>
                  <a:srgbClr val="FF0000"/>
                </a:solidFill>
                <a:effectLst>
                  <a:outerShdw blurRad="38100" dist="38100" dir="2700000" algn="tl">
                    <a:srgbClr val="FFFFFF"/>
                  </a:outerShdw>
                </a:effectLst>
              </a:rPr>
              <a:t>'log1p', '</a:t>
            </a:r>
            <a:r>
              <a:rPr lang="en-US" altLang="en-US" sz="2000" dirty="0" err="1">
                <a:solidFill>
                  <a:srgbClr val="FF0000"/>
                </a:solidFill>
                <a:effectLst>
                  <a:outerShdw blurRad="38100" dist="38100" dir="2700000" algn="tl">
                    <a:srgbClr val="FFFFFF"/>
                  </a:outerShdw>
                </a:effectLst>
              </a:rPr>
              <a:t>modf</a:t>
            </a:r>
            <a:r>
              <a:rPr lang="en-US" altLang="en-US" sz="2000" dirty="0">
                <a:solidFill>
                  <a:srgbClr val="FF0000"/>
                </a:solidFill>
                <a:effectLst>
                  <a:outerShdw blurRad="38100" dist="38100" dir="2700000" algn="tl">
                    <a:srgbClr val="FFFFFF"/>
                  </a:outerShdw>
                </a:effectLst>
              </a:rPr>
              <a:t>', 'pi', 'pow', 'radians', 'sin', '</a:t>
            </a:r>
            <a:r>
              <a:rPr lang="en-US" altLang="en-US" sz="2000" dirty="0" err="1">
                <a:solidFill>
                  <a:srgbClr val="FF0000"/>
                </a:solidFill>
                <a:effectLst>
                  <a:outerShdw blurRad="38100" dist="38100" dir="2700000" algn="tl">
                    <a:srgbClr val="FFFFFF"/>
                  </a:outerShdw>
                </a:effectLst>
              </a:rPr>
              <a:t>sinh</a:t>
            </a:r>
            <a:r>
              <a:rPr lang="en-US" altLang="en-US" sz="2000" dirty="0">
                <a:solidFill>
                  <a:srgbClr val="FF0000"/>
                </a:solidFill>
                <a:effectLst>
                  <a:outerShdw blurRad="38100" dist="38100" dir="2700000" algn="tl">
                    <a:srgbClr val="FFFFFF"/>
                  </a:outerShdw>
                </a:effectLst>
              </a:rPr>
              <a:t>', '</a:t>
            </a:r>
            <a:r>
              <a:rPr lang="en-US" altLang="en-US" sz="2000" dirty="0" err="1">
                <a:solidFill>
                  <a:srgbClr val="FF0000"/>
                </a:solidFill>
                <a:effectLst>
                  <a:outerShdw blurRad="38100" dist="38100" dir="2700000" algn="tl">
                    <a:srgbClr val="FFFFFF"/>
                  </a:outerShdw>
                </a:effectLst>
              </a:rPr>
              <a:t>sqrt</a:t>
            </a:r>
            <a:r>
              <a:rPr lang="en-US" altLang="en-US" sz="2000" dirty="0">
                <a:solidFill>
                  <a:srgbClr val="FF0000"/>
                </a:solidFill>
                <a:effectLst>
                  <a:outerShdw blurRad="38100" dist="38100" dir="2700000" algn="tl">
                    <a:srgbClr val="FFFFFF"/>
                  </a:outerShdw>
                </a:effectLst>
              </a:rPr>
              <a:t>', 'tan',</a:t>
            </a:r>
          </a:p>
          <a:p>
            <a:pPr>
              <a:lnSpc>
                <a:spcPct val="80000"/>
              </a:lnSpc>
              <a:buFont typeface="Wingdings" panose="05000000000000000000" pitchFamily="2" charset="2"/>
              <a:buNone/>
            </a:pPr>
            <a:r>
              <a:rPr lang="en-US" altLang="en-US" sz="2000" dirty="0">
                <a:solidFill>
                  <a:srgbClr val="FF0000"/>
                </a:solidFill>
                <a:effectLst>
                  <a:outerShdw blurRad="38100" dist="38100" dir="2700000" algn="tl">
                    <a:srgbClr val="FFFFFF"/>
                  </a:outerShdw>
                </a:effectLst>
              </a:rPr>
              <a:t>'</a:t>
            </a:r>
            <a:r>
              <a:rPr lang="en-US" altLang="en-US" sz="2000" dirty="0" err="1">
                <a:solidFill>
                  <a:srgbClr val="FF0000"/>
                </a:solidFill>
                <a:effectLst>
                  <a:outerShdw blurRad="38100" dist="38100" dir="2700000" algn="tl">
                    <a:srgbClr val="FFFFFF"/>
                  </a:outerShdw>
                </a:effectLst>
              </a:rPr>
              <a:t>tanh</a:t>
            </a:r>
            <a:r>
              <a:rPr lang="en-US" altLang="en-US" sz="2000" dirty="0">
                <a:solidFill>
                  <a:srgbClr val="FF0000"/>
                </a:solidFill>
                <a:effectLst>
                  <a:outerShdw blurRad="38100" dist="38100" dir="2700000" algn="tl">
                    <a:srgbClr val="FFFFFF"/>
                  </a:outerShdw>
                </a:effectLst>
              </a:rPr>
              <a:t>', '</a:t>
            </a:r>
            <a:r>
              <a:rPr lang="en-US" altLang="en-US" sz="2000" dirty="0" err="1">
                <a:solidFill>
                  <a:srgbClr val="FF0000"/>
                </a:solidFill>
                <a:effectLst>
                  <a:outerShdw blurRad="38100" dist="38100" dir="2700000" algn="tl">
                    <a:srgbClr val="FFFFFF"/>
                  </a:outerShdw>
                </a:effectLst>
              </a:rPr>
              <a:t>trunc</a:t>
            </a:r>
            <a:r>
              <a:rPr lang="en-US" altLang="en-US" sz="2000" dirty="0">
                <a:solidFill>
                  <a:srgbClr val="FF0000"/>
                </a:solidFill>
                <a:effectLst>
                  <a:outerShdw blurRad="38100" dist="38100" dir="2700000" algn="tl">
                    <a:srgbClr val="FFFFFF"/>
                  </a:outerShdw>
                </a:effectLst>
              </a:rPr>
              <a:t>']</a:t>
            </a:r>
          </a:p>
        </p:txBody>
      </p:sp>
      <p:sp>
        <p:nvSpPr>
          <p:cNvPr id="3" name="Footer Placeholder 2"/>
          <p:cNvSpPr>
            <a:spLocks noGrp="1"/>
          </p:cNvSpPr>
          <p:nvPr>
            <p:ph type="ftr" sz="quarter" idx="11"/>
          </p:nvPr>
        </p:nvSpPr>
        <p:spPr/>
        <p:txBody>
          <a:bodyPr/>
          <a:lstStyle/>
          <a:p>
            <a:r>
              <a:rPr lang="en-US"/>
              <a:t>http://www.cs.brandeis.edu/~cs134/Python_tutorial.ppt</a:t>
            </a:r>
          </a:p>
        </p:txBody>
      </p:sp>
    </p:spTree>
    <p:extLst>
      <p:ext uri="{BB962C8B-B14F-4D97-AF65-F5344CB8AC3E}">
        <p14:creationId xmlns:p14="http://schemas.microsoft.com/office/powerpoint/2010/main" val="2099962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0" y="191197"/>
            <a:ext cx="12390120" cy="694458"/>
          </a:xfrm>
          <a:noFill/>
          <a:ln/>
        </p:spPr>
        <p:style>
          <a:lnRef idx="0">
            <a:scrgbClr r="0" g="0" b="0"/>
          </a:lnRef>
          <a:fillRef idx="1002">
            <a:schemeClr val="lt2"/>
          </a:fillRef>
          <a:effectRef idx="0">
            <a:scrgbClr r="0" g="0" b="0"/>
          </a:effectRef>
          <a:fontRef idx="major"/>
        </p:style>
        <p:txBody>
          <a:bodyPr vert="horz" wrap="square" lIns="79729" tIns="39071" rIns="79729" bIns="39071" rtlCol="0" anchor="t">
            <a:spAutoFit/>
          </a:bodyPr>
          <a:lstStyle/>
          <a:p>
            <a:pPr>
              <a:tabLst>
                <a:tab pos="638769" algn="l"/>
                <a:tab pos="1277539" algn="l"/>
                <a:tab pos="1916308" algn="l"/>
                <a:tab pos="2555077" algn="l"/>
                <a:tab pos="3193847" algn="l"/>
                <a:tab pos="3832616" algn="l"/>
                <a:tab pos="4471386" algn="l"/>
                <a:tab pos="5110155" algn="l"/>
                <a:tab pos="5748924" algn="l"/>
                <a:tab pos="6387694" algn="l"/>
                <a:tab pos="7026463" algn="l"/>
                <a:tab pos="7665232" algn="l"/>
              </a:tabLst>
            </a:pPr>
            <a:r>
              <a:rPr lang="en-GB" altLang="en-US" sz="4000" b="1" dirty="0"/>
              <a:t>Basic Statements: The If Statement (1)</a:t>
            </a:r>
          </a:p>
        </p:txBody>
      </p:sp>
      <p:sp>
        <p:nvSpPr>
          <p:cNvPr id="29698" name="Text Box 2"/>
          <p:cNvSpPr txBox="1">
            <a:spLocks noChangeArrowheads="1"/>
          </p:cNvSpPr>
          <p:nvPr/>
        </p:nvSpPr>
        <p:spPr bwMode="auto">
          <a:xfrm>
            <a:off x="182880" y="947211"/>
            <a:ext cx="11192255" cy="5167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5pPr>
            <a:lvl6pPr marL="15367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6pPr>
            <a:lvl7pPr marL="19939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7pPr>
            <a:lvl8pPr marL="24511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8pPr>
            <a:lvl9pPr marL="29083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9pPr>
          </a:lstStyle>
          <a:p>
            <a:r>
              <a:rPr lang="en-GB" altLang="en-US" sz="1941" dirty="0">
                <a:solidFill>
                  <a:srgbClr val="0000FF"/>
                </a:solidFill>
              </a:rPr>
              <a:t>If statements have the following basic structure:</a:t>
            </a:r>
          </a:p>
          <a:p>
            <a:r>
              <a:rPr lang="en-GB" altLang="en-US" sz="1941" dirty="0">
                <a:solidFill>
                  <a:srgbClr val="008000"/>
                </a:solidFill>
              </a:rPr>
              <a:t># inside the interpreter                        # inside a script</a:t>
            </a:r>
          </a:p>
          <a:p>
            <a:pPr>
              <a:lnSpc>
                <a:spcPct val="103000"/>
              </a:lnSpc>
            </a:pPr>
            <a:r>
              <a:rPr lang="en-GB" altLang="en-US" sz="1941" dirty="0">
                <a:latin typeface="Courier New" panose="02070309020205020404" pitchFamily="49" charset="0"/>
              </a:rPr>
              <a:t>&gt;&gt;&gt; if condition:        if condition:</a:t>
            </a:r>
          </a:p>
          <a:p>
            <a:pPr>
              <a:lnSpc>
                <a:spcPct val="103000"/>
              </a:lnSpc>
            </a:pPr>
            <a:r>
              <a:rPr lang="en-GB" altLang="en-US" sz="1941" dirty="0">
                <a:latin typeface="Courier New" panose="02070309020205020404" pitchFamily="49" charset="0"/>
              </a:rPr>
              <a:t>...   action               </a:t>
            </a:r>
            <a:r>
              <a:rPr lang="en-GB" altLang="en-US" sz="1941" dirty="0" err="1">
                <a:latin typeface="Courier New" panose="02070309020205020404" pitchFamily="49" charset="0"/>
              </a:rPr>
              <a:t>action</a:t>
            </a:r>
            <a:endParaRPr lang="en-GB" altLang="en-US" sz="1941" dirty="0">
              <a:latin typeface="Courier New" panose="02070309020205020404" pitchFamily="49" charset="0"/>
            </a:endParaRPr>
          </a:p>
          <a:p>
            <a:pPr>
              <a:lnSpc>
                <a:spcPct val="103000"/>
              </a:lnSpc>
            </a:pPr>
            <a:r>
              <a:rPr lang="en-GB" altLang="en-US" sz="1941" dirty="0">
                <a:latin typeface="Courier New" panose="02070309020205020404" pitchFamily="49" charset="0"/>
              </a:rPr>
              <a:t>...</a:t>
            </a:r>
          </a:p>
          <a:p>
            <a:pPr>
              <a:lnSpc>
                <a:spcPct val="103000"/>
              </a:lnSpc>
            </a:pPr>
            <a:r>
              <a:rPr lang="en-GB" altLang="en-US" sz="1941" dirty="0">
                <a:latin typeface="Courier New" panose="02070309020205020404" pitchFamily="49" charset="0"/>
              </a:rPr>
              <a:t>&gt;&gt;&gt;</a:t>
            </a:r>
          </a:p>
          <a:p>
            <a:r>
              <a:rPr lang="en-GB" altLang="en-US" sz="1941" dirty="0">
                <a:solidFill>
                  <a:srgbClr val="0000FF"/>
                </a:solidFill>
              </a:rPr>
              <a:t>Subsequent indented lines are assumed to be part of the if statement.  The same is true for most other types of python statements.  A statement typed into an interpreter ends once an empty line is entered, and a statement in a script ends once an </a:t>
            </a:r>
            <a:r>
              <a:rPr lang="en-GB" altLang="en-US" sz="1941" dirty="0" err="1">
                <a:solidFill>
                  <a:srgbClr val="0000FF"/>
                </a:solidFill>
              </a:rPr>
              <a:t>unindented</a:t>
            </a:r>
            <a:r>
              <a:rPr lang="en-GB" altLang="en-US" sz="1941" dirty="0">
                <a:solidFill>
                  <a:srgbClr val="0000FF"/>
                </a:solidFill>
              </a:rPr>
              <a:t> line appears.  The same is true for defining functions.</a:t>
            </a:r>
          </a:p>
          <a:p>
            <a:r>
              <a:rPr lang="en-GB" altLang="en-US" sz="1941" dirty="0">
                <a:solidFill>
                  <a:srgbClr val="0000FF"/>
                </a:solidFill>
              </a:rPr>
              <a:t>If statements can be combined with else if (</a:t>
            </a:r>
            <a:r>
              <a:rPr lang="en-GB" altLang="en-US" sz="1941" dirty="0" err="1">
                <a:solidFill>
                  <a:srgbClr val="0000FF"/>
                </a:solidFill>
              </a:rPr>
              <a:t>elif</a:t>
            </a:r>
            <a:r>
              <a:rPr lang="en-GB" altLang="en-US" sz="1941" dirty="0">
                <a:solidFill>
                  <a:srgbClr val="0000FF"/>
                </a:solidFill>
              </a:rPr>
              <a:t>) and else statements as follows:</a:t>
            </a:r>
          </a:p>
          <a:p>
            <a:pPr>
              <a:lnSpc>
                <a:spcPct val="103000"/>
              </a:lnSpc>
            </a:pPr>
            <a:r>
              <a:rPr lang="en-GB" altLang="en-US" sz="1941" dirty="0">
                <a:latin typeface="Courier New" panose="02070309020205020404" pitchFamily="49" charset="0"/>
              </a:rPr>
              <a:t>if condition1:    </a:t>
            </a:r>
            <a:r>
              <a:rPr lang="en-GB" altLang="en-US" sz="1941" dirty="0">
                <a:solidFill>
                  <a:srgbClr val="008000"/>
                </a:solidFill>
              </a:rPr>
              <a:t># if condition1 is true, execute action1</a:t>
            </a:r>
          </a:p>
          <a:p>
            <a:pPr>
              <a:lnSpc>
                <a:spcPct val="103000"/>
              </a:lnSpc>
            </a:pPr>
            <a:r>
              <a:rPr lang="en-GB" altLang="en-US" sz="1941" dirty="0">
                <a:latin typeface="Courier New" panose="02070309020205020404" pitchFamily="49" charset="0"/>
              </a:rPr>
              <a:t>  action1</a:t>
            </a:r>
          </a:p>
          <a:p>
            <a:pPr>
              <a:lnSpc>
                <a:spcPct val="103000"/>
              </a:lnSpc>
            </a:pPr>
            <a:r>
              <a:rPr lang="en-GB" altLang="en-US" sz="1941" dirty="0" err="1">
                <a:latin typeface="Courier New" panose="02070309020205020404" pitchFamily="49" charset="0"/>
              </a:rPr>
              <a:t>elif</a:t>
            </a:r>
            <a:r>
              <a:rPr lang="en-GB" altLang="en-US" sz="1941" dirty="0">
                <a:latin typeface="Courier New" panose="02070309020205020404" pitchFamily="49" charset="0"/>
              </a:rPr>
              <a:t> condition2:  </a:t>
            </a:r>
            <a:r>
              <a:rPr lang="en-GB" altLang="en-US" sz="1941" dirty="0">
                <a:solidFill>
                  <a:srgbClr val="008000"/>
                </a:solidFill>
              </a:rPr>
              <a:t># if condition1 is not true, but condition2 is, execute </a:t>
            </a:r>
          </a:p>
          <a:p>
            <a:pPr>
              <a:lnSpc>
                <a:spcPct val="103000"/>
              </a:lnSpc>
            </a:pPr>
            <a:r>
              <a:rPr lang="en-GB" altLang="en-US" sz="1941" dirty="0">
                <a:latin typeface="Courier New" panose="02070309020205020404" pitchFamily="49" charset="0"/>
              </a:rPr>
              <a:t>  action2         </a:t>
            </a:r>
            <a:r>
              <a:rPr lang="en-GB" altLang="en-US" sz="1941" dirty="0">
                <a:solidFill>
                  <a:srgbClr val="008000"/>
                </a:solidFill>
              </a:rPr>
              <a:t># action2</a:t>
            </a:r>
          </a:p>
          <a:p>
            <a:pPr>
              <a:lnSpc>
                <a:spcPct val="103000"/>
              </a:lnSpc>
            </a:pPr>
            <a:r>
              <a:rPr lang="en-GB" altLang="en-US" sz="1941" dirty="0">
                <a:latin typeface="Courier New" panose="02070309020205020404" pitchFamily="49" charset="0"/>
              </a:rPr>
              <a:t>else:             </a:t>
            </a:r>
            <a:r>
              <a:rPr lang="en-GB" altLang="en-US" sz="1941" dirty="0">
                <a:solidFill>
                  <a:srgbClr val="008000"/>
                </a:solidFill>
              </a:rPr>
              <a:t># if neither condition1 nor condition2 is true, execute </a:t>
            </a:r>
          </a:p>
          <a:p>
            <a:pPr>
              <a:lnSpc>
                <a:spcPct val="103000"/>
              </a:lnSpc>
            </a:pPr>
            <a:r>
              <a:rPr lang="en-GB" altLang="en-US" sz="1941" dirty="0">
                <a:latin typeface="Courier New" panose="02070309020205020404" pitchFamily="49" charset="0"/>
              </a:rPr>
              <a:t>  action3         </a:t>
            </a:r>
            <a:r>
              <a:rPr lang="en-GB" altLang="en-US" sz="1941" dirty="0">
                <a:solidFill>
                  <a:srgbClr val="008000"/>
                </a:solidFill>
              </a:rPr>
              <a:t># action3</a:t>
            </a:r>
          </a:p>
        </p:txBody>
      </p:sp>
      <p:sp>
        <p:nvSpPr>
          <p:cNvPr id="29699" name="Line 3"/>
          <p:cNvSpPr>
            <a:spLocks noChangeShapeType="1"/>
          </p:cNvSpPr>
          <p:nvPr/>
        </p:nvSpPr>
        <p:spPr bwMode="auto">
          <a:xfrm>
            <a:off x="3313990" y="1340149"/>
            <a:ext cx="1401" cy="142314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588"/>
          </a:p>
        </p:txBody>
      </p:sp>
      <p:sp>
        <p:nvSpPr>
          <p:cNvPr id="2" name="Footer Placeholder 1"/>
          <p:cNvSpPr>
            <a:spLocks noGrp="1"/>
          </p:cNvSpPr>
          <p:nvPr>
            <p:ph type="ftr" sz="quarter" idx="11"/>
          </p:nvPr>
        </p:nvSpPr>
        <p:spPr/>
        <p:txBody>
          <a:bodyPr/>
          <a:lstStyle/>
          <a:p>
            <a:r>
              <a:rPr lang="en-US" dirty="0"/>
              <a:t>http://hifweb.lbl.gov/public/slides/python.ppt</a:t>
            </a:r>
          </a:p>
        </p:txBody>
      </p:sp>
    </p:spTree>
    <p:extLst>
      <p:ext uri="{BB962C8B-B14F-4D97-AF65-F5344CB8AC3E}">
        <p14:creationId xmlns:p14="http://schemas.microsoft.com/office/powerpoint/2010/main" val="40248006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365760" y="298357"/>
            <a:ext cx="11338560" cy="694458"/>
          </a:xfrm>
          <a:noFill/>
          <a:ln/>
        </p:spPr>
        <p:style>
          <a:lnRef idx="0">
            <a:scrgbClr r="0" g="0" b="0"/>
          </a:lnRef>
          <a:fillRef idx="1002">
            <a:schemeClr val="lt2"/>
          </a:fillRef>
          <a:effectRef idx="0">
            <a:scrgbClr r="0" g="0" b="0"/>
          </a:effectRef>
          <a:fontRef idx="major"/>
        </p:style>
        <p:txBody>
          <a:bodyPr vert="horz" wrap="square" lIns="79729" tIns="39071" rIns="79729" bIns="39071" rtlCol="0" anchor="t">
            <a:spAutoFit/>
          </a:bodyPr>
          <a:lstStyle/>
          <a:p>
            <a:pPr>
              <a:tabLst>
                <a:tab pos="638769" algn="l"/>
                <a:tab pos="1277539" algn="l"/>
                <a:tab pos="1916308" algn="l"/>
                <a:tab pos="2555077" algn="l"/>
                <a:tab pos="3193847" algn="l"/>
                <a:tab pos="3832616" algn="l"/>
                <a:tab pos="4471386" algn="l"/>
                <a:tab pos="5110155" algn="l"/>
                <a:tab pos="5748924" algn="l"/>
                <a:tab pos="6387694" algn="l"/>
                <a:tab pos="7026463" algn="l"/>
                <a:tab pos="7665232" algn="l"/>
              </a:tabLst>
            </a:pPr>
            <a:r>
              <a:rPr lang="en-GB" altLang="en-US" sz="4000" b="1" dirty="0"/>
              <a:t>Basic Statements: The If Statement (2)</a:t>
            </a:r>
          </a:p>
        </p:txBody>
      </p:sp>
      <p:sp>
        <p:nvSpPr>
          <p:cNvPr id="30722" name="Text Box 2"/>
          <p:cNvSpPr txBox="1">
            <a:spLocks noChangeArrowheads="1"/>
          </p:cNvSpPr>
          <p:nvPr/>
        </p:nvSpPr>
        <p:spPr bwMode="auto">
          <a:xfrm>
            <a:off x="262890" y="1136949"/>
            <a:ext cx="11441430" cy="4877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5pPr>
            <a:lvl6pPr marL="15367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6pPr>
            <a:lvl7pPr marL="19939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7pPr>
            <a:lvl8pPr marL="24511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8pPr>
            <a:lvl9pPr marL="29083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9pPr>
          </a:lstStyle>
          <a:p>
            <a:r>
              <a:rPr lang="en-GB" altLang="en-US" sz="1941" dirty="0">
                <a:solidFill>
                  <a:srgbClr val="0000FF"/>
                </a:solidFill>
              </a:rPr>
              <a:t>Conditions in if statements may be combined using </a:t>
            </a:r>
            <a:r>
              <a:rPr lang="en-GB" altLang="en-US" sz="1941" dirty="0">
                <a:solidFill>
                  <a:srgbClr val="800080"/>
                </a:solidFill>
                <a:latin typeface="Courier New" panose="02070309020205020404" pitchFamily="49" charset="0"/>
              </a:rPr>
              <a:t>and</a:t>
            </a:r>
            <a:r>
              <a:rPr lang="en-GB" altLang="en-US" sz="1941" dirty="0">
                <a:solidFill>
                  <a:srgbClr val="0000FF"/>
                </a:solidFill>
              </a:rPr>
              <a:t> &amp; </a:t>
            </a:r>
            <a:r>
              <a:rPr lang="en-GB" altLang="en-US" sz="1941" dirty="0">
                <a:solidFill>
                  <a:srgbClr val="800080"/>
                </a:solidFill>
                <a:latin typeface="Courier New" panose="02070309020205020404" pitchFamily="49" charset="0"/>
              </a:rPr>
              <a:t>or</a:t>
            </a:r>
            <a:r>
              <a:rPr lang="en-GB" altLang="en-US" sz="1941" dirty="0">
                <a:solidFill>
                  <a:srgbClr val="0000FF"/>
                </a:solidFill>
              </a:rPr>
              <a:t> statements</a:t>
            </a:r>
          </a:p>
          <a:p>
            <a:pPr>
              <a:lnSpc>
                <a:spcPct val="103000"/>
              </a:lnSpc>
            </a:pPr>
            <a:r>
              <a:rPr lang="en-GB" altLang="en-US" sz="1941" dirty="0">
                <a:latin typeface="Courier New" panose="02070309020205020404" pitchFamily="49" charset="0"/>
              </a:rPr>
              <a:t>if condition1 and condition2:    </a:t>
            </a:r>
          </a:p>
          <a:p>
            <a:pPr>
              <a:lnSpc>
                <a:spcPct val="103000"/>
              </a:lnSpc>
            </a:pPr>
            <a:r>
              <a:rPr lang="en-GB" altLang="en-US" sz="1941" dirty="0">
                <a:latin typeface="Courier New" panose="02070309020205020404" pitchFamily="49" charset="0"/>
              </a:rPr>
              <a:t>  action1</a:t>
            </a:r>
          </a:p>
          <a:p>
            <a:r>
              <a:rPr lang="en-GB" altLang="en-US" sz="1941" dirty="0">
                <a:solidFill>
                  <a:srgbClr val="008000"/>
                </a:solidFill>
              </a:rPr>
              <a:t># if both  condition1 and condition2 are true, execute action1</a:t>
            </a:r>
          </a:p>
          <a:p>
            <a:pPr>
              <a:lnSpc>
                <a:spcPct val="103000"/>
              </a:lnSpc>
            </a:pPr>
            <a:r>
              <a:rPr lang="en-GB" altLang="en-US" sz="1941" dirty="0">
                <a:latin typeface="Courier New" panose="02070309020205020404" pitchFamily="49" charset="0"/>
              </a:rPr>
              <a:t>if condition1 or condition2:  </a:t>
            </a:r>
          </a:p>
          <a:p>
            <a:pPr>
              <a:lnSpc>
                <a:spcPct val="103000"/>
              </a:lnSpc>
            </a:pPr>
            <a:r>
              <a:rPr lang="en-GB" altLang="en-US" sz="1941" dirty="0">
                <a:latin typeface="Courier New" panose="02070309020205020404" pitchFamily="49" charset="0"/>
              </a:rPr>
              <a:t>  action2</a:t>
            </a:r>
          </a:p>
          <a:p>
            <a:r>
              <a:rPr lang="en-GB" altLang="en-US" sz="1941" dirty="0">
                <a:solidFill>
                  <a:srgbClr val="008000"/>
                </a:solidFill>
              </a:rPr>
              <a:t># if either condition1 or condition2 is true, execute action2</a:t>
            </a:r>
          </a:p>
          <a:p>
            <a:r>
              <a:rPr lang="en-GB" altLang="en-US" sz="1941" dirty="0">
                <a:solidFill>
                  <a:srgbClr val="0000FF"/>
                </a:solidFill>
              </a:rPr>
              <a:t>Conditions may be expressed using the following operations:</a:t>
            </a:r>
          </a:p>
          <a:p>
            <a:pPr>
              <a:lnSpc>
                <a:spcPct val="103000"/>
              </a:lnSpc>
            </a:pPr>
            <a:r>
              <a:rPr lang="en-GB" altLang="en-US" sz="1941" dirty="0">
                <a:latin typeface="Courier New" panose="02070309020205020404" pitchFamily="49" charset="0"/>
              </a:rPr>
              <a:t>&lt;, &lt;=, &gt;, &gt;=, ==, !=, in</a:t>
            </a:r>
          </a:p>
          <a:p>
            <a:r>
              <a:rPr lang="en-GB" altLang="en-US" sz="1941" dirty="0">
                <a:solidFill>
                  <a:srgbClr val="0000FF"/>
                </a:solidFill>
              </a:rPr>
              <a:t>Somewhat unrealistic example:</a:t>
            </a:r>
          </a:p>
          <a:p>
            <a:pPr>
              <a:lnSpc>
                <a:spcPct val="103000"/>
              </a:lnSpc>
            </a:pPr>
            <a:r>
              <a:rPr lang="en-GB" altLang="en-US" sz="1941" dirty="0">
                <a:latin typeface="Courier New" panose="02070309020205020404" pitchFamily="49" charset="0"/>
              </a:rPr>
              <a:t>&gt;&gt;&gt; x = 2; y = 3; L = [0,1,2]</a:t>
            </a:r>
          </a:p>
          <a:p>
            <a:pPr>
              <a:lnSpc>
                <a:spcPct val="103000"/>
              </a:lnSpc>
            </a:pPr>
            <a:r>
              <a:rPr lang="en-GB" altLang="en-US" sz="1941" dirty="0">
                <a:latin typeface="Courier New" panose="02070309020205020404" pitchFamily="49" charset="0"/>
              </a:rPr>
              <a:t>&gt;&gt;&gt; if (1&lt;x&lt;=3 and 4&gt;y&gt;=2) or (1==1 or 0!=1) or 1 in L:</a:t>
            </a:r>
          </a:p>
          <a:p>
            <a:pPr>
              <a:lnSpc>
                <a:spcPct val="103000"/>
              </a:lnSpc>
            </a:pPr>
            <a:r>
              <a:rPr lang="en-GB" altLang="en-US" sz="1941" dirty="0">
                <a:latin typeface="Courier New" panose="02070309020205020404" pitchFamily="49" charset="0"/>
              </a:rPr>
              <a:t>...   print 'Hello world'</a:t>
            </a:r>
          </a:p>
          <a:p>
            <a:pPr>
              <a:lnSpc>
                <a:spcPct val="103000"/>
              </a:lnSpc>
            </a:pPr>
            <a:r>
              <a:rPr lang="en-GB" altLang="en-US" sz="1941" dirty="0">
                <a:latin typeface="Courier New" panose="02070309020205020404" pitchFamily="49" charset="0"/>
              </a:rPr>
              <a:t>...</a:t>
            </a:r>
          </a:p>
          <a:p>
            <a:pPr>
              <a:lnSpc>
                <a:spcPct val="103000"/>
              </a:lnSpc>
            </a:pPr>
            <a:r>
              <a:rPr lang="en-GB" altLang="en-US" sz="1941" dirty="0">
                <a:latin typeface="Courier New" panose="02070309020205020404" pitchFamily="49" charset="0"/>
              </a:rPr>
              <a:t>Hello world</a:t>
            </a:r>
          </a:p>
          <a:p>
            <a:pPr>
              <a:lnSpc>
                <a:spcPct val="103000"/>
              </a:lnSpc>
            </a:pPr>
            <a:r>
              <a:rPr lang="en-GB" altLang="en-US" sz="1941" dirty="0">
                <a:latin typeface="Courier New" panose="02070309020205020404" pitchFamily="49" charset="0"/>
              </a:rPr>
              <a:t>&gt;&gt;&gt;</a:t>
            </a:r>
          </a:p>
        </p:txBody>
      </p:sp>
      <p:sp>
        <p:nvSpPr>
          <p:cNvPr id="2" name="Footer Placeholder 1"/>
          <p:cNvSpPr>
            <a:spLocks noGrp="1"/>
          </p:cNvSpPr>
          <p:nvPr>
            <p:ph type="ftr" sz="quarter" idx="11"/>
          </p:nvPr>
        </p:nvSpPr>
        <p:spPr/>
        <p:txBody>
          <a:bodyPr/>
          <a:lstStyle/>
          <a:p>
            <a:r>
              <a:rPr lang="en-US" dirty="0"/>
              <a:t>http://hifweb.lbl.gov/public/slides/python.ppt</a:t>
            </a:r>
          </a:p>
        </p:txBody>
      </p:sp>
    </p:spTree>
    <p:extLst>
      <p:ext uri="{BB962C8B-B14F-4D97-AF65-F5344CB8AC3E}">
        <p14:creationId xmlns:p14="http://schemas.microsoft.com/office/powerpoint/2010/main" val="7968998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274638"/>
            <a:ext cx="11247120" cy="1143000"/>
          </a:xfrm>
        </p:spPr>
        <p:txBody>
          <a:bodyPr>
            <a:normAutofit fontScale="90000"/>
          </a:bodyPr>
          <a:lstStyle/>
          <a:p>
            <a:r>
              <a:rPr lang="en-US" dirty="0"/>
              <a:t>Use Case 4 – Import Turtle Graphics and create the two lines. Also calculate angle between them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534" y="1561306"/>
            <a:ext cx="8449945" cy="5042694"/>
          </a:xfrm>
        </p:spPr>
      </p:pic>
      <p:cxnSp>
        <p:nvCxnSpPr>
          <p:cNvPr id="5" name="Straight Arrow Connector 4"/>
          <p:cNvCxnSpPr/>
          <p:nvPr/>
        </p:nvCxnSpPr>
        <p:spPr>
          <a:xfrm flipV="1">
            <a:off x="7162800" y="2026775"/>
            <a:ext cx="2204720" cy="304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9601304" y="1881836"/>
            <a:ext cx="2074263"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dirty="0">
                <a:latin typeface="Liberation Sans" pitchFamily="18"/>
                <a:ea typeface="WenQuanYi Micro Hei" pitchFamily="2"/>
                <a:cs typeface="Lohit Devanagari" pitchFamily="2"/>
              </a:rPr>
              <a:t>Import statements</a:t>
            </a:r>
          </a:p>
        </p:txBody>
      </p:sp>
      <p:cxnSp>
        <p:nvCxnSpPr>
          <p:cNvPr id="7" name="Straight Arrow Connector 6"/>
          <p:cNvCxnSpPr/>
          <p:nvPr/>
        </p:nvCxnSpPr>
        <p:spPr>
          <a:xfrm flipV="1">
            <a:off x="6563360" y="3712613"/>
            <a:ext cx="2204720" cy="304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9103464" y="3519110"/>
            <a:ext cx="942030"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dirty="0">
                <a:latin typeface="Liberation Sans" pitchFamily="18"/>
                <a:ea typeface="WenQuanYi Micro Hei" pitchFamily="2"/>
                <a:cs typeface="Lohit Devanagari" pitchFamily="2"/>
              </a:rPr>
              <a:t>If block</a:t>
            </a:r>
          </a:p>
        </p:txBody>
      </p:sp>
      <p:sp>
        <p:nvSpPr>
          <p:cNvPr id="3" name="Footer Placeholder 2"/>
          <p:cNvSpPr>
            <a:spLocks noGrp="1"/>
          </p:cNvSpPr>
          <p:nvPr>
            <p:ph type="ftr" sz="quarter" idx="11"/>
          </p:nvPr>
        </p:nvSpPr>
        <p:spPr/>
        <p:txBody>
          <a:bodyPr/>
          <a:lstStyle/>
          <a:p>
            <a:r>
              <a:rPr lang="en-US" dirty="0"/>
              <a:t>https://github.com/galactocalypse/python</a:t>
            </a:r>
          </a:p>
        </p:txBody>
      </p:sp>
    </p:spTree>
    <p:extLst>
      <p:ext uri="{BB962C8B-B14F-4D97-AF65-F5344CB8AC3E}">
        <p14:creationId xmlns:p14="http://schemas.microsoft.com/office/powerpoint/2010/main" val="42938679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892" y="0"/>
            <a:ext cx="10972800" cy="1143000"/>
          </a:xfrm>
        </p:spPr>
        <p:txBody>
          <a:bodyPr/>
          <a:lstStyle/>
          <a:p>
            <a:r>
              <a:rPr lang="en-US" dirty="0"/>
              <a:t>Use Case 4 -Output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000760"/>
            <a:ext cx="10699384" cy="5745480"/>
          </a:xfrm>
        </p:spPr>
      </p:pic>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308084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33379" y="377190"/>
            <a:ext cx="9601200" cy="649224"/>
          </a:xfrm>
        </p:spPr>
        <p:txBody>
          <a:bodyPr>
            <a:noAutofit/>
          </a:bodyPr>
          <a:lstStyle/>
          <a:p>
            <a:pPr>
              <a:tabLst>
                <a:tab pos="638769" algn="l"/>
                <a:tab pos="1277539" algn="l"/>
                <a:tab pos="1916308" algn="l"/>
                <a:tab pos="2555077" algn="l"/>
                <a:tab pos="3193847" algn="l"/>
                <a:tab pos="3832616" algn="l"/>
                <a:tab pos="4471386" algn="l"/>
                <a:tab pos="5110155" algn="l"/>
                <a:tab pos="5748924" algn="l"/>
                <a:tab pos="6387694" algn="l"/>
                <a:tab pos="7026463" algn="l"/>
                <a:tab pos="7665232" algn="l"/>
              </a:tabLst>
            </a:pPr>
            <a:r>
              <a:rPr lang="en-US" altLang="en-US" sz="4000" b="1" dirty="0">
                <a:latin typeface="+mj-lt"/>
                <a:cs typeface="+mj-cs"/>
              </a:rPr>
              <a:t>Loops: break, continue, else</a:t>
            </a:r>
          </a:p>
        </p:txBody>
      </p:sp>
      <p:sp>
        <p:nvSpPr>
          <p:cNvPr id="24579" name="Rectangle 3"/>
          <p:cNvSpPr>
            <a:spLocks noGrp="1" noChangeArrowheads="1"/>
          </p:cNvSpPr>
          <p:nvPr>
            <p:ph idx="1"/>
          </p:nvPr>
        </p:nvSpPr>
        <p:spPr>
          <a:xfrm>
            <a:off x="1233379" y="1527048"/>
            <a:ext cx="9601200" cy="3581400"/>
          </a:xfrm>
        </p:spPr>
        <p:txBody>
          <a:bodyPr>
            <a:normAutofit fontScale="92500" lnSpcReduction="20000"/>
          </a:bodyPr>
          <a:lstStyle/>
          <a:p>
            <a:r>
              <a:rPr lang="en-US" altLang="en-US" sz="2400" dirty="0">
                <a:solidFill>
                  <a:srgbClr val="0000FF"/>
                </a:solidFill>
                <a:latin typeface="Nimbus Roman No9 L" pitchFamily="16" charset="0"/>
                <a:ea typeface="msmincho" charset="0"/>
                <a:cs typeface="msmincho" charset="0"/>
              </a:rPr>
              <a:t>break</a:t>
            </a:r>
            <a:r>
              <a:rPr lang="en-US" altLang="en-US" sz="2800" dirty="0">
                <a:latin typeface="Lucida Console" panose="020B0609040504020204" pitchFamily="49" charset="0"/>
              </a:rPr>
              <a:t> </a:t>
            </a:r>
            <a:r>
              <a:rPr lang="en-US" altLang="en-US" sz="2800" dirty="0"/>
              <a:t>and </a:t>
            </a:r>
            <a:r>
              <a:rPr lang="en-US" altLang="en-US" sz="2300" dirty="0">
                <a:solidFill>
                  <a:srgbClr val="0000FF"/>
                </a:solidFill>
                <a:latin typeface="Nimbus Roman No9 L" pitchFamily="16" charset="0"/>
                <a:ea typeface="msmincho" charset="0"/>
                <a:cs typeface="msmincho" charset="0"/>
              </a:rPr>
              <a:t>continue</a:t>
            </a:r>
            <a:r>
              <a:rPr lang="en-US" altLang="en-US" sz="2800" dirty="0">
                <a:solidFill>
                  <a:srgbClr val="0070C0"/>
                </a:solidFill>
                <a:latin typeface="Lucida Console" panose="020B0609040504020204" pitchFamily="49" charset="0"/>
              </a:rPr>
              <a:t> </a:t>
            </a:r>
            <a:r>
              <a:rPr lang="en-US" altLang="en-US" sz="2800" dirty="0"/>
              <a:t>like C</a:t>
            </a:r>
          </a:p>
          <a:p>
            <a:r>
              <a:rPr lang="en-US" altLang="en-US" sz="2400" dirty="0">
                <a:solidFill>
                  <a:srgbClr val="0000FF"/>
                </a:solidFill>
                <a:latin typeface="Nimbus Roman No9 L" pitchFamily="16" charset="0"/>
                <a:ea typeface="msmincho" charset="0"/>
                <a:cs typeface="msmincho" charset="0"/>
              </a:rPr>
              <a:t>else</a:t>
            </a:r>
            <a:r>
              <a:rPr lang="en-US" altLang="en-US" sz="2800" dirty="0"/>
              <a:t> after loop exhaustion</a:t>
            </a:r>
          </a:p>
          <a:p>
            <a:pPr>
              <a:buFont typeface="Wingdings" panose="05000000000000000000" pitchFamily="2" charset="2"/>
              <a:buNone/>
            </a:pPr>
            <a:r>
              <a:rPr lang="en-US" altLang="en-US" dirty="0">
                <a:solidFill>
                  <a:schemeClr val="folHlink"/>
                </a:solidFill>
                <a:latin typeface="Lucida Console" panose="020B0609040504020204" pitchFamily="49" charset="0"/>
              </a:rPr>
              <a:t>for n in range(2,10):</a:t>
            </a:r>
          </a:p>
          <a:p>
            <a:pPr>
              <a:buFont typeface="Wingdings" panose="05000000000000000000" pitchFamily="2" charset="2"/>
              <a:buNone/>
            </a:pPr>
            <a:r>
              <a:rPr lang="en-US" altLang="en-US" dirty="0">
                <a:solidFill>
                  <a:schemeClr val="folHlink"/>
                </a:solidFill>
                <a:latin typeface="Lucida Console" panose="020B0609040504020204" pitchFamily="49" charset="0"/>
              </a:rPr>
              <a:t>  for x in range(2,n):</a:t>
            </a:r>
          </a:p>
          <a:p>
            <a:pPr>
              <a:buFont typeface="Wingdings" panose="05000000000000000000" pitchFamily="2" charset="2"/>
              <a:buNone/>
            </a:pPr>
            <a:r>
              <a:rPr lang="en-US" altLang="en-US" dirty="0">
                <a:solidFill>
                  <a:schemeClr val="folHlink"/>
                </a:solidFill>
                <a:latin typeface="Lucida Console" panose="020B0609040504020204" pitchFamily="49" charset="0"/>
              </a:rPr>
              <a:t>    if n % x == 0:</a:t>
            </a:r>
          </a:p>
          <a:p>
            <a:pPr>
              <a:buFont typeface="Wingdings" panose="05000000000000000000" pitchFamily="2" charset="2"/>
              <a:buNone/>
            </a:pPr>
            <a:r>
              <a:rPr lang="en-US" altLang="en-US" dirty="0">
                <a:solidFill>
                  <a:schemeClr val="folHlink"/>
                </a:solidFill>
                <a:latin typeface="Lucida Console" panose="020B0609040504020204" pitchFamily="49" charset="0"/>
              </a:rPr>
              <a:t>      print n, 'equals', x, '*', n/x</a:t>
            </a:r>
          </a:p>
          <a:p>
            <a:pPr>
              <a:buFont typeface="Wingdings" panose="05000000000000000000" pitchFamily="2" charset="2"/>
              <a:buNone/>
            </a:pPr>
            <a:r>
              <a:rPr lang="en-US" altLang="en-US" dirty="0">
                <a:solidFill>
                  <a:schemeClr val="folHlink"/>
                </a:solidFill>
                <a:latin typeface="Lucida Console" panose="020B0609040504020204" pitchFamily="49" charset="0"/>
              </a:rPr>
              <a:t>      break</a:t>
            </a:r>
          </a:p>
          <a:p>
            <a:pPr>
              <a:buFont typeface="Wingdings" panose="05000000000000000000" pitchFamily="2" charset="2"/>
              <a:buNone/>
            </a:pPr>
            <a:r>
              <a:rPr lang="en-US" altLang="en-US" dirty="0">
                <a:solidFill>
                  <a:schemeClr val="folHlink"/>
                </a:solidFill>
                <a:latin typeface="Lucida Console" panose="020B0609040504020204" pitchFamily="49" charset="0"/>
              </a:rPr>
              <a:t>  else:</a:t>
            </a:r>
          </a:p>
          <a:p>
            <a:pPr>
              <a:buFont typeface="Wingdings" panose="05000000000000000000" pitchFamily="2" charset="2"/>
              <a:buNone/>
            </a:pPr>
            <a:r>
              <a:rPr lang="en-US" altLang="en-US" dirty="0">
                <a:solidFill>
                  <a:schemeClr val="folHlink"/>
                </a:solidFill>
                <a:latin typeface="Lucida Console" panose="020B0609040504020204" pitchFamily="49" charset="0"/>
              </a:rPr>
              <a:t>    # loop fell through without finding a factor</a:t>
            </a:r>
          </a:p>
          <a:p>
            <a:pPr>
              <a:buFont typeface="Wingdings" panose="05000000000000000000" pitchFamily="2" charset="2"/>
              <a:buNone/>
            </a:pPr>
            <a:r>
              <a:rPr lang="en-US" altLang="en-US" dirty="0">
                <a:solidFill>
                  <a:schemeClr val="folHlink"/>
                </a:solidFill>
                <a:latin typeface="Lucida Console" panose="020B0609040504020204" pitchFamily="49" charset="0"/>
              </a:rPr>
              <a:t>    print n, 'is prime'</a:t>
            </a:r>
          </a:p>
        </p:txBody>
      </p:sp>
      <p:sp>
        <p:nvSpPr>
          <p:cNvPr id="2" name="Footer Placeholder 1"/>
          <p:cNvSpPr>
            <a:spLocks noGrp="1"/>
          </p:cNvSpPr>
          <p:nvPr>
            <p:ph type="ftr" sz="quarter" idx="11"/>
          </p:nvPr>
        </p:nvSpPr>
        <p:spPr/>
        <p:txBody>
          <a:bodyPr/>
          <a:lstStyle/>
          <a:p>
            <a:r>
              <a:rPr lang="en-US" dirty="0"/>
              <a:t>http://hifweb.lbl.gov/public/slides/python.ppt</a:t>
            </a:r>
          </a:p>
        </p:txBody>
      </p:sp>
    </p:spTree>
    <p:extLst>
      <p:ext uri="{BB962C8B-B14F-4D97-AF65-F5344CB8AC3E}">
        <p14:creationId xmlns:p14="http://schemas.microsoft.com/office/powerpoint/2010/main" val="1485912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00050" y="118045"/>
            <a:ext cx="12275820" cy="694458"/>
          </a:xfrm>
          <a:noFill/>
          <a:ln/>
        </p:spPr>
        <p:style>
          <a:lnRef idx="0">
            <a:scrgbClr r="0" g="0" b="0"/>
          </a:lnRef>
          <a:fillRef idx="1002">
            <a:schemeClr val="lt2"/>
          </a:fillRef>
          <a:effectRef idx="0">
            <a:scrgbClr r="0" g="0" b="0"/>
          </a:effectRef>
          <a:fontRef idx="major"/>
        </p:style>
        <p:txBody>
          <a:bodyPr vert="horz" wrap="square" lIns="79729" tIns="39071" rIns="79729" bIns="39071" rtlCol="0" anchor="t">
            <a:spAutoFit/>
          </a:bodyPr>
          <a:lstStyle/>
          <a:p>
            <a:pPr>
              <a:tabLst>
                <a:tab pos="638769" algn="l"/>
                <a:tab pos="1277539" algn="l"/>
                <a:tab pos="1916308" algn="l"/>
                <a:tab pos="2555077" algn="l"/>
                <a:tab pos="3193847" algn="l"/>
                <a:tab pos="3832616" algn="l"/>
                <a:tab pos="4471386" algn="l"/>
                <a:tab pos="5110155" algn="l"/>
                <a:tab pos="5748924" algn="l"/>
                <a:tab pos="6387694" algn="l"/>
                <a:tab pos="7026463" algn="l"/>
                <a:tab pos="7665232" algn="l"/>
              </a:tabLst>
            </a:pPr>
            <a:r>
              <a:rPr lang="en-GB" altLang="en-US" sz="4000" b="1" dirty="0"/>
              <a:t>Basic Statements: The While Statement (1) </a:t>
            </a:r>
          </a:p>
        </p:txBody>
      </p:sp>
      <p:sp>
        <p:nvSpPr>
          <p:cNvPr id="31746" name="Text Box 2"/>
          <p:cNvSpPr txBox="1">
            <a:spLocks noChangeArrowheads="1"/>
          </p:cNvSpPr>
          <p:nvPr/>
        </p:nvSpPr>
        <p:spPr bwMode="auto">
          <a:xfrm>
            <a:off x="2035269" y="874059"/>
            <a:ext cx="8150878" cy="550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5pPr>
            <a:lvl6pPr marL="15367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6pPr>
            <a:lvl7pPr marL="19939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7pPr>
            <a:lvl8pPr marL="24511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8pPr>
            <a:lvl9pPr marL="29083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9pPr>
          </a:lstStyle>
          <a:p>
            <a:r>
              <a:rPr lang="en-GB" altLang="en-US" sz="1941">
                <a:solidFill>
                  <a:srgbClr val="0000FF"/>
                </a:solidFill>
              </a:rPr>
              <a:t>While statements have the following basic structure:</a:t>
            </a:r>
          </a:p>
          <a:p>
            <a:r>
              <a:rPr lang="en-GB" altLang="en-US" sz="1941">
                <a:solidFill>
                  <a:srgbClr val="008000"/>
                </a:solidFill>
              </a:rPr>
              <a:t># inside the interpreter                        # inside a script</a:t>
            </a:r>
          </a:p>
          <a:p>
            <a:pPr>
              <a:lnSpc>
                <a:spcPct val="103000"/>
              </a:lnSpc>
            </a:pPr>
            <a:r>
              <a:rPr lang="en-GB" altLang="en-US" sz="1941">
                <a:latin typeface="Courier New" panose="02070309020205020404" pitchFamily="49" charset="0"/>
              </a:rPr>
              <a:t>&gt;&gt;&gt; while condition:        while condition:</a:t>
            </a:r>
          </a:p>
          <a:p>
            <a:pPr>
              <a:lnSpc>
                <a:spcPct val="103000"/>
              </a:lnSpc>
            </a:pPr>
            <a:r>
              <a:rPr lang="en-GB" altLang="en-US" sz="1941">
                <a:latin typeface="Courier New" panose="02070309020205020404" pitchFamily="49" charset="0"/>
              </a:rPr>
              <a:t>...   action                  action</a:t>
            </a:r>
          </a:p>
          <a:p>
            <a:pPr>
              <a:lnSpc>
                <a:spcPct val="103000"/>
              </a:lnSpc>
            </a:pPr>
            <a:r>
              <a:rPr lang="en-GB" altLang="en-US" sz="1941">
                <a:latin typeface="Courier New" panose="02070309020205020404" pitchFamily="49" charset="0"/>
              </a:rPr>
              <a:t>...</a:t>
            </a:r>
          </a:p>
          <a:p>
            <a:pPr>
              <a:lnSpc>
                <a:spcPct val="103000"/>
              </a:lnSpc>
            </a:pPr>
            <a:r>
              <a:rPr lang="en-GB" altLang="en-US" sz="1941">
                <a:latin typeface="Courier New" panose="02070309020205020404" pitchFamily="49" charset="0"/>
              </a:rPr>
              <a:t>&gt;&gt;&gt;</a:t>
            </a:r>
          </a:p>
          <a:p>
            <a:r>
              <a:rPr lang="en-GB" altLang="en-US" sz="1941">
                <a:solidFill>
                  <a:srgbClr val="0000FF"/>
                </a:solidFill>
              </a:rPr>
              <a:t>As long as the condition is true, the while statement will execute the action</a:t>
            </a:r>
          </a:p>
          <a:p>
            <a:r>
              <a:rPr lang="en-GB" altLang="en-US" sz="1941">
                <a:solidFill>
                  <a:srgbClr val="0000FF"/>
                </a:solidFill>
              </a:rPr>
              <a:t>Example:</a:t>
            </a:r>
          </a:p>
          <a:p>
            <a:pPr>
              <a:lnSpc>
                <a:spcPct val="103000"/>
              </a:lnSpc>
            </a:pPr>
            <a:r>
              <a:rPr lang="en-GB" altLang="en-US" sz="1941">
                <a:latin typeface="Courier New" panose="02070309020205020404" pitchFamily="49" charset="0"/>
              </a:rPr>
              <a:t>&gt;&gt;&gt; x = 1</a:t>
            </a:r>
          </a:p>
          <a:p>
            <a:pPr>
              <a:lnSpc>
                <a:spcPct val="103000"/>
              </a:lnSpc>
            </a:pPr>
            <a:r>
              <a:rPr lang="en-GB" altLang="en-US" sz="1941">
                <a:latin typeface="Courier New" panose="02070309020205020404" pitchFamily="49" charset="0"/>
              </a:rPr>
              <a:t>&gt;&gt;&gt; while x &lt; 4:  </a:t>
            </a:r>
            <a:r>
              <a:rPr lang="en-GB" altLang="en-US" sz="1941">
                <a:solidFill>
                  <a:srgbClr val="008000"/>
                </a:solidFill>
              </a:rPr>
              <a:t># as long as x &lt; 4...</a:t>
            </a:r>
          </a:p>
          <a:p>
            <a:pPr>
              <a:lnSpc>
                <a:spcPct val="103000"/>
              </a:lnSpc>
            </a:pPr>
            <a:r>
              <a:rPr lang="en-GB" altLang="en-US" sz="1941">
                <a:latin typeface="Courier New" panose="02070309020205020404" pitchFamily="49" charset="0"/>
              </a:rPr>
              <a:t>...   print x**2  </a:t>
            </a:r>
            <a:r>
              <a:rPr lang="en-GB" altLang="en-US" sz="1941">
                <a:solidFill>
                  <a:srgbClr val="008000"/>
                </a:solidFill>
              </a:rPr>
              <a:t># print the square of x</a:t>
            </a:r>
          </a:p>
          <a:p>
            <a:pPr>
              <a:lnSpc>
                <a:spcPct val="103000"/>
              </a:lnSpc>
            </a:pPr>
            <a:r>
              <a:rPr lang="en-GB" altLang="en-US" sz="1941">
                <a:latin typeface="Courier New" panose="02070309020205020404" pitchFamily="49" charset="0"/>
              </a:rPr>
              <a:t>...   x = x+1     </a:t>
            </a:r>
            <a:r>
              <a:rPr lang="en-GB" altLang="en-US" sz="1941">
                <a:solidFill>
                  <a:srgbClr val="008000"/>
                </a:solidFill>
              </a:rPr>
              <a:t># increment x by +1</a:t>
            </a:r>
          </a:p>
          <a:p>
            <a:pPr>
              <a:lnSpc>
                <a:spcPct val="103000"/>
              </a:lnSpc>
            </a:pPr>
            <a:r>
              <a:rPr lang="en-GB" altLang="en-US" sz="1941">
                <a:latin typeface="Courier New" panose="02070309020205020404" pitchFamily="49" charset="0"/>
              </a:rPr>
              <a:t>...</a:t>
            </a:r>
          </a:p>
          <a:p>
            <a:pPr>
              <a:lnSpc>
                <a:spcPct val="103000"/>
              </a:lnSpc>
            </a:pPr>
            <a:r>
              <a:rPr lang="en-GB" altLang="en-US" sz="1941">
                <a:latin typeface="Courier New" panose="02070309020205020404" pitchFamily="49" charset="0"/>
              </a:rPr>
              <a:t>1                 </a:t>
            </a:r>
            <a:r>
              <a:rPr lang="en-GB" altLang="en-US" sz="1941">
                <a:solidFill>
                  <a:srgbClr val="008000"/>
                </a:solidFill>
              </a:rPr>
              <a:t># only the squares of 1, 2, and 3 are printed, because </a:t>
            </a:r>
          </a:p>
          <a:p>
            <a:pPr>
              <a:lnSpc>
                <a:spcPct val="103000"/>
              </a:lnSpc>
            </a:pPr>
            <a:r>
              <a:rPr lang="en-GB" altLang="en-US" sz="1941">
                <a:latin typeface="Courier New" panose="02070309020205020404" pitchFamily="49" charset="0"/>
              </a:rPr>
              <a:t>4                 </a:t>
            </a:r>
            <a:r>
              <a:rPr lang="en-GB" altLang="en-US" sz="1941">
                <a:solidFill>
                  <a:srgbClr val="008000"/>
                </a:solidFill>
              </a:rPr>
              <a:t># once x = 4, the condition is false</a:t>
            </a:r>
          </a:p>
          <a:p>
            <a:pPr>
              <a:lnSpc>
                <a:spcPct val="103000"/>
              </a:lnSpc>
            </a:pPr>
            <a:r>
              <a:rPr lang="en-GB" altLang="en-US" sz="1941">
                <a:latin typeface="Courier New" panose="02070309020205020404" pitchFamily="49" charset="0"/>
              </a:rPr>
              <a:t>9                 </a:t>
            </a:r>
          </a:p>
          <a:p>
            <a:pPr>
              <a:lnSpc>
                <a:spcPct val="103000"/>
              </a:lnSpc>
            </a:pPr>
            <a:r>
              <a:rPr lang="en-GB" altLang="en-US" sz="1941">
                <a:latin typeface="Courier New" panose="02070309020205020404" pitchFamily="49" charset="0"/>
              </a:rPr>
              <a:t>&gt;&gt;&gt;</a:t>
            </a:r>
          </a:p>
        </p:txBody>
      </p:sp>
      <p:sp>
        <p:nvSpPr>
          <p:cNvPr id="31747" name="Line 3"/>
          <p:cNvSpPr>
            <a:spLocks noChangeShapeType="1"/>
          </p:cNvSpPr>
          <p:nvPr/>
        </p:nvSpPr>
        <p:spPr bwMode="auto">
          <a:xfrm>
            <a:off x="5385828" y="1222842"/>
            <a:ext cx="1400" cy="142314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588"/>
          </a:p>
        </p:txBody>
      </p:sp>
      <p:sp>
        <p:nvSpPr>
          <p:cNvPr id="2" name="Footer Placeholder 1"/>
          <p:cNvSpPr>
            <a:spLocks noGrp="1"/>
          </p:cNvSpPr>
          <p:nvPr>
            <p:ph type="ftr" sz="quarter" idx="11"/>
          </p:nvPr>
        </p:nvSpPr>
        <p:spPr/>
        <p:txBody>
          <a:bodyPr/>
          <a:lstStyle/>
          <a:p>
            <a:r>
              <a:rPr lang="en-US" dirty="0"/>
              <a:t>http://hifweb.lbl.gov/public/slides/python.ppt</a:t>
            </a:r>
          </a:p>
        </p:txBody>
      </p:sp>
    </p:spTree>
    <p:extLst>
      <p:ext uri="{BB962C8B-B14F-4D97-AF65-F5344CB8AC3E}">
        <p14:creationId xmlns:p14="http://schemas.microsoft.com/office/powerpoint/2010/main" val="42170190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171450" y="298357"/>
            <a:ext cx="11738610" cy="694458"/>
          </a:xfrm>
          <a:noFill/>
          <a:ln/>
        </p:spPr>
        <p:style>
          <a:lnRef idx="0">
            <a:scrgbClr r="0" g="0" b="0"/>
          </a:lnRef>
          <a:fillRef idx="1002">
            <a:schemeClr val="lt2"/>
          </a:fillRef>
          <a:effectRef idx="0">
            <a:scrgbClr r="0" g="0" b="0"/>
          </a:effectRef>
          <a:fontRef idx="major"/>
        </p:style>
        <p:txBody>
          <a:bodyPr vert="horz" wrap="square" lIns="79729" tIns="39071" rIns="79729" bIns="39071" rtlCol="0" anchor="t">
            <a:spAutoFit/>
          </a:bodyPr>
          <a:lstStyle/>
          <a:p>
            <a:pPr>
              <a:tabLst>
                <a:tab pos="638769" algn="l"/>
                <a:tab pos="1277539" algn="l"/>
                <a:tab pos="1916308" algn="l"/>
                <a:tab pos="2555077" algn="l"/>
                <a:tab pos="3193847" algn="l"/>
                <a:tab pos="3832616" algn="l"/>
                <a:tab pos="4471386" algn="l"/>
                <a:tab pos="5110155" algn="l"/>
                <a:tab pos="5748924" algn="l"/>
                <a:tab pos="6387694" algn="l"/>
                <a:tab pos="7026463" algn="l"/>
                <a:tab pos="7665232" algn="l"/>
              </a:tabLst>
            </a:pPr>
            <a:r>
              <a:rPr lang="en-GB" altLang="en-US" sz="4000" b="1" dirty="0"/>
              <a:t>Basic Statements: The While Statement (2) </a:t>
            </a:r>
          </a:p>
        </p:txBody>
      </p:sp>
      <p:sp>
        <p:nvSpPr>
          <p:cNvPr id="32770" name="Text Box 2"/>
          <p:cNvSpPr txBox="1">
            <a:spLocks noChangeArrowheads="1"/>
          </p:cNvSpPr>
          <p:nvPr/>
        </p:nvSpPr>
        <p:spPr bwMode="auto">
          <a:xfrm>
            <a:off x="240030" y="1125519"/>
            <a:ext cx="12504420" cy="51497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5pPr>
            <a:lvl6pPr marL="15367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6pPr>
            <a:lvl7pPr marL="19939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7pPr>
            <a:lvl8pPr marL="24511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8pPr>
            <a:lvl9pPr marL="29083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9pPr>
          </a:lstStyle>
          <a:p>
            <a:pPr marL="342900" indent="-342900">
              <a:buFont typeface="Wingdings" panose="05000000000000000000" pitchFamily="2" charset="2"/>
              <a:buChar char="q"/>
            </a:pPr>
            <a:r>
              <a:rPr lang="en-GB" altLang="en-US" sz="1941" dirty="0">
                <a:solidFill>
                  <a:srgbClr val="FF0000"/>
                </a:solidFill>
              </a:rPr>
              <a:t>Pitfall to avoid:</a:t>
            </a:r>
          </a:p>
          <a:p>
            <a:endParaRPr lang="en-GB" altLang="en-US" sz="1941" dirty="0">
              <a:solidFill>
                <a:srgbClr val="0000FF"/>
              </a:solidFill>
            </a:endParaRPr>
          </a:p>
          <a:p>
            <a:r>
              <a:rPr lang="en-GB" altLang="en-US" sz="1941" dirty="0">
                <a:solidFill>
                  <a:srgbClr val="0000FF"/>
                </a:solidFill>
              </a:rPr>
              <a:t>While statements are intended to be used with changing conditions.  If the condition in a while statement does not change, the program will be stuck in an infinite loop until the user hits ctrl-C.</a:t>
            </a:r>
          </a:p>
          <a:p>
            <a:endParaRPr lang="en-GB" altLang="en-US" sz="1941" dirty="0">
              <a:solidFill>
                <a:srgbClr val="0000FF"/>
              </a:solidFill>
            </a:endParaRPr>
          </a:p>
          <a:p>
            <a:r>
              <a:rPr lang="en-GB" altLang="en-US" sz="1941" dirty="0">
                <a:solidFill>
                  <a:srgbClr val="0000FF"/>
                </a:solidFill>
              </a:rPr>
              <a:t>Example:</a:t>
            </a:r>
          </a:p>
          <a:p>
            <a:pPr>
              <a:lnSpc>
                <a:spcPct val="103000"/>
              </a:lnSpc>
            </a:pPr>
            <a:r>
              <a:rPr lang="en-GB" altLang="en-US" sz="1941" dirty="0">
                <a:latin typeface="Courier New" panose="02070309020205020404" pitchFamily="49" charset="0"/>
              </a:rPr>
              <a:t>&gt;&gt;&gt; x = 1</a:t>
            </a:r>
          </a:p>
          <a:p>
            <a:pPr>
              <a:lnSpc>
                <a:spcPct val="103000"/>
              </a:lnSpc>
            </a:pPr>
            <a:r>
              <a:rPr lang="en-GB" altLang="en-US" sz="1941" dirty="0">
                <a:latin typeface="Courier New" panose="02070309020205020404" pitchFamily="49" charset="0"/>
              </a:rPr>
              <a:t>&gt;&gt;&gt; while x == 1:</a:t>
            </a:r>
          </a:p>
          <a:p>
            <a:pPr>
              <a:lnSpc>
                <a:spcPct val="103000"/>
              </a:lnSpc>
            </a:pPr>
            <a:r>
              <a:rPr lang="en-GB" altLang="en-US" sz="1941" dirty="0">
                <a:latin typeface="Courier New" panose="02070309020205020404" pitchFamily="49" charset="0"/>
              </a:rPr>
              <a:t>...   print 'Hello world'  </a:t>
            </a:r>
          </a:p>
          <a:p>
            <a:pPr>
              <a:lnSpc>
                <a:spcPct val="103000"/>
              </a:lnSpc>
            </a:pPr>
            <a:r>
              <a:rPr lang="en-GB" altLang="en-US" sz="1941" dirty="0">
                <a:latin typeface="Courier New" panose="02070309020205020404" pitchFamily="49" charset="0"/>
              </a:rPr>
              <a:t>...</a:t>
            </a:r>
          </a:p>
          <a:p>
            <a:r>
              <a:rPr lang="en-GB" altLang="en-US" sz="1941" dirty="0">
                <a:solidFill>
                  <a:srgbClr val="0000FF"/>
                </a:solidFill>
              </a:rPr>
              <a:t>Since x does not change, Python will continue to print “Hello world” until interrupted</a:t>
            </a:r>
          </a:p>
          <a:p>
            <a:endParaRPr lang="en-GB" altLang="en-US" sz="1941" dirty="0">
              <a:solidFill>
                <a:srgbClr val="0000FF"/>
              </a:solidFill>
            </a:endParaRPr>
          </a:p>
          <a:p>
            <a:pPr marL="342900" indent="-342900">
              <a:buFont typeface="Wingdings" panose="05000000000000000000" pitchFamily="2" charset="2"/>
              <a:buChar char="q"/>
            </a:pPr>
            <a:r>
              <a:rPr lang="en-US" altLang="en-US" sz="2000" dirty="0">
                <a:solidFill>
                  <a:srgbClr val="FF0000"/>
                </a:solidFill>
              </a:rPr>
              <a:t>Do nothing : pass does nothing</a:t>
            </a:r>
          </a:p>
          <a:p>
            <a:r>
              <a:rPr lang="en-US" altLang="en-US" sz="2000" dirty="0"/>
              <a:t> syntactic filler</a:t>
            </a:r>
          </a:p>
          <a:p>
            <a:pPr>
              <a:buFont typeface="Wingdings" panose="05000000000000000000" pitchFamily="2" charset="2"/>
              <a:buNone/>
            </a:pPr>
            <a:r>
              <a:rPr lang="en-US" altLang="en-US" sz="2000" dirty="0"/>
              <a:t>	</a:t>
            </a:r>
            <a:r>
              <a:rPr lang="en-US" altLang="en-US" sz="2000" dirty="0">
                <a:solidFill>
                  <a:schemeClr val="folHlink"/>
                </a:solidFill>
                <a:latin typeface="Lucida Console" panose="020B0609040504020204" pitchFamily="49" charset="0"/>
              </a:rPr>
              <a:t>while 1:</a:t>
            </a:r>
          </a:p>
          <a:p>
            <a:pPr>
              <a:buFont typeface="Wingdings" panose="05000000000000000000" pitchFamily="2" charset="2"/>
              <a:buNone/>
            </a:pPr>
            <a:r>
              <a:rPr lang="en-US" altLang="en-US" sz="2000" dirty="0">
                <a:solidFill>
                  <a:schemeClr val="folHlink"/>
                </a:solidFill>
                <a:latin typeface="Lucida Console" panose="020B0609040504020204" pitchFamily="49" charset="0"/>
              </a:rPr>
              <a:t>		pass</a:t>
            </a:r>
          </a:p>
          <a:p>
            <a:endParaRPr lang="en-GB" altLang="en-US" sz="1941" dirty="0">
              <a:solidFill>
                <a:srgbClr val="0000FF"/>
              </a:solidFill>
            </a:endParaRPr>
          </a:p>
        </p:txBody>
      </p:sp>
      <p:sp>
        <p:nvSpPr>
          <p:cNvPr id="2" name="Footer Placeholder 1"/>
          <p:cNvSpPr>
            <a:spLocks noGrp="1"/>
          </p:cNvSpPr>
          <p:nvPr>
            <p:ph type="ftr" sz="quarter" idx="11"/>
          </p:nvPr>
        </p:nvSpPr>
        <p:spPr/>
        <p:txBody>
          <a:bodyPr/>
          <a:lstStyle/>
          <a:p>
            <a:r>
              <a:rPr lang="en-US" dirty="0"/>
              <a:t>http://hifweb.lbl.gov/public/slides/python.ppt</a:t>
            </a:r>
          </a:p>
        </p:txBody>
      </p:sp>
    </p:spTree>
    <p:extLst>
      <p:ext uri="{BB962C8B-B14F-4D97-AF65-F5344CB8AC3E}">
        <p14:creationId xmlns:p14="http://schemas.microsoft.com/office/powerpoint/2010/main" val="16400380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742950" y="424511"/>
            <a:ext cx="10458450" cy="694458"/>
          </a:xfrm>
          <a:noFill/>
          <a:ln/>
        </p:spPr>
        <p:style>
          <a:lnRef idx="0">
            <a:scrgbClr r="0" g="0" b="0"/>
          </a:lnRef>
          <a:fillRef idx="1002">
            <a:schemeClr val="lt2"/>
          </a:fillRef>
          <a:effectRef idx="0">
            <a:scrgbClr r="0" g="0" b="0"/>
          </a:effectRef>
          <a:fontRef idx="major"/>
        </p:style>
        <p:txBody>
          <a:bodyPr vert="horz" wrap="square" lIns="79729" tIns="39071" rIns="79729" bIns="39071" rtlCol="0" anchor="t">
            <a:spAutoFit/>
          </a:bodyPr>
          <a:lstStyle/>
          <a:p>
            <a:pPr>
              <a:tabLst>
                <a:tab pos="638769" algn="l"/>
                <a:tab pos="1277539" algn="l"/>
                <a:tab pos="1916308" algn="l"/>
                <a:tab pos="2555077" algn="l"/>
                <a:tab pos="3193847" algn="l"/>
                <a:tab pos="3832616" algn="l"/>
                <a:tab pos="4471386" algn="l"/>
                <a:tab pos="5110155" algn="l"/>
                <a:tab pos="5748924" algn="l"/>
                <a:tab pos="6387694" algn="l"/>
                <a:tab pos="7026463" algn="l"/>
                <a:tab pos="7665232" algn="l"/>
              </a:tabLst>
            </a:pPr>
            <a:r>
              <a:rPr lang="en-GB" altLang="en-US" sz="4000" b="1" dirty="0"/>
              <a:t>Basic Statements: The For Statement (1) </a:t>
            </a:r>
          </a:p>
        </p:txBody>
      </p:sp>
      <p:sp>
        <p:nvSpPr>
          <p:cNvPr id="33794" name="Text Box 2"/>
          <p:cNvSpPr txBox="1">
            <a:spLocks noChangeArrowheads="1"/>
          </p:cNvSpPr>
          <p:nvPr/>
        </p:nvSpPr>
        <p:spPr bwMode="auto">
          <a:xfrm>
            <a:off x="160020" y="1313279"/>
            <a:ext cx="11795759" cy="4895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5pPr>
            <a:lvl6pPr marL="15367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6pPr>
            <a:lvl7pPr marL="19939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7pPr>
            <a:lvl8pPr marL="24511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8pPr>
            <a:lvl9pPr marL="29083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9pPr>
          </a:lstStyle>
          <a:p>
            <a:r>
              <a:rPr lang="en-GB" altLang="en-US" sz="1941" dirty="0">
                <a:solidFill>
                  <a:srgbClr val="0000FF"/>
                </a:solidFill>
              </a:rPr>
              <a:t>For statements have the following basic structure:</a:t>
            </a:r>
          </a:p>
          <a:p>
            <a:pPr>
              <a:lnSpc>
                <a:spcPct val="103000"/>
              </a:lnSpc>
            </a:pPr>
            <a:r>
              <a:rPr lang="en-GB" altLang="en-US" sz="1941" dirty="0">
                <a:latin typeface="Courier New" panose="02070309020205020404" pitchFamily="49" charset="0"/>
              </a:rPr>
              <a:t>for item </a:t>
            </a:r>
            <a:r>
              <a:rPr lang="en-GB" altLang="en-US" sz="1941" dirty="0" err="1">
                <a:latin typeface="Courier New" panose="02070309020205020404" pitchFamily="49" charset="0"/>
              </a:rPr>
              <a:t>i</a:t>
            </a:r>
            <a:r>
              <a:rPr lang="en-GB" altLang="en-US" sz="1941" dirty="0">
                <a:latin typeface="Courier New" panose="02070309020205020404" pitchFamily="49" charset="0"/>
              </a:rPr>
              <a:t> in set s:  </a:t>
            </a:r>
          </a:p>
          <a:p>
            <a:pPr>
              <a:lnSpc>
                <a:spcPct val="103000"/>
              </a:lnSpc>
            </a:pPr>
            <a:r>
              <a:rPr lang="en-GB" altLang="en-US" sz="1941" dirty="0">
                <a:latin typeface="Courier New" panose="02070309020205020404" pitchFamily="49" charset="0"/>
              </a:rPr>
              <a:t>  action on item </a:t>
            </a:r>
            <a:r>
              <a:rPr lang="en-GB" altLang="en-US" sz="1941" dirty="0" err="1">
                <a:latin typeface="Courier New" panose="02070309020205020404" pitchFamily="49" charset="0"/>
              </a:rPr>
              <a:t>i</a:t>
            </a:r>
            <a:r>
              <a:rPr lang="en-GB" altLang="en-US" sz="1941" dirty="0">
                <a:latin typeface="Courier New" panose="02070309020205020404" pitchFamily="49" charset="0"/>
              </a:rPr>
              <a:t>    </a:t>
            </a:r>
          </a:p>
          <a:p>
            <a:r>
              <a:rPr lang="en-GB" altLang="en-US" sz="1941" dirty="0">
                <a:solidFill>
                  <a:srgbClr val="008000"/>
                </a:solidFill>
              </a:rPr>
              <a:t># item and set are not statements here; they are merely intended to clarify the relationships between  </a:t>
            </a:r>
            <a:r>
              <a:rPr lang="en-GB" altLang="en-US" sz="1941" dirty="0" err="1">
                <a:solidFill>
                  <a:srgbClr val="008000"/>
                </a:solidFill>
              </a:rPr>
              <a:t>i</a:t>
            </a:r>
            <a:r>
              <a:rPr lang="en-GB" altLang="en-US" sz="1941" dirty="0">
                <a:solidFill>
                  <a:srgbClr val="008000"/>
                </a:solidFill>
              </a:rPr>
              <a:t> and s</a:t>
            </a:r>
          </a:p>
          <a:p>
            <a:r>
              <a:rPr lang="en-GB" altLang="en-US" sz="1941" dirty="0">
                <a:solidFill>
                  <a:srgbClr val="0000FF"/>
                </a:solidFill>
              </a:rPr>
              <a:t>Example:</a:t>
            </a:r>
          </a:p>
          <a:p>
            <a:pPr>
              <a:lnSpc>
                <a:spcPct val="103000"/>
              </a:lnSpc>
            </a:pPr>
            <a:r>
              <a:rPr lang="en-GB" altLang="en-US" sz="1941" dirty="0">
                <a:latin typeface="Courier New" panose="02070309020205020404" pitchFamily="49" charset="0"/>
              </a:rPr>
              <a:t>&gt;&gt;&gt; for </a:t>
            </a:r>
            <a:r>
              <a:rPr lang="en-GB" altLang="en-US" sz="1941" dirty="0" err="1">
                <a:latin typeface="Courier New" panose="02070309020205020404" pitchFamily="49" charset="0"/>
              </a:rPr>
              <a:t>i</a:t>
            </a:r>
            <a:r>
              <a:rPr lang="en-GB" altLang="en-US" sz="1941" dirty="0">
                <a:latin typeface="Courier New" panose="02070309020205020404" pitchFamily="49" charset="0"/>
              </a:rPr>
              <a:t> in range(1,7):</a:t>
            </a:r>
          </a:p>
          <a:p>
            <a:pPr>
              <a:lnSpc>
                <a:spcPct val="103000"/>
              </a:lnSpc>
            </a:pPr>
            <a:r>
              <a:rPr lang="en-GB" altLang="en-US" sz="1941" dirty="0">
                <a:latin typeface="Courier New" panose="02070309020205020404" pitchFamily="49" charset="0"/>
              </a:rPr>
              <a:t>...   print </a:t>
            </a:r>
            <a:r>
              <a:rPr lang="en-GB" altLang="en-US" sz="1941" dirty="0" err="1">
                <a:latin typeface="Courier New" panose="02070309020205020404" pitchFamily="49" charset="0"/>
              </a:rPr>
              <a:t>i</a:t>
            </a:r>
            <a:r>
              <a:rPr lang="en-GB" altLang="en-US" sz="1941" dirty="0">
                <a:latin typeface="Courier New" panose="02070309020205020404" pitchFamily="49" charset="0"/>
              </a:rPr>
              <a:t>, </a:t>
            </a:r>
            <a:r>
              <a:rPr lang="en-GB" altLang="en-US" sz="1941" dirty="0" err="1">
                <a:latin typeface="Courier New" panose="02070309020205020404" pitchFamily="49" charset="0"/>
              </a:rPr>
              <a:t>i</a:t>
            </a:r>
            <a:r>
              <a:rPr lang="en-GB" altLang="en-US" sz="1941" dirty="0">
                <a:latin typeface="Courier New" panose="02070309020205020404" pitchFamily="49" charset="0"/>
              </a:rPr>
              <a:t>**2, </a:t>
            </a:r>
            <a:r>
              <a:rPr lang="en-GB" altLang="en-US" sz="1941" dirty="0" err="1">
                <a:latin typeface="Courier New" panose="02070309020205020404" pitchFamily="49" charset="0"/>
              </a:rPr>
              <a:t>i</a:t>
            </a:r>
            <a:r>
              <a:rPr lang="en-GB" altLang="en-US" sz="1941" dirty="0">
                <a:latin typeface="Courier New" panose="02070309020205020404" pitchFamily="49" charset="0"/>
              </a:rPr>
              <a:t>**3, </a:t>
            </a:r>
            <a:r>
              <a:rPr lang="en-GB" altLang="en-US" sz="1941" dirty="0" err="1">
                <a:latin typeface="Courier New" panose="02070309020205020404" pitchFamily="49" charset="0"/>
              </a:rPr>
              <a:t>i</a:t>
            </a:r>
            <a:r>
              <a:rPr lang="en-GB" altLang="en-US" sz="1941" dirty="0">
                <a:latin typeface="Courier New" panose="02070309020205020404" pitchFamily="49" charset="0"/>
              </a:rPr>
              <a:t>**4</a:t>
            </a:r>
          </a:p>
          <a:p>
            <a:pPr>
              <a:lnSpc>
                <a:spcPct val="103000"/>
              </a:lnSpc>
            </a:pPr>
            <a:r>
              <a:rPr lang="en-GB" altLang="en-US" sz="1941" dirty="0">
                <a:latin typeface="Courier New" panose="02070309020205020404" pitchFamily="49" charset="0"/>
              </a:rPr>
              <a:t>...</a:t>
            </a:r>
          </a:p>
          <a:p>
            <a:pPr>
              <a:lnSpc>
                <a:spcPct val="103000"/>
              </a:lnSpc>
            </a:pPr>
            <a:r>
              <a:rPr lang="en-GB" altLang="en-US" sz="1941" dirty="0">
                <a:latin typeface="Courier New" panose="02070309020205020404" pitchFamily="49" charset="0"/>
              </a:rPr>
              <a:t>1 1 1 1</a:t>
            </a:r>
          </a:p>
          <a:p>
            <a:pPr>
              <a:lnSpc>
                <a:spcPct val="103000"/>
              </a:lnSpc>
            </a:pPr>
            <a:r>
              <a:rPr lang="en-GB" altLang="en-US" sz="1941" dirty="0">
                <a:latin typeface="Courier New" panose="02070309020205020404" pitchFamily="49" charset="0"/>
              </a:rPr>
              <a:t>2 4 8 16</a:t>
            </a:r>
          </a:p>
          <a:p>
            <a:pPr>
              <a:lnSpc>
                <a:spcPct val="103000"/>
              </a:lnSpc>
            </a:pPr>
            <a:r>
              <a:rPr lang="en-GB" altLang="en-US" sz="1941" dirty="0">
                <a:latin typeface="Courier New" panose="02070309020205020404" pitchFamily="49" charset="0"/>
              </a:rPr>
              <a:t>3 9 27 81</a:t>
            </a:r>
          </a:p>
          <a:p>
            <a:pPr>
              <a:lnSpc>
                <a:spcPct val="103000"/>
              </a:lnSpc>
            </a:pPr>
            <a:r>
              <a:rPr lang="en-GB" altLang="en-US" sz="1941" dirty="0">
                <a:latin typeface="Courier New" panose="02070309020205020404" pitchFamily="49" charset="0"/>
              </a:rPr>
              <a:t>4 16 64 256</a:t>
            </a:r>
          </a:p>
          <a:p>
            <a:pPr>
              <a:lnSpc>
                <a:spcPct val="103000"/>
              </a:lnSpc>
            </a:pPr>
            <a:r>
              <a:rPr lang="en-GB" altLang="en-US" sz="1941" dirty="0">
                <a:latin typeface="Courier New" panose="02070309020205020404" pitchFamily="49" charset="0"/>
              </a:rPr>
              <a:t>5 25 125 625</a:t>
            </a:r>
          </a:p>
          <a:p>
            <a:pPr>
              <a:lnSpc>
                <a:spcPct val="103000"/>
              </a:lnSpc>
            </a:pPr>
            <a:r>
              <a:rPr lang="en-GB" altLang="en-US" sz="1941" dirty="0">
                <a:latin typeface="Courier New" panose="02070309020205020404" pitchFamily="49" charset="0"/>
              </a:rPr>
              <a:t>6 36 216 1296</a:t>
            </a:r>
          </a:p>
          <a:p>
            <a:pPr>
              <a:lnSpc>
                <a:spcPct val="103000"/>
              </a:lnSpc>
            </a:pPr>
            <a:r>
              <a:rPr lang="en-GB" altLang="en-US" sz="1941" dirty="0">
                <a:latin typeface="Courier New" panose="02070309020205020404" pitchFamily="49" charset="0"/>
              </a:rPr>
              <a:t>&gt;&gt;&gt;</a:t>
            </a:r>
          </a:p>
          <a:p>
            <a:pPr>
              <a:lnSpc>
                <a:spcPct val="103000"/>
              </a:lnSpc>
            </a:pPr>
            <a:endParaRPr lang="en-GB" altLang="en-US" sz="1941" dirty="0">
              <a:latin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dirty="0"/>
              <a:t>http://hifweb.lbl.gov/public/slides/python.ppt</a:t>
            </a:r>
          </a:p>
        </p:txBody>
      </p:sp>
    </p:spTree>
    <p:extLst>
      <p:ext uri="{BB962C8B-B14F-4D97-AF65-F5344CB8AC3E}">
        <p14:creationId xmlns:p14="http://schemas.microsoft.com/office/powerpoint/2010/main" val="9368149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514350" y="239860"/>
            <a:ext cx="11563350" cy="634199"/>
          </a:xfrm>
        </p:spPr>
        <p:txBody>
          <a:bodyPr vert="horz" lIns="91440" tIns="45720" rIns="91440" bIns="45720" rtlCol="0" anchor="ctr">
            <a:normAutofit fontScale="90000"/>
          </a:bodyPr>
          <a:lstStyle/>
          <a:p>
            <a:r>
              <a:rPr lang="en-GB" altLang="en-US" dirty="0">
                <a:latin typeface="Helvetica"/>
                <a:cs typeface="Helvetica"/>
              </a:rPr>
              <a:t>Basic Statements: The For Statement (2) </a:t>
            </a:r>
          </a:p>
        </p:txBody>
      </p:sp>
      <p:sp>
        <p:nvSpPr>
          <p:cNvPr id="34818" name="Text Box 2"/>
          <p:cNvSpPr txBox="1">
            <a:spLocks noChangeArrowheads="1"/>
          </p:cNvSpPr>
          <p:nvPr/>
        </p:nvSpPr>
        <p:spPr bwMode="auto">
          <a:xfrm>
            <a:off x="686528" y="1285539"/>
            <a:ext cx="11391171" cy="4280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5pPr>
            <a:lvl6pPr marL="15367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6pPr>
            <a:lvl7pPr marL="19939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7pPr>
            <a:lvl8pPr marL="24511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8pPr>
            <a:lvl9pPr marL="29083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9pPr>
          </a:lstStyle>
          <a:p>
            <a:r>
              <a:rPr lang="en-GB" altLang="en-US" sz="1941" dirty="0">
                <a:solidFill>
                  <a:srgbClr val="0000FF"/>
                </a:solidFill>
              </a:rPr>
              <a:t>The item </a:t>
            </a:r>
            <a:r>
              <a:rPr lang="en-GB" altLang="en-US" sz="1941" dirty="0" err="1">
                <a:solidFill>
                  <a:srgbClr val="0000FF"/>
                </a:solidFill>
              </a:rPr>
              <a:t>i</a:t>
            </a:r>
            <a:r>
              <a:rPr lang="en-GB" altLang="en-US" sz="1941" dirty="0">
                <a:solidFill>
                  <a:srgbClr val="0000FF"/>
                </a:solidFill>
              </a:rPr>
              <a:t> is often used to refer to an index in a list, tuple, or array</a:t>
            </a:r>
          </a:p>
          <a:p>
            <a:r>
              <a:rPr lang="en-GB" altLang="en-US" sz="1941" dirty="0">
                <a:solidFill>
                  <a:srgbClr val="0000FF"/>
                </a:solidFill>
              </a:rPr>
              <a:t>Example:</a:t>
            </a:r>
          </a:p>
          <a:p>
            <a:pPr>
              <a:lnSpc>
                <a:spcPct val="103000"/>
              </a:lnSpc>
            </a:pPr>
            <a:r>
              <a:rPr lang="en-GB" altLang="en-US" sz="1941" dirty="0">
                <a:latin typeface="Courier New" panose="02070309020205020404" pitchFamily="49" charset="0"/>
              </a:rPr>
              <a:t>&gt;&gt;&gt; L = [0,1,2,3]  </a:t>
            </a:r>
            <a:r>
              <a:rPr lang="en-GB" altLang="en-US" sz="1941" dirty="0">
                <a:solidFill>
                  <a:srgbClr val="008000"/>
                </a:solidFill>
              </a:rPr>
              <a:t># or, equivalently, range(4)</a:t>
            </a:r>
          </a:p>
          <a:p>
            <a:pPr>
              <a:lnSpc>
                <a:spcPct val="103000"/>
              </a:lnSpc>
            </a:pPr>
            <a:r>
              <a:rPr lang="en-GB" altLang="en-US" sz="1941" dirty="0">
                <a:latin typeface="Courier New" panose="02070309020205020404" pitchFamily="49" charset="0"/>
              </a:rPr>
              <a:t>&gt;&gt;&gt; for </a:t>
            </a:r>
            <a:r>
              <a:rPr lang="en-GB" altLang="en-US" sz="1941" dirty="0" err="1">
                <a:latin typeface="Courier New" panose="02070309020205020404" pitchFamily="49" charset="0"/>
              </a:rPr>
              <a:t>i</a:t>
            </a:r>
            <a:r>
              <a:rPr lang="en-GB" altLang="en-US" sz="1941" dirty="0">
                <a:latin typeface="Courier New" panose="02070309020205020404" pitchFamily="49" charset="0"/>
              </a:rPr>
              <a:t> in range(</a:t>
            </a:r>
            <a:r>
              <a:rPr lang="en-GB" altLang="en-US" sz="1941" dirty="0" err="1">
                <a:latin typeface="Courier New" panose="02070309020205020404" pitchFamily="49" charset="0"/>
              </a:rPr>
              <a:t>len</a:t>
            </a:r>
            <a:r>
              <a:rPr lang="en-GB" altLang="en-US" sz="1941" dirty="0">
                <a:latin typeface="Courier New" panose="02070309020205020404" pitchFamily="49" charset="0"/>
              </a:rPr>
              <a:t>(L)):</a:t>
            </a:r>
          </a:p>
          <a:p>
            <a:pPr>
              <a:lnSpc>
                <a:spcPct val="103000"/>
              </a:lnSpc>
            </a:pPr>
            <a:r>
              <a:rPr lang="en-GB" altLang="en-US" sz="1941" dirty="0">
                <a:latin typeface="Courier New" panose="02070309020205020404" pitchFamily="49" charset="0"/>
              </a:rPr>
              <a:t>...   L[</a:t>
            </a:r>
            <a:r>
              <a:rPr lang="en-GB" altLang="en-US" sz="1941" dirty="0" err="1">
                <a:latin typeface="Courier New" panose="02070309020205020404" pitchFamily="49" charset="0"/>
              </a:rPr>
              <a:t>i</a:t>
            </a:r>
            <a:r>
              <a:rPr lang="en-GB" altLang="en-US" sz="1941" dirty="0">
                <a:latin typeface="Courier New" panose="02070309020205020404" pitchFamily="49" charset="0"/>
              </a:rPr>
              <a:t>] = L[</a:t>
            </a:r>
            <a:r>
              <a:rPr lang="en-GB" altLang="en-US" sz="1941" dirty="0" err="1">
                <a:latin typeface="Courier New" panose="02070309020205020404" pitchFamily="49" charset="0"/>
              </a:rPr>
              <a:t>i</a:t>
            </a:r>
            <a:r>
              <a:rPr lang="en-GB" altLang="en-US" sz="1941" dirty="0">
                <a:latin typeface="Courier New" panose="02070309020205020404" pitchFamily="49" charset="0"/>
              </a:rPr>
              <a:t>]**2</a:t>
            </a:r>
          </a:p>
          <a:p>
            <a:pPr>
              <a:lnSpc>
                <a:spcPct val="103000"/>
              </a:lnSpc>
            </a:pPr>
            <a:r>
              <a:rPr lang="en-GB" altLang="en-US" sz="1941" dirty="0">
                <a:latin typeface="Courier New" panose="02070309020205020404" pitchFamily="49" charset="0"/>
              </a:rPr>
              <a:t>...</a:t>
            </a:r>
          </a:p>
          <a:p>
            <a:pPr>
              <a:lnSpc>
                <a:spcPct val="103000"/>
              </a:lnSpc>
            </a:pPr>
            <a:r>
              <a:rPr lang="en-GB" altLang="en-US" sz="1941" dirty="0">
                <a:latin typeface="Courier New" panose="02070309020205020404" pitchFamily="49" charset="0"/>
              </a:rPr>
              <a:t>&gt;&gt;&gt; L</a:t>
            </a:r>
          </a:p>
          <a:p>
            <a:pPr>
              <a:lnSpc>
                <a:spcPct val="103000"/>
              </a:lnSpc>
            </a:pPr>
            <a:r>
              <a:rPr lang="en-GB" altLang="en-US" sz="1941" dirty="0">
                <a:latin typeface="Courier New" panose="02070309020205020404" pitchFamily="49" charset="0"/>
              </a:rPr>
              <a:t>[0,1,4,9]</a:t>
            </a:r>
          </a:p>
          <a:p>
            <a:pPr>
              <a:lnSpc>
                <a:spcPct val="103000"/>
              </a:lnSpc>
            </a:pPr>
            <a:r>
              <a:rPr lang="en-GB" altLang="en-US" sz="1941" dirty="0">
                <a:latin typeface="Courier New" panose="02070309020205020404" pitchFamily="49" charset="0"/>
              </a:rPr>
              <a:t>&gt;&gt;&gt;</a:t>
            </a:r>
          </a:p>
          <a:p>
            <a:r>
              <a:rPr lang="en-GB" altLang="en-US" sz="1941" dirty="0">
                <a:solidFill>
                  <a:srgbClr val="0000FF"/>
                </a:solidFill>
              </a:rPr>
              <a:t>Of course, we could accomplish this particular task more compactly using arrays:</a:t>
            </a:r>
          </a:p>
          <a:p>
            <a:pPr>
              <a:lnSpc>
                <a:spcPct val="103000"/>
              </a:lnSpc>
            </a:pPr>
            <a:r>
              <a:rPr lang="en-GB" altLang="en-US" sz="1941" dirty="0">
                <a:latin typeface="Courier New" panose="02070309020205020404" pitchFamily="49" charset="0"/>
              </a:rPr>
              <a:t>&gt;&gt;&gt; L = </a:t>
            </a:r>
            <a:r>
              <a:rPr lang="en-GB" altLang="en-US" sz="1941" dirty="0" err="1">
                <a:latin typeface="Courier New" panose="02070309020205020404" pitchFamily="49" charset="0"/>
              </a:rPr>
              <a:t>arange</a:t>
            </a:r>
            <a:r>
              <a:rPr lang="en-GB" altLang="en-US" sz="1941" dirty="0">
                <a:latin typeface="Courier New" panose="02070309020205020404" pitchFamily="49" charset="0"/>
              </a:rPr>
              <a:t>(4)</a:t>
            </a:r>
          </a:p>
          <a:p>
            <a:pPr>
              <a:lnSpc>
                <a:spcPct val="103000"/>
              </a:lnSpc>
            </a:pPr>
            <a:r>
              <a:rPr lang="en-GB" altLang="en-US" sz="1941" dirty="0">
                <a:latin typeface="Courier New" panose="02070309020205020404" pitchFamily="49" charset="0"/>
              </a:rPr>
              <a:t>&gt;&gt;&gt; L = L**2</a:t>
            </a:r>
          </a:p>
          <a:p>
            <a:pPr>
              <a:lnSpc>
                <a:spcPct val="103000"/>
              </a:lnSpc>
            </a:pPr>
            <a:r>
              <a:rPr lang="en-GB" altLang="en-US" sz="1941" dirty="0">
                <a:latin typeface="Courier New" panose="02070309020205020404" pitchFamily="49" charset="0"/>
              </a:rPr>
              <a:t>&gt;&gt;&gt; L</a:t>
            </a:r>
          </a:p>
          <a:p>
            <a:pPr>
              <a:lnSpc>
                <a:spcPct val="103000"/>
              </a:lnSpc>
            </a:pPr>
            <a:r>
              <a:rPr lang="en-GB" altLang="en-US" sz="1941" dirty="0">
                <a:latin typeface="Courier New" panose="02070309020205020404" pitchFamily="49" charset="0"/>
              </a:rPr>
              <a:t>[0,1,4,9,]</a:t>
            </a:r>
          </a:p>
        </p:txBody>
      </p:sp>
      <p:sp>
        <p:nvSpPr>
          <p:cNvPr id="2" name="Footer Placeholder 1"/>
          <p:cNvSpPr>
            <a:spLocks noGrp="1"/>
          </p:cNvSpPr>
          <p:nvPr>
            <p:ph type="ftr" sz="quarter" idx="11"/>
          </p:nvPr>
        </p:nvSpPr>
        <p:spPr/>
        <p:txBody>
          <a:bodyPr/>
          <a:lstStyle/>
          <a:p>
            <a:r>
              <a:rPr lang="en-US" dirty="0"/>
              <a:t>http://hifweb.lbl.gov/public/slides/python.ppt</a:t>
            </a:r>
          </a:p>
        </p:txBody>
      </p:sp>
    </p:spTree>
    <p:extLst>
      <p:ext uri="{BB962C8B-B14F-4D97-AF65-F5344CB8AC3E}">
        <p14:creationId xmlns:p14="http://schemas.microsoft.com/office/powerpoint/2010/main" val="21654638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448" t="28634" r="-1448" b="-24272"/>
          <a:stretch/>
        </p:blipFill>
        <p:spPr>
          <a:xfrm>
            <a:off x="5689600" y="2357120"/>
            <a:ext cx="6313206" cy="4297680"/>
          </a:xfrm>
          <a:prstGeom prst="rect">
            <a:avLst/>
          </a:prstGeom>
        </p:spPr>
      </p:pic>
      <p:sp>
        <p:nvSpPr>
          <p:cNvPr id="3" name="Content Placeholder 2"/>
          <p:cNvSpPr>
            <a:spLocks noGrp="1"/>
          </p:cNvSpPr>
          <p:nvPr/>
        </p:nvSpPr>
        <p:spPr>
          <a:xfrm>
            <a:off x="616603" y="1108709"/>
            <a:ext cx="8229600" cy="4724400"/>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Science</a:t>
            </a:r>
          </a:p>
          <a:p>
            <a:pPr>
              <a:buNone/>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 Bioinformatics</a:t>
            </a:r>
          </a:p>
          <a:p>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System Administration</a:t>
            </a:r>
          </a:p>
          <a:p>
            <a:pPr>
              <a:buNone/>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-Unix</a:t>
            </a:r>
          </a:p>
          <a:p>
            <a:pPr>
              <a:buNone/>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-Web logic</a:t>
            </a:r>
          </a:p>
          <a:p>
            <a:pPr>
              <a:buNone/>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-Web sphere</a:t>
            </a:r>
          </a:p>
          <a:p>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Web Application Development</a:t>
            </a:r>
          </a:p>
          <a:p>
            <a:pPr>
              <a:buNone/>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-CGI</a:t>
            </a:r>
          </a:p>
          <a:p>
            <a:pPr>
              <a:buNone/>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400" dirty="0" err="1">
                <a:solidFill>
                  <a:schemeClr val="tx1">
                    <a:lumMod val="85000"/>
                    <a:lumOff val="15000"/>
                  </a:schemeClr>
                </a:solidFill>
                <a:latin typeface="Times New Roman" panose="02020603050405020304" pitchFamily="18" charset="0"/>
                <a:cs typeface="Times New Roman" panose="02020603050405020304" pitchFamily="18" charset="0"/>
              </a:rPr>
              <a:t>Jython</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 </a:t>
            </a:r>
            <a:r>
              <a:rPr lang="en-US" sz="2400" dirty="0" err="1">
                <a:solidFill>
                  <a:schemeClr val="tx1">
                    <a:lumMod val="85000"/>
                    <a:lumOff val="15000"/>
                  </a:schemeClr>
                </a:solidFill>
                <a:latin typeface="Times New Roman" panose="02020603050405020304" pitchFamily="18" charset="0"/>
                <a:cs typeface="Times New Roman" panose="02020603050405020304" pitchFamily="18" charset="0"/>
              </a:rPr>
              <a:t>Servlets</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Testing scripts </a:t>
            </a:r>
          </a:p>
        </p:txBody>
      </p:sp>
      <p:sp>
        <p:nvSpPr>
          <p:cNvPr id="5" name="Title 1"/>
          <p:cNvSpPr txBox="1">
            <a:spLocks/>
          </p:cNvSpPr>
          <p:nvPr/>
        </p:nvSpPr>
        <p:spPr>
          <a:xfrm>
            <a:off x="1869440" y="215581"/>
            <a:ext cx="6400800" cy="731838"/>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000" dirty="0">
                <a:solidFill>
                  <a:srgbClr val="C00000"/>
                </a:solidFill>
                <a:latin typeface="Helvetica"/>
                <a:cs typeface="Helvetica"/>
              </a:rPr>
              <a:t>Applications</a:t>
            </a: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77170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862" y="635854"/>
            <a:ext cx="7040880" cy="621446"/>
          </a:xfrm>
        </p:spPr>
        <p:txBody>
          <a:bodyPr>
            <a:normAutofit fontScale="90000"/>
          </a:bodyPr>
          <a:lstStyle/>
          <a:p>
            <a:pPr algn="ctr"/>
            <a:r>
              <a:rPr lang="en-US" dirty="0"/>
              <a:t>Range</a:t>
            </a:r>
          </a:p>
        </p:txBody>
      </p:sp>
      <p:sp>
        <p:nvSpPr>
          <p:cNvPr id="3" name="Content Placeholder 2"/>
          <p:cNvSpPr>
            <a:spLocks noGrp="1"/>
          </p:cNvSpPr>
          <p:nvPr>
            <p:ph idx="1"/>
          </p:nvPr>
        </p:nvSpPr>
        <p:spPr>
          <a:xfrm>
            <a:off x="838199" y="1825625"/>
            <a:ext cx="10627581" cy="4351338"/>
          </a:xfrm>
        </p:spPr>
        <p:txBody>
          <a:bodyPr>
            <a:normAutofit/>
          </a:bodyPr>
          <a:lstStyle/>
          <a:p>
            <a:r>
              <a:rPr lang="en-US" sz="1941" dirty="0">
                <a:solidFill>
                  <a:srgbClr val="0000FF"/>
                </a:solidFill>
                <a:latin typeface="Nimbus Roman No9 L" pitchFamily="16" charset="0"/>
                <a:ea typeface="msmincho" charset="0"/>
                <a:cs typeface="msmincho" charset="0"/>
              </a:rPr>
              <a:t>The range function specifies a range of integers:</a:t>
            </a:r>
          </a:p>
          <a:p>
            <a:pPr marL="0" indent="0">
              <a:buNone/>
            </a:pPr>
            <a:r>
              <a:rPr lang="en-US" dirty="0">
                <a:latin typeface="Consolas" panose="020B0609020204030204" pitchFamily="49" charset="0"/>
                <a:cs typeface="Consolas" panose="020B0609020204030204" pitchFamily="49" charset="0"/>
              </a:rPr>
              <a:t>range(start, stop) </a:t>
            </a:r>
            <a:r>
              <a:rPr lang="en-US" dirty="0"/>
              <a:t>	- the integers between start (inclusive)</a:t>
            </a:r>
          </a:p>
          <a:p>
            <a:pPr marL="0" indent="0">
              <a:buNone/>
            </a:pPr>
            <a:r>
              <a:rPr lang="en-US" dirty="0"/>
              <a:t>					  and stop (exclusive)</a:t>
            </a:r>
          </a:p>
          <a:p>
            <a:endParaRPr lang="en-US" dirty="0"/>
          </a:p>
          <a:p>
            <a:r>
              <a:rPr lang="en-US" sz="1941" dirty="0">
                <a:solidFill>
                  <a:srgbClr val="0000FF"/>
                </a:solidFill>
                <a:latin typeface="Nimbus Roman No9 L" pitchFamily="16" charset="0"/>
                <a:ea typeface="msmincho" charset="0"/>
                <a:cs typeface="msmincho" charset="0"/>
              </a:rPr>
              <a:t>It can also accept a third value specifying the change between values.</a:t>
            </a:r>
          </a:p>
          <a:p>
            <a:pPr marL="0" indent="0">
              <a:buNone/>
            </a:pPr>
            <a:r>
              <a:rPr lang="en-US" dirty="0">
                <a:latin typeface="Consolas" panose="020B0609020204030204" pitchFamily="49" charset="0"/>
                <a:cs typeface="Consolas" panose="020B0609020204030204" pitchFamily="49" charset="0"/>
              </a:rPr>
              <a:t>range(start, stop, step) </a:t>
            </a:r>
            <a:r>
              <a:rPr lang="en-US" dirty="0"/>
              <a:t>- the integers between start (inclusive)</a:t>
            </a:r>
          </a:p>
          <a:p>
            <a:pPr marL="0" indent="0">
              <a:buNone/>
            </a:pPr>
            <a:r>
              <a:rPr lang="en-US" dirty="0"/>
              <a:t>			        		      and stop (exclusive) by step</a:t>
            </a:r>
          </a:p>
          <a:p>
            <a:pPr marL="0" indent="0">
              <a:buNone/>
            </a:pPr>
            <a:endParaRPr lang="en-US" dirty="0"/>
          </a:p>
        </p:txBody>
      </p:sp>
      <p:sp>
        <p:nvSpPr>
          <p:cNvPr id="4" name="Footer Placeholder 3"/>
          <p:cNvSpPr>
            <a:spLocks noGrp="1"/>
          </p:cNvSpPr>
          <p:nvPr>
            <p:ph type="ftr" sz="quarter" idx="11"/>
          </p:nvPr>
        </p:nvSpPr>
        <p:spPr/>
        <p:txBody>
          <a:bodyPr/>
          <a:lstStyle/>
          <a:p>
            <a:r>
              <a:rPr lang="en-US" dirty="0"/>
              <a:t>http://hifweb.lbl.gov/public/slides/python.ppt</a:t>
            </a:r>
          </a:p>
        </p:txBody>
      </p:sp>
    </p:spTree>
    <p:extLst>
      <p:ext uri="{BB962C8B-B14F-4D97-AF65-F5344CB8AC3E}">
        <p14:creationId xmlns:p14="http://schemas.microsoft.com/office/powerpoint/2010/main" val="36314103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80061" y="456091"/>
            <a:ext cx="11711939" cy="756014"/>
          </a:xfrm>
          <a:noFill/>
          <a:ln/>
        </p:spPr>
        <p:style>
          <a:lnRef idx="0">
            <a:scrgbClr r="0" g="0" b="0"/>
          </a:lnRef>
          <a:fillRef idx="1002">
            <a:schemeClr val="lt2"/>
          </a:fillRef>
          <a:effectRef idx="0">
            <a:scrgbClr r="0" g="0" b="0"/>
          </a:effectRef>
          <a:fontRef idx="major"/>
        </p:style>
        <p:txBody>
          <a:bodyPr vert="horz" wrap="square" lIns="79729" tIns="39071" rIns="79729" bIns="39071" rtlCol="0" anchor="t">
            <a:spAutoFit/>
          </a:bodyPr>
          <a:lstStyle/>
          <a:p>
            <a:pPr>
              <a:tabLst>
                <a:tab pos="638769" algn="l"/>
                <a:tab pos="1277539" algn="l"/>
                <a:tab pos="1916308" algn="l"/>
                <a:tab pos="2555077" algn="l"/>
                <a:tab pos="3193847" algn="l"/>
                <a:tab pos="3832616" algn="l"/>
                <a:tab pos="4471386" algn="l"/>
                <a:tab pos="5110155" algn="l"/>
                <a:tab pos="5748924" algn="l"/>
                <a:tab pos="6387694" algn="l"/>
                <a:tab pos="7026463" algn="l"/>
                <a:tab pos="7665232" algn="l"/>
              </a:tabLst>
            </a:pPr>
            <a:r>
              <a:rPr lang="en-GB" altLang="en-US" dirty="0">
                <a:latin typeface="Helvetica"/>
                <a:cs typeface="Helvetica"/>
              </a:rPr>
              <a:t>Basic Statements: Combining Statements </a:t>
            </a:r>
          </a:p>
        </p:txBody>
      </p:sp>
      <p:sp>
        <p:nvSpPr>
          <p:cNvPr id="35842" name="Text Box 2"/>
          <p:cNvSpPr txBox="1">
            <a:spLocks noChangeArrowheads="1"/>
          </p:cNvSpPr>
          <p:nvPr/>
        </p:nvSpPr>
        <p:spPr bwMode="auto">
          <a:xfrm>
            <a:off x="1976438" y="1569003"/>
            <a:ext cx="8150878" cy="4492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5pPr>
            <a:lvl6pPr marL="15367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6pPr>
            <a:lvl7pPr marL="19939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7pPr>
            <a:lvl8pPr marL="24511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8pPr>
            <a:lvl9pPr marL="2908300" indent="-215900" defTabSz="449263" fontAlgn="base" hangingPunct="0">
              <a:lnSpc>
                <a:spcPct val="11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Nimbus Roman No9 L" pitchFamily="16" charset="0"/>
                <a:ea typeface="msmincho" charset="0"/>
                <a:cs typeface="msmincho" charset="0"/>
              </a:defRPr>
            </a:lvl9pPr>
          </a:lstStyle>
          <a:p>
            <a:r>
              <a:rPr lang="en-GB" altLang="en-US" dirty="0">
                <a:solidFill>
                  <a:srgbClr val="0000FF"/>
                </a:solidFill>
              </a:rPr>
              <a:t>The user may combine statements in a myriad of ways</a:t>
            </a:r>
          </a:p>
          <a:p>
            <a:endParaRPr lang="en-GB" altLang="en-US" dirty="0">
              <a:solidFill>
                <a:srgbClr val="0000FF"/>
              </a:solidFill>
            </a:endParaRPr>
          </a:p>
          <a:p>
            <a:r>
              <a:rPr lang="en-GB" altLang="en-US" dirty="0">
                <a:solidFill>
                  <a:srgbClr val="0000FF"/>
                </a:solidFill>
              </a:rPr>
              <a:t>Example:</a:t>
            </a:r>
          </a:p>
          <a:p>
            <a:pPr>
              <a:lnSpc>
                <a:spcPct val="103000"/>
              </a:lnSpc>
            </a:pPr>
            <a:r>
              <a:rPr lang="en-GB" altLang="en-US" sz="1941" dirty="0">
                <a:latin typeface="Courier New" panose="02070309020205020404" pitchFamily="49" charset="0"/>
              </a:rPr>
              <a:t>&gt;&gt;&gt; L = [0,1,2,3]  </a:t>
            </a:r>
            <a:r>
              <a:rPr lang="en-GB" altLang="en-US" sz="1941" dirty="0">
                <a:solidFill>
                  <a:srgbClr val="008000"/>
                </a:solidFill>
              </a:rPr>
              <a:t># or, equivalently, range(4)</a:t>
            </a:r>
          </a:p>
          <a:p>
            <a:pPr>
              <a:lnSpc>
                <a:spcPct val="103000"/>
              </a:lnSpc>
            </a:pPr>
            <a:r>
              <a:rPr lang="en-GB" altLang="en-US" sz="1941" dirty="0">
                <a:latin typeface="Courier New" panose="02070309020205020404" pitchFamily="49" charset="0"/>
              </a:rPr>
              <a:t>&gt;&gt;&gt; for </a:t>
            </a:r>
            <a:r>
              <a:rPr lang="en-GB" altLang="en-US" sz="1941" dirty="0" err="1">
                <a:latin typeface="Courier New" panose="02070309020205020404" pitchFamily="49" charset="0"/>
              </a:rPr>
              <a:t>i</a:t>
            </a:r>
            <a:r>
              <a:rPr lang="en-GB" altLang="en-US" sz="1941" dirty="0">
                <a:latin typeface="Courier New" panose="02070309020205020404" pitchFamily="49" charset="0"/>
              </a:rPr>
              <a:t> in range(</a:t>
            </a:r>
            <a:r>
              <a:rPr lang="en-GB" altLang="en-US" sz="1941" dirty="0" err="1">
                <a:latin typeface="Courier New" panose="02070309020205020404" pitchFamily="49" charset="0"/>
              </a:rPr>
              <a:t>len</a:t>
            </a:r>
            <a:r>
              <a:rPr lang="en-GB" altLang="en-US" sz="1941" dirty="0">
                <a:latin typeface="Courier New" panose="02070309020205020404" pitchFamily="49" charset="0"/>
              </a:rPr>
              <a:t>(L)):</a:t>
            </a:r>
          </a:p>
          <a:p>
            <a:pPr>
              <a:lnSpc>
                <a:spcPct val="103000"/>
              </a:lnSpc>
            </a:pPr>
            <a:r>
              <a:rPr lang="en-GB" altLang="en-US" sz="1941" dirty="0">
                <a:latin typeface="Courier New" panose="02070309020205020404" pitchFamily="49" charset="0"/>
              </a:rPr>
              <a:t>...   j = </a:t>
            </a:r>
            <a:r>
              <a:rPr lang="en-GB" altLang="en-US" sz="1941" dirty="0" err="1">
                <a:latin typeface="Courier New" panose="02070309020205020404" pitchFamily="49" charset="0"/>
              </a:rPr>
              <a:t>i</a:t>
            </a:r>
            <a:r>
              <a:rPr lang="en-GB" altLang="en-US" sz="1941" dirty="0">
                <a:latin typeface="Courier New" panose="02070309020205020404" pitchFamily="49" charset="0"/>
              </a:rPr>
              <a:t>/2.</a:t>
            </a:r>
          </a:p>
          <a:p>
            <a:pPr>
              <a:lnSpc>
                <a:spcPct val="103000"/>
              </a:lnSpc>
            </a:pPr>
            <a:r>
              <a:rPr lang="en-GB" altLang="en-US" sz="1941" dirty="0">
                <a:latin typeface="Courier New" panose="02070309020205020404" pitchFamily="49" charset="0"/>
              </a:rPr>
              <a:t>...   if j – </a:t>
            </a:r>
            <a:r>
              <a:rPr lang="en-GB" altLang="en-US" sz="1941" dirty="0" err="1">
                <a:latin typeface="Courier New" panose="02070309020205020404" pitchFamily="49" charset="0"/>
              </a:rPr>
              <a:t>int</a:t>
            </a:r>
            <a:r>
              <a:rPr lang="en-GB" altLang="en-US" sz="1941" dirty="0">
                <a:latin typeface="Courier New" panose="02070309020205020404" pitchFamily="49" charset="0"/>
              </a:rPr>
              <a:t>(j) == 0.0:</a:t>
            </a:r>
          </a:p>
          <a:p>
            <a:pPr>
              <a:lnSpc>
                <a:spcPct val="103000"/>
              </a:lnSpc>
            </a:pPr>
            <a:r>
              <a:rPr lang="en-GB" altLang="en-US" sz="1941" dirty="0">
                <a:latin typeface="Courier New" panose="02070309020205020404" pitchFamily="49" charset="0"/>
              </a:rPr>
              <a:t>...     L[</a:t>
            </a:r>
            <a:r>
              <a:rPr lang="en-GB" altLang="en-US" sz="1941" dirty="0" err="1">
                <a:latin typeface="Courier New" panose="02070309020205020404" pitchFamily="49" charset="0"/>
              </a:rPr>
              <a:t>i</a:t>
            </a:r>
            <a:r>
              <a:rPr lang="en-GB" altLang="en-US" sz="1941" dirty="0">
                <a:latin typeface="Courier New" panose="02070309020205020404" pitchFamily="49" charset="0"/>
              </a:rPr>
              <a:t>] = L[</a:t>
            </a:r>
            <a:r>
              <a:rPr lang="en-GB" altLang="en-US" sz="1941" dirty="0" err="1">
                <a:latin typeface="Courier New" panose="02070309020205020404" pitchFamily="49" charset="0"/>
              </a:rPr>
              <a:t>i</a:t>
            </a:r>
            <a:r>
              <a:rPr lang="en-GB" altLang="en-US" sz="1941" dirty="0">
                <a:latin typeface="Courier New" panose="02070309020205020404" pitchFamily="49" charset="0"/>
              </a:rPr>
              <a:t>]+1</a:t>
            </a:r>
          </a:p>
          <a:p>
            <a:pPr>
              <a:lnSpc>
                <a:spcPct val="103000"/>
              </a:lnSpc>
            </a:pPr>
            <a:r>
              <a:rPr lang="en-GB" altLang="en-US" sz="1941" dirty="0">
                <a:latin typeface="Courier New" panose="02070309020205020404" pitchFamily="49" charset="0"/>
              </a:rPr>
              <a:t>...   else: L[</a:t>
            </a:r>
            <a:r>
              <a:rPr lang="en-GB" altLang="en-US" sz="1941" dirty="0" err="1">
                <a:latin typeface="Courier New" panose="02070309020205020404" pitchFamily="49" charset="0"/>
              </a:rPr>
              <a:t>i</a:t>
            </a:r>
            <a:r>
              <a:rPr lang="en-GB" altLang="en-US" sz="1941" dirty="0">
                <a:latin typeface="Courier New" panose="02070309020205020404" pitchFamily="49" charset="0"/>
              </a:rPr>
              <a:t>] = -</a:t>
            </a:r>
            <a:r>
              <a:rPr lang="en-GB" altLang="en-US" sz="1941" dirty="0" err="1">
                <a:latin typeface="Courier New" panose="02070309020205020404" pitchFamily="49" charset="0"/>
              </a:rPr>
              <a:t>i</a:t>
            </a:r>
            <a:r>
              <a:rPr lang="en-GB" altLang="en-US" sz="1941" dirty="0">
                <a:latin typeface="Courier New" panose="02070309020205020404" pitchFamily="49" charset="0"/>
              </a:rPr>
              <a:t>**2</a:t>
            </a:r>
          </a:p>
          <a:p>
            <a:pPr>
              <a:lnSpc>
                <a:spcPct val="103000"/>
              </a:lnSpc>
            </a:pPr>
            <a:r>
              <a:rPr lang="en-GB" altLang="en-US" sz="1941" dirty="0">
                <a:latin typeface="Courier New" panose="02070309020205020404" pitchFamily="49" charset="0"/>
              </a:rPr>
              <a:t>...</a:t>
            </a:r>
          </a:p>
          <a:p>
            <a:pPr>
              <a:lnSpc>
                <a:spcPct val="103000"/>
              </a:lnSpc>
            </a:pPr>
            <a:r>
              <a:rPr lang="en-GB" altLang="en-US" sz="1941" dirty="0">
                <a:latin typeface="Courier New" panose="02070309020205020404" pitchFamily="49" charset="0"/>
              </a:rPr>
              <a:t>&gt;&gt;&gt; L</a:t>
            </a:r>
          </a:p>
          <a:p>
            <a:pPr>
              <a:lnSpc>
                <a:spcPct val="103000"/>
              </a:lnSpc>
            </a:pPr>
            <a:r>
              <a:rPr lang="en-GB" altLang="en-US" sz="1941" dirty="0">
                <a:latin typeface="Courier New" panose="02070309020205020404" pitchFamily="49" charset="0"/>
              </a:rPr>
              <a:t>[1,-1,3,-9]</a:t>
            </a:r>
          </a:p>
          <a:p>
            <a:pPr>
              <a:lnSpc>
                <a:spcPct val="103000"/>
              </a:lnSpc>
            </a:pPr>
            <a:r>
              <a:rPr lang="en-GB" altLang="en-US" sz="1941" dirty="0">
                <a:latin typeface="Courier New" panose="02070309020205020404" pitchFamily="49" charset="0"/>
              </a:rPr>
              <a:t>&gt;&gt;&gt;</a:t>
            </a:r>
          </a:p>
          <a:p>
            <a:pPr>
              <a:lnSpc>
                <a:spcPct val="103000"/>
              </a:lnSpc>
            </a:pPr>
            <a:endParaRPr lang="en-GB" altLang="en-US" sz="1941" dirty="0">
              <a:latin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dirty="0"/>
              <a:t>http://hifweb.lbl.gov/public/slides/python.ppt</a:t>
            </a:r>
          </a:p>
        </p:txBody>
      </p:sp>
    </p:spTree>
    <p:extLst>
      <p:ext uri="{BB962C8B-B14F-4D97-AF65-F5344CB8AC3E}">
        <p14:creationId xmlns:p14="http://schemas.microsoft.com/office/powerpoint/2010/main" val="188493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5 – Basic for loop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14" y="1292066"/>
            <a:ext cx="8437245" cy="4895374"/>
          </a:xfrm>
        </p:spPr>
      </p:pic>
      <p:cxnSp>
        <p:nvCxnSpPr>
          <p:cNvPr id="5" name="Straight Arrow Connector 4"/>
          <p:cNvCxnSpPr/>
          <p:nvPr/>
        </p:nvCxnSpPr>
        <p:spPr>
          <a:xfrm flipV="1">
            <a:off x="7284720" y="2829415"/>
            <a:ext cx="2204720" cy="304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9723224" y="2684476"/>
            <a:ext cx="1019935" cy="387006"/>
          </a:xfrm>
          <a:prstGeom prst="rect">
            <a:avLst/>
          </a:prstGeom>
          <a:solidFill>
            <a:srgbClr val="CCFFFF"/>
          </a:solidFill>
          <a:ln w="18000">
            <a:solidFill>
              <a:srgbClr val="00FFFF"/>
            </a:solidFill>
            <a:prstDash val="solid"/>
          </a:ln>
        </p:spPr>
        <p:txBody>
          <a:bodyPr vert="horz" wrap="none" lIns="32659" tIns="32659" rIns="32659" bIns="32659" anchorCtr="0" compatLnSpc="0">
            <a:spAutoFit/>
          </a:bodyPr>
          <a:lstStyle/>
          <a:p>
            <a:pPr hangingPunct="0"/>
            <a:r>
              <a:rPr lang="en-GB" sz="2177" dirty="0">
                <a:latin typeface="Liberation Sans" pitchFamily="18"/>
                <a:ea typeface="WenQuanYi Micro Hei" pitchFamily="2"/>
                <a:cs typeface="Lohit Devanagari" pitchFamily="2"/>
              </a:rPr>
              <a:t>For loop</a:t>
            </a:r>
          </a:p>
        </p:txBody>
      </p:sp>
      <p:sp>
        <p:nvSpPr>
          <p:cNvPr id="3" name="Footer Placeholder 2"/>
          <p:cNvSpPr>
            <a:spLocks noGrp="1"/>
          </p:cNvSpPr>
          <p:nvPr>
            <p:ph type="ftr" sz="quarter" idx="11"/>
          </p:nvPr>
        </p:nvSpPr>
        <p:spPr/>
        <p:txBody>
          <a:bodyPr/>
          <a:lstStyle/>
          <a:p>
            <a:r>
              <a:rPr lang="en-US" dirty="0"/>
              <a:t>https://github.com/galactocalypse/python</a:t>
            </a:r>
          </a:p>
        </p:txBody>
      </p:sp>
    </p:spTree>
    <p:extLst>
      <p:ext uri="{BB962C8B-B14F-4D97-AF65-F5344CB8AC3E}">
        <p14:creationId xmlns:p14="http://schemas.microsoft.com/office/powerpoint/2010/main" val="411246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5 – 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670" y="1642586"/>
            <a:ext cx="9447530" cy="3975894"/>
          </a:xfrm>
        </p:spPr>
      </p:pic>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480925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start with In class Exercise</a:t>
            </a:r>
          </a:p>
        </p:txBody>
      </p:sp>
      <p:sp>
        <p:nvSpPr>
          <p:cNvPr id="3" name="Content Placeholder 2"/>
          <p:cNvSpPr>
            <a:spLocks noGrp="1"/>
          </p:cNvSpPr>
          <p:nvPr>
            <p:ph idx="1"/>
          </p:nvPr>
        </p:nvSpPr>
        <p:spPr>
          <a:xfrm>
            <a:off x="192024" y="1600201"/>
            <a:ext cx="11390376" cy="4297679"/>
          </a:xfrm>
        </p:spPr>
        <p:txBody>
          <a:bodyPr>
            <a:normAutofit/>
          </a:bodyPr>
          <a:lstStyle/>
          <a:p>
            <a:pPr marL="457200" indent="-457200">
              <a:buFont typeface="+mj-lt"/>
              <a:buAutoNum type="arabicPeriod"/>
            </a:pPr>
            <a:r>
              <a:rPr lang="en-US" dirty="0"/>
              <a:t>List the differences between Python 2 and Python 3?</a:t>
            </a:r>
          </a:p>
          <a:p>
            <a:pPr marL="0" indent="0">
              <a:buNone/>
            </a:pPr>
            <a:endParaRPr lang="en-US" dirty="0"/>
          </a:p>
          <a:p>
            <a:pPr marL="0" indent="0">
              <a:buNone/>
            </a:pPr>
            <a:r>
              <a:rPr lang="en-US" dirty="0"/>
              <a:t>2.   Write a python program for the following:</a:t>
            </a:r>
          </a:p>
          <a:p>
            <a:pPr lvl="1"/>
            <a:r>
              <a:rPr lang="en-US" sz="2400" dirty="0">
                <a:latin typeface="Times New Roman"/>
                <a:cs typeface="Times New Roman"/>
              </a:rPr>
              <a:t>Take the user first name and last name and print it in reversed form</a:t>
            </a:r>
          </a:p>
          <a:p>
            <a:pPr lvl="1"/>
            <a:r>
              <a:rPr lang="en-US" sz="2400" dirty="0">
                <a:latin typeface="Times New Roman"/>
                <a:cs typeface="Times New Roman"/>
              </a:rPr>
              <a:t> Take two numbers from user and perform arithmetic operations on them.</a:t>
            </a:r>
            <a:endParaRPr lang="en-US" sz="2400" dirty="0"/>
          </a:p>
          <a:p>
            <a:pPr marL="0" indent="0">
              <a:buNone/>
            </a:pPr>
            <a:endParaRPr lang="en-US" dirty="0">
              <a:latin typeface="Times New Roman"/>
              <a:cs typeface="Times New Roman"/>
            </a:endParaRPr>
          </a:p>
          <a:p>
            <a:pPr marL="0" indent="0">
              <a:buNone/>
            </a:pPr>
            <a:r>
              <a:rPr lang="en-US" dirty="0">
                <a:latin typeface="Times New Roman"/>
                <a:cs typeface="Times New Roman"/>
              </a:rPr>
              <a:t>3.  </a:t>
            </a:r>
            <a:r>
              <a:rPr lang="en-US" dirty="0"/>
              <a:t>Write a program that accepts a sentence and prints the number of letters and digits in </a:t>
            </a:r>
          </a:p>
          <a:p>
            <a:pPr marL="0" indent="0">
              <a:buNone/>
            </a:pPr>
            <a:r>
              <a:rPr lang="en-US" dirty="0"/>
              <a:t>      sentence.</a:t>
            </a:r>
            <a:endParaRPr lang="en-US" dirty="0">
              <a:latin typeface="Times New Roman"/>
              <a:cs typeface="Times New Roman"/>
            </a:endParaRPr>
          </a:p>
        </p:txBody>
      </p:sp>
      <p:sp>
        <p:nvSpPr>
          <p:cNvPr id="4" name="Footer Placeholder 3"/>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5419439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Exercise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dirty="0"/>
          </a:p>
          <a:p>
            <a:r>
              <a:rPr lang="en-US" i="1" dirty="0">
                <a:solidFill>
                  <a:srgbClr val="FF0000"/>
                </a:solidFill>
              </a:rPr>
              <a:t>Sample input:</a:t>
            </a:r>
            <a:endParaRPr lang="en-US" dirty="0">
              <a:solidFill>
                <a:srgbClr val="FF0000"/>
              </a:solidFill>
            </a:endParaRPr>
          </a:p>
          <a:p>
            <a:r>
              <a:rPr lang="en-US" err="1"/>
              <a:t>Firstname</a:t>
            </a:r>
            <a:r>
              <a:rPr lang="en-US" dirty="0"/>
              <a:t>: George         </a:t>
            </a:r>
            <a:r>
              <a:rPr lang="en-US" err="1"/>
              <a:t>Lastname</a:t>
            </a:r>
            <a:r>
              <a:rPr lang="en-US" dirty="0"/>
              <a:t>: Thorpe</a:t>
            </a:r>
          </a:p>
          <a:p>
            <a:r>
              <a:rPr lang="en-US" i="1" dirty="0">
                <a:solidFill>
                  <a:srgbClr val="FF0000"/>
                </a:solidFill>
              </a:rPr>
              <a:t>Sample output:</a:t>
            </a:r>
            <a:endParaRPr lang="en-US" dirty="0">
              <a:solidFill>
                <a:srgbClr val="FF0000"/>
              </a:solidFill>
            </a:endParaRPr>
          </a:p>
          <a:p>
            <a:r>
              <a:rPr lang="en-US" err="1"/>
              <a:t>egroeG</a:t>
            </a:r>
            <a:r>
              <a:rPr lang="en-US" dirty="0"/>
              <a:t> </a:t>
            </a:r>
            <a:r>
              <a:rPr lang="en-US" err="1"/>
              <a:t>eprohT</a:t>
            </a:r>
            <a:endParaRPr lang="en-US"/>
          </a:p>
          <a:p>
            <a:pPr marL="0" indent="0">
              <a:buNone/>
            </a:pPr>
            <a:r>
              <a:rPr lang="en-US" dirty="0"/>
              <a:t>-----------------------------------------------------</a:t>
            </a:r>
          </a:p>
          <a:p>
            <a:r>
              <a:rPr lang="en-US" i="1" dirty="0">
                <a:solidFill>
                  <a:srgbClr val="FF0000"/>
                </a:solidFill>
              </a:rPr>
              <a:t>Sample input:</a:t>
            </a:r>
            <a:endParaRPr lang="en-US" dirty="0">
              <a:solidFill>
                <a:srgbClr val="FF0000"/>
              </a:solidFill>
            </a:endParaRPr>
          </a:p>
          <a:p>
            <a:r>
              <a:rPr lang="en-US" dirty="0"/>
              <a:t>Python CS 5590</a:t>
            </a:r>
          </a:p>
          <a:p>
            <a:r>
              <a:rPr lang="en-US" i="1" dirty="0">
                <a:solidFill>
                  <a:srgbClr val="FF0000"/>
                </a:solidFill>
              </a:rPr>
              <a:t>Sample output:</a:t>
            </a:r>
            <a:endParaRPr lang="en-US" dirty="0">
              <a:solidFill>
                <a:srgbClr val="FF0000"/>
              </a:solidFill>
            </a:endParaRPr>
          </a:p>
          <a:p>
            <a:r>
              <a:rPr lang="en-US" dirty="0"/>
              <a:t>Letters: 8       Digits: 4</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2333972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https://www.slideshare.net/nowells/introduction-to-python-5182313</a:t>
            </a:r>
            <a:endParaRPr lang="en-US" dirty="0"/>
          </a:p>
          <a:p>
            <a:r>
              <a:rPr lang="en-US" dirty="0">
                <a:hlinkClick r:id="rId3"/>
              </a:rPr>
              <a:t>https://www.slideshare.net/sujithkumar9212301/introduction-to-python-36647807</a:t>
            </a:r>
            <a:endParaRPr lang="en-US" dirty="0"/>
          </a:p>
          <a:p>
            <a:r>
              <a:rPr lang="en-US" dirty="0">
                <a:hlinkClick r:id="rId4"/>
              </a:rPr>
              <a:t>https://github.com/galactocalypse/python</a:t>
            </a:r>
            <a:endParaRPr lang="en-US" dirty="0"/>
          </a:p>
          <a:p>
            <a:r>
              <a:rPr lang="en-US" u="sng" dirty="0">
                <a:hlinkClick r:id="rId5"/>
              </a:rPr>
              <a:t>http://www.cse.msu.edu/~cse231/PracticeOfComputingUsingPython/</a:t>
            </a:r>
            <a:endParaRPr lang="en-US" u="sng" dirty="0"/>
          </a:p>
          <a:p>
            <a:r>
              <a:rPr lang="en-US" u="sng" dirty="0">
                <a:hlinkClick r:id="rId6"/>
              </a:rPr>
              <a:t>https://ocw.mit.edu/courses/electrical-engineering-and-computer-science/6-189-a-gentle-introduction-to-programming-using-python-january-iap-2011/download-course-materials/</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384907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160" y="294735"/>
            <a:ext cx="6400800" cy="731838"/>
          </a:xfrm>
        </p:spPr>
        <p:txBody>
          <a:bodyPr>
            <a:normAutofit/>
          </a:bodyPr>
          <a:lstStyle/>
          <a:p>
            <a:pPr algn="ctr"/>
            <a:r>
              <a:rPr lang="en-US" sz="4000" dirty="0">
                <a:solidFill>
                  <a:srgbClr val="C00000"/>
                </a:solidFill>
              </a:rPr>
              <a:t>Who uses python today…</a:t>
            </a:r>
          </a:p>
        </p:txBody>
      </p:sp>
      <p:sp>
        <p:nvSpPr>
          <p:cNvPr id="3" name="Content Placeholder 2"/>
          <p:cNvSpPr>
            <a:spLocks noGrp="1"/>
          </p:cNvSpPr>
          <p:nvPr>
            <p:ph idx="1"/>
          </p:nvPr>
        </p:nvSpPr>
        <p:spPr>
          <a:xfrm>
            <a:off x="203454" y="1191546"/>
            <a:ext cx="7662672" cy="4998402"/>
          </a:xfrm>
        </p:spPr>
        <p:txBody>
          <a:bodyPr>
            <a:normAutofit/>
          </a:bodyPr>
          <a:lstStyle/>
          <a:p>
            <a:pPr algn="just">
              <a:buClr>
                <a:srgbClr val="C00000"/>
              </a:buClr>
            </a:pPr>
            <a:r>
              <a:rPr lang="en-US" sz="2400" dirty="0">
                <a:latin typeface="Times New Roman" pitchFamily="18" charset="0"/>
                <a:cs typeface="Times New Roman" pitchFamily="18" charset="0"/>
              </a:rPr>
              <a:t>Python is  being applied in real revenue-generating products by real companies. For instance:</a:t>
            </a:r>
          </a:p>
          <a:p>
            <a:pPr algn="just">
              <a:buClr>
                <a:srgbClr val="C00000"/>
              </a:buClr>
            </a:pPr>
            <a:r>
              <a:rPr lang="en-US" sz="2400" dirty="0">
                <a:solidFill>
                  <a:srgbClr val="FF0000"/>
                </a:solidFill>
                <a:latin typeface="Times New Roman" pitchFamily="18" charset="0"/>
                <a:cs typeface="Times New Roman" pitchFamily="18" charset="0"/>
              </a:rPr>
              <a:t>Google</a:t>
            </a:r>
            <a:r>
              <a:rPr lang="en-US" sz="2400" dirty="0">
                <a:latin typeface="Times New Roman" pitchFamily="18" charset="0"/>
                <a:cs typeface="Times New Roman" pitchFamily="18" charset="0"/>
              </a:rPr>
              <a:t> makes extensive use of Python in its web search system, and employs Python’s creator.</a:t>
            </a:r>
          </a:p>
          <a:p>
            <a:pPr algn="just">
              <a:buClr>
                <a:srgbClr val="C00000"/>
              </a:buClr>
            </a:pPr>
            <a:r>
              <a:rPr lang="en-US" sz="2400" dirty="0">
                <a:solidFill>
                  <a:srgbClr val="FF0000"/>
                </a:solidFill>
                <a:latin typeface="Times New Roman" pitchFamily="18" charset="0"/>
                <a:cs typeface="Times New Roman" pitchFamily="18" charset="0"/>
              </a:rPr>
              <a:t>Intel</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Cisco</a:t>
            </a:r>
            <a:r>
              <a:rPr lang="en-US" sz="2400" dirty="0">
                <a:latin typeface="Times New Roman" pitchFamily="18" charset="0"/>
                <a:cs typeface="Times New Roman" pitchFamily="18" charset="0"/>
              </a:rPr>
              <a:t>, Hewlett-Packard, Seagate, Qualcomm, and IBM use Python for hardware testing.</a:t>
            </a:r>
          </a:p>
          <a:p>
            <a:pPr algn="just">
              <a:buClr>
                <a:srgbClr val="C00000"/>
              </a:buClr>
            </a:pPr>
            <a:r>
              <a:rPr lang="en-US" sz="2400" dirty="0">
                <a:solidFill>
                  <a:srgbClr val="FF0000"/>
                </a:solidFill>
                <a:latin typeface="Times New Roman" pitchFamily="18" charset="0"/>
                <a:cs typeface="Times New Roman" pitchFamily="18" charset="0"/>
              </a:rPr>
              <a:t>ESRI</a:t>
            </a:r>
            <a:r>
              <a:rPr lang="en-US" sz="2400" dirty="0">
                <a:latin typeface="Times New Roman" pitchFamily="18" charset="0"/>
                <a:cs typeface="Times New Roman" pitchFamily="18" charset="0"/>
              </a:rPr>
              <a:t> uses Python as an end-user customization tool for its popular GIS mapping products.</a:t>
            </a:r>
          </a:p>
          <a:p>
            <a:pPr algn="just">
              <a:buClr>
                <a:srgbClr val="C00000"/>
              </a:buClr>
            </a:pPr>
            <a:r>
              <a:rPr lang="en-US" sz="2400" dirty="0">
                <a:latin typeface="Times New Roman" pitchFamily="18" charset="0"/>
                <a:cs typeface="Times New Roman" pitchFamily="18" charset="0"/>
              </a:rPr>
              <a:t>The </a:t>
            </a:r>
            <a:r>
              <a:rPr lang="en-US" sz="2400" dirty="0">
                <a:solidFill>
                  <a:srgbClr val="FF0000"/>
                </a:solidFill>
                <a:latin typeface="Times New Roman" pitchFamily="18" charset="0"/>
                <a:cs typeface="Times New Roman" pitchFamily="18" charset="0"/>
              </a:rPr>
              <a:t>YouTube</a:t>
            </a:r>
            <a:r>
              <a:rPr lang="en-US" sz="2400" dirty="0">
                <a:latin typeface="Times New Roman" pitchFamily="18" charset="0"/>
                <a:cs typeface="Times New Roman" pitchFamily="18" charset="0"/>
              </a:rPr>
              <a:t> video sharing service is largely written in Python</a:t>
            </a:r>
          </a:p>
          <a:p>
            <a:pPr algn="just">
              <a:buClr>
                <a:srgbClr val="C00000"/>
              </a:buClr>
            </a:pPr>
            <a:r>
              <a:rPr lang="en-US" sz="2400" dirty="0">
                <a:latin typeface="Times New Roman" pitchFamily="18" charset="0"/>
                <a:cs typeface="Times New Roman" pitchFamily="18" charset="0"/>
              </a:rPr>
              <a:t>The list goes on…….</a:t>
            </a:r>
          </a:p>
        </p:txBody>
      </p:sp>
      <p:pic>
        <p:nvPicPr>
          <p:cNvPr id="4" name="Picture 3"/>
          <p:cNvPicPr>
            <a:picLocks noChangeAspect="1"/>
          </p:cNvPicPr>
          <p:nvPr/>
        </p:nvPicPr>
        <p:blipFill>
          <a:blip r:embed="rId2"/>
          <a:stretch>
            <a:fillRect/>
          </a:stretch>
        </p:blipFill>
        <p:spPr>
          <a:xfrm>
            <a:off x="7866126" y="1858518"/>
            <a:ext cx="3871375" cy="3090672"/>
          </a:xfrm>
          <a:prstGeom prst="rect">
            <a:avLst/>
          </a:prstGeom>
        </p:spPr>
      </p:pic>
      <p:sp>
        <p:nvSpPr>
          <p:cNvPr id="5" name="Footer Placeholder 4"/>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420656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0000"/>
                </a:solidFill>
              </a:rPr>
              <a:t>Who created Python?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35824" y="1428750"/>
            <a:ext cx="3236976" cy="4125957"/>
          </a:xfrm>
        </p:spPr>
      </p:pic>
      <p:sp>
        <p:nvSpPr>
          <p:cNvPr id="5" name="TextBox 4"/>
          <p:cNvSpPr txBox="1"/>
          <p:nvPr/>
        </p:nvSpPr>
        <p:spPr>
          <a:xfrm>
            <a:off x="4137533" y="4723710"/>
            <a:ext cx="3361944" cy="830997"/>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Guido Van Rossum</a:t>
            </a:r>
          </a:p>
          <a:p>
            <a:r>
              <a:rPr lang="en-US" sz="2400" dirty="0">
                <a:latin typeface="Times New Roman" panose="02020603050405020304" pitchFamily="18" charset="0"/>
                <a:cs typeface="Times New Roman" panose="02020603050405020304" pitchFamily="18" charset="0"/>
              </a:rPr>
              <a:t>-The Creator</a:t>
            </a:r>
          </a:p>
        </p:txBody>
      </p:sp>
      <p:sp>
        <p:nvSpPr>
          <p:cNvPr id="6" name="Content Placeholder 2"/>
          <p:cNvSpPr>
            <a:spLocks noGrp="1"/>
          </p:cNvSpPr>
          <p:nvPr/>
        </p:nvSpPr>
        <p:spPr>
          <a:xfrm>
            <a:off x="496570" y="1531484"/>
            <a:ext cx="6766560" cy="3543436"/>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en-US" dirty="0"/>
              <a:t>	</a:t>
            </a:r>
            <a:r>
              <a:rPr lang="en-US" dirty="0">
                <a:latin typeface="Times New Roman" panose="02020603050405020304" pitchFamily="18" charset="0"/>
                <a:cs typeface="Times New Roman" panose="02020603050405020304" pitchFamily="18" charset="0"/>
              </a:rPr>
              <a:t>"My original motivation for creating Python was the perceived need for a higher level language in the Amoeba [Operating Systems] project. </a:t>
            </a:r>
          </a:p>
          <a:p>
            <a:pPr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I realized that the development of system administration utilities in C was taking too long. Moreover, doing these things in the Bourne shell wouldn't work for a variety of reasons. ... </a:t>
            </a:r>
          </a:p>
          <a:p>
            <a:pPr algn="just">
              <a:buNone/>
            </a:pPr>
            <a:r>
              <a:rPr lang="en-US" dirty="0">
                <a:latin typeface="Times New Roman" panose="02020603050405020304" pitchFamily="18" charset="0"/>
                <a:cs typeface="Times New Roman" panose="02020603050405020304" pitchFamily="18" charset="0"/>
              </a:rPr>
              <a:t>			So, there was a need for a language that would bridge the gap between C and the shell”</a:t>
            </a:r>
          </a:p>
          <a:p>
            <a:pPr algn="just">
              <a:buNone/>
            </a:pPr>
            <a:r>
              <a:rPr lang="en-US" dirty="0">
                <a:latin typeface="Times New Roman" panose="02020603050405020304" pitchFamily="18" charset="0"/>
                <a:cs typeface="Times New Roman" panose="02020603050405020304" pitchFamily="18" charset="0"/>
              </a:rPr>
              <a:t>				</a:t>
            </a:r>
            <a:endParaRPr lang="en-US" dirty="0"/>
          </a:p>
        </p:txBody>
      </p:sp>
      <p:sp>
        <p:nvSpPr>
          <p:cNvPr id="3" name="Footer Placeholder 2"/>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9438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296" y="2094294"/>
            <a:ext cx="10972800" cy="1143000"/>
          </a:xfrm>
        </p:spPr>
        <p:txBody>
          <a:bodyPr/>
          <a:lstStyle/>
          <a:p>
            <a:r>
              <a:rPr lang="en-US" dirty="0"/>
              <a:t>Installation ??</a:t>
            </a:r>
          </a:p>
        </p:txBody>
      </p:sp>
      <p:sp>
        <p:nvSpPr>
          <p:cNvPr id="3" name="Footer Placeholder 2"/>
          <p:cNvSpPr>
            <a:spLocks noGrp="1"/>
          </p:cNvSpPr>
          <p:nvPr>
            <p:ph type="ftr" sz="quarter" idx="11"/>
          </p:nvPr>
        </p:nvSpPr>
        <p:spPr/>
        <p:txBody>
          <a:bodyPr/>
          <a:lstStyle/>
          <a:p>
            <a:r>
              <a:rPr lang="en-US"/>
              <a:t>https://www.slideshare.net/sujithkumar9212301/introduction-to-python-36647807</a:t>
            </a:r>
          </a:p>
        </p:txBody>
      </p:sp>
    </p:spTree>
    <p:extLst>
      <p:ext uri="{BB962C8B-B14F-4D97-AF65-F5344CB8AC3E}">
        <p14:creationId xmlns:p14="http://schemas.microsoft.com/office/powerpoint/2010/main" val="4141905554"/>
      </p:ext>
    </p:extLst>
  </p:cSld>
  <p:clrMapOvr>
    <a:masterClrMapping/>
  </p:clrMapOvr>
</p:sld>
</file>

<file path=ppt/theme/theme1.xml><?xml version="1.0" encoding="utf-8"?>
<a:theme xmlns:a="http://schemas.openxmlformats.org/drawingml/2006/main" name="UMKC_PP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MKC_PP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UMKC_PPT4</Template>
  <TotalTime>2691</TotalTime>
  <Words>3897</Words>
  <Application>Microsoft Office PowerPoint</Application>
  <PresentationFormat>Widescreen</PresentationFormat>
  <Paragraphs>558</Paragraphs>
  <Slides>66</Slides>
  <Notes>22</Notes>
  <HiddenSlides>0</HiddenSlides>
  <MMClips>0</MMClips>
  <ScaleCrop>false</ScaleCrop>
  <HeadingPairs>
    <vt:vector size="4" baseType="variant">
      <vt:variant>
        <vt:lpstr>Theme</vt:lpstr>
      </vt:variant>
      <vt:variant>
        <vt:i4>4</vt:i4>
      </vt:variant>
      <vt:variant>
        <vt:lpstr>Slide Titles</vt:lpstr>
      </vt:variant>
      <vt:variant>
        <vt:i4>66</vt:i4>
      </vt:variant>
    </vt:vector>
  </HeadingPairs>
  <TitlesOfParts>
    <vt:vector size="70" baseType="lpstr">
      <vt:lpstr>UMKC_PPT4</vt:lpstr>
      <vt:lpstr>Custom Design</vt:lpstr>
      <vt:lpstr>UMKC_PPT1</vt:lpstr>
      <vt:lpstr>1_Custom Design</vt:lpstr>
      <vt:lpstr>COMP-SCI 5590 - 0001   Special Topics</vt:lpstr>
      <vt:lpstr>General Information</vt:lpstr>
      <vt:lpstr>Why do people use Python…?</vt:lpstr>
      <vt:lpstr>PowerPoint Presentation</vt:lpstr>
      <vt:lpstr>PowerPoint Presentation</vt:lpstr>
      <vt:lpstr>PowerPoint Presentation</vt:lpstr>
      <vt:lpstr>Who uses python today…</vt:lpstr>
      <vt:lpstr>Who created Python?</vt:lpstr>
      <vt:lpstr>Installation ??</vt:lpstr>
      <vt:lpstr>Running Python ― 1 (Windows)</vt:lpstr>
      <vt:lpstr>Running Python ― 2 ( UNIX)</vt:lpstr>
      <vt:lpstr>Quitting Python</vt:lpstr>
      <vt:lpstr>A first Python command</vt:lpstr>
      <vt:lpstr>Python commands</vt:lpstr>
      <vt:lpstr>Python text</vt:lpstr>
      <vt:lpstr>Quotes?</vt:lpstr>
      <vt:lpstr>Python scripts</vt:lpstr>
      <vt:lpstr>4 Major Versions of Python</vt:lpstr>
      <vt:lpstr>Python 2 vs 3</vt:lpstr>
      <vt:lpstr>Development Environments what IDE to use? http://stackoverflow.com/questions/81584</vt:lpstr>
      <vt:lpstr>Pydev with Eclipse</vt:lpstr>
      <vt:lpstr>Pycharm IDE</vt:lpstr>
      <vt:lpstr>PowerPoint Presentation</vt:lpstr>
      <vt:lpstr>Usecase 1 - Hello World</vt:lpstr>
      <vt:lpstr>Indentation</vt:lpstr>
      <vt:lpstr>Indentation</vt:lpstr>
      <vt:lpstr>Comments</vt:lpstr>
      <vt:lpstr>Types</vt:lpstr>
      <vt:lpstr>Strings</vt:lpstr>
      <vt:lpstr>Numbers</vt:lpstr>
      <vt:lpstr>Use case 2- Add two numbers</vt:lpstr>
      <vt:lpstr>Use case 2- Output</vt:lpstr>
      <vt:lpstr>Null</vt:lpstr>
      <vt:lpstr>Lists</vt:lpstr>
      <vt:lpstr>Lists</vt:lpstr>
      <vt:lpstr>Booleans</vt:lpstr>
      <vt:lpstr>Operators</vt:lpstr>
      <vt:lpstr>String Manipulation</vt:lpstr>
      <vt:lpstr>Arithmetic</vt:lpstr>
      <vt:lpstr>Logical Comparison</vt:lpstr>
      <vt:lpstr>Identity Comparison</vt:lpstr>
      <vt:lpstr>Arithmetic Comparison</vt:lpstr>
      <vt:lpstr>Operators Precedence</vt:lpstr>
      <vt:lpstr>Use case 3- Basic operations</vt:lpstr>
      <vt:lpstr>Use case 3- Output</vt:lpstr>
      <vt:lpstr>Importing and Modules </vt:lpstr>
      <vt:lpstr>import …</vt:lpstr>
      <vt:lpstr>from … import  *</vt:lpstr>
      <vt:lpstr>from … import …</vt:lpstr>
      <vt:lpstr>import the math module</vt:lpstr>
      <vt:lpstr>Basic Statements: The If Statement (1)</vt:lpstr>
      <vt:lpstr>Basic Statements: The If Statement (2)</vt:lpstr>
      <vt:lpstr>Use Case 4 – Import Turtle Graphics and create the two lines. Also calculate angle between them</vt:lpstr>
      <vt:lpstr>Use Case 4 -Output</vt:lpstr>
      <vt:lpstr>Loops: break, continue, else</vt:lpstr>
      <vt:lpstr>Basic Statements: The While Statement (1) </vt:lpstr>
      <vt:lpstr>Basic Statements: The While Statement (2) </vt:lpstr>
      <vt:lpstr>Basic Statements: The For Statement (1) </vt:lpstr>
      <vt:lpstr>Basic Statements: The For Statement (2) </vt:lpstr>
      <vt:lpstr>Range</vt:lpstr>
      <vt:lpstr>Basic Statements: Combining Statements </vt:lpstr>
      <vt:lpstr>Use Case 5 – Basic for loop</vt:lpstr>
      <vt:lpstr>Use Case 5 – Output</vt:lpstr>
      <vt:lpstr>Lets start with In class Exercise</vt:lpstr>
      <vt:lpstr>In Class Exercise</vt:lpstr>
      <vt:lpstr>References</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Puchu</dc:creator>
  <cp:lastModifiedBy>Goudarzvand, Saria (UMKC-Student)</cp:lastModifiedBy>
  <cp:revision>108</cp:revision>
  <dcterms:created xsi:type="dcterms:W3CDTF">2017-05-18T14:44:07Z</dcterms:created>
  <dcterms:modified xsi:type="dcterms:W3CDTF">2018-08-24T20:56:49Z</dcterms:modified>
</cp:coreProperties>
</file>