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 id="2147483700" r:id="rId3"/>
  </p:sldMasterIdLst>
  <p:notesMasterIdLst>
    <p:notesMasterId r:id="rId52"/>
  </p:notesMasterIdLst>
  <p:sldIdLst>
    <p:sldId id="461" r:id="rId4"/>
    <p:sldId id="436" r:id="rId5"/>
    <p:sldId id="257" r:id="rId6"/>
    <p:sldId id="258" r:id="rId7"/>
    <p:sldId id="259" r:id="rId8"/>
    <p:sldId id="260" r:id="rId9"/>
    <p:sldId id="261" r:id="rId10"/>
    <p:sldId id="262" r:id="rId11"/>
    <p:sldId id="263" r:id="rId12"/>
    <p:sldId id="264" r:id="rId13"/>
    <p:sldId id="265" r:id="rId14"/>
    <p:sldId id="266" r:id="rId15"/>
    <p:sldId id="267" r:id="rId16"/>
    <p:sldId id="268" r:id="rId17"/>
    <p:sldId id="462" r:id="rId18"/>
    <p:sldId id="270" r:id="rId19"/>
    <p:sldId id="271" r:id="rId20"/>
    <p:sldId id="272" r:id="rId21"/>
    <p:sldId id="273" r:id="rId22"/>
    <p:sldId id="274" r:id="rId23"/>
    <p:sldId id="275" r:id="rId24"/>
    <p:sldId id="277" r:id="rId25"/>
    <p:sldId id="278" r:id="rId26"/>
    <p:sldId id="279" r:id="rId27"/>
    <p:sldId id="280" r:id="rId28"/>
    <p:sldId id="281" r:id="rId29"/>
    <p:sldId id="282" r:id="rId30"/>
    <p:sldId id="283" r:id="rId31"/>
    <p:sldId id="284" r:id="rId32"/>
    <p:sldId id="285" r:id="rId33"/>
    <p:sldId id="286" r:id="rId34"/>
    <p:sldId id="287" r:id="rId35"/>
    <p:sldId id="315" r:id="rId36"/>
    <p:sldId id="288" r:id="rId37"/>
    <p:sldId id="312" r:id="rId38"/>
    <p:sldId id="313" r:id="rId39"/>
    <p:sldId id="314" r:id="rId40"/>
    <p:sldId id="289" r:id="rId41"/>
    <p:sldId id="294" r:id="rId42"/>
    <p:sldId id="307" r:id="rId43"/>
    <p:sldId id="309" r:id="rId44"/>
    <p:sldId id="464" r:id="rId45"/>
    <p:sldId id="296" r:id="rId46"/>
    <p:sldId id="297" r:id="rId47"/>
    <p:sldId id="298" r:id="rId48"/>
    <p:sldId id="299" r:id="rId49"/>
    <p:sldId id="301" r:id="rId50"/>
    <p:sldId id="30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dirty="0">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dirty="0">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dirty="0">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5AC6A37F-8428-423E-A7EB-3147D373EF7E}" type="slidenum">
              <a:rPr lang="en-US" sz="1400" b="0" strike="noStrike" spc="-1">
                <a:solidFill>
                  <a:srgbClr val="000000"/>
                </a:solidFill>
                <a:uFill>
                  <a:solidFill>
                    <a:srgbClr val="FFFFFF"/>
                  </a:solidFill>
                </a:uFill>
                <a:latin typeface="Times New Roman"/>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5133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343400"/>
            <a:ext cx="5486040" cy="411444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227" name="TextShape 2"/>
          <p:cNvSpPr txBox="1"/>
          <p:nvPr/>
        </p:nvSpPr>
        <p:spPr>
          <a:xfrm>
            <a:off x="3884760" y="8685360"/>
            <a:ext cx="2971440" cy="456840"/>
          </a:xfrm>
          <a:prstGeom prst="rect">
            <a:avLst/>
          </a:prstGeom>
          <a:noFill/>
          <a:ln>
            <a:noFill/>
          </a:ln>
        </p:spPr>
        <p:txBody>
          <a:bodyPr anchor="b"/>
          <a:lstStyle/>
          <a:p>
            <a:pPr algn="r">
              <a:lnSpc>
                <a:spcPct val="100000"/>
              </a:lnSpc>
            </a:pPr>
            <a:fld id="{854A3586-5A07-4A8B-95FB-EBE7314F9D67}" type="slidenum">
              <a:rPr lang="en-US" sz="1200" b="0" strike="noStrike" spc="-1">
                <a:solidFill>
                  <a:srgbClr val="000000"/>
                </a:solidFill>
                <a:uFill>
                  <a:solidFill>
                    <a:srgbClr val="FFFFFF"/>
                  </a:solidFill>
                </a:uFill>
                <a:latin typeface="+mn-lt"/>
                <a:ea typeface="+mn-ea"/>
              </a:rPr>
              <a:t>3</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6957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pPr>
              <a:lnSpc>
                <a:spcPct val="100000"/>
              </a:lnSpc>
            </a:pPr>
            <a:fld id="{BF76C3E6-49C6-4896-96D6-31E4311BC087}"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264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71FE472A-472A-443F-AED2-29CEE418DF93}"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4932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B2959F99-EBAB-4CC0-B26B-7724E264FE4B}"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6204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nSpc>
                <a:spcPct val="100000"/>
              </a:lnSpc>
            </a:pPr>
            <a:fld id="{FC02908F-EEFE-4B4F-8C2A-D6AA52611231}"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7520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3CEC908F-B99F-417D-8CFC-47AF22993C2A}"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2677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9AC9581D-847A-4D3E-B570-2B07837924CF}"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98828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B44F2F10-3305-497A-8698-4113EE5D6783}"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48619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D180477B-E2AC-46AA-A5C3-53E89CC53A12}"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93245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1B2061-A289-446F-B3D5-BC962B9B3DC1}" type="datetime1">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875573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44F23515-68A3-48DF-A901-5D02F9760B78}"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80598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93B641E6-10C7-4177-A8D5-370F44EA33AC}"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7952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BACE969F-83C2-4585-B1CB-4BEFB7BCF779}"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08995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7064E3D-4B83-4020-9D5F-3537764D2E2F}"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10660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FB705AEA-BD85-428F-9CF4-20B0E71BC090}"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5657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EDDC2631-1BF1-43D6-B1CB-D96B82D04A0D}"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59212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20803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nSpc>
                <a:spcPct val="100000"/>
              </a:lnSpc>
            </a:pPr>
            <a:fld id="{B276BC52-77FA-41CE-A2E1-C6DCA222FD06}"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84118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537DD222-AB5B-4ABE-960D-8E778C6BB7CF}"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7123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0A3FD94-BA15-423A-9C39-5D13B26333A8}"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804568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EB80C6D4-1F80-4E4E-B405-47C109A36CA6}"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9702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C07617ED-0E36-478D-9AEA-4868975165FF}"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984967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508AA8-A12B-44CF-85FA-A0AE979EA122}" type="datetime1">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256243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707ECA0-4599-4977-9319-5367EE9E9D65}"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545138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761B9ED5-F629-4129-A6CB-14A8B728BD2D}"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265071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F89585DE-FE89-4646-8128-396E0BC7182F}"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885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E7CE40B7-24FD-4C24-A241-2177D49DD312}"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80922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4A010C1B-F94E-4641-AAA5-4743E47835EC}"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218429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699C464D-B376-4465-A31E-E469A3D066E5}"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374765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119523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4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0200"/>
            <a:ext cx="10972440" cy="4525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494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51C60FCA-78F9-4CEE-B175-BAF804A7CEA8}"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717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80AD4DC5-47FE-4B4F-A5BB-9DD8E842B149}"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7798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3DE3B1-2912-49FE-BB79-7E7646AE5949}" type="datetime1">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221707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EFEBC8C2-3B4E-4CCB-98A0-863B579303AD}"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5742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1A11A80B-2626-46CD-8F0F-53A28BE64C44}"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284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4A00F1C2-B994-4C50-8F5B-FD52020F22CE}"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2641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jp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856605D9-BC48-4300-A323-3D45DFF54D86}"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02904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1BA16E47-E56F-4F08-9A93-7C44C964169E}"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8044423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defTabSz="457189" rtl="0" eaLnBrk="1" latinLnBrk="0" hangingPunct="1">
        <a:spcBef>
          <a:spcPct val="0"/>
        </a:spcBef>
        <a:buNone/>
        <a:defRPr sz="4400" kern="1200">
          <a:solidFill>
            <a:schemeClr val="tx1"/>
          </a:solidFill>
          <a:latin typeface="Helvetica"/>
          <a:ea typeface="+mj-ea"/>
          <a:cs typeface="Helvetica"/>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Helvetica"/>
          <a:ea typeface="+mn-ea"/>
          <a:cs typeface="Helvetica"/>
        </a:defRPr>
      </a:lvl1pPr>
      <a:lvl2pPr marL="742932" indent="-285744" algn="l" defTabSz="457189" rtl="0" eaLnBrk="1" latinLnBrk="0" hangingPunct="1">
        <a:spcBef>
          <a:spcPct val="20000"/>
        </a:spcBef>
        <a:buFont typeface="Arial"/>
        <a:buChar char="–"/>
        <a:defRPr sz="2800" kern="1200">
          <a:solidFill>
            <a:schemeClr val="tx1"/>
          </a:solidFill>
          <a:latin typeface="Helvetica"/>
          <a:ea typeface="+mn-ea"/>
          <a:cs typeface="Helvetica"/>
        </a:defRPr>
      </a:lvl2pPr>
      <a:lvl3pPr marL="1142971" indent="-228594" algn="l" defTabSz="457189" rtl="0" eaLnBrk="1" latinLnBrk="0" hangingPunct="1">
        <a:spcBef>
          <a:spcPct val="20000"/>
        </a:spcBef>
        <a:buFont typeface="Arial"/>
        <a:buChar char="•"/>
        <a:defRPr sz="2400" kern="1200">
          <a:solidFill>
            <a:schemeClr val="tx1"/>
          </a:solidFill>
          <a:latin typeface="Helvetica"/>
          <a:ea typeface="+mn-ea"/>
          <a:cs typeface="Helvetica"/>
        </a:defRPr>
      </a:lvl3pPr>
      <a:lvl4pPr marL="1600160"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4pPr>
      <a:lvl5pPr marL="2057349"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C3AA8BF4-2D8F-4D6C-BE8A-3B0C9F81244E}" type="datetime1">
              <a:rPr lang="en-US" sz="1200" b="0" strike="noStrike" spc="-1" smtClean="0">
                <a:solidFill>
                  <a:srgbClr val="8B8B8B"/>
                </a:solidFill>
                <a:uFill>
                  <a:solidFill>
                    <a:srgbClr val="FFFFFF"/>
                  </a:solidFill>
                </a:uFill>
                <a:latin typeface="Calibri"/>
              </a:rPr>
              <a:t>9/7/2018</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482208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ctr" defTabSz="457189" rtl="0" eaLnBrk="1" latinLnBrk="0" hangingPunct="1">
        <a:spcBef>
          <a:spcPct val="0"/>
        </a:spcBef>
        <a:buNone/>
        <a:defRPr sz="4400" kern="1200">
          <a:solidFill>
            <a:schemeClr val="tx1"/>
          </a:solidFill>
          <a:latin typeface="Helvetica"/>
          <a:ea typeface="+mj-ea"/>
          <a:cs typeface="Helvetica"/>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Helvetica"/>
          <a:ea typeface="+mn-ea"/>
          <a:cs typeface="Helvetica"/>
        </a:defRPr>
      </a:lvl1pPr>
      <a:lvl2pPr marL="742932" indent="-285744" algn="l" defTabSz="457189" rtl="0" eaLnBrk="1" latinLnBrk="0" hangingPunct="1">
        <a:spcBef>
          <a:spcPct val="20000"/>
        </a:spcBef>
        <a:buFont typeface="Arial"/>
        <a:buChar char="–"/>
        <a:defRPr sz="2800" kern="1200">
          <a:solidFill>
            <a:schemeClr val="tx1"/>
          </a:solidFill>
          <a:latin typeface="Helvetica"/>
          <a:ea typeface="+mn-ea"/>
          <a:cs typeface="Helvetica"/>
        </a:defRPr>
      </a:lvl2pPr>
      <a:lvl3pPr marL="1142971" indent="-228594" algn="l" defTabSz="457189" rtl="0" eaLnBrk="1" latinLnBrk="0" hangingPunct="1">
        <a:spcBef>
          <a:spcPct val="20000"/>
        </a:spcBef>
        <a:buFont typeface="Arial"/>
        <a:buChar char="•"/>
        <a:defRPr sz="2400" kern="1200">
          <a:solidFill>
            <a:schemeClr val="tx1"/>
          </a:solidFill>
          <a:latin typeface="Helvetica"/>
          <a:ea typeface="+mn-ea"/>
          <a:cs typeface="Helvetica"/>
        </a:defRPr>
      </a:lvl3pPr>
      <a:lvl4pPr marL="1600160"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4pPr>
      <a:lvl5pPr marL="2057349"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0.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8.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9.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0.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3.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4.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5.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18.png"/><Relationship Id="rId2" Type="http://schemas.openxmlformats.org/officeDocument/2006/relationships/slideLayout" Target="../slideLayouts/slideLayout36.xml"/><Relationship Id="rId1" Type="http://schemas.openxmlformats.org/officeDocument/2006/relationships/themeOverride" Target="../theme/themeOverride3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7.xml"/><Relationship Id="rId1" Type="http://schemas.openxmlformats.org/officeDocument/2006/relationships/themeOverride" Target="../theme/themeOverride38.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9.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5.xml"/><Relationship Id="rId1" Type="http://schemas.openxmlformats.org/officeDocument/2006/relationships/themeOverride" Target="../theme/themeOverride40.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41.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4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8" Type="http://schemas.openxmlformats.org/officeDocument/2006/relationships/hyperlink" Target="https://www.learnpython.org/" TargetMode="External"/><Relationship Id="rId3" Type="http://schemas.openxmlformats.org/officeDocument/2006/relationships/image" Target="../media/image2.jpg"/><Relationship Id="rId7" Type="http://schemas.openxmlformats.org/officeDocument/2006/relationships/hyperlink" Target="https://www.slideshare.net/milkers/beautiful-soup?qid=64c9989d-94f7-4811-b310-2cd7cfcb272e&amp;v=&amp;b=&amp;from_search=6" TargetMode="External"/><Relationship Id="rId2" Type="http://schemas.openxmlformats.org/officeDocument/2006/relationships/slideLayout" Target="../slideLayouts/slideLayout30.xml"/><Relationship Id="rId1" Type="http://schemas.openxmlformats.org/officeDocument/2006/relationships/themeOverride" Target="../theme/themeOverride43.xml"/><Relationship Id="rId6" Type="http://schemas.openxmlformats.org/officeDocument/2006/relationships/hyperlink" Target="http://www.w3resource.com/python-exercises/" TargetMode="External"/><Relationship Id="rId5" Type="http://schemas.openxmlformats.org/officeDocument/2006/relationships/hyperlink" Target="https://beautiful-soup-4.readthedocs.io/en/latest/" TargetMode="External"/><Relationship Id="rId4" Type="http://schemas.openxmlformats.org/officeDocument/2006/relationships/hyperlink" Target="https://github.com/saria85/PythonProgramming-summer201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0.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7446" y="2426189"/>
            <a:ext cx="8845062" cy="1187449"/>
          </a:xfrm>
        </p:spPr>
        <p:txBody>
          <a:bodyPr>
            <a:normAutofit/>
          </a:bodyPr>
          <a:lstStyle/>
          <a:p>
            <a:r>
              <a:rPr lang="en-US" sz="4400" dirty="0">
                <a:latin typeface="Georgia" panose="02040502050405020303" pitchFamily="18" charset="0"/>
              </a:rPr>
              <a:t>Python Programming</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186" y="325520"/>
            <a:ext cx="4690045" cy="158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5" name="Rectangle 2"/>
          <p:cNvSpPr txBox="1">
            <a:spLocks noChangeArrowheads="1"/>
          </p:cNvSpPr>
          <p:nvPr/>
        </p:nvSpPr>
        <p:spPr>
          <a:xfrm>
            <a:off x="1041563" y="3854694"/>
            <a:ext cx="10464800" cy="1130300"/>
          </a:xfrm>
          <a:prstGeom prst="rect">
            <a:avLst/>
          </a:prstGeom>
          <a:ln/>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lvl="0"/>
            <a:r>
              <a:rPr lang="en-US" altLang="en-US" sz="2400" dirty="0">
                <a:solidFill>
                  <a:prstClr val="white"/>
                </a:solidFill>
                <a:latin typeface="Georgia" panose="02040502050405020303" pitchFamily="18" charset="0"/>
              </a:rPr>
              <a:t>Sets, Dictionaries and Web Scraping</a:t>
            </a:r>
            <a:endParaRPr kumimoji="0" lang="en-US" altLang="en-US" sz="2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2" name="Slide Number Placeholder 1">
            <a:extLst>
              <a:ext uri="{FF2B5EF4-FFF2-40B4-BE49-F238E27FC236}">
                <a16:creationId xmlns:a16="http://schemas.microsoft.com/office/drawing/2014/main" id="{8C53D98B-4839-4E64-B511-F6ACE9F426CB}"/>
              </a:ext>
            </a:extLst>
          </p:cNvPr>
          <p:cNvSpPr>
            <a:spLocks noGrp="1"/>
          </p:cNvSpPr>
          <p:nvPr>
            <p:ph type="sldNum" sz="quarter" idx="12"/>
          </p:nvPr>
        </p:nvSpPr>
        <p:spPr>
          <a:xfrm>
            <a:off x="8737600" y="6356351"/>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F859ED-F81E-4A6A-B729-75E2BCBE24B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6528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9" name="TextShape 2"/>
          <p:cNvSpPr txBox="1"/>
          <p:nvPr/>
        </p:nvSpPr>
        <p:spPr>
          <a:xfrm>
            <a:off x="609600" y="1333663"/>
            <a:ext cx="9570098" cy="5022688"/>
          </a:xfrm>
          <a:prstGeom prst="rect">
            <a:avLst/>
          </a:prstGeom>
          <a:noFill/>
          <a:ln>
            <a:noFill/>
          </a:ln>
        </p:spPr>
        <p:txBody>
          <a:bodyPr/>
          <a:lstStyle/>
          <a:p>
            <a:pPr marL="457560" indent="-457200">
              <a:lnSpc>
                <a:spcPct val="100000"/>
              </a:lnSpc>
              <a:buFont typeface="Arial" panose="020B0604020202020204" pitchFamily="34" charset="0"/>
              <a:buChar char="•"/>
            </a:pPr>
            <a:r>
              <a:rPr lang="en-US" sz="2800" b="0" strike="noStrike" spc="-1" dirty="0">
                <a:uFill>
                  <a:solidFill>
                    <a:srgbClr val="FFFFFF"/>
                  </a:solidFill>
                </a:uFill>
                <a:latin typeface="Georgia" panose="02040502050405020303" pitchFamily="18" charset="0"/>
              </a:rPr>
              <a:t>&gt;&gt;&gt; myset = {'Apples', 'Bananas', 'Oranges'}</a:t>
            </a:r>
          </a:p>
          <a:p>
            <a:pPr marL="457560" indent="-457200">
              <a:lnSpc>
                <a:spcPct val="100000"/>
              </a:lnSpc>
              <a:buFont typeface="Arial" panose="020B0604020202020204" pitchFamily="34" charset="0"/>
              <a:buChar char="•"/>
            </a:pPr>
            <a:r>
              <a:rPr lang="en-US" sz="2800" b="0" strike="noStrike" spc="-1" dirty="0">
                <a:uFill>
                  <a:solidFill>
                    <a:srgbClr val="FFFFFF"/>
                  </a:solidFill>
                </a:uFill>
                <a:latin typeface="Georgia" panose="02040502050405020303" pitchFamily="18" charset="0"/>
              </a:rPr>
              <a:t>&gt;&gt;&gt; myset
		{'Bananas', 'Oranges', 'Apples'}</a:t>
            </a:r>
          </a:p>
          <a:p>
            <a:pPr marL="457560" indent="-457200">
              <a:lnSpc>
                <a:spcPct val="100000"/>
              </a:lnSpc>
              <a:buFont typeface="Arial" panose="020B0604020202020204" pitchFamily="34" charset="0"/>
              <a:buChar char="•"/>
            </a:pPr>
            <a:r>
              <a:rPr lang="en-US" sz="2800" spc="-1" dirty="0">
                <a:solidFill>
                  <a:srgbClr val="00B050"/>
                </a:solidFill>
                <a:uFill>
                  <a:solidFill>
                    <a:srgbClr val="FFFFFF"/>
                  </a:solidFill>
                </a:uFill>
                <a:latin typeface="Georgia" panose="02040502050405020303" pitchFamily="18" charset="0"/>
              </a:rPr>
              <a:t>&gt;&gt;&gt; myset[0]</a:t>
            </a:r>
            <a:r>
              <a:rPr lang="en-US" sz="2800" b="0" strike="noStrike" spc="-1" dirty="0">
                <a:uFill>
                  <a:solidFill>
                    <a:srgbClr val="FFFFFF"/>
                  </a:solidFill>
                </a:uFill>
                <a:latin typeface="Georgia" panose="02040502050405020303" pitchFamily="18" charset="0"/>
              </a:rPr>
              <a:t>
</a:t>
            </a:r>
            <a:r>
              <a:rPr lang="en-US" sz="2800" spc="-1" dirty="0">
                <a:solidFill>
                  <a:srgbClr val="C0504D"/>
                </a:solidFill>
                <a:uFill>
                  <a:solidFill>
                    <a:srgbClr val="FFFFFF"/>
                  </a:solidFill>
                </a:uFill>
                <a:latin typeface="Georgia" panose="02040502050405020303" pitchFamily="18" charset="0"/>
              </a:rPr>
              <a:t>Traceback (most recent call last):
   File "&lt;pyshell#2&gt;", line 1, in &lt;module&gt;
      myset[0]
TypeError: 'set' object does not support indexing</a:t>
            </a:r>
          </a:p>
          <a:p>
            <a:pPr>
              <a:lnSpc>
                <a:spcPct val="100000"/>
              </a:lnSpc>
            </a:pPr>
            <a:endParaRPr lang="en-US" sz="3200" b="0" strike="noStrike" spc="-1" dirty="0">
              <a:solidFill>
                <a:srgbClr val="000000"/>
              </a:solidFill>
              <a:uFill>
                <a:solidFill>
                  <a:srgbClr val="FFFFFF"/>
                </a:solidFill>
              </a:uFill>
              <a:latin typeface="Arial"/>
            </a:endParaRPr>
          </a:p>
        </p:txBody>
      </p:sp>
      <p:sp>
        <p:nvSpPr>
          <p:cNvPr id="2" name="Slide Number Placeholder 1">
            <a:extLst>
              <a:ext uri="{FF2B5EF4-FFF2-40B4-BE49-F238E27FC236}">
                <a16:creationId xmlns:a16="http://schemas.microsoft.com/office/drawing/2014/main" id="{D45ABAAB-28BA-4715-8AE7-25D67DBE7B0C}"/>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10</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0CC2DCA2-81D0-4CDA-BC67-AEF73DBF3D3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Sets do not support indexing</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1" name="TextShape 2"/>
          <p:cNvSpPr txBox="1"/>
          <p:nvPr/>
        </p:nvSpPr>
        <p:spPr>
          <a:xfrm>
            <a:off x="721926" y="1254967"/>
            <a:ext cx="10530792" cy="4595327"/>
          </a:xfrm>
          <a:prstGeom prst="rect">
            <a:avLst/>
          </a:prstGeom>
          <a:noFill/>
          <a:ln>
            <a:noFill/>
          </a:ln>
        </p:spPr>
        <p:txBody>
          <a:bodyPr/>
          <a:lstStyle/>
          <a:p>
            <a:pPr marL="360">
              <a:lnSpc>
                <a:spcPct val="100000"/>
              </a:lnSpc>
              <a:buClr>
                <a:srgbClr val="000000"/>
              </a:buClr>
            </a:pPr>
            <a:r>
              <a:rPr lang="en-US" sz="3200" u="sng" strike="noStrike" spc="-1" dirty="0">
                <a:solidFill>
                  <a:srgbClr val="000000"/>
                </a:solidFill>
                <a:uFill>
                  <a:solidFill>
                    <a:srgbClr val="FFFFFF"/>
                  </a:solidFill>
                </a:uFill>
                <a:latin typeface="Georgia" panose="02040502050405020303" pitchFamily="18" charset="0"/>
              </a:rPr>
              <a:t>Union of two sets</a:t>
            </a:r>
            <a:endParaRPr lang="en-US" sz="3200" strike="noStrike" spc="-1" dirty="0">
              <a:solidFill>
                <a:srgbClr val="000000"/>
              </a:solidFill>
              <a:uFill>
                <a:solidFill>
                  <a:srgbClr val="FFFFFF"/>
                </a:solidFill>
              </a:uFill>
              <a:latin typeface="Georgia" panose="02040502050405020303" pitchFamily="18" charset="0"/>
            </a:endParaRPr>
          </a:p>
          <a:p>
            <a:pPr>
              <a:lnSpc>
                <a:spcPct val="100000"/>
              </a:lnSpc>
            </a:pPr>
            <a:endParaRPr lang="en-US" sz="320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Font typeface="Arial"/>
              <a:buChar char="•"/>
            </a:pPr>
            <a:r>
              <a:rPr lang="en-US" sz="2800" spc="-1" dirty="0">
                <a:solidFill>
                  <a:srgbClr val="C0504D"/>
                </a:solidFill>
                <a:uFill>
                  <a:solidFill>
                    <a:srgbClr val="FFFFFF"/>
                  </a:solidFill>
                </a:uFill>
                <a:latin typeface="Georgia" panose="02040502050405020303" pitchFamily="18" charset="0"/>
              </a:rPr>
              <a:t>Contains all elements that are in set A or in set B</a:t>
            </a:r>
          </a:p>
          <a:p>
            <a:pPr marL="343080" indent="-342720">
              <a:lnSpc>
                <a:spcPct val="100000"/>
              </a:lnSpc>
              <a:buFont typeface="Arial"/>
              <a:buChar char="•"/>
            </a:pPr>
            <a:r>
              <a:rPr lang="en-US" sz="2800" strike="noStrike" spc="-1" dirty="0">
                <a:solidFill>
                  <a:srgbClr val="000000"/>
                </a:solidFill>
                <a:uFill>
                  <a:solidFill>
                    <a:srgbClr val="FFFFFF"/>
                  </a:solidFill>
                </a:uFill>
                <a:latin typeface="Georgia" panose="02040502050405020303" pitchFamily="18" charset="0"/>
              </a:rPr>
              <a:t>&gt;&gt;&gt; aset = {11, 22, 33}</a:t>
            </a:r>
          </a:p>
          <a:p>
            <a:pPr marL="343080" indent="-342720">
              <a:lnSpc>
                <a:spcPct val="100000"/>
              </a:lnSpc>
              <a:buFont typeface="Arial"/>
              <a:buChar char="•"/>
            </a:pPr>
            <a:r>
              <a:rPr lang="en-US" sz="2800" strike="noStrike" spc="-1" dirty="0">
                <a:solidFill>
                  <a:srgbClr val="000000"/>
                </a:solidFill>
                <a:uFill>
                  <a:solidFill>
                    <a:srgbClr val="FFFFFF"/>
                  </a:solidFill>
                </a:uFill>
                <a:latin typeface="Georgia" panose="02040502050405020303" pitchFamily="18" charset="0"/>
              </a:rPr>
              <a:t>&gt;&gt;&gt; bset = {12, 23, 33}</a:t>
            </a:r>
          </a:p>
          <a:p>
            <a:pPr marL="343080" indent="-342720">
              <a:lnSpc>
                <a:spcPct val="100000"/>
              </a:lnSpc>
              <a:buFont typeface="Arial"/>
              <a:buChar char="•"/>
            </a:pPr>
            <a:endParaRPr lang="en-US" sz="280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Font typeface="Arial"/>
              <a:buChar char="•"/>
            </a:pPr>
            <a:r>
              <a:rPr lang="en-US" sz="2800" strike="noStrike" spc="-1" dirty="0">
                <a:solidFill>
                  <a:srgbClr val="000000"/>
                </a:solidFill>
                <a:uFill>
                  <a:solidFill>
                    <a:srgbClr val="FFFFFF"/>
                  </a:solidFill>
                </a:uFill>
                <a:latin typeface="Georgia" panose="02040502050405020303" pitchFamily="18" charset="0"/>
              </a:rPr>
              <a:t>Union of two sets</a:t>
            </a:r>
          </a:p>
          <a:p>
            <a:pPr marL="1143000" lvl="2" indent="-228240">
              <a:lnSpc>
                <a:spcPct val="100000"/>
              </a:lnSpc>
              <a:buFont typeface="Arial"/>
              <a:buChar char="•"/>
            </a:pPr>
            <a:r>
              <a:rPr lang="en-US" sz="2800" strike="noStrike" spc="-1" dirty="0">
                <a:solidFill>
                  <a:srgbClr val="00B050"/>
                </a:solidFill>
                <a:uFill>
                  <a:solidFill>
                    <a:srgbClr val="FFFFFF"/>
                  </a:solidFill>
                </a:uFill>
                <a:latin typeface="Georgia" panose="02040502050405020303" pitchFamily="18" charset="0"/>
              </a:rPr>
              <a:t>&gt;&gt;&gt; aset | bset 
		{33, 22, 23, 11, 12}</a:t>
            </a:r>
          </a:p>
          <a:p>
            <a:pPr>
              <a:lnSpc>
                <a:spcPct val="100000"/>
              </a:lnSpc>
            </a:pPr>
            <a:endParaRPr lang="en-US" sz="3200" b="0"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p:txBody>
      </p:sp>
      <p:pic>
        <p:nvPicPr>
          <p:cNvPr id="102" name="Picture 8"/>
          <p:cNvPicPr/>
          <p:nvPr/>
        </p:nvPicPr>
        <p:blipFill>
          <a:blip r:embed="rId4"/>
          <a:stretch/>
        </p:blipFill>
        <p:spPr>
          <a:xfrm>
            <a:off x="8813960" y="1126836"/>
            <a:ext cx="2692080" cy="1593720"/>
          </a:xfrm>
          <a:prstGeom prst="rect">
            <a:avLst/>
          </a:prstGeom>
          <a:ln>
            <a:noFill/>
          </a:ln>
        </p:spPr>
      </p:pic>
      <p:sp>
        <p:nvSpPr>
          <p:cNvPr id="2" name="Slide Number Placeholder 1">
            <a:extLst>
              <a:ext uri="{FF2B5EF4-FFF2-40B4-BE49-F238E27FC236}">
                <a16:creationId xmlns:a16="http://schemas.microsoft.com/office/drawing/2014/main" id="{D82F4F1B-A0FF-43AA-A227-05589619110C}"/>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11</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88BA2FF4-7D36-47FE-9DBC-1E4B4EA3F35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Boolean operations on sets (I)</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4" name="TextShape 2"/>
          <p:cNvSpPr txBox="1"/>
          <p:nvPr/>
        </p:nvSpPr>
        <p:spPr>
          <a:xfrm>
            <a:off x="729676" y="1440966"/>
            <a:ext cx="10435680" cy="4525560"/>
          </a:xfrm>
          <a:prstGeom prst="rect">
            <a:avLst/>
          </a:prstGeom>
          <a:noFill/>
          <a:ln>
            <a:noFill/>
          </a:ln>
        </p:spPr>
        <p:txBody>
          <a:bodyPr/>
          <a:lstStyle/>
          <a:p>
            <a:pPr marL="360">
              <a:lnSpc>
                <a:spcPct val="100000"/>
              </a:lnSpc>
              <a:buClr>
                <a:srgbClr val="000000"/>
              </a:buClr>
            </a:pPr>
            <a:r>
              <a:rPr lang="en-US" sz="3200" b="0" strike="noStrike" spc="-1" dirty="0">
                <a:solidFill>
                  <a:srgbClr val="000000"/>
                </a:solidFill>
                <a:uFill>
                  <a:solidFill>
                    <a:srgbClr val="FFFFFF"/>
                  </a:solidFill>
                </a:uFill>
                <a:latin typeface="Georgia" panose="02040502050405020303" pitchFamily="18" charset="0"/>
              </a:rPr>
              <a:t>Intersection of two sets</a:t>
            </a:r>
          </a:p>
          <a:p>
            <a:pPr marL="457200" indent="-457200">
              <a:lnSpc>
                <a:spcPct val="100000"/>
              </a:lnSpc>
              <a:buFont typeface="Arial" panose="020B0604020202020204" pitchFamily="34" charset="0"/>
              <a:buChar char="•"/>
            </a:pPr>
            <a:endParaRPr lang="en-US" sz="32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2800" spc="-1" dirty="0">
                <a:solidFill>
                  <a:srgbClr val="C0504D"/>
                </a:solidFill>
                <a:uFill>
                  <a:solidFill>
                    <a:srgbClr val="FFFFFF"/>
                  </a:solidFill>
                </a:uFill>
                <a:latin typeface="Georgia" panose="02040502050405020303" pitchFamily="18" charset="0"/>
              </a:rPr>
              <a:t>Contains common elements that are in both sets A and B</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aset = {11, 22, 33}</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bset = {12, 23, 33}</a:t>
            </a:r>
          </a:p>
          <a:p>
            <a:pPr marL="457560" indent="-457200">
              <a:lnSpc>
                <a:spcPct val="100000"/>
              </a:lnSpc>
              <a:buFont typeface="Arial" panose="020B0604020202020204" pitchFamily="34" charset="0"/>
              <a:buChar char="•"/>
            </a:pPr>
            <a:endParaRPr lang="en-US" sz="28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Intersection of two sets:</a:t>
            </a:r>
          </a:p>
          <a:p>
            <a:pPr marL="1371960" lvl="2" indent="-457200">
              <a:lnSpc>
                <a:spcPct val="100000"/>
              </a:lnSpc>
              <a:buFont typeface="Arial" panose="020B0604020202020204" pitchFamily="34" charset="0"/>
              <a:buChar char="•"/>
            </a:pPr>
            <a:r>
              <a:rPr lang="en-US" sz="2800" b="0" strike="noStrike" spc="-1" dirty="0">
                <a:solidFill>
                  <a:srgbClr val="00B050"/>
                </a:solidFill>
                <a:uFill>
                  <a:solidFill>
                    <a:srgbClr val="FFFFFF"/>
                  </a:solidFill>
                </a:uFill>
                <a:latin typeface="Georgia" panose="02040502050405020303" pitchFamily="18" charset="0"/>
              </a:rPr>
              <a:t>&gt;&gt;&gt; aset &amp; bset
		{33}</a:t>
            </a:r>
          </a:p>
          <a:p>
            <a:pPr marL="343080" indent="-342720">
              <a:lnSpc>
                <a:spcPct val="100000"/>
              </a:lnSpc>
            </a:pPr>
            <a:endParaRPr lang="en-US" sz="3200" b="0" strike="noStrike" spc="-1" dirty="0">
              <a:solidFill>
                <a:srgbClr val="000000"/>
              </a:solidFill>
              <a:uFill>
                <a:solidFill>
                  <a:srgbClr val="FFFFFF"/>
                </a:solidFill>
              </a:uFill>
              <a:latin typeface="Georgia" panose="02040502050405020303" pitchFamily="18" charset="0"/>
            </a:endParaRPr>
          </a:p>
        </p:txBody>
      </p:sp>
      <p:pic>
        <p:nvPicPr>
          <p:cNvPr id="105" name="Picture 7"/>
          <p:cNvPicPr/>
          <p:nvPr/>
        </p:nvPicPr>
        <p:blipFill>
          <a:blip r:embed="rId4"/>
          <a:stretch/>
        </p:blipFill>
        <p:spPr>
          <a:xfrm>
            <a:off x="9131839" y="687247"/>
            <a:ext cx="2641320" cy="1657080"/>
          </a:xfrm>
          <a:prstGeom prst="rect">
            <a:avLst/>
          </a:prstGeom>
          <a:ln>
            <a:noFill/>
          </a:ln>
        </p:spPr>
      </p:pic>
      <p:sp>
        <p:nvSpPr>
          <p:cNvPr id="2" name="Slide Number Placeholder 1">
            <a:extLst>
              <a:ext uri="{FF2B5EF4-FFF2-40B4-BE49-F238E27FC236}">
                <a16:creationId xmlns:a16="http://schemas.microsoft.com/office/drawing/2014/main" id="{E42BD694-76E9-4F49-B75C-FAF290690614}"/>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12</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4252B878-8C13-41B6-B0A8-014E5F037CC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Boolean operations on sets (II)</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7" name="CustomShape 2"/>
          <p:cNvSpPr/>
          <p:nvPr/>
        </p:nvSpPr>
        <p:spPr>
          <a:xfrm>
            <a:off x="609600" y="1508960"/>
            <a:ext cx="10495440" cy="4114440"/>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r>
              <a:rPr lang="en-US" sz="3200" b="0" strike="noStrike" spc="-1" dirty="0">
                <a:solidFill>
                  <a:srgbClr val="000000"/>
                </a:solidFill>
                <a:uFill>
                  <a:solidFill>
                    <a:srgbClr val="FFFFFF"/>
                  </a:solidFill>
                </a:uFill>
                <a:latin typeface="Georgia" panose="02040502050405020303" pitchFamily="18" charset="0"/>
              </a:rPr>
              <a:t>Difference  of two sets</a:t>
            </a:r>
          </a:p>
          <a:p>
            <a:pPr>
              <a:lnSpc>
                <a:spcPct val="100000"/>
              </a:lnSpc>
            </a:pPr>
            <a:endParaRPr lang="en-US" sz="32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Font typeface="Arial"/>
              <a:buChar char="•"/>
            </a:pPr>
            <a:r>
              <a:rPr lang="en-US" sz="2800" spc="-1" dirty="0">
                <a:solidFill>
                  <a:srgbClr val="C0504D"/>
                </a:solidFill>
                <a:uFill>
                  <a:solidFill>
                    <a:srgbClr val="FFFFFF"/>
                  </a:solidFill>
                </a:uFill>
                <a:latin typeface="Georgia" panose="02040502050405020303" pitchFamily="18" charset="0"/>
              </a:rPr>
              <a:t>Contains all elements that are in A  but not in B</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&gt;&gt;&gt; aset = {11, 22, 33}</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&gt;&gt;&gt; bset = {12, 23, 33}</a:t>
            </a:r>
          </a:p>
          <a:p>
            <a:pPr marL="343080" indent="-342720">
              <a:lnSpc>
                <a:spcPct val="100000"/>
              </a:lnSpc>
              <a:buFont typeface="Arial"/>
              <a:buChar char="•"/>
            </a:pPr>
            <a:endParaRPr lang="en-US" sz="2800" b="0" strike="noStrike" spc="-1" dirty="0">
              <a:solidFill>
                <a:srgbClr val="00B0F0"/>
              </a:solidFill>
              <a:uFill>
                <a:solidFill>
                  <a:srgbClr val="FFFFFF"/>
                </a:solidFill>
              </a:uFill>
              <a:latin typeface="Georgia" panose="02040502050405020303" pitchFamily="18" charset="0"/>
            </a:endParaRPr>
          </a:p>
          <a:p>
            <a:pPr marL="343080" indent="-342720">
              <a:lnSpc>
                <a:spcPct val="100000"/>
              </a:lnSpc>
              <a:buFont typeface="Arial"/>
              <a:buChar char="•"/>
            </a:pPr>
            <a:r>
              <a:rPr lang="en-US" sz="2800" b="0" strike="noStrike" spc="-1" dirty="0">
                <a:uFill>
                  <a:solidFill>
                    <a:srgbClr val="FFFFFF"/>
                  </a:solidFill>
                </a:uFill>
                <a:latin typeface="Georgia" panose="02040502050405020303" pitchFamily="18" charset="0"/>
              </a:rPr>
              <a:t>Difference:</a:t>
            </a:r>
          </a:p>
          <a:p>
            <a:pPr marL="1143000" lvl="2" indent="-22824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&gt;&gt;&gt; aset – bset
</a:t>
            </a:r>
            <a:r>
              <a:rPr lang="en-US" sz="2800" spc="-1" dirty="0">
                <a:solidFill>
                  <a:srgbClr val="00B050"/>
                </a:solidFill>
                <a:uFill>
                  <a:solidFill>
                    <a:srgbClr val="FFFFFF"/>
                  </a:solidFill>
                </a:uFill>
                <a:latin typeface="Georgia" panose="02040502050405020303" pitchFamily="18" charset="0"/>
              </a:rPr>
              <a:t>	</a:t>
            </a:r>
            <a:r>
              <a:rPr lang="en-US" sz="2800" b="0" strike="noStrike" spc="-1" dirty="0">
                <a:solidFill>
                  <a:srgbClr val="00B050"/>
                </a:solidFill>
                <a:uFill>
                  <a:solidFill>
                    <a:srgbClr val="FFFFFF"/>
                  </a:solidFill>
                </a:uFill>
                <a:latin typeface="Georgia" panose="02040502050405020303" pitchFamily="18" charset="0"/>
              </a:rPr>
              <a:t>{11, 22}</a:t>
            </a:r>
            <a:endParaRPr lang="en-US" sz="3200" b="0" strike="noStrike" spc="-1" dirty="0">
              <a:solidFill>
                <a:srgbClr val="000000"/>
              </a:solidFill>
              <a:uFill>
                <a:solidFill>
                  <a:srgbClr val="FFFFFF"/>
                </a:solidFill>
              </a:uFill>
              <a:latin typeface="Georgia" panose="02040502050405020303" pitchFamily="18" charset="0"/>
            </a:endParaRPr>
          </a:p>
        </p:txBody>
      </p:sp>
      <p:pic>
        <p:nvPicPr>
          <p:cNvPr id="108" name="Picture 9"/>
          <p:cNvPicPr/>
          <p:nvPr/>
        </p:nvPicPr>
        <p:blipFill>
          <a:blip r:embed="rId4"/>
          <a:stretch/>
        </p:blipFill>
        <p:spPr>
          <a:xfrm>
            <a:off x="9249269" y="846139"/>
            <a:ext cx="2476440" cy="1726920"/>
          </a:xfrm>
          <a:prstGeom prst="rect">
            <a:avLst/>
          </a:prstGeom>
          <a:ln>
            <a:noFill/>
          </a:ln>
        </p:spPr>
      </p:pic>
      <p:sp>
        <p:nvSpPr>
          <p:cNvPr id="2" name="Slide Number Placeholder 1">
            <a:extLst>
              <a:ext uri="{FF2B5EF4-FFF2-40B4-BE49-F238E27FC236}">
                <a16:creationId xmlns:a16="http://schemas.microsoft.com/office/drawing/2014/main" id="{FFAC715E-419D-4395-8B19-1EF10B858EFD}"/>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13</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B600BDCB-C307-4415-94BB-8DC15AAD1C8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Boolean operations on sets (III)</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0" name="CustomShape 2"/>
          <p:cNvSpPr/>
          <p:nvPr/>
        </p:nvSpPr>
        <p:spPr>
          <a:xfrm>
            <a:off x="719040" y="1175820"/>
            <a:ext cx="10753920" cy="5181720"/>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r>
              <a:rPr lang="en-US" sz="3200" b="0" strike="noStrike" spc="-1" dirty="0">
                <a:solidFill>
                  <a:srgbClr val="000000"/>
                </a:solidFill>
                <a:uFill>
                  <a:solidFill>
                    <a:srgbClr val="FFFFFF"/>
                  </a:solidFill>
                </a:uFill>
                <a:latin typeface="Georgia" panose="02040502050405020303" pitchFamily="18" charset="0"/>
              </a:rPr>
              <a:t>Symmetric difference  of two sets</a:t>
            </a:r>
          </a:p>
          <a:p>
            <a:pPr marL="457200" indent="-457200">
              <a:lnSpc>
                <a:spcPct val="100000"/>
              </a:lnSpc>
              <a:buFont typeface="Arial" panose="020B0604020202020204" pitchFamily="34" charset="0"/>
              <a:buChar char="•"/>
            </a:pPr>
            <a:endParaRPr lang="en-US" sz="28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2800" spc="-1" dirty="0">
                <a:solidFill>
                  <a:srgbClr val="C0504D"/>
                </a:solidFill>
                <a:uFill>
                  <a:solidFill>
                    <a:srgbClr val="FFFFFF"/>
                  </a:solidFill>
                </a:uFill>
                <a:latin typeface="Georgia" panose="02040502050405020303" pitchFamily="18" charset="0"/>
              </a:rPr>
              <a:t>Contains all elements that are either </a:t>
            </a:r>
          </a:p>
          <a:p>
            <a:pPr marL="914760" lvl="1" indent="-457200">
              <a:lnSpc>
                <a:spcPct val="100000"/>
              </a:lnSpc>
              <a:buFont typeface="Arial" panose="020B0604020202020204" pitchFamily="34" charset="0"/>
              <a:buChar char="•"/>
            </a:pPr>
            <a:r>
              <a:rPr lang="en-US" sz="2800" spc="-1" dirty="0">
                <a:solidFill>
                  <a:srgbClr val="C0504D"/>
                </a:solidFill>
                <a:uFill>
                  <a:solidFill>
                    <a:srgbClr val="FFFFFF"/>
                  </a:solidFill>
                </a:uFill>
                <a:latin typeface="Georgia" panose="02040502050405020303" pitchFamily="18" charset="0"/>
              </a:rPr>
              <a:t>in set A  but not  in set B or </a:t>
            </a:r>
          </a:p>
          <a:p>
            <a:pPr marL="914760" lvl="1" indent="-457200">
              <a:lnSpc>
                <a:spcPct val="100000"/>
              </a:lnSpc>
              <a:buFont typeface="Arial" panose="020B0604020202020204" pitchFamily="34" charset="0"/>
              <a:buChar char="•"/>
            </a:pPr>
            <a:r>
              <a:rPr lang="en-US" sz="2800" spc="-1" dirty="0">
                <a:solidFill>
                  <a:srgbClr val="C0504D"/>
                </a:solidFill>
                <a:uFill>
                  <a:solidFill>
                    <a:srgbClr val="FFFFFF"/>
                  </a:solidFill>
                </a:uFill>
                <a:latin typeface="Georgia" panose="02040502050405020303" pitchFamily="18" charset="0"/>
              </a:rPr>
              <a:t>in set B  but not in set A </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aset = {11, 22, 33}</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bset = {12, 23, 33}</a:t>
            </a:r>
          </a:p>
          <a:p>
            <a:pPr marL="457560" indent="-457200">
              <a:lnSpc>
                <a:spcPct val="100000"/>
              </a:lnSpc>
              <a:buFont typeface="Arial" panose="020B0604020202020204" pitchFamily="34" charset="0"/>
              <a:buChar char="•"/>
            </a:pPr>
            <a:endParaRPr lang="en-US" sz="28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2800" b="0" strike="noStrike" spc="-1" dirty="0">
                <a:uFill>
                  <a:solidFill>
                    <a:srgbClr val="FFFFFF"/>
                  </a:solidFill>
                </a:uFill>
                <a:latin typeface="Georgia" panose="02040502050405020303" pitchFamily="18" charset="0"/>
              </a:rPr>
              <a:t>Symmetric difference:</a:t>
            </a:r>
          </a:p>
          <a:p>
            <a:pPr marL="1371960" lvl="2" indent="-457200">
              <a:lnSpc>
                <a:spcPct val="100000"/>
              </a:lnSpc>
              <a:buFont typeface="Arial" panose="020B0604020202020204" pitchFamily="34" charset="0"/>
              <a:buChar char="•"/>
            </a:pPr>
            <a:r>
              <a:rPr lang="en-US" sz="2800" b="0" strike="noStrike" spc="-1" dirty="0">
                <a:solidFill>
                  <a:srgbClr val="00B050"/>
                </a:solidFill>
                <a:uFill>
                  <a:solidFill>
                    <a:srgbClr val="FFFFFF"/>
                  </a:solidFill>
                </a:uFill>
                <a:latin typeface="Georgia" panose="02040502050405020303" pitchFamily="18" charset="0"/>
              </a:rPr>
              <a:t>&gt;&gt;&gt; aset ^ bset
{11, 12, 22, 23}</a:t>
            </a:r>
          </a:p>
          <a:p>
            <a:pPr>
              <a:lnSpc>
                <a:spcPct val="100000"/>
              </a:lnSpc>
            </a:pPr>
            <a:endParaRPr lang="en-US" sz="2800" b="0" strike="noStrike" spc="-1" dirty="0">
              <a:solidFill>
                <a:srgbClr val="000000"/>
              </a:solidFill>
              <a:uFill>
                <a:solidFill>
                  <a:srgbClr val="FFFFFF"/>
                </a:solidFill>
              </a:uFill>
              <a:latin typeface="Georgia" panose="02040502050405020303" pitchFamily="18" charset="0"/>
            </a:endParaRPr>
          </a:p>
        </p:txBody>
      </p:sp>
      <p:pic>
        <p:nvPicPr>
          <p:cNvPr id="111" name="Picture 9"/>
          <p:cNvPicPr/>
          <p:nvPr/>
        </p:nvPicPr>
        <p:blipFill>
          <a:blip r:embed="rId4"/>
          <a:stretch/>
        </p:blipFill>
        <p:spPr>
          <a:xfrm>
            <a:off x="8452440" y="2097000"/>
            <a:ext cx="2939760" cy="1669680"/>
          </a:xfrm>
          <a:prstGeom prst="rect">
            <a:avLst/>
          </a:prstGeom>
          <a:ln>
            <a:noFill/>
          </a:ln>
        </p:spPr>
      </p:pic>
      <p:sp>
        <p:nvSpPr>
          <p:cNvPr id="2" name="Slide Number Placeholder 1">
            <a:extLst>
              <a:ext uri="{FF2B5EF4-FFF2-40B4-BE49-F238E27FC236}">
                <a16:creationId xmlns:a16="http://schemas.microsoft.com/office/drawing/2014/main" id="{2247FDBF-109B-4E15-BE81-289C633B0610}"/>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14</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2E4A1005-A414-4091-ACA8-9466CFE9B8B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Boolean operations on sets (IV)</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97512" y="2286360"/>
            <a:ext cx="10972440" cy="1142640"/>
          </a:xfrm>
          <a:prstGeom prst="rect">
            <a:avLst/>
          </a:prstGeom>
          <a:noFill/>
          <a:ln>
            <a:noFill/>
          </a:ln>
        </p:spPr>
        <p:txBody>
          <a:bodyPr anchor="ctr"/>
          <a:lstStyle/>
          <a:p>
            <a:pPr algn="ctr">
              <a:lnSpc>
                <a:spcPct val="100000"/>
              </a:lnSpc>
            </a:pPr>
            <a:r>
              <a:rPr lang="en-US" sz="4400" spc="-1" dirty="0">
                <a:uFill>
                  <a:solidFill>
                    <a:srgbClr val="FFFFFF"/>
                  </a:solidFill>
                </a:uFill>
                <a:latin typeface="Georgia" panose="02040502050405020303" pitchFamily="18" charset="0"/>
              </a:rPr>
              <a:t>DICTIONARIES</a:t>
            </a:r>
            <a:endParaRPr lang="en-US" sz="4400" b="0" strike="noStrike" spc="-1" dirty="0">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ACFB26FC-C5F3-4C10-A904-C3308C1341E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15</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816786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4" name="TextShape 2"/>
          <p:cNvSpPr txBox="1"/>
          <p:nvPr/>
        </p:nvSpPr>
        <p:spPr>
          <a:xfrm>
            <a:off x="609599" y="1455840"/>
            <a:ext cx="10708433" cy="17463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Georgia" panose="02040502050405020303" pitchFamily="18" charset="0"/>
              </a:rPr>
              <a:t>A dictionary is a container that keeps associations between </a:t>
            </a:r>
            <a:r>
              <a:rPr lang="en-US" sz="2400" b="0" i="1" strike="noStrike" spc="-1" dirty="0">
                <a:solidFill>
                  <a:srgbClr val="000000"/>
                </a:solidFill>
                <a:uFill>
                  <a:solidFill>
                    <a:srgbClr val="FFFFFF"/>
                  </a:solidFill>
                </a:uFill>
                <a:latin typeface="Georgia" panose="02040502050405020303" pitchFamily="18" charset="0"/>
              </a:rPr>
              <a:t>keys </a:t>
            </a:r>
            <a:r>
              <a:rPr lang="en-US" sz="2400" b="0" strike="noStrike" spc="-1" dirty="0">
                <a:solidFill>
                  <a:srgbClr val="000000"/>
                </a:solidFill>
                <a:uFill>
                  <a:solidFill>
                    <a:srgbClr val="FFFFFF"/>
                  </a:solidFill>
                </a:uFill>
                <a:latin typeface="Georgia" panose="02040502050405020303" pitchFamily="18" charset="0"/>
              </a:rPr>
              <a:t>and </a:t>
            </a:r>
            <a:r>
              <a:rPr lang="en-US" sz="2400" b="0" i="1" strike="noStrike" spc="-1" dirty="0">
                <a:solidFill>
                  <a:srgbClr val="000000"/>
                </a:solidFill>
                <a:uFill>
                  <a:solidFill>
                    <a:srgbClr val="FFFFFF"/>
                  </a:solidFill>
                </a:uFill>
                <a:latin typeface="Georgia" panose="02040502050405020303" pitchFamily="18" charset="0"/>
              </a:rPr>
              <a:t>values</a:t>
            </a:r>
            <a:r>
              <a:rPr lang="en-US" sz="2400" b="0" strike="noStrike" spc="-1" dirty="0">
                <a:solidFill>
                  <a:srgbClr val="000000"/>
                </a:solidFill>
                <a:uFill>
                  <a:solidFill>
                    <a:srgbClr val="FFFFFF"/>
                  </a:solidFill>
                </a:uFill>
                <a:latin typeface="Georgia" panose="02040502050405020303" pitchFamily="18" charset="0"/>
              </a:rPr>
              <a:t>. </a:t>
            </a:r>
            <a:endParaRPr lang="en-US" sz="2400"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Georgia" panose="02040502050405020303" pitchFamily="18" charset="0"/>
              </a:rPr>
              <a:t>Keys are unique, but a value may be associated with several keys.</a:t>
            </a:r>
          </a:p>
          <a:p>
            <a:pPr>
              <a:lnSpc>
                <a:spcPct val="100000"/>
              </a:lnSpc>
            </a:pPr>
            <a:endParaRPr lang="en-US" sz="3200" b="0" strike="noStrike" spc="-1" dirty="0">
              <a:solidFill>
                <a:srgbClr val="000000"/>
              </a:solidFill>
              <a:uFill>
                <a:solidFill>
                  <a:srgbClr val="FFFFFF"/>
                </a:solidFill>
              </a:uFill>
              <a:latin typeface="Georgia" panose="02040502050405020303" pitchFamily="18" charset="0"/>
            </a:endParaRPr>
          </a:p>
        </p:txBody>
      </p:sp>
      <p:sp>
        <p:nvSpPr>
          <p:cNvPr id="115" name="CustomShape 3"/>
          <p:cNvSpPr/>
          <p:nvPr/>
        </p:nvSpPr>
        <p:spPr>
          <a:xfrm>
            <a:off x="6542085" y="3202200"/>
            <a:ext cx="1942920" cy="194292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16" name="CustomShape 4"/>
          <p:cNvSpPr/>
          <p:nvPr/>
        </p:nvSpPr>
        <p:spPr>
          <a:xfrm>
            <a:off x="2036685" y="3202200"/>
            <a:ext cx="1942920" cy="194292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17" name="CustomShape 5"/>
          <p:cNvSpPr/>
          <p:nvPr/>
        </p:nvSpPr>
        <p:spPr>
          <a:xfrm>
            <a:off x="2326845" y="3421080"/>
            <a:ext cx="677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Georgia" panose="02040502050405020303" pitchFamily="18" charset="0"/>
              </a:rPr>
              <a:t>John</a:t>
            </a:r>
          </a:p>
        </p:txBody>
      </p:sp>
      <p:sp>
        <p:nvSpPr>
          <p:cNvPr id="118" name="CustomShape 6"/>
          <p:cNvSpPr/>
          <p:nvPr/>
        </p:nvSpPr>
        <p:spPr>
          <a:xfrm>
            <a:off x="2116965" y="4287960"/>
            <a:ext cx="703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Georgia" panose="02040502050405020303" pitchFamily="18" charset="0"/>
              </a:rPr>
              <a:t>Mike</a:t>
            </a:r>
          </a:p>
        </p:txBody>
      </p:sp>
      <p:sp>
        <p:nvSpPr>
          <p:cNvPr id="119" name="CustomShape 7"/>
          <p:cNvSpPr/>
          <p:nvPr/>
        </p:nvSpPr>
        <p:spPr>
          <a:xfrm>
            <a:off x="2992845" y="3804120"/>
            <a:ext cx="626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Georgia" panose="02040502050405020303" pitchFamily="18" charset="0"/>
              </a:rPr>
              <a:t>Ann</a:t>
            </a:r>
          </a:p>
        </p:txBody>
      </p:sp>
      <p:sp>
        <p:nvSpPr>
          <p:cNvPr id="120" name="CustomShape 8"/>
          <p:cNvSpPr/>
          <p:nvPr/>
        </p:nvSpPr>
        <p:spPr>
          <a:xfrm>
            <a:off x="2898885" y="4573800"/>
            <a:ext cx="746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Georgia" panose="02040502050405020303" pitchFamily="18" charset="0"/>
              </a:rPr>
              <a:t>Mary</a:t>
            </a:r>
          </a:p>
        </p:txBody>
      </p:sp>
      <p:sp>
        <p:nvSpPr>
          <p:cNvPr id="121" name="CustomShape 9"/>
          <p:cNvSpPr/>
          <p:nvPr/>
        </p:nvSpPr>
        <p:spPr>
          <a:xfrm>
            <a:off x="6919725" y="3421080"/>
            <a:ext cx="1121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Georgia" panose="02040502050405020303" pitchFamily="18" charset="0"/>
              </a:rPr>
              <a:t>$15,000</a:t>
            </a:r>
          </a:p>
        </p:txBody>
      </p:sp>
      <p:sp>
        <p:nvSpPr>
          <p:cNvPr id="122" name="CustomShape 10"/>
          <p:cNvSpPr/>
          <p:nvPr/>
        </p:nvSpPr>
        <p:spPr>
          <a:xfrm>
            <a:off x="7214925" y="3918600"/>
            <a:ext cx="1121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Georgia" panose="02040502050405020303" pitchFamily="18" charset="0"/>
              </a:rPr>
              <a:t>$12,000</a:t>
            </a:r>
          </a:p>
        </p:txBody>
      </p:sp>
      <p:sp>
        <p:nvSpPr>
          <p:cNvPr id="123" name="CustomShape 11"/>
          <p:cNvSpPr/>
          <p:nvPr/>
        </p:nvSpPr>
        <p:spPr>
          <a:xfrm>
            <a:off x="6881925" y="4472640"/>
            <a:ext cx="1121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Georgia" panose="02040502050405020303" pitchFamily="18" charset="0"/>
              </a:rPr>
              <a:t>$30,000</a:t>
            </a:r>
          </a:p>
        </p:txBody>
      </p:sp>
      <p:sp>
        <p:nvSpPr>
          <p:cNvPr id="124" name="CustomShape 12"/>
          <p:cNvSpPr/>
          <p:nvPr/>
        </p:nvSpPr>
        <p:spPr>
          <a:xfrm>
            <a:off x="3008325" y="3605760"/>
            <a:ext cx="3962880" cy="3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25" name="CustomShape 13"/>
          <p:cNvSpPr/>
          <p:nvPr/>
        </p:nvSpPr>
        <p:spPr>
          <a:xfrm>
            <a:off x="3603405" y="3988800"/>
            <a:ext cx="3330000" cy="6678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26" name="CustomShape 14"/>
          <p:cNvSpPr/>
          <p:nvPr/>
        </p:nvSpPr>
        <p:spPr>
          <a:xfrm flipV="1">
            <a:off x="2804925" y="4102560"/>
            <a:ext cx="4461480" cy="3690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27" name="CustomShape 15"/>
          <p:cNvSpPr/>
          <p:nvPr/>
        </p:nvSpPr>
        <p:spPr>
          <a:xfrm flipV="1">
            <a:off x="3621045" y="3605760"/>
            <a:ext cx="3350160" cy="11520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28" name="CustomShape 16"/>
          <p:cNvSpPr/>
          <p:nvPr/>
        </p:nvSpPr>
        <p:spPr>
          <a:xfrm>
            <a:off x="1426665" y="3198060"/>
            <a:ext cx="7113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1F497D"/>
                </a:solidFill>
                <a:uFill>
                  <a:solidFill>
                    <a:srgbClr val="FFFFFF"/>
                  </a:solidFill>
                </a:uFill>
                <a:latin typeface="Georgia" panose="02040502050405020303" pitchFamily="18" charset="0"/>
              </a:rPr>
              <a:t>Keys</a:t>
            </a:r>
            <a:endParaRPr lang="en-US" sz="1800" b="0" strike="noStrike" spc="-1" dirty="0">
              <a:solidFill>
                <a:srgbClr val="000000"/>
              </a:solidFill>
              <a:uFill>
                <a:solidFill>
                  <a:srgbClr val="FFFFFF"/>
                </a:solidFill>
              </a:uFill>
              <a:latin typeface="Georgia" panose="02040502050405020303" pitchFamily="18" charset="0"/>
            </a:endParaRPr>
          </a:p>
        </p:txBody>
      </p:sp>
      <p:sp>
        <p:nvSpPr>
          <p:cNvPr id="129" name="CustomShape 17"/>
          <p:cNvSpPr/>
          <p:nvPr/>
        </p:nvSpPr>
        <p:spPr>
          <a:xfrm>
            <a:off x="8228325" y="2925720"/>
            <a:ext cx="926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1F497D"/>
                </a:solidFill>
                <a:uFill>
                  <a:solidFill>
                    <a:srgbClr val="FFFFFF"/>
                  </a:solidFill>
                </a:uFill>
                <a:latin typeface="Georgia" panose="02040502050405020303" pitchFamily="18" charset="0"/>
              </a:rPr>
              <a:t>Values</a:t>
            </a:r>
            <a:endParaRPr lang="en-US" sz="1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616043F7-41B1-4AEE-8F58-0E4393851C07}"/>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Georgia" panose="02040502050405020303" pitchFamily="18" charset="0"/>
              </a:rPr>
              <a:t>16</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20" name="Title 1">
            <a:extLst>
              <a:ext uri="{FF2B5EF4-FFF2-40B4-BE49-F238E27FC236}">
                <a16:creationId xmlns:a16="http://schemas.microsoft.com/office/drawing/2014/main" id="{A6CA3572-1985-4804-9466-DC507A3B50B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Dictionaries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1" name="TextShape 2"/>
          <p:cNvSpPr txBox="1"/>
          <p:nvPr/>
        </p:nvSpPr>
        <p:spPr>
          <a:xfrm>
            <a:off x="609600" y="1417639"/>
            <a:ext cx="10972440" cy="4525560"/>
          </a:xfrm>
          <a:prstGeom prst="rect">
            <a:avLst/>
          </a:prstGeom>
          <a:noFill/>
          <a:ln>
            <a:noFill/>
          </a:ln>
        </p:spPr>
        <p:txBody>
          <a:bodyPr/>
          <a:lstStyle/>
          <a:p>
            <a:pPr marL="457560" indent="-457200">
              <a:lnSpc>
                <a:spcPct val="100000"/>
              </a:lnSpc>
              <a:buFont typeface="Arial" panose="020B0604020202020204" pitchFamily="34" charset="0"/>
              <a:buChar char="•"/>
            </a:pPr>
            <a:r>
              <a:rPr lang="en-US" sz="3200" b="0" strike="noStrike" spc="-1" dirty="0">
                <a:solidFill>
                  <a:srgbClr val="000000"/>
                </a:solidFill>
                <a:uFill>
                  <a:solidFill>
                    <a:srgbClr val="FFFFFF"/>
                  </a:solidFill>
                </a:uFill>
                <a:latin typeface="Georgia" panose="02040502050405020303" pitchFamily="18" charset="0"/>
              </a:rPr>
              <a:t>Each key/value pair is separated by a colon. </a:t>
            </a:r>
          </a:p>
          <a:p>
            <a:pPr marL="457560" indent="-457200">
              <a:lnSpc>
                <a:spcPct val="100000"/>
              </a:lnSpc>
              <a:buFont typeface="Arial" panose="020B0604020202020204" pitchFamily="34" charset="0"/>
              <a:buChar char="•"/>
            </a:pPr>
            <a:r>
              <a:rPr lang="en-US" sz="3200" b="0" strike="noStrike" spc="-1" dirty="0">
                <a:solidFill>
                  <a:srgbClr val="000000"/>
                </a:solidFill>
                <a:uFill>
                  <a:solidFill>
                    <a:srgbClr val="FFFFFF"/>
                  </a:solidFill>
                </a:uFill>
                <a:latin typeface="Georgia" panose="02040502050405020303" pitchFamily="18" charset="0"/>
              </a:rPr>
              <a:t>You enclose the key/value pairs in braces.</a:t>
            </a:r>
          </a:p>
          <a:p>
            <a:pPr marL="457560" indent="-457200">
              <a:lnSpc>
                <a:spcPct val="100000"/>
              </a:lnSpc>
              <a:buFont typeface="Arial" panose="020B0604020202020204" pitchFamily="34" charset="0"/>
              <a:buChar char="•"/>
            </a:pPr>
            <a:endParaRPr lang="en-US" sz="32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3200" b="0" strike="noStrike" spc="-1" dirty="0">
                <a:solidFill>
                  <a:srgbClr val="000000"/>
                </a:solidFill>
                <a:uFill>
                  <a:solidFill>
                    <a:srgbClr val="FFFFFF"/>
                  </a:solidFill>
                </a:uFill>
                <a:latin typeface="Georgia" panose="02040502050405020303" pitchFamily="18" charset="0"/>
              </a:rPr>
              <a:t>To create an empty dictionary:</a:t>
            </a:r>
          </a:p>
          <a:p>
            <a:pPr marL="914760" lvl="1"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Use {}</a:t>
            </a:r>
            <a:endParaRPr lang="en-US" sz="2400" b="0" strike="noStrike" spc="-1" dirty="0">
              <a:solidFill>
                <a:srgbClr val="000000"/>
              </a:solidFill>
              <a:uFill>
                <a:solidFill>
                  <a:srgbClr val="FFFFFF"/>
                </a:solidFill>
              </a:uFill>
              <a:latin typeface="Georgia" panose="02040502050405020303" pitchFamily="18" charset="0"/>
            </a:endParaRPr>
          </a:p>
          <a:p>
            <a:pPr marL="914760" lvl="1"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Use built-in function dict()</a:t>
            </a:r>
          </a:p>
          <a:p>
            <a:pPr marL="914760" lvl="1" indent="-457200">
              <a:lnSpc>
                <a:spcPct val="100000"/>
              </a:lnSpc>
              <a:buFont typeface="Arial" panose="020B0604020202020204" pitchFamily="34" charset="0"/>
              <a:buChar char="•"/>
            </a:pPr>
            <a:endParaRPr lang="en-US" sz="24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3200" b="0" strike="noStrike" spc="-1" dirty="0">
                <a:solidFill>
                  <a:srgbClr val="000000"/>
                </a:solidFill>
                <a:uFill>
                  <a:solidFill>
                    <a:srgbClr val="FFFFFF"/>
                  </a:solidFill>
                </a:uFill>
                <a:latin typeface="Georgia" panose="02040502050405020303" pitchFamily="18" charset="0"/>
              </a:rPr>
              <a:t>Use a for loop to iterate over a dictionary</a:t>
            </a:r>
          </a:p>
          <a:p>
            <a:pPr marL="914760" lvl="1"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General format: for </a:t>
            </a:r>
            <a:r>
              <a:rPr lang="en-US" sz="2800" b="0" i="1" strike="noStrike" spc="-1" dirty="0">
                <a:solidFill>
                  <a:srgbClr val="000000"/>
                </a:solidFill>
                <a:uFill>
                  <a:solidFill>
                    <a:srgbClr val="FFFFFF"/>
                  </a:solidFill>
                </a:uFill>
                <a:latin typeface="Georgia" panose="02040502050405020303" pitchFamily="18" charset="0"/>
              </a:rPr>
              <a:t>key</a:t>
            </a:r>
            <a:r>
              <a:rPr lang="en-US" sz="2800" b="0" strike="noStrike" spc="-1" dirty="0">
                <a:solidFill>
                  <a:srgbClr val="000000"/>
                </a:solidFill>
                <a:uFill>
                  <a:solidFill>
                    <a:srgbClr val="FFFFFF"/>
                  </a:solidFill>
                </a:uFill>
                <a:latin typeface="Georgia" panose="02040502050405020303" pitchFamily="18" charset="0"/>
              </a:rPr>
              <a:t> in </a:t>
            </a:r>
            <a:r>
              <a:rPr lang="en-US" sz="2800" b="0" i="1" strike="noStrike" spc="-1" dirty="0">
                <a:solidFill>
                  <a:srgbClr val="000000"/>
                </a:solidFill>
                <a:uFill>
                  <a:solidFill>
                    <a:srgbClr val="FFFFFF"/>
                  </a:solidFill>
                </a:uFill>
                <a:latin typeface="Georgia" panose="02040502050405020303" pitchFamily="18" charset="0"/>
              </a:rPr>
              <a:t>dictionary</a:t>
            </a:r>
            <a:r>
              <a:rPr lang="en-US" sz="2800" b="0" strike="noStrike" spc="-1" dirty="0">
                <a:solidFill>
                  <a:srgbClr val="000000"/>
                </a:solidFill>
                <a:uFill>
                  <a:solidFill>
                    <a:srgbClr val="FFFFFF"/>
                  </a:solidFill>
                </a:uFill>
                <a:latin typeface="Georgia" panose="02040502050405020303" pitchFamily="18" charset="0"/>
              </a:rPr>
              <a:t>:</a:t>
            </a:r>
            <a:endParaRPr lang="en-US" sz="2400" b="0" strike="noStrike" spc="-1" dirty="0">
              <a:solidFill>
                <a:srgbClr val="000000"/>
              </a:solidFill>
              <a:uFill>
                <a:solidFill>
                  <a:srgbClr val="FFFFFF"/>
                </a:solidFill>
              </a:uFill>
              <a:latin typeface="Georgia" panose="02040502050405020303" pitchFamily="18" charset="0"/>
            </a:endParaRPr>
          </a:p>
          <a:p>
            <a:endParaRPr lang="en-US" sz="3200" b="0" strike="noStrike" spc="-1" dirty="0">
              <a:solidFill>
                <a:srgbClr val="000000"/>
              </a:solidFill>
              <a:uFill>
                <a:solidFill>
                  <a:srgbClr val="FFFFFF"/>
                </a:solidFill>
              </a:uFill>
              <a:latin typeface="Arial"/>
            </a:endParaRPr>
          </a:p>
          <a:p>
            <a:pPr>
              <a:lnSpc>
                <a:spcPct val="100000"/>
              </a:lnSpc>
            </a:pPr>
            <a:r>
              <a:rPr lang="en-US" sz="32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p:txBody>
      </p:sp>
      <p:pic>
        <p:nvPicPr>
          <p:cNvPr id="132" name="Picture 2"/>
          <p:cNvPicPr/>
          <p:nvPr/>
        </p:nvPicPr>
        <p:blipFill>
          <a:blip r:embed="rId4"/>
          <a:stretch/>
        </p:blipFill>
        <p:spPr>
          <a:xfrm>
            <a:off x="9201180" y="846139"/>
            <a:ext cx="2381040" cy="1842840"/>
          </a:xfrm>
          <a:prstGeom prst="rect">
            <a:avLst/>
          </a:prstGeom>
          <a:ln>
            <a:noFill/>
          </a:ln>
        </p:spPr>
      </p:pic>
      <p:sp>
        <p:nvSpPr>
          <p:cNvPr id="2" name="Slide Number Placeholder 1">
            <a:extLst>
              <a:ext uri="{FF2B5EF4-FFF2-40B4-BE49-F238E27FC236}">
                <a16:creationId xmlns:a16="http://schemas.microsoft.com/office/drawing/2014/main" id="{BB42C807-0F81-460A-BACC-FDFEC7D49E63}"/>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17</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80AAA9D4-E43C-4B4D-B580-44023953D86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Creating Dictionaries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4" name="TextShape 2"/>
          <p:cNvSpPr txBox="1"/>
          <p:nvPr/>
        </p:nvSpPr>
        <p:spPr>
          <a:xfrm>
            <a:off x="763740" y="1417639"/>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When the braces contain key/value pairs, they denote a dictionary, not a set. 
The only ambiguous case is an empty {}. By convention, it denotes an empty dictionary, not an empty set.
 You can create a duplicate copy of a dictionary using the dict function:</a:t>
            </a: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Georgia" panose="02040502050405020303" pitchFamily="18" charset="0"/>
            </a:endParaRPr>
          </a:p>
          <a:p>
            <a:pPr marL="457560" lvl="1">
              <a:buClr>
                <a:srgbClr val="000000"/>
              </a:buClr>
            </a:pPr>
            <a:r>
              <a:rPr lang="en-US" sz="2800" b="0" strike="noStrike" spc="-1" dirty="0">
                <a:solidFill>
                  <a:srgbClr val="00B050"/>
                </a:solidFill>
                <a:uFill>
                  <a:solidFill>
                    <a:srgbClr val="FFFFFF"/>
                  </a:solidFill>
                </a:uFill>
                <a:latin typeface="Georgia" panose="02040502050405020303" pitchFamily="18" charset="0"/>
              </a:rPr>
              <a:t>oldSalaries = dict(salaries)</a:t>
            </a:r>
          </a:p>
        </p:txBody>
      </p:sp>
      <p:sp>
        <p:nvSpPr>
          <p:cNvPr id="135" name="CustomShape 3"/>
          <p:cNvSpPr/>
          <p:nvPr/>
        </p:nvSpPr>
        <p:spPr>
          <a:xfrm>
            <a:off x="1109880" y="5310360"/>
            <a:ext cx="8304708" cy="3066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1F497D"/>
                </a:solidFill>
                <a:uFill>
                  <a:solidFill>
                    <a:srgbClr val="FFFFFF"/>
                  </a:solidFill>
                </a:uFill>
                <a:latin typeface="Georgia" panose="02040502050405020303" pitchFamily="18" charset="0"/>
              </a:rPr>
              <a:t>salaries = { “John": 15000, “Ann": 30000, “Mike": 12000, “Mary": 15000 }</a:t>
            </a:r>
            <a:endParaRPr lang="en-US" sz="1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CC320628-124E-4702-B0BF-DCF977CFF04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18</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7365E69B-8C8F-4680-A7C4-D432F3BFBED5}"/>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Sets and dictionaries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37" name="Content Placeholder 3"/>
          <p:cNvPicPr/>
          <p:nvPr/>
        </p:nvPicPr>
        <p:blipFill>
          <a:blip r:embed="rId4"/>
          <a:stretch/>
        </p:blipFill>
        <p:spPr>
          <a:xfrm>
            <a:off x="824480" y="1346077"/>
            <a:ext cx="9335520" cy="4324680"/>
          </a:xfrm>
          <a:prstGeom prst="rect">
            <a:avLst/>
          </a:prstGeom>
          <a:ln>
            <a:noFill/>
          </a:ln>
        </p:spPr>
      </p:pic>
      <p:sp>
        <p:nvSpPr>
          <p:cNvPr id="2" name="Slide Number Placeholder 1">
            <a:extLst>
              <a:ext uri="{FF2B5EF4-FFF2-40B4-BE49-F238E27FC236}">
                <a16:creationId xmlns:a16="http://schemas.microsoft.com/office/drawing/2014/main" id="{5140B9C1-F1D5-4F2D-9200-02A64D49D707}"/>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19</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BD1B90C3-490B-4C3A-87C9-4ED90635E4C6}"/>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Some Dictionary Methods (cont’d.) </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2616201"/>
            <a:ext cx="9956800" cy="1298575"/>
          </a:xfrm>
        </p:spPr>
        <p:txBody>
          <a:bodyPr>
            <a:normAutofit/>
          </a:bodyPr>
          <a:lstStyle/>
          <a:p>
            <a:r>
              <a:rPr lang="en-US" dirty="0">
                <a:latin typeface="Georgia" charset="0"/>
                <a:ea typeface="Georgia" charset="0"/>
                <a:cs typeface="Georgia" charset="0"/>
              </a:rPr>
              <a:t>Feedback is greatly appreciated!</a:t>
            </a:r>
            <a:endParaRPr lang="en-US" dirty="0"/>
          </a:p>
        </p:txBody>
      </p:sp>
      <p:sp>
        <p:nvSpPr>
          <p:cNvPr id="4" name="Slide Number Placeholder 3">
            <a:extLst>
              <a:ext uri="{FF2B5EF4-FFF2-40B4-BE49-F238E27FC236}">
                <a16:creationId xmlns:a16="http://schemas.microsoft.com/office/drawing/2014/main" id="{376CE8B5-B26D-4664-835F-2D5A2E807C5C}"/>
              </a:ext>
            </a:extLst>
          </p:cNvPr>
          <p:cNvSpPr>
            <a:spLocks noGrp="1"/>
          </p:cNvSpPr>
          <p:nvPr>
            <p:ph type="sldNum" sz="quarter" idx="12"/>
          </p:nvPr>
        </p:nvSpPr>
        <p:spPr/>
        <p:txBody>
          <a:bodyPr/>
          <a:lstStyle/>
          <a:p>
            <a:fld id="{05F859ED-F81E-4A6A-B729-75E2BCBE24B9}" type="slidenum">
              <a:rPr lang="en-US" smtClean="0"/>
              <a:t>2</a:t>
            </a:fld>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9" name="TextShape 2"/>
          <p:cNvSpPr txBox="1"/>
          <p:nvPr/>
        </p:nvSpPr>
        <p:spPr>
          <a:xfrm>
            <a:off x="609480" y="1600200"/>
            <a:ext cx="10972440" cy="4810760"/>
          </a:xfrm>
          <a:prstGeom prst="rect">
            <a:avLst/>
          </a:prstGeom>
          <a:noFill/>
          <a:ln>
            <a:noFill/>
          </a:ln>
        </p:spPr>
        <p:txBody>
          <a:bodyPr/>
          <a:lstStyle/>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The subscript operator [] is used to return the value associated with a key.</a:t>
            </a:r>
          </a:p>
          <a:p>
            <a:pPr marL="457560" indent="-457200">
              <a:lnSpc>
                <a:spcPct val="100000"/>
              </a:lnSpc>
              <a:buFont typeface="Arial" panose="020B0604020202020204" pitchFamily="34" charset="0"/>
              <a:buChar char="•"/>
            </a:pPr>
            <a:endParaRPr lang="en-US" sz="28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The statement:</a:t>
            </a:r>
          </a:p>
          <a:p>
            <a:pPr marL="360">
              <a:lnSpc>
                <a:spcPct val="100000"/>
              </a:lnSpc>
            </a:pPr>
            <a:r>
              <a:rPr lang="en-US" sz="2800" spc="-1" dirty="0">
                <a:solidFill>
                  <a:srgbClr val="000000"/>
                </a:solidFill>
                <a:uFill>
                  <a:solidFill>
                    <a:srgbClr val="FFFFFF"/>
                  </a:solidFill>
                </a:uFill>
                <a:latin typeface="Georgia" panose="02040502050405020303" pitchFamily="18" charset="0"/>
              </a:rPr>
              <a:t>	</a:t>
            </a:r>
            <a:r>
              <a:rPr lang="en-US" sz="2800" b="0" strike="noStrike" spc="-1" dirty="0">
                <a:solidFill>
                  <a:srgbClr val="00B050"/>
                </a:solidFill>
                <a:uFill>
                  <a:solidFill>
                    <a:srgbClr val="FFFFFF"/>
                  </a:solidFill>
                </a:uFill>
                <a:latin typeface="Georgia" panose="02040502050405020303" pitchFamily="18" charset="0"/>
              </a:rPr>
              <a:t>print(“Ann’s salary  is", salaries[“Ann"])</a:t>
            </a:r>
          </a:p>
          <a:p>
            <a:pPr marL="360">
              <a:lnSpc>
                <a:spcPct val="100000"/>
              </a:lnSpc>
            </a:pPr>
            <a:r>
              <a:rPr lang="en-US" sz="2800" spc="-1" dirty="0">
                <a:solidFill>
                  <a:srgbClr val="00B050"/>
                </a:solidFill>
                <a:uFill>
                  <a:solidFill>
                    <a:srgbClr val="FFFFFF"/>
                  </a:solidFill>
                </a:uFill>
                <a:latin typeface="Georgia" panose="02040502050405020303" pitchFamily="18" charset="0"/>
              </a:rPr>
              <a:t>	</a:t>
            </a:r>
            <a:r>
              <a:rPr lang="en-US" sz="2800" b="0" strike="noStrike" spc="-1" dirty="0">
                <a:solidFill>
                  <a:srgbClr val="00B050"/>
                </a:solidFill>
                <a:uFill>
                  <a:solidFill>
                    <a:srgbClr val="FFFFFF"/>
                  </a:solidFill>
                </a:uFill>
                <a:latin typeface="Georgia" panose="02040502050405020303" pitchFamily="18" charset="0"/>
              </a:rPr>
              <a:t>prints 30000 </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Note that the dictionary is not a sequence-type container like a list. </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Even though the subscript operator is used with a dictionary, you cannot access the items by</a:t>
            </a:r>
            <a:r>
              <a:rPr lang="en-US" sz="2800" b="0" strike="noStrike" spc="-1" dirty="0">
                <a:solidFill>
                  <a:srgbClr val="00B050"/>
                </a:solidFill>
                <a:uFill>
                  <a:solidFill>
                    <a:srgbClr val="FFFFFF"/>
                  </a:solidFill>
                </a:uFill>
                <a:latin typeface="Georgia" panose="02040502050405020303" pitchFamily="18" charset="0"/>
              </a:rPr>
              <a:t> index or position.</a:t>
            </a:r>
            <a:r>
              <a:rPr lang="en-US" sz="2800" b="0" strike="noStrike" spc="-1" dirty="0">
                <a:solidFill>
                  <a:srgbClr val="000000"/>
                </a:solidFill>
                <a:uFill>
                  <a:solidFill>
                    <a:srgbClr val="FFFFFF"/>
                  </a:solidFill>
                </a:uFill>
                <a:latin typeface="Georgia" panose="02040502050405020303" pitchFamily="18" charset="0"/>
              </a:rPr>
              <a:t>  </a:t>
            </a:r>
          </a:p>
          <a:p>
            <a:pPr marL="457560" indent="-457200">
              <a:lnSpc>
                <a:spcPct val="100000"/>
              </a:lnSpc>
              <a:buFont typeface="Arial" panose="020B0604020202020204" pitchFamily="34" charset="0"/>
              <a:buChar char="•"/>
            </a:pPr>
            <a:r>
              <a:rPr lang="en-US" sz="2800" b="0" strike="noStrike" spc="-1" dirty="0">
                <a:uFill>
                  <a:solidFill>
                    <a:srgbClr val="FFFFFF"/>
                  </a:solidFill>
                </a:uFill>
                <a:latin typeface="Georgia" panose="02040502050405020303" pitchFamily="18" charset="0"/>
              </a:rPr>
              <a:t>A value can only be accessed using its associated key</a:t>
            </a:r>
          </a:p>
          <a:p>
            <a:pPr marL="457200" indent="-457200">
              <a:lnSpc>
                <a:spcPct val="100000"/>
              </a:lnSpc>
              <a:buFont typeface="Arial" panose="020B0604020202020204" pitchFamily="34" charset="0"/>
              <a:buChar char="•"/>
            </a:pPr>
            <a:endParaRPr lang="en-US" sz="3200" b="0" strike="noStrike" spc="-1" dirty="0">
              <a:solidFill>
                <a:srgbClr val="000000"/>
              </a:solidFill>
              <a:uFill>
                <a:solidFill>
                  <a:srgbClr val="FFFFFF"/>
                </a:solidFill>
              </a:uFill>
              <a:latin typeface="Georgia" panose="02040502050405020303" pitchFamily="18" charset="0"/>
            </a:endParaRPr>
          </a:p>
        </p:txBody>
      </p:sp>
      <p:pic>
        <p:nvPicPr>
          <p:cNvPr id="140" name="Picture 5"/>
          <p:cNvPicPr/>
          <p:nvPr/>
        </p:nvPicPr>
        <p:blipFill>
          <a:blip r:embed="rId4"/>
          <a:stretch/>
        </p:blipFill>
        <p:spPr>
          <a:xfrm>
            <a:off x="9799200" y="1942560"/>
            <a:ext cx="1649160" cy="1510920"/>
          </a:xfrm>
          <a:prstGeom prst="rect">
            <a:avLst/>
          </a:prstGeom>
          <a:ln>
            <a:noFill/>
          </a:ln>
        </p:spPr>
      </p:pic>
      <p:sp>
        <p:nvSpPr>
          <p:cNvPr id="2" name="Slide Number Placeholder 1">
            <a:extLst>
              <a:ext uri="{FF2B5EF4-FFF2-40B4-BE49-F238E27FC236}">
                <a16:creationId xmlns:a16="http://schemas.microsoft.com/office/drawing/2014/main" id="{5CADA30E-C2C4-475D-9E40-57E714071923}"/>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20</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61EB7A38-DD24-44FA-8E4A-6CAEE6EA1AF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Accessing Dictionary Values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2" name="TextShape 2"/>
          <p:cNvSpPr txBox="1"/>
          <p:nvPr/>
        </p:nvSpPr>
        <p:spPr>
          <a:xfrm>
            <a:off x="684125" y="1329612"/>
            <a:ext cx="10972440" cy="4525560"/>
          </a:xfrm>
          <a:prstGeom prst="rect">
            <a:avLst/>
          </a:prstGeom>
          <a:noFill/>
          <a:ln>
            <a:noFill/>
          </a:ln>
        </p:spPr>
        <p:txBody>
          <a:bodyPr/>
          <a:lstStyle/>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The key supplied to the subscript operator must be a valid key in the dictionary or a KeyError exception will be raised. </a:t>
            </a:r>
          </a:p>
          <a:p>
            <a:pPr marL="457560" indent="-457200">
              <a:lnSpc>
                <a:spcPct val="100000"/>
              </a:lnSpc>
              <a:buClr>
                <a:srgbClr val="000000"/>
              </a:buClr>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To find out whether a key is present in the dictionary, use the </a:t>
            </a:r>
            <a:r>
              <a:rPr lang="en-US" sz="2800" b="1" strike="noStrike" spc="-1" dirty="0">
                <a:solidFill>
                  <a:srgbClr val="000000"/>
                </a:solidFill>
                <a:uFill>
                  <a:solidFill>
                    <a:srgbClr val="FFFFFF"/>
                  </a:solidFill>
                </a:uFill>
                <a:latin typeface="Georgia" panose="02040502050405020303" pitchFamily="18" charset="0"/>
              </a:rPr>
              <a:t>in</a:t>
            </a:r>
            <a:r>
              <a:rPr lang="en-US" sz="2800" b="0" strike="noStrike" spc="-1" dirty="0">
                <a:solidFill>
                  <a:srgbClr val="000000"/>
                </a:solidFill>
                <a:uFill>
                  <a:solidFill>
                    <a:srgbClr val="FFFFFF"/>
                  </a:solidFill>
                </a:uFill>
                <a:latin typeface="Georgia" panose="02040502050405020303" pitchFamily="18" charset="0"/>
              </a:rPr>
              <a:t> (or </a:t>
            </a:r>
            <a:r>
              <a:rPr lang="en-US" sz="2800" b="1" strike="noStrike" spc="-1" dirty="0">
                <a:solidFill>
                  <a:srgbClr val="000000"/>
                </a:solidFill>
                <a:uFill>
                  <a:solidFill>
                    <a:srgbClr val="FFFFFF"/>
                  </a:solidFill>
                </a:uFill>
                <a:latin typeface="Georgia" panose="02040502050405020303" pitchFamily="18" charset="0"/>
              </a:rPr>
              <a:t>not in</a:t>
            </a:r>
            <a:r>
              <a:rPr lang="en-US" sz="2800" b="0" strike="noStrike" spc="-1" dirty="0">
                <a:solidFill>
                  <a:srgbClr val="000000"/>
                </a:solidFill>
                <a:uFill>
                  <a:solidFill>
                    <a:srgbClr val="FFFFFF"/>
                  </a:solidFill>
                </a:uFill>
                <a:latin typeface="Georgia" panose="02040502050405020303" pitchFamily="18" charset="0"/>
              </a:rPr>
              <a:t>) operator:</a:t>
            </a:r>
          </a:p>
          <a:p>
            <a:pPr marL="360">
              <a:lnSpc>
                <a:spcPct val="100000"/>
              </a:lnSpc>
              <a:buClr>
                <a:srgbClr val="000000"/>
              </a:buClr>
            </a:pPr>
            <a:r>
              <a:rPr lang="en-US" sz="2800" b="0" strike="noStrike" spc="-1" dirty="0">
                <a:solidFill>
                  <a:srgbClr val="000000"/>
                </a:solidFill>
                <a:uFill>
                  <a:solidFill>
                    <a:srgbClr val="FFFFFF"/>
                  </a:solidFill>
                </a:uFill>
                <a:latin typeface="Georgia" panose="02040502050405020303" pitchFamily="18" charset="0"/>
              </a:rPr>
              <a:t>
</a:t>
            </a:r>
            <a:r>
              <a:rPr lang="en-US" sz="2800" b="0" strike="noStrike" spc="-1" dirty="0">
                <a:solidFill>
                  <a:srgbClr val="00B050"/>
                </a:solidFill>
                <a:uFill>
                  <a:solidFill>
                    <a:srgbClr val="FFFFFF"/>
                  </a:solidFill>
                </a:uFill>
                <a:latin typeface="Georgia" panose="02040502050405020303" pitchFamily="18" charset="0"/>
              </a:rPr>
              <a:t>if “Ann" in salaries :
   print(“Ann’s salary is", salaries[“Ann”])
else :
   print(“Ann’s salary is not in my list.”)</a:t>
            </a:r>
          </a:p>
          <a:p>
            <a:pPr>
              <a:lnSpc>
                <a:spcPct val="100000"/>
              </a:lnSpc>
            </a:pPr>
            <a:endParaRPr lang="en-US" sz="2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731D53F3-03E3-4C70-ABF9-C4DEBF6B4EC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21</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42AA754C-3C9F-4B0C-9DC1-3311229A983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Searching For Keys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6" name="TextShape 2"/>
          <p:cNvSpPr txBox="1"/>
          <p:nvPr/>
        </p:nvSpPr>
        <p:spPr>
          <a:xfrm>
            <a:off x="609480" y="1600200"/>
            <a:ext cx="10972440" cy="4525560"/>
          </a:xfrm>
          <a:prstGeom prst="rect">
            <a:avLst/>
          </a:prstGeom>
          <a:noFill/>
          <a:ln>
            <a:noFill/>
          </a:ln>
        </p:spPr>
        <p:txBody>
          <a:bodyPr/>
          <a:lstStyle/>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age = {'Alice' : 25, 'Bob' : 28}</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a:t>
            </a:r>
            <a:r>
              <a:rPr lang="en-US" sz="2800" b="0" strike="noStrike" spc="-1" dirty="0">
                <a:solidFill>
                  <a:srgbClr val="C00000"/>
                </a:solidFill>
                <a:uFill>
                  <a:solidFill>
                    <a:srgbClr val="FFFFFF"/>
                  </a:solidFill>
                </a:uFill>
                <a:latin typeface="Georgia" panose="02040502050405020303" pitchFamily="18" charset="0"/>
              </a:rPr>
              <a:t>saved = age</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age['Bob'] = 29</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age
{'Bob': 29, 'Alice': 25}</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saved
{'Bob': 29, 'Alice': 25}</a:t>
            </a:r>
          </a:p>
        </p:txBody>
      </p:sp>
      <p:sp>
        <p:nvSpPr>
          <p:cNvPr id="2" name="Slide Number Placeholder 1">
            <a:extLst>
              <a:ext uri="{FF2B5EF4-FFF2-40B4-BE49-F238E27FC236}">
                <a16:creationId xmlns:a16="http://schemas.microsoft.com/office/drawing/2014/main" id="{38994E6C-9158-4B5D-9BD0-4A6C803585D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22</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BF2E7B5F-3D26-4A05-A89D-47C39B4840D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Dictionaries are mutable</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8" name="TextShape 2"/>
          <p:cNvSpPr txBox="1"/>
          <p:nvPr/>
        </p:nvSpPr>
        <p:spPr>
          <a:xfrm>
            <a:off x="712117" y="1417639"/>
            <a:ext cx="11063116" cy="4871194"/>
          </a:xfrm>
          <a:prstGeom prst="rect">
            <a:avLst/>
          </a:prstGeom>
          <a:noFill/>
          <a:ln>
            <a:noFill/>
          </a:ln>
        </p:spPr>
        <p:txBody>
          <a:bodyPr/>
          <a:lstStyle/>
          <a:p>
            <a:pPr>
              <a:lnSpc>
                <a:spcPct val="100000"/>
              </a:lnSpc>
            </a:pPr>
            <a:endParaRPr lang="en-US" sz="2800" b="0" strike="noStrike" spc="-1" dirty="0">
              <a:solidFill>
                <a:srgbClr val="000000"/>
              </a:solidFill>
              <a:uFill>
                <a:solidFill>
                  <a:srgbClr val="FFFFFF"/>
                </a:solidFill>
              </a:uFill>
              <a:latin typeface="Georgia" panose="02040502050405020303" pitchFamily="18" charset="0"/>
            </a:endParaRPr>
          </a:p>
          <a:p>
            <a:pPr>
              <a:lnSpc>
                <a:spcPct val="100000"/>
              </a:lnSpc>
            </a:pPr>
            <a:r>
              <a:rPr lang="en-US" sz="2800" b="0" strike="noStrike" spc="-1" dirty="0">
                <a:solidFill>
                  <a:srgbClr val="000000"/>
                </a:solidFill>
                <a:uFill>
                  <a:solidFill>
                    <a:srgbClr val="FFFFFF"/>
                  </a:solidFill>
                </a:uFill>
                <a:latin typeface="Georgia" panose="02040502050405020303" pitchFamily="18" charset="0"/>
              </a:rPr>
              <a:t>To add a new key-value pair:</a:t>
            </a:r>
          </a:p>
          <a:p>
            <a:pPr marL="343080" indent="-342720">
              <a:lnSpc>
                <a:spcPct val="100000"/>
              </a:lnSpc>
            </a:pPr>
            <a:r>
              <a:rPr lang="en-US" sz="2800" b="0" strike="noStrike" spc="-1" dirty="0">
                <a:solidFill>
                  <a:srgbClr val="000000"/>
                </a:solidFill>
                <a:uFill>
                  <a:solidFill>
                    <a:srgbClr val="FFFFFF"/>
                  </a:solidFill>
                </a:uFill>
                <a:latin typeface="Georgia" panose="02040502050405020303" pitchFamily="18" charset="0"/>
              </a:rPr>
              <a:t>		</a:t>
            </a:r>
            <a:r>
              <a:rPr lang="en-US" sz="2800" b="0" i="1" strike="noStrike" spc="-1" dirty="0">
                <a:solidFill>
                  <a:srgbClr val="00B050"/>
                </a:solidFill>
                <a:uFill>
                  <a:solidFill>
                    <a:srgbClr val="FFFFFF"/>
                  </a:solidFill>
                </a:uFill>
                <a:latin typeface="Georgia" panose="02040502050405020303" pitchFamily="18" charset="0"/>
              </a:rPr>
              <a:t>dictionary</a:t>
            </a:r>
            <a:r>
              <a:rPr lang="en-US" sz="2800" b="0" strike="noStrike" spc="-1" dirty="0">
                <a:solidFill>
                  <a:srgbClr val="00B050"/>
                </a:solidFill>
                <a:uFill>
                  <a:solidFill>
                    <a:srgbClr val="FFFFFF"/>
                  </a:solidFill>
                </a:uFill>
                <a:latin typeface="Georgia" panose="02040502050405020303" pitchFamily="18" charset="0"/>
              </a:rPr>
              <a:t>[</a:t>
            </a:r>
            <a:r>
              <a:rPr lang="en-US" sz="2800" b="0" i="1" strike="noStrike" spc="-1" dirty="0">
                <a:solidFill>
                  <a:srgbClr val="00B050"/>
                </a:solidFill>
                <a:uFill>
                  <a:solidFill>
                    <a:srgbClr val="FFFFFF"/>
                  </a:solidFill>
                </a:uFill>
                <a:latin typeface="Georgia" panose="02040502050405020303" pitchFamily="18" charset="0"/>
              </a:rPr>
              <a:t>key</a:t>
            </a:r>
            <a:r>
              <a:rPr lang="en-US" sz="2800" b="0" strike="noStrike" spc="-1" dirty="0">
                <a:solidFill>
                  <a:srgbClr val="00B050"/>
                </a:solidFill>
                <a:uFill>
                  <a:solidFill>
                    <a:srgbClr val="FFFFFF"/>
                  </a:solidFill>
                </a:uFill>
                <a:latin typeface="Georgia" panose="02040502050405020303" pitchFamily="18" charset="0"/>
              </a:rPr>
              <a:t>] = </a:t>
            </a:r>
            <a:r>
              <a:rPr lang="en-US" sz="2800" b="0" i="1" strike="noStrike" spc="-1" dirty="0">
                <a:solidFill>
                  <a:srgbClr val="00B050"/>
                </a:solidFill>
                <a:uFill>
                  <a:solidFill>
                    <a:srgbClr val="FFFFFF"/>
                  </a:solidFill>
                </a:uFill>
                <a:latin typeface="Georgia" panose="02040502050405020303" pitchFamily="18" charset="0"/>
              </a:rPr>
              <a:t>value</a:t>
            </a:r>
          </a:p>
          <a:p>
            <a:pPr marL="343080" indent="-342720">
              <a:lnSpc>
                <a:spcPct val="100000"/>
              </a:lnSpc>
            </a:pPr>
            <a:endParaRPr lang="en-US" sz="2800" b="0" strike="noStrike" spc="-1" dirty="0">
              <a:solidFill>
                <a:srgbClr val="000000"/>
              </a:solidFill>
              <a:uFill>
                <a:solidFill>
                  <a:srgbClr val="FFFFFF"/>
                </a:solidFill>
              </a:uFill>
              <a:latin typeface="Georgia" panose="02040502050405020303" pitchFamily="18" charset="0"/>
            </a:endParaRPr>
          </a:p>
          <a:p>
            <a:pPr marL="743040" lvl="1" indent="-28548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If key exists in the dictionary, the value associated with it will be changed</a:t>
            </a:r>
          </a:p>
          <a:p>
            <a:pPr>
              <a:lnSpc>
                <a:spcPct val="100000"/>
              </a:lnSpc>
            </a:pPr>
            <a:endParaRPr lang="en-US" sz="3200" b="0"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p:txBody>
      </p:sp>
      <p:sp>
        <p:nvSpPr>
          <p:cNvPr id="2" name="Slide Number Placeholder 1">
            <a:extLst>
              <a:ext uri="{FF2B5EF4-FFF2-40B4-BE49-F238E27FC236}">
                <a16:creationId xmlns:a16="http://schemas.microsoft.com/office/drawing/2014/main" id="{495AEDB8-6028-4E28-9498-D877CF0ACDC1}"/>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23</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026A358-E104-46ED-AEC6-AFCA03701DF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Adding Elements to an Existing Dictionary</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50" name="TextShape 2"/>
          <p:cNvSpPr txBox="1"/>
          <p:nvPr/>
        </p:nvSpPr>
        <p:spPr>
          <a:xfrm>
            <a:off x="609480" y="1600200"/>
            <a:ext cx="10972440" cy="4525560"/>
          </a:xfrm>
          <a:prstGeom prst="rect">
            <a:avLst/>
          </a:prstGeom>
          <a:noFill/>
          <a:ln>
            <a:noFill/>
          </a:ln>
        </p:spPr>
        <p:txBody>
          <a:bodyPr/>
          <a:lstStyle/>
          <a:p>
            <a:pPr marL="360">
              <a:lnSpc>
                <a:spcPct val="100000"/>
              </a:lnSpc>
            </a:pPr>
            <a:r>
              <a:rPr lang="en-US" sz="2800" b="0" strike="noStrike" spc="-1" dirty="0">
                <a:solidFill>
                  <a:srgbClr val="000000"/>
                </a:solidFill>
                <a:uFill>
                  <a:solidFill>
                    <a:srgbClr val="FFFFFF"/>
                  </a:solidFill>
                </a:uFill>
                <a:latin typeface="Georgia" panose="02040502050405020303" pitchFamily="18" charset="0"/>
              </a:rPr>
              <a:t>&gt;&gt;&gt; age = {'Alice' : 25, 'Carol': 'twenty-two’}</a:t>
            </a:r>
          </a:p>
          <a:p>
            <a:pPr marL="360">
              <a:lnSpc>
                <a:spcPct val="100000"/>
              </a:lnSpc>
            </a:pPr>
            <a:endParaRPr lang="en-US" sz="2800" spc="-1" dirty="0">
              <a:solidFill>
                <a:srgbClr val="C0504D"/>
              </a:solidFill>
              <a:uFill>
                <a:solidFill>
                  <a:srgbClr val="FFFFFF"/>
                </a:solidFill>
              </a:uFill>
              <a:latin typeface="Georgia" panose="02040502050405020303" pitchFamily="18" charset="0"/>
            </a:endParaRPr>
          </a:p>
          <a:p>
            <a:pPr marL="360">
              <a:lnSpc>
                <a:spcPct val="100000"/>
              </a:lnSpc>
            </a:pPr>
            <a:r>
              <a:rPr lang="en-US" sz="2800" spc="-1" dirty="0">
                <a:solidFill>
                  <a:srgbClr val="C0504D"/>
                </a:solidFill>
                <a:uFill>
                  <a:solidFill>
                    <a:srgbClr val="FFFFFF"/>
                  </a:solidFill>
                </a:uFill>
                <a:latin typeface="Georgia" panose="02040502050405020303" pitchFamily="18" charset="0"/>
              </a:rPr>
              <a:t>&gt;&gt;&gt; age.items()</a:t>
            </a:r>
            <a:r>
              <a:rPr lang="en-US" sz="2800" b="0" strike="noStrike" spc="-1" dirty="0">
                <a:solidFill>
                  <a:srgbClr val="000000"/>
                </a:solidFill>
                <a:uFill>
                  <a:solidFill>
                    <a:srgbClr val="FFFFFF"/>
                  </a:solidFill>
                </a:uFill>
                <a:latin typeface="Georgia" panose="02040502050405020303" pitchFamily="18" charset="0"/>
              </a:rPr>
              <a:t>
</a:t>
            </a:r>
            <a:r>
              <a:rPr lang="en-US" sz="2800" b="0" strike="noStrike" spc="-1" dirty="0">
                <a:solidFill>
                  <a:srgbClr val="00B050"/>
                </a:solidFill>
                <a:uFill>
                  <a:solidFill>
                    <a:srgbClr val="FFFFFF"/>
                  </a:solidFill>
                </a:uFill>
                <a:latin typeface="Georgia" panose="02040502050405020303" pitchFamily="18" charset="0"/>
              </a:rPr>
              <a:t>dict_items([ ('Alice', 25), ('Carol', 'twenty-two')])</a:t>
            </a:r>
            <a:endParaRPr lang="en-US" sz="2800" b="0" strike="noStrike" spc="-1" dirty="0">
              <a:solidFill>
                <a:srgbClr val="000000"/>
              </a:solidFill>
              <a:uFill>
                <a:solidFill>
                  <a:srgbClr val="FFFFFF"/>
                </a:solidFill>
              </a:uFill>
              <a:latin typeface="Georgia" panose="02040502050405020303" pitchFamily="18" charset="0"/>
            </a:endParaRPr>
          </a:p>
          <a:p>
            <a:pPr marL="360">
              <a:lnSpc>
                <a:spcPct val="100000"/>
              </a:lnSpc>
            </a:pPr>
            <a:r>
              <a:rPr lang="en-US" sz="2800" spc="-1" dirty="0">
                <a:solidFill>
                  <a:srgbClr val="C0504D"/>
                </a:solidFill>
                <a:uFill>
                  <a:solidFill>
                    <a:srgbClr val="FFFFFF"/>
                  </a:solidFill>
                </a:uFill>
                <a:latin typeface="Georgia" panose="02040502050405020303" pitchFamily="18" charset="0"/>
              </a:rPr>
              <a:t>&gt;&gt;&gt; age.keys()</a:t>
            </a:r>
            <a:r>
              <a:rPr lang="en-US" sz="2800" b="0" strike="noStrike" spc="-1" dirty="0">
                <a:solidFill>
                  <a:srgbClr val="000000"/>
                </a:solidFill>
                <a:uFill>
                  <a:solidFill>
                    <a:srgbClr val="FFFFFF"/>
                  </a:solidFill>
                </a:uFill>
                <a:latin typeface="Georgia" panose="02040502050405020303" pitchFamily="18" charset="0"/>
              </a:rPr>
              <a:t>
</a:t>
            </a:r>
            <a:r>
              <a:rPr lang="en-US" sz="2800" b="0" strike="noStrike" spc="-1" dirty="0">
                <a:solidFill>
                  <a:srgbClr val="00B050"/>
                </a:solidFill>
                <a:uFill>
                  <a:solidFill>
                    <a:srgbClr val="FFFFFF"/>
                  </a:solidFill>
                </a:uFill>
                <a:latin typeface="Georgia" panose="02040502050405020303" pitchFamily="18" charset="0"/>
              </a:rPr>
              <a:t>dict_keys([ 'Alice', 'Carol'])</a:t>
            </a:r>
            <a:endParaRPr lang="en-US" sz="2800" b="0" strike="noStrike" spc="-1" dirty="0">
              <a:solidFill>
                <a:srgbClr val="000000"/>
              </a:solidFill>
              <a:uFill>
                <a:solidFill>
                  <a:srgbClr val="FFFFFF"/>
                </a:solidFill>
              </a:uFill>
              <a:latin typeface="Georgia" panose="02040502050405020303" pitchFamily="18" charset="0"/>
            </a:endParaRPr>
          </a:p>
          <a:p>
            <a:pPr marL="360">
              <a:lnSpc>
                <a:spcPct val="100000"/>
              </a:lnSpc>
            </a:pPr>
            <a:r>
              <a:rPr lang="en-US" sz="2800" spc="-1" dirty="0">
                <a:solidFill>
                  <a:srgbClr val="C0504D"/>
                </a:solidFill>
                <a:uFill>
                  <a:solidFill>
                    <a:srgbClr val="FFFFFF"/>
                  </a:solidFill>
                </a:uFill>
                <a:latin typeface="Georgia" panose="02040502050405020303" pitchFamily="18" charset="0"/>
              </a:rPr>
              <a:t> &gt;&gt;&gt; </a:t>
            </a:r>
            <a:r>
              <a:rPr lang="en-US" sz="2800" spc="-1" dirty="0" err="1">
                <a:solidFill>
                  <a:srgbClr val="C0504D"/>
                </a:solidFill>
                <a:uFill>
                  <a:solidFill>
                    <a:srgbClr val="FFFFFF"/>
                  </a:solidFill>
                </a:uFill>
                <a:latin typeface="Georgia" panose="02040502050405020303" pitchFamily="18" charset="0"/>
              </a:rPr>
              <a:t>age.values</a:t>
            </a:r>
            <a:r>
              <a:rPr lang="en-US" sz="2800" spc="-1" dirty="0">
                <a:solidFill>
                  <a:srgbClr val="C0504D"/>
                </a:solidFill>
                <a:uFill>
                  <a:solidFill>
                    <a:srgbClr val="FFFFFF"/>
                  </a:solidFill>
                </a:uFill>
                <a:latin typeface="Georgia" panose="02040502050405020303" pitchFamily="18" charset="0"/>
              </a:rPr>
              <a:t>()</a:t>
            </a:r>
            <a:r>
              <a:rPr lang="en-US" sz="2800" b="0" strike="noStrike" spc="-1" dirty="0">
                <a:solidFill>
                  <a:srgbClr val="000000"/>
                </a:solidFill>
                <a:uFill>
                  <a:solidFill>
                    <a:srgbClr val="FFFFFF"/>
                  </a:solidFill>
                </a:uFill>
                <a:latin typeface="Georgia" panose="02040502050405020303" pitchFamily="18" charset="0"/>
              </a:rPr>
              <a:t>
</a:t>
            </a:r>
            <a:r>
              <a:rPr lang="en-US" sz="2800" b="0" strike="noStrike" spc="-1" dirty="0" err="1">
                <a:solidFill>
                  <a:srgbClr val="00B050"/>
                </a:solidFill>
                <a:uFill>
                  <a:solidFill>
                    <a:srgbClr val="FFFFFF"/>
                  </a:solidFill>
                </a:uFill>
                <a:latin typeface="Georgia" panose="02040502050405020303" pitchFamily="18" charset="0"/>
              </a:rPr>
              <a:t>dict_values</a:t>
            </a:r>
            <a:r>
              <a:rPr lang="en-US" sz="2800" b="0" strike="noStrike" spc="-1" dirty="0">
                <a:solidFill>
                  <a:srgbClr val="00B050"/>
                </a:solidFill>
                <a:uFill>
                  <a:solidFill>
                    <a:srgbClr val="FFFFFF"/>
                  </a:solidFill>
                </a:uFill>
                <a:latin typeface="Georgia" panose="02040502050405020303" pitchFamily="18" charset="0"/>
              </a:rPr>
              <a:t>([25, 'twenty-two'])</a:t>
            </a:r>
            <a:endParaRPr lang="en-US" sz="3200" b="0" strike="noStrike" spc="-1" dirty="0">
              <a:solidFill>
                <a:srgbClr val="000000"/>
              </a:solidFill>
              <a:uFill>
                <a:solidFill>
                  <a:srgbClr val="FFFFFF"/>
                </a:solidFill>
              </a:uFill>
              <a:latin typeface="Arial"/>
            </a:endParaRPr>
          </a:p>
        </p:txBody>
      </p:sp>
      <p:sp>
        <p:nvSpPr>
          <p:cNvPr id="2" name="Slide Number Placeholder 1">
            <a:extLst>
              <a:ext uri="{FF2B5EF4-FFF2-40B4-BE49-F238E27FC236}">
                <a16:creationId xmlns:a16="http://schemas.microsoft.com/office/drawing/2014/main" id="{B843A8A1-FA0D-4CED-8AFA-0B2DD5DF021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24</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E058C438-DBA4-4A53-8F04-411CFF1B4A7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Displaying Contents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52" name="TextShape 2"/>
          <p:cNvSpPr txBox="1"/>
          <p:nvPr/>
        </p:nvSpPr>
        <p:spPr>
          <a:xfrm>
            <a:off x="609480" y="1600200"/>
            <a:ext cx="10972440" cy="4525560"/>
          </a:xfrm>
          <a:prstGeom prst="rect">
            <a:avLst/>
          </a:prstGeom>
          <a:noFill/>
          <a:ln>
            <a:noFill/>
          </a:ln>
        </p:spPr>
        <p:txBody>
          <a:bodyPr/>
          <a:lstStyle/>
          <a:p>
            <a:pPr marL="360">
              <a:lnSpc>
                <a:spcPct val="100000"/>
              </a:lnSpc>
              <a:buClr>
                <a:srgbClr val="000000"/>
              </a:buClr>
            </a:pPr>
            <a:r>
              <a:rPr lang="en-US" sz="2800" b="0" strike="noStrike" spc="-1" dirty="0">
                <a:solidFill>
                  <a:srgbClr val="000000"/>
                </a:solidFill>
                <a:uFill>
                  <a:solidFill>
                    <a:srgbClr val="FFFFFF"/>
                  </a:solidFill>
                </a:uFill>
                <a:latin typeface="Georgia" panose="02040502050405020303" pitchFamily="18" charset="0"/>
              </a:rPr>
              <a:t>&gt;&gt;&gt; age = {'Alice': 26 , 'Carol' : 22}</a:t>
            </a:r>
          </a:p>
          <a:p>
            <a:pPr marL="360">
              <a:lnSpc>
                <a:spcPct val="100000"/>
              </a:lnSpc>
              <a:buClr>
                <a:srgbClr val="000000"/>
              </a:buClr>
            </a:pPr>
            <a:endParaRPr lang="en-US" sz="2800" b="0" strike="noStrike" spc="-1" dirty="0">
              <a:solidFill>
                <a:srgbClr val="000000"/>
              </a:solidFill>
              <a:uFill>
                <a:solidFill>
                  <a:srgbClr val="FFFFFF"/>
                </a:solidFill>
              </a:uFill>
              <a:latin typeface="Georgia" panose="02040502050405020303" pitchFamily="18" charset="0"/>
            </a:endParaRPr>
          </a:p>
          <a:p>
            <a:pPr marL="360">
              <a:lnSpc>
                <a:spcPct val="100000"/>
              </a:lnSpc>
              <a:buClr>
                <a:srgbClr val="000000"/>
              </a:buClr>
            </a:pPr>
            <a:r>
              <a:rPr lang="en-US" sz="2800" spc="-1" dirty="0">
                <a:solidFill>
                  <a:srgbClr val="00B050"/>
                </a:solidFill>
                <a:uFill>
                  <a:solidFill>
                    <a:srgbClr val="FFFFFF"/>
                  </a:solidFill>
                </a:uFill>
                <a:latin typeface="Georgia" panose="02040502050405020303" pitchFamily="18" charset="0"/>
              </a:rPr>
              <a:t>&gt;&gt;&gt; age.update</a:t>
            </a:r>
            <a:r>
              <a:rPr lang="en-US" sz="2800" b="0" strike="noStrike" spc="-1" dirty="0">
                <a:solidFill>
                  <a:srgbClr val="00B050"/>
                </a:solidFill>
                <a:uFill>
                  <a:solidFill>
                    <a:srgbClr val="FFFFFF"/>
                  </a:solidFill>
                </a:uFill>
                <a:latin typeface="Georgia" panose="02040502050405020303" pitchFamily="18" charset="0"/>
              </a:rPr>
              <a:t>({'Bob' : 29})</a:t>
            </a:r>
            <a:endParaRPr lang="en-US" sz="2800" b="0" strike="noStrike" spc="-1" dirty="0">
              <a:solidFill>
                <a:srgbClr val="000000"/>
              </a:solidFill>
              <a:uFill>
                <a:solidFill>
                  <a:srgbClr val="FFFFFF"/>
                </a:solidFill>
              </a:uFill>
              <a:latin typeface="Georgia" panose="02040502050405020303" pitchFamily="18" charset="0"/>
            </a:endParaRPr>
          </a:p>
          <a:p>
            <a:pPr marL="360">
              <a:lnSpc>
                <a:spcPct val="100000"/>
              </a:lnSpc>
              <a:buClr>
                <a:srgbClr val="C00000"/>
              </a:buClr>
            </a:pPr>
            <a:r>
              <a:rPr lang="en-US" sz="2800" b="0" strike="noStrike" spc="-1" dirty="0">
                <a:solidFill>
                  <a:srgbClr val="C00000"/>
                </a:solidFill>
                <a:uFill>
                  <a:solidFill>
                    <a:srgbClr val="FFFFFF"/>
                  </a:solidFill>
                </a:uFill>
                <a:latin typeface="Georgia" panose="02040502050405020303" pitchFamily="18" charset="0"/>
              </a:rPr>
              <a:t>&gt;&gt;&gt; age
{</a:t>
            </a:r>
            <a:r>
              <a:rPr lang="en-US" sz="2800" b="0" u="sng" strike="noStrike" spc="-1" dirty="0">
                <a:solidFill>
                  <a:srgbClr val="C00000"/>
                </a:solidFill>
                <a:uFill>
                  <a:solidFill>
                    <a:srgbClr val="FFFFFF"/>
                  </a:solidFill>
                </a:uFill>
                <a:latin typeface="Georgia" panose="02040502050405020303" pitchFamily="18" charset="0"/>
              </a:rPr>
              <a:t>'Bob': 29</a:t>
            </a:r>
            <a:r>
              <a:rPr lang="en-US" sz="2800" b="0" strike="noStrike" spc="-1" dirty="0">
                <a:solidFill>
                  <a:srgbClr val="C00000"/>
                </a:solidFill>
                <a:uFill>
                  <a:solidFill>
                    <a:srgbClr val="FFFFFF"/>
                  </a:solidFill>
                </a:uFill>
                <a:latin typeface="Georgia" panose="02040502050405020303" pitchFamily="18" charset="0"/>
              </a:rPr>
              <a:t>, 'Carol': 22, 'Alice': 26}</a:t>
            </a:r>
            <a:endParaRPr lang="en-US" sz="2800" b="0" strike="noStrike" spc="-1" dirty="0">
              <a:solidFill>
                <a:srgbClr val="000000"/>
              </a:solidFill>
              <a:uFill>
                <a:solidFill>
                  <a:srgbClr val="FFFFFF"/>
                </a:solidFill>
              </a:uFill>
              <a:latin typeface="Georgia" panose="02040502050405020303" pitchFamily="18" charset="0"/>
            </a:endParaRPr>
          </a:p>
          <a:p>
            <a:pPr marL="360">
              <a:lnSpc>
                <a:spcPct val="100000"/>
              </a:lnSpc>
              <a:buClr>
                <a:srgbClr val="00B050"/>
              </a:buClr>
            </a:pPr>
            <a:endParaRPr lang="en-US" sz="2800" b="0" strike="noStrike" spc="-1" dirty="0">
              <a:solidFill>
                <a:srgbClr val="00B050"/>
              </a:solidFill>
              <a:uFill>
                <a:solidFill>
                  <a:srgbClr val="FFFFFF"/>
                </a:solidFill>
              </a:uFill>
              <a:latin typeface="Georgia" panose="02040502050405020303" pitchFamily="18" charset="0"/>
            </a:endParaRPr>
          </a:p>
          <a:p>
            <a:pPr marL="360">
              <a:lnSpc>
                <a:spcPct val="100000"/>
              </a:lnSpc>
              <a:buClr>
                <a:srgbClr val="00B050"/>
              </a:buClr>
            </a:pPr>
            <a:r>
              <a:rPr lang="en-US" sz="2800" b="0" strike="noStrike" spc="-1" dirty="0">
                <a:solidFill>
                  <a:srgbClr val="00B050"/>
                </a:solidFill>
                <a:uFill>
                  <a:solidFill>
                    <a:srgbClr val="FFFFFF"/>
                  </a:solidFill>
                </a:uFill>
                <a:latin typeface="Georgia" panose="02040502050405020303" pitchFamily="18" charset="0"/>
              </a:rPr>
              <a:t>&gt;&gt;&gt; age.update({'Carol' : 23})</a:t>
            </a:r>
            <a:endParaRPr lang="en-US" sz="2800" b="0" strike="noStrike" spc="-1" dirty="0">
              <a:solidFill>
                <a:srgbClr val="000000"/>
              </a:solidFill>
              <a:uFill>
                <a:solidFill>
                  <a:srgbClr val="FFFFFF"/>
                </a:solidFill>
              </a:uFill>
              <a:latin typeface="Georgia" panose="02040502050405020303" pitchFamily="18" charset="0"/>
            </a:endParaRPr>
          </a:p>
          <a:p>
            <a:pPr marL="360">
              <a:lnSpc>
                <a:spcPct val="100000"/>
              </a:lnSpc>
              <a:buClr>
                <a:srgbClr val="C00000"/>
              </a:buClr>
            </a:pPr>
            <a:r>
              <a:rPr lang="en-US" sz="2800" b="0" strike="noStrike" spc="-1" dirty="0">
                <a:solidFill>
                  <a:srgbClr val="C00000"/>
                </a:solidFill>
                <a:uFill>
                  <a:solidFill>
                    <a:srgbClr val="FFFFFF"/>
                  </a:solidFill>
                </a:uFill>
                <a:latin typeface="Georgia" panose="02040502050405020303" pitchFamily="18" charset="0"/>
              </a:rPr>
              <a:t>&gt;&gt;&gt; age
{'Bob': 29, 'Carol': </a:t>
            </a:r>
            <a:r>
              <a:rPr lang="en-US" sz="2800" b="0" u="sng" strike="noStrike" spc="-1" dirty="0">
                <a:solidFill>
                  <a:srgbClr val="C00000"/>
                </a:solidFill>
                <a:uFill>
                  <a:solidFill>
                    <a:srgbClr val="FFFFFF"/>
                  </a:solidFill>
                </a:uFill>
                <a:latin typeface="Georgia" panose="02040502050405020303" pitchFamily="18" charset="0"/>
              </a:rPr>
              <a:t>23</a:t>
            </a:r>
            <a:r>
              <a:rPr lang="en-US" sz="2800" b="0" strike="noStrike" spc="-1" dirty="0">
                <a:solidFill>
                  <a:srgbClr val="C00000"/>
                </a:solidFill>
                <a:uFill>
                  <a:solidFill>
                    <a:srgbClr val="FFFFFF"/>
                  </a:solidFill>
                </a:uFill>
                <a:latin typeface="Georgia" panose="02040502050405020303" pitchFamily="18" charset="0"/>
              </a:rPr>
              <a:t>, 'Alice': 26}</a:t>
            </a:r>
            <a:endParaRPr lang="en-US" sz="2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D289064B-03A6-4119-9244-498349DFC450}"/>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25</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9DB906C5-1573-47DE-9F73-42D3C9855D6B}"/>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Updating Dictionaries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54" name="TextShape 2"/>
          <p:cNvSpPr txBox="1"/>
          <p:nvPr/>
        </p:nvSpPr>
        <p:spPr>
          <a:xfrm>
            <a:off x="824084" y="1417639"/>
            <a:ext cx="10972440" cy="4525560"/>
          </a:xfrm>
          <a:prstGeom prst="rect">
            <a:avLst/>
          </a:prstGeom>
          <a:noFill/>
          <a:ln>
            <a:noFill/>
          </a:ln>
        </p:spPr>
        <p:txBody>
          <a:bodyPr/>
          <a:lstStyle/>
          <a:p>
            <a:pPr marL="457560" indent="-457200">
              <a:lnSpc>
                <a:spcPct val="100000"/>
              </a:lnSpc>
              <a:buFont typeface="Arial" panose="020B0604020202020204" pitchFamily="34" charset="0"/>
              <a:buChar char="•"/>
            </a:pPr>
            <a:r>
              <a:rPr lang="en-US" sz="2800" u="sng" spc="-1" dirty="0">
                <a:solidFill>
                  <a:srgbClr val="C00000"/>
                </a:solidFill>
                <a:uFill>
                  <a:solidFill>
                    <a:srgbClr val="FFFFFF"/>
                  </a:solidFill>
                </a:uFill>
                <a:latin typeface="Georgia" panose="02040502050405020303" pitchFamily="18" charset="0"/>
              </a:rPr>
              <a:t>&gt;&gt;&gt; age = {'Bob': 29, 'Carol': 23, 'Alice': 26}</a:t>
            </a:r>
          </a:p>
          <a:p>
            <a:pPr marL="457560" indent="-457200">
              <a:buFont typeface="Arial" panose="020B0604020202020204" pitchFamily="34" charset="0"/>
              <a:buChar char="•"/>
            </a:pPr>
            <a:r>
              <a:rPr lang="en-US" sz="2800" spc="-1" dirty="0">
                <a:solidFill>
                  <a:srgbClr val="00B050"/>
                </a:solidFill>
                <a:uFill>
                  <a:solidFill>
                    <a:srgbClr val="FFFFFF"/>
                  </a:solidFill>
                </a:uFill>
                <a:latin typeface="Georgia" panose="02040502050405020303" pitchFamily="18" charset="0"/>
              </a:rPr>
              <a:t>&gt;&gt;&gt; a</a:t>
            </a:r>
            <a:r>
              <a:rPr lang="en-US" sz="2800" b="0" strike="noStrike" spc="-1" dirty="0">
                <a:solidFill>
                  <a:srgbClr val="00B050"/>
                </a:solidFill>
                <a:uFill>
                  <a:solidFill>
                    <a:srgbClr val="FFFFFF"/>
                  </a:solidFill>
                </a:uFill>
                <a:latin typeface="Georgia" panose="02040502050405020303" pitchFamily="18" charset="0"/>
              </a:rPr>
              <a:t>ge.get('Bob')</a:t>
            </a:r>
            <a:r>
              <a:rPr lang="en-US" sz="2800" b="0" strike="noStrike" spc="-1" dirty="0">
                <a:solidFill>
                  <a:srgbClr val="00B0F0"/>
                </a:solidFill>
                <a:uFill>
                  <a:solidFill>
                    <a:srgbClr val="FFFFFF"/>
                  </a:solidFill>
                </a:uFill>
                <a:latin typeface="Georgia" panose="02040502050405020303" pitchFamily="18" charset="0"/>
              </a:rPr>
              <a:t>
</a:t>
            </a:r>
            <a:r>
              <a:rPr lang="en-US" sz="2800" u="sng" spc="-1" dirty="0">
                <a:solidFill>
                  <a:srgbClr val="C00000"/>
                </a:solidFill>
                <a:uFill>
                  <a:solidFill>
                    <a:srgbClr val="FFFFFF"/>
                  </a:solidFill>
                </a:uFill>
                <a:latin typeface="Georgia" panose="02040502050405020303" pitchFamily="18" charset="0"/>
              </a:rPr>
              <a:t>29</a:t>
            </a:r>
          </a:p>
          <a:p>
            <a:pPr marL="457200" indent="-457200">
              <a:lnSpc>
                <a:spcPct val="100000"/>
              </a:lnSpc>
              <a:buFont typeface="Arial" panose="020B0604020202020204" pitchFamily="34" charset="0"/>
              <a:buChar char="•"/>
            </a:pPr>
            <a:endParaRPr lang="en-US" sz="28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2800" b="0" strike="noStrike" spc="-1" dirty="0">
                <a:solidFill>
                  <a:srgbClr val="00B050"/>
                </a:solidFill>
                <a:uFill>
                  <a:solidFill>
                    <a:srgbClr val="FFFFFF"/>
                  </a:solidFill>
                </a:uFill>
                <a:latin typeface="Georgia" panose="02040502050405020303" pitchFamily="18" charset="0"/>
              </a:rPr>
              <a:t>&gt;&gt;&gt; age['Bob']
</a:t>
            </a:r>
            <a:r>
              <a:rPr lang="en-US" sz="2800" u="sng" spc="-1" dirty="0">
                <a:solidFill>
                  <a:srgbClr val="C00000"/>
                </a:solidFill>
                <a:uFill>
                  <a:solidFill>
                    <a:srgbClr val="FFFFFF"/>
                  </a:solidFill>
                </a:uFill>
                <a:latin typeface="Georgia" panose="02040502050405020303" pitchFamily="18" charset="0"/>
              </a:rPr>
              <a:t>29</a:t>
            </a:r>
            <a:endParaRPr lang="en-US" sz="3200" b="0" strike="noStrike" spc="-1" dirty="0">
              <a:solidFill>
                <a:srgbClr val="000000"/>
              </a:solidFill>
              <a:uFill>
                <a:solidFill>
                  <a:srgbClr val="FFFFFF"/>
                </a:solidFill>
              </a:uFill>
              <a:latin typeface="Arial"/>
            </a:endParaRPr>
          </a:p>
        </p:txBody>
      </p:sp>
      <p:sp>
        <p:nvSpPr>
          <p:cNvPr id="2" name="Slide Number Placeholder 1">
            <a:extLst>
              <a:ext uri="{FF2B5EF4-FFF2-40B4-BE49-F238E27FC236}">
                <a16:creationId xmlns:a16="http://schemas.microsoft.com/office/drawing/2014/main" id="{59FBF99F-3395-49D8-8F60-55A61E094131}"/>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26</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DD95E549-0E9B-498F-8D8D-D9829CCA816F}"/>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Returning a value</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56" name="TextShape 2"/>
          <p:cNvSpPr txBox="1"/>
          <p:nvPr/>
        </p:nvSpPr>
        <p:spPr>
          <a:xfrm>
            <a:off x="609480" y="1600200"/>
            <a:ext cx="10972440" cy="4525560"/>
          </a:xfrm>
          <a:prstGeom prst="rect">
            <a:avLst/>
          </a:prstGeom>
          <a:noFill/>
          <a:ln>
            <a:noFill/>
          </a:ln>
        </p:spPr>
        <p:txBody>
          <a:bodyPr/>
          <a:lstStyle/>
          <a:p>
            <a:pPr marL="343080" indent="-342720">
              <a:buClr>
                <a:srgbClr val="00B050"/>
              </a:buClr>
              <a:buFont typeface="Arial"/>
              <a:buChar char="•"/>
            </a:pPr>
            <a:r>
              <a:rPr lang="en-US" sz="2800" spc="-1" dirty="0">
                <a:solidFill>
                  <a:srgbClr val="00B050"/>
                </a:solidFill>
                <a:uFill>
                  <a:solidFill>
                    <a:srgbClr val="FFFFFF"/>
                  </a:solidFill>
                </a:uFill>
                <a:latin typeface="Georgia" panose="02040502050405020303" pitchFamily="18" charset="0"/>
              </a:rPr>
              <a:t>&gt;&gt;&gt; a = {'Alice' : 26, 'Carol' : 'twenty-two’}</a:t>
            </a:r>
          </a:p>
          <a:p>
            <a:pPr marL="343080" indent="-342720">
              <a:buClr>
                <a:srgbClr val="00B050"/>
              </a:buClr>
              <a:buFont typeface="Arial"/>
              <a:buChar char="•"/>
            </a:pPr>
            <a:endParaRPr lang="en-US" sz="2800" spc="-1" dirty="0">
              <a:solidFill>
                <a:srgbClr val="00B050"/>
              </a:solidFill>
              <a:uFill>
                <a:solidFill>
                  <a:srgbClr val="FFFFFF"/>
                </a:solidFill>
              </a:uFill>
              <a:latin typeface="Georgia" panose="02040502050405020303" pitchFamily="18" charset="0"/>
            </a:endParaRPr>
          </a:p>
          <a:p>
            <a:pPr marL="343080" indent="-342720">
              <a:buClr>
                <a:srgbClr val="C00000"/>
              </a:buClr>
              <a:buFont typeface="Arial"/>
              <a:buChar char="•"/>
            </a:pPr>
            <a:r>
              <a:rPr lang="en-US" sz="2800" spc="-1" dirty="0">
                <a:solidFill>
                  <a:srgbClr val="C00000"/>
                </a:solidFill>
                <a:uFill>
                  <a:solidFill>
                    <a:srgbClr val="FFFFFF"/>
                  </a:solidFill>
                </a:uFill>
                <a:latin typeface="Georgia" panose="02040502050405020303" pitchFamily="18" charset="0"/>
              </a:rPr>
              <a:t>&gt;&gt;&gt; a
{'Carol': 'twenty-two', 'Alice': 26}</a:t>
            </a:r>
          </a:p>
          <a:p>
            <a:pPr>
              <a:lnSpc>
                <a:spcPct val="100000"/>
              </a:lnSpc>
            </a:pP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B050"/>
              </a:buClr>
              <a:buFont typeface="Arial"/>
              <a:buChar char="•"/>
            </a:pPr>
            <a:r>
              <a:rPr lang="en-US" sz="2800" b="0" strike="noStrike" spc="-1" dirty="0">
                <a:solidFill>
                  <a:srgbClr val="00B050"/>
                </a:solidFill>
                <a:uFill>
                  <a:solidFill>
                    <a:srgbClr val="FFFFFF"/>
                  </a:solidFill>
                </a:uFill>
                <a:latin typeface="Georgia" panose="02040502050405020303" pitchFamily="18" charset="0"/>
              </a:rPr>
              <a:t>&gt;&gt;&gt; a.pop('Carol’)
'twenty-two’</a:t>
            </a:r>
          </a:p>
          <a:p>
            <a:pPr marL="343080" indent="-342720">
              <a:lnSpc>
                <a:spcPct val="100000"/>
              </a:lnSpc>
              <a:buClr>
                <a:srgbClr val="00B050"/>
              </a:buClr>
              <a:buFont typeface="Arial"/>
              <a:buChar char="•"/>
            </a:pP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C00000"/>
              </a:buClr>
              <a:buFont typeface="Arial"/>
              <a:buChar char="•"/>
            </a:pPr>
            <a:r>
              <a:rPr lang="en-US" sz="2800" b="0" strike="noStrike" spc="-1" dirty="0">
                <a:solidFill>
                  <a:srgbClr val="C00000"/>
                </a:solidFill>
                <a:uFill>
                  <a:solidFill>
                    <a:srgbClr val="FFFFFF"/>
                  </a:solidFill>
                </a:uFill>
                <a:latin typeface="Georgia" panose="02040502050405020303" pitchFamily="18" charset="0"/>
              </a:rPr>
              <a:t>&gt;&gt;&gt; a
{'Alice': 26}</a:t>
            </a:r>
            <a:endParaRPr lang="en-US" sz="2800" b="0" strike="noStrike" spc="-1" dirty="0">
              <a:solidFill>
                <a:srgbClr val="000000"/>
              </a:solidFill>
              <a:uFill>
                <a:solidFill>
                  <a:srgbClr val="FFFFFF"/>
                </a:solidFill>
              </a:uFill>
              <a:latin typeface="Georgia" panose="02040502050405020303" pitchFamily="18" charset="0"/>
            </a:endParaRPr>
          </a:p>
          <a:p>
            <a:pPr>
              <a:lnSpc>
                <a:spcPct val="100000"/>
              </a:lnSpc>
            </a:pPr>
            <a:endParaRPr lang="en-US" sz="3200" b="0" strike="noStrike" spc="-1" dirty="0">
              <a:solidFill>
                <a:srgbClr val="000000"/>
              </a:solidFill>
              <a:uFill>
                <a:solidFill>
                  <a:srgbClr val="FFFFFF"/>
                </a:solidFill>
              </a:uFill>
              <a:latin typeface="Arial"/>
            </a:endParaRPr>
          </a:p>
        </p:txBody>
      </p:sp>
      <p:sp>
        <p:nvSpPr>
          <p:cNvPr id="2" name="Slide Number Placeholder 1">
            <a:extLst>
              <a:ext uri="{FF2B5EF4-FFF2-40B4-BE49-F238E27FC236}">
                <a16:creationId xmlns:a16="http://schemas.microsoft.com/office/drawing/2014/main" id="{DF966360-A1B0-4598-8D70-37588B8824C0}"/>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27</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C7583E08-BF86-4FCD-AF50-82FA15B5CB9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Removing a specific item</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58" name="TextShape 2"/>
          <p:cNvSpPr txBox="1"/>
          <p:nvPr/>
        </p:nvSpPr>
        <p:spPr>
          <a:xfrm>
            <a:off x="609480" y="1600200"/>
            <a:ext cx="10972440" cy="4525560"/>
          </a:xfrm>
          <a:prstGeom prst="rect">
            <a:avLst/>
          </a:prstGeom>
          <a:noFill/>
          <a:ln>
            <a:noFill/>
          </a:ln>
        </p:spPr>
        <p:txBody>
          <a:bodyPr/>
          <a:lstStyle/>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&gt;&gt;&gt; age = {'Bob': 29, 'Carol': 23, 'Alice': 26}</a:t>
            </a:r>
          </a:p>
          <a:p>
            <a:pPr marL="457560" indent="-457200">
              <a:lnSpc>
                <a:spcPct val="100000"/>
              </a:lnSpc>
              <a:buFont typeface="Arial" panose="020B0604020202020204" pitchFamily="34" charset="0"/>
              <a:buChar char="•"/>
            </a:pPr>
            <a:r>
              <a:rPr lang="en-US" sz="2800" b="0" strike="noStrike" spc="-1" dirty="0">
                <a:solidFill>
                  <a:srgbClr val="00B050"/>
                </a:solidFill>
                <a:uFill>
                  <a:solidFill>
                    <a:srgbClr val="FFFFFF"/>
                  </a:solidFill>
                </a:uFill>
                <a:latin typeface="Georgia" panose="02040502050405020303" pitchFamily="18" charset="0"/>
              </a:rPr>
              <a:t>&gt;&gt;&gt; age.popitem()
('Bob', 29)</a:t>
            </a:r>
          </a:p>
          <a:p>
            <a:pPr marL="457560" indent="-457200">
              <a:lnSpc>
                <a:spcPct val="100000"/>
              </a:lnSpc>
              <a:buFont typeface="Arial" panose="020B0604020202020204" pitchFamily="34" charset="0"/>
              <a:buChar char="•"/>
            </a:pPr>
            <a:r>
              <a:rPr lang="en-US" sz="2800" b="0" strike="noStrike" spc="-1" dirty="0">
                <a:solidFill>
                  <a:srgbClr val="00B050"/>
                </a:solidFill>
                <a:uFill>
                  <a:solidFill>
                    <a:srgbClr val="FFFFFF"/>
                  </a:solidFill>
                </a:uFill>
                <a:latin typeface="Georgia" panose="02040502050405020303" pitchFamily="18" charset="0"/>
              </a:rPr>
              <a:t>&gt;&gt;&gt; age</a:t>
            </a:r>
          </a:p>
          <a:p>
            <a:pPr marL="457560" indent="-457200">
              <a:lnSpc>
                <a:spcPct val="100000"/>
              </a:lnSpc>
              <a:buFont typeface="Arial" panose="020B0604020202020204" pitchFamily="34" charset="0"/>
              <a:buChar char="•"/>
            </a:pPr>
            <a:r>
              <a:rPr lang="en-US" sz="2800" b="0" strike="noStrike" spc="-1" dirty="0">
                <a:solidFill>
                  <a:srgbClr val="00B050"/>
                </a:solidFill>
                <a:uFill>
                  <a:solidFill>
                    <a:srgbClr val="FFFFFF"/>
                  </a:solidFill>
                </a:uFill>
                <a:latin typeface="Georgia" panose="02040502050405020303" pitchFamily="18" charset="0"/>
              </a:rPr>
              <a:t>{'Carol': 23, 'Alice': 26}</a:t>
            </a:r>
          </a:p>
          <a:p>
            <a:pPr marL="457200" indent="-457200">
              <a:lnSpc>
                <a:spcPct val="100000"/>
              </a:lnSpc>
              <a:buFont typeface="Arial" panose="020B0604020202020204" pitchFamily="34" charset="0"/>
              <a:buChar char="•"/>
            </a:pPr>
            <a:endParaRPr lang="en-US" sz="28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2800" b="0" strike="noStrike" spc="-1" dirty="0">
                <a:solidFill>
                  <a:srgbClr val="E46C0A"/>
                </a:solidFill>
                <a:uFill>
                  <a:solidFill>
                    <a:srgbClr val="FFFFFF"/>
                  </a:solidFill>
                </a:uFill>
                <a:latin typeface="Georgia" panose="02040502050405020303" pitchFamily="18" charset="0"/>
              </a:rPr>
              <a:t>&gt;&gt;&gt; age.popitem()
('Carol', 23)</a:t>
            </a:r>
            <a:endParaRPr lang="en-US" sz="2800" b="0" strike="noStrike" spc="-1" dirty="0">
              <a:solidFill>
                <a:srgbClr val="000000"/>
              </a:solidFill>
              <a:uFill>
                <a:solidFill>
                  <a:srgbClr val="FFFFFF"/>
                </a:solidFill>
              </a:uFill>
              <a:latin typeface="Georgia" panose="02040502050405020303" pitchFamily="18" charset="0"/>
            </a:endParaRPr>
          </a:p>
          <a:p>
            <a:pPr marL="457560" indent="-457200">
              <a:lnSpc>
                <a:spcPct val="100000"/>
              </a:lnSpc>
              <a:buFont typeface="Arial" panose="020B0604020202020204" pitchFamily="34" charset="0"/>
              <a:buChar char="•"/>
            </a:pPr>
            <a:r>
              <a:rPr lang="en-US" sz="2800" b="0" strike="noStrike" spc="-1" dirty="0">
                <a:solidFill>
                  <a:srgbClr val="E46C0A"/>
                </a:solidFill>
                <a:uFill>
                  <a:solidFill>
                    <a:srgbClr val="FFFFFF"/>
                  </a:solidFill>
                </a:uFill>
                <a:latin typeface="Georgia" panose="02040502050405020303" pitchFamily="18" charset="0"/>
              </a:rPr>
              <a:t>&gt;&gt;&gt; age
{'Alice': 26}</a:t>
            </a:r>
            <a:endParaRPr lang="en-US" sz="2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E38052E2-747C-4FD2-91E1-77BF1C2A2402}"/>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28</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9841C2D4-6298-4760-AD54-9722490EE85F}"/>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Remove a random item</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0" name="TextShape 2"/>
          <p:cNvSpPr txBox="1"/>
          <p:nvPr/>
        </p:nvSpPr>
        <p:spPr>
          <a:xfrm>
            <a:off x="693456" y="1417639"/>
            <a:ext cx="10972440" cy="4525560"/>
          </a:xfrm>
          <a:prstGeom prst="rect">
            <a:avLst/>
          </a:prstGeom>
          <a:noFill/>
          <a:ln>
            <a:noFill/>
          </a:ln>
        </p:spPr>
        <p:txBody>
          <a:bodyPr/>
          <a:lstStyle/>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If the key is not in the dictionary, the pop method raises a KeyError exception.</a:t>
            </a:r>
          </a:p>
          <a:p>
            <a:pPr marL="457560" indent="-457200">
              <a:lnSpc>
                <a:spcPct val="100000"/>
              </a:lnSpc>
              <a:buFont typeface="Arial" panose="020B0604020202020204" pitchFamily="34" charset="0"/>
              <a:buChar char="•"/>
            </a:pPr>
            <a:r>
              <a:rPr lang="en-US" sz="2800" b="0" strike="noStrike" spc="-1" dirty="0">
                <a:solidFill>
                  <a:srgbClr val="000000"/>
                </a:solidFill>
                <a:uFill>
                  <a:solidFill>
                    <a:srgbClr val="FFFFFF"/>
                  </a:solidFill>
                </a:uFill>
                <a:latin typeface="Georgia" panose="02040502050405020303" pitchFamily="18" charset="0"/>
              </a:rPr>
              <a:t>To prevent the exception from being raised, you can test for the key in the dictionary:</a:t>
            </a:r>
          </a:p>
          <a:p>
            <a:pPr marL="360">
              <a:lnSpc>
                <a:spcPct val="100000"/>
              </a:lnSpc>
              <a:buClr>
                <a:srgbClr val="000000"/>
              </a:buClr>
            </a:pPr>
            <a:endParaRPr lang="en-US" sz="2800" spc="-1" dirty="0">
              <a:solidFill>
                <a:srgbClr val="000000"/>
              </a:solidFill>
              <a:uFill>
                <a:solidFill>
                  <a:srgbClr val="FFFFFF"/>
                </a:solidFill>
              </a:uFill>
              <a:latin typeface="Georgia" panose="02040502050405020303" pitchFamily="18" charset="0"/>
            </a:endParaRPr>
          </a:p>
          <a:p>
            <a:pPr marL="360">
              <a:lnSpc>
                <a:spcPct val="100000"/>
              </a:lnSpc>
              <a:buClr>
                <a:srgbClr val="000000"/>
              </a:buClr>
            </a:pPr>
            <a:r>
              <a:rPr lang="en-US" sz="2800" b="0" strike="noStrike" spc="-1" dirty="0">
                <a:solidFill>
                  <a:srgbClr val="00B050"/>
                </a:solidFill>
                <a:uFill>
                  <a:solidFill>
                    <a:srgbClr val="FFFFFF"/>
                  </a:solidFill>
                </a:uFill>
                <a:latin typeface="Georgia" panose="02040502050405020303" pitchFamily="18" charset="0"/>
              </a:rPr>
              <a:t>     if "Mike" in salaries :
     	</a:t>
            </a:r>
            <a:r>
              <a:rPr lang="en-US" sz="2800" b="0" strike="noStrike" spc="-1" dirty="0" err="1">
                <a:solidFill>
                  <a:srgbClr val="00B050"/>
                </a:solidFill>
                <a:uFill>
                  <a:solidFill>
                    <a:srgbClr val="FFFFFF"/>
                  </a:solidFill>
                </a:uFill>
                <a:latin typeface="Georgia" panose="02040502050405020303" pitchFamily="18" charset="0"/>
              </a:rPr>
              <a:t>salaries.pop</a:t>
            </a:r>
            <a:r>
              <a:rPr lang="en-US" sz="2800" b="0" strike="noStrike" spc="-1" dirty="0">
                <a:solidFill>
                  <a:srgbClr val="00B050"/>
                </a:solidFill>
                <a:uFill>
                  <a:solidFill>
                    <a:srgbClr val="FFFFFF"/>
                  </a:solidFill>
                </a:uFill>
                <a:latin typeface="Georgia" panose="02040502050405020303" pitchFamily="18" charset="0"/>
              </a:rPr>
              <a:t>("Mike")</a:t>
            </a:r>
            <a:endParaRPr lang="en-US" sz="3200" b="0" strike="noStrike" spc="-1" dirty="0">
              <a:solidFill>
                <a:srgbClr val="000000"/>
              </a:solidFill>
              <a:uFill>
                <a:solidFill>
                  <a:srgbClr val="FFFFFF"/>
                </a:solidFill>
              </a:uFill>
              <a:latin typeface="Arial"/>
            </a:endParaRPr>
          </a:p>
        </p:txBody>
      </p:sp>
      <p:pic>
        <p:nvPicPr>
          <p:cNvPr id="161" name="Picture 2"/>
          <p:cNvPicPr/>
          <p:nvPr/>
        </p:nvPicPr>
        <p:blipFill>
          <a:blip r:embed="rId4"/>
          <a:stretch/>
        </p:blipFill>
        <p:spPr>
          <a:xfrm>
            <a:off x="9392760" y="4132440"/>
            <a:ext cx="1541160" cy="1541160"/>
          </a:xfrm>
          <a:prstGeom prst="rect">
            <a:avLst/>
          </a:prstGeom>
          <a:ln>
            <a:noFill/>
          </a:ln>
        </p:spPr>
      </p:pic>
      <p:sp>
        <p:nvSpPr>
          <p:cNvPr id="2" name="Slide Number Placeholder 1">
            <a:extLst>
              <a:ext uri="{FF2B5EF4-FFF2-40B4-BE49-F238E27FC236}">
                <a16:creationId xmlns:a16="http://schemas.microsoft.com/office/drawing/2014/main" id="{3155EE0A-073F-45D2-B5ED-2C24A37F15DC}"/>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29</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CF483257-3847-44A0-9D63-020B3E279BF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Avoiding Removal Errors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D1F65-1119-4963-B799-EBC469AFDB2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Objective</a:t>
            </a:r>
            <a:endParaRPr lang="en-US" dirty="0">
              <a:solidFill>
                <a:srgbClr val="C00000"/>
              </a:solidFill>
              <a:latin typeface="Georgia" panose="02040502050405020303" pitchFamily="18" charset="0"/>
            </a:endParaRPr>
          </a:p>
        </p:txBody>
      </p:sp>
      <p:sp>
        <p:nvSpPr>
          <p:cNvPr id="2" name="Rectangle 1">
            <a:extLst>
              <a:ext uri="{FF2B5EF4-FFF2-40B4-BE49-F238E27FC236}">
                <a16:creationId xmlns:a16="http://schemas.microsoft.com/office/drawing/2014/main" id="{220F2E77-B180-4140-A7C1-092E459AC7DF}"/>
              </a:ext>
            </a:extLst>
          </p:cNvPr>
          <p:cNvSpPr/>
          <p:nvPr/>
        </p:nvSpPr>
        <p:spPr>
          <a:xfrm>
            <a:off x="706015" y="1595734"/>
            <a:ext cx="6982409" cy="1384995"/>
          </a:xfrm>
          <a:prstGeom prst="rect">
            <a:avLst/>
          </a:prstGeom>
        </p:spPr>
        <p:txBody>
          <a:bodyPr wrap="square">
            <a:spAutoFit/>
          </a:bodyPr>
          <a:lstStyle/>
          <a:p>
            <a:pPr marL="457200" indent="-457200">
              <a:buFont typeface="Arial" panose="020B0604020202020204" pitchFamily="34" charset="0"/>
              <a:buChar char="•"/>
            </a:pPr>
            <a:r>
              <a:rPr lang="en-US" sz="2800" dirty="0">
                <a:latin typeface="Georgia" panose="02040502050405020303" pitchFamily="18" charset="0"/>
              </a:rPr>
              <a:t>Sets: Union, Intersection, Difference</a:t>
            </a:r>
          </a:p>
          <a:p>
            <a:pPr marL="457200" indent="-457200">
              <a:buFont typeface="Arial" panose="020B0604020202020204" pitchFamily="34" charset="0"/>
              <a:buChar char="•"/>
            </a:pPr>
            <a:r>
              <a:rPr lang="en-US" sz="2800" dirty="0">
                <a:latin typeface="Georgia" panose="02040502050405020303" pitchFamily="18" charset="0"/>
              </a:rPr>
              <a:t>Dictionaries: Update, Delete, Add</a:t>
            </a:r>
          </a:p>
          <a:p>
            <a:pPr marL="457200" indent="-457200">
              <a:buFont typeface="Arial" panose="020B0604020202020204" pitchFamily="34" charset="0"/>
              <a:buChar char="•"/>
            </a:pPr>
            <a:r>
              <a:rPr lang="en-US" sz="2800" dirty="0">
                <a:latin typeface="Georgia" panose="02040502050405020303" pitchFamily="18" charset="0"/>
              </a:rPr>
              <a:t>Web scraping</a:t>
            </a:r>
          </a:p>
        </p:txBody>
      </p:sp>
      <p:sp>
        <p:nvSpPr>
          <p:cNvPr id="3" name="Slide Number Placeholder 2">
            <a:extLst>
              <a:ext uri="{FF2B5EF4-FFF2-40B4-BE49-F238E27FC236}">
                <a16:creationId xmlns:a16="http://schemas.microsoft.com/office/drawing/2014/main" id="{C2768EFF-52F6-4DE5-90EA-CAF347A019D4}"/>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a:t>
            </a:fld>
            <a:endParaRPr lang="en-US" sz="1400" b="0" strike="noStrike" spc="-1" dirty="0">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3" name="TextShape 2"/>
          <p:cNvSpPr txBox="1"/>
          <p:nvPr/>
        </p:nvSpPr>
        <p:spPr>
          <a:xfrm>
            <a:off x="609480" y="1600200"/>
            <a:ext cx="10972440" cy="4525560"/>
          </a:xfrm>
          <a:prstGeom prst="rect">
            <a:avLst/>
          </a:prstGeom>
          <a:noFill/>
          <a:ln>
            <a:noFill/>
          </a:ln>
        </p:spPr>
        <p:txBody>
          <a:bodyPr/>
          <a:lstStyle/>
          <a:p>
            <a:pPr marL="343080" indent="-342720">
              <a:lnSpc>
                <a:spcPct val="100000"/>
              </a:lnSpc>
              <a:buClr>
                <a:srgbClr val="00B050"/>
              </a:buClr>
              <a:buFont typeface="Arial"/>
              <a:buChar char="•"/>
            </a:pPr>
            <a:r>
              <a:rPr lang="en-US" sz="3200" b="0" u="sng" strike="noStrike" spc="-1" dirty="0">
                <a:solidFill>
                  <a:srgbClr val="00B050"/>
                </a:solidFill>
                <a:uFill>
                  <a:solidFill>
                    <a:srgbClr val="FFFFFF"/>
                  </a:solidFill>
                </a:uFill>
                <a:latin typeface="Georgia" panose="02040502050405020303" pitchFamily="18" charset="0"/>
              </a:rPr>
              <a:t>len function</a:t>
            </a:r>
            <a:r>
              <a:rPr lang="en-US" sz="3200" b="0" strike="noStrike" spc="-1" dirty="0">
                <a:solidFill>
                  <a:srgbClr val="00B050"/>
                </a:solidFill>
                <a:uFill>
                  <a:solidFill>
                    <a:srgbClr val="FFFFFF"/>
                  </a:solidFill>
                </a:uFill>
                <a:latin typeface="Georgia" panose="02040502050405020303" pitchFamily="18" charset="0"/>
              </a:rPr>
              <a:t>:</a:t>
            </a:r>
            <a:r>
              <a:rPr lang="en-US" sz="3200" b="0" strike="noStrike" spc="-1" dirty="0">
                <a:solidFill>
                  <a:srgbClr val="000000"/>
                </a:solidFill>
                <a:uFill>
                  <a:solidFill>
                    <a:srgbClr val="FFFFFF"/>
                  </a:solidFill>
                </a:uFill>
                <a:latin typeface="Georgia" panose="02040502050405020303" pitchFamily="18" charset="0"/>
              </a:rPr>
              <a:t> used to obtain number of elements in a dictionary</a:t>
            </a:r>
          </a:p>
          <a:p>
            <a:pPr marL="343080" indent="-342720">
              <a:lnSpc>
                <a:spcPct val="100000"/>
              </a:lnSpc>
              <a:buClr>
                <a:srgbClr val="00B050"/>
              </a:buClr>
              <a:buFont typeface="Arial"/>
              <a:buChar char="•"/>
            </a:pPr>
            <a:r>
              <a:rPr lang="en-US" sz="3200" b="0" u="sng" strike="noStrike" spc="-1" dirty="0">
                <a:solidFill>
                  <a:srgbClr val="00B050"/>
                </a:solidFill>
                <a:uFill>
                  <a:solidFill>
                    <a:srgbClr val="FFFFFF"/>
                  </a:solidFill>
                </a:uFill>
                <a:latin typeface="Georgia" panose="02040502050405020303" pitchFamily="18" charset="0"/>
              </a:rPr>
              <a:t>clear method</a:t>
            </a:r>
            <a:r>
              <a:rPr lang="en-US" sz="3200" b="0" strike="noStrike" spc="-1" dirty="0">
                <a:solidFill>
                  <a:srgbClr val="00B050"/>
                </a:solidFill>
                <a:uFill>
                  <a:solidFill>
                    <a:srgbClr val="FFFFFF"/>
                  </a:solidFill>
                </a:uFill>
                <a:latin typeface="Georgia" panose="02040502050405020303" pitchFamily="18" charset="0"/>
              </a:rPr>
              <a:t>:</a:t>
            </a:r>
            <a:r>
              <a:rPr lang="en-US" sz="3200" b="0" strike="noStrike" spc="-1" dirty="0">
                <a:solidFill>
                  <a:srgbClr val="000000"/>
                </a:solidFill>
                <a:uFill>
                  <a:solidFill>
                    <a:srgbClr val="FFFFFF"/>
                  </a:solidFill>
                </a:uFill>
                <a:latin typeface="Georgia" panose="02040502050405020303" pitchFamily="18" charset="0"/>
              </a:rPr>
              <a:t> deletes all the elements in a dictionary, leaving it empty</a:t>
            </a:r>
          </a:p>
          <a:p>
            <a:pPr marL="343080" indent="-342720">
              <a:lnSpc>
                <a:spcPct val="100000"/>
              </a:lnSpc>
              <a:buClr>
                <a:srgbClr val="00B050"/>
              </a:buClr>
              <a:buFont typeface="Arial"/>
              <a:buChar char="•"/>
            </a:pPr>
            <a:endParaRPr lang="en-US" sz="3200" b="0" strike="noStrike" spc="-1" dirty="0">
              <a:solidFill>
                <a:srgbClr val="000000"/>
              </a:solidFill>
              <a:uFill>
                <a:solidFill>
                  <a:srgbClr val="FFFFFF"/>
                </a:solidFill>
              </a:uFill>
              <a:latin typeface="Georgia" panose="02040502050405020303" pitchFamily="18" charset="0"/>
            </a:endParaRPr>
          </a:p>
          <a:p>
            <a:pPr marL="1143000" lvl="2" indent="-228240">
              <a:lnSpc>
                <a:spcPct val="100000"/>
              </a:lnSpc>
              <a:buClr>
                <a:srgbClr val="000000"/>
              </a:buClr>
              <a:buFont typeface="Arial"/>
              <a:buChar char="•"/>
            </a:pPr>
            <a:r>
              <a:rPr lang="en-US" sz="2400" b="0" strike="noStrike" spc="-1" dirty="0">
                <a:solidFill>
                  <a:srgbClr val="000000"/>
                </a:solidFill>
                <a:uFill>
                  <a:solidFill>
                    <a:srgbClr val="FFFFFF"/>
                  </a:solidFill>
                </a:uFill>
                <a:latin typeface="Georgia" panose="02040502050405020303" pitchFamily="18" charset="0"/>
              </a:rPr>
              <a:t>Format: </a:t>
            </a:r>
            <a:r>
              <a:rPr lang="en-US" sz="2400" b="0" i="1" strike="noStrike" spc="-1" dirty="0">
                <a:solidFill>
                  <a:srgbClr val="000000"/>
                </a:solidFill>
                <a:uFill>
                  <a:solidFill>
                    <a:srgbClr val="FFFFFF"/>
                  </a:solidFill>
                </a:uFill>
                <a:latin typeface="Georgia" panose="02040502050405020303" pitchFamily="18" charset="0"/>
              </a:rPr>
              <a:t>dictionary</a:t>
            </a:r>
            <a:r>
              <a:rPr lang="en-US" sz="2400" b="0" strike="noStrike" spc="-1" dirty="0">
                <a:solidFill>
                  <a:srgbClr val="000000"/>
                </a:solidFill>
                <a:uFill>
                  <a:solidFill>
                    <a:srgbClr val="FFFFFF"/>
                  </a:solidFill>
                </a:uFill>
                <a:latin typeface="Georgia" panose="02040502050405020303" pitchFamily="18" charset="0"/>
              </a:rPr>
              <a:t>.clear()</a:t>
            </a:r>
            <a:endParaRPr lang="en-US" sz="20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endParaRPr lang="en-US" sz="32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3200" b="0" strike="noStrike" spc="-1" dirty="0">
                <a:solidFill>
                  <a:srgbClr val="000000"/>
                </a:solidFill>
                <a:uFill>
                  <a:solidFill>
                    <a:srgbClr val="FFFFFF"/>
                  </a:solidFill>
                </a:uFill>
                <a:latin typeface="Georgia" panose="02040502050405020303" pitchFamily="18" charset="0"/>
              </a:rPr>
              <a:t>Values stored in a single dictionary can be of different types</a:t>
            </a:r>
          </a:p>
        </p:txBody>
      </p:sp>
      <p:sp>
        <p:nvSpPr>
          <p:cNvPr id="2" name="Slide Number Placeholder 1">
            <a:extLst>
              <a:ext uri="{FF2B5EF4-FFF2-40B4-BE49-F238E27FC236}">
                <a16:creationId xmlns:a16="http://schemas.microsoft.com/office/drawing/2014/main" id="{F382866F-04BE-4862-B787-26C1772F1CC4}"/>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30</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DB146537-F98E-4AF4-BD87-C3994C5CA80B}"/>
              </a:ext>
            </a:extLst>
          </p:cNvPr>
          <p:cNvSpPr txBox="1">
            <a:spLocks/>
          </p:cNvSpPr>
          <p:nvPr/>
        </p:nvSpPr>
        <p:spPr>
          <a:xfrm>
            <a:off x="609600" y="274639"/>
            <a:ext cx="10972800" cy="1143000"/>
          </a:xfrm>
          <a:prstGeom prst="rect">
            <a:avLst/>
          </a:prstGeom>
        </p:spPr>
        <p:txBody>
          <a:bodyPr>
            <a:normAutofit fontScale="92500"/>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Number of Elements and Mixing Data Types</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5" name="TextShape 2"/>
          <p:cNvSpPr txBox="1"/>
          <p:nvPr/>
        </p:nvSpPr>
        <p:spPr>
          <a:xfrm>
            <a:off x="676192" y="1248745"/>
            <a:ext cx="10972440" cy="4525560"/>
          </a:xfrm>
          <a:prstGeom prst="rect">
            <a:avLst/>
          </a:prstGeom>
          <a:noFill/>
          <a:ln>
            <a:noFill/>
          </a:ln>
        </p:spPr>
        <p:txBody>
          <a:bodyPr/>
          <a:lstStyle/>
          <a:p>
            <a:pPr marL="343260" indent="-342900">
              <a:lnSpc>
                <a:spcPct val="100000"/>
              </a:lnSpc>
              <a:buFont typeface="Arial" panose="020B0604020202020204" pitchFamily="34" charset="0"/>
              <a:buChar char="•"/>
            </a:pPr>
            <a:r>
              <a:rPr lang="en-US" sz="2400" b="1" strike="noStrike" spc="-1" dirty="0">
                <a:uFill>
                  <a:solidFill>
                    <a:srgbClr val="FFFFFF"/>
                  </a:solidFill>
                </a:uFill>
                <a:latin typeface="Georgia" panose="02040502050405020303" pitchFamily="18" charset="0"/>
              </a:rPr>
              <a:t>Lists</a:t>
            </a:r>
          </a:p>
          <a:p>
            <a:pPr marL="457560" lvl="1"/>
            <a:r>
              <a:rPr lang="en-US" sz="2000" spc="-1" dirty="0">
                <a:uFill>
                  <a:solidFill>
                    <a:srgbClr val="FFFFFF"/>
                  </a:solidFill>
                </a:uFill>
                <a:latin typeface="Georgia" panose="02040502050405020303" pitchFamily="18" charset="0"/>
              </a:rPr>
              <a:t>prerequisites = ["COP 2271c", "Introduction to Computation and Programming", 3]</a:t>
            </a:r>
          </a:p>
          <a:p>
            <a:pPr marL="457560" lvl="1"/>
            <a:r>
              <a:rPr lang="en-US" sz="2000" spc="-1" dirty="0">
                <a:uFill>
                  <a:solidFill>
                    <a:srgbClr val="FFFFFF"/>
                  </a:solidFill>
                </a:uFill>
                <a:latin typeface="Georgia" panose="02040502050405020303" pitchFamily="18" charset="0"/>
              </a:rPr>
              <a:t>print(prerequisites[2])  # </a:t>
            </a:r>
            <a:r>
              <a:rPr lang="en-US" sz="2000" b="0" strike="noStrike" spc="-1" dirty="0">
                <a:uFill>
                  <a:solidFill>
                    <a:srgbClr val="FFFFFF"/>
                  </a:solidFill>
                </a:uFill>
                <a:latin typeface="Georgia" panose="02040502050405020303" pitchFamily="18" charset="0"/>
              </a:rPr>
              <a:t>Prints the element at index 2</a:t>
            </a:r>
            <a:endParaRPr lang="en-US" sz="2000" spc="-1" dirty="0">
              <a:uFill>
                <a:solidFill>
                  <a:srgbClr val="FFFFFF"/>
                </a:solidFill>
              </a:uFill>
              <a:latin typeface="Georgia" panose="02040502050405020303" pitchFamily="18" charset="0"/>
            </a:endParaRPr>
          </a:p>
          <a:p>
            <a:pPr marL="343080" lvl="1" indent="-342720">
              <a:buClr>
                <a:srgbClr val="000000"/>
              </a:buClr>
              <a:buFont typeface="Arial"/>
              <a:buChar char="•"/>
            </a:pPr>
            <a:endParaRPr lang="en-US" sz="2400" b="1" spc="-1" dirty="0">
              <a:uFill>
                <a:solidFill>
                  <a:srgbClr val="FFFFFF"/>
                </a:solidFill>
              </a:uFill>
              <a:latin typeface="Georgia" panose="02040502050405020303" pitchFamily="18" charset="0"/>
            </a:endParaRPr>
          </a:p>
          <a:p>
            <a:pPr marL="343260" lvl="1" indent="-342900">
              <a:buFont typeface="Arial" panose="020B0604020202020204" pitchFamily="34" charset="0"/>
              <a:buChar char="•"/>
            </a:pPr>
            <a:r>
              <a:rPr lang="en-US" sz="2400" b="1" spc="-1" dirty="0">
                <a:uFill>
                  <a:solidFill>
                    <a:srgbClr val="FFFFFF"/>
                  </a:solidFill>
                </a:uFill>
                <a:latin typeface="Georgia" panose="02040502050405020303" pitchFamily="18" charset="0"/>
              </a:rPr>
              <a:t>Sets</a:t>
            </a:r>
          </a:p>
          <a:p>
            <a:pPr marL="457560" lvl="2">
              <a:buClr>
                <a:srgbClr val="000000"/>
              </a:buClr>
            </a:pPr>
            <a:r>
              <a:rPr lang="en-US" sz="2000" spc="-1" dirty="0" err="1">
                <a:uFill>
                  <a:solidFill>
                    <a:srgbClr val="FFFFFF"/>
                  </a:solidFill>
                </a:uFill>
                <a:latin typeface="Georgia" panose="02040502050405020303" pitchFamily="18" charset="0"/>
              </a:rPr>
              <a:t>cheesePizza</a:t>
            </a:r>
            <a:r>
              <a:rPr lang="en-US" sz="2000" spc="-1" dirty="0">
                <a:uFill>
                  <a:solidFill>
                    <a:srgbClr val="FFFFFF"/>
                  </a:solidFill>
                </a:uFill>
                <a:latin typeface="Georgia" panose="02040502050405020303" pitchFamily="18" charset="0"/>
              </a:rPr>
              <a:t> = {"Creamy garlic", "Parmesan sauce", "Cheese", "Toasted Parmesan"}</a:t>
            </a:r>
          </a:p>
          <a:p>
            <a:pPr marL="457560" lvl="2">
              <a:buClr>
                <a:srgbClr val="000000"/>
              </a:buClr>
            </a:pPr>
            <a:r>
              <a:rPr lang="en-US" sz="2000" spc="-1" dirty="0">
                <a:uFill>
                  <a:solidFill>
                    <a:srgbClr val="FFFFFF"/>
                  </a:solidFill>
                </a:uFill>
                <a:latin typeface="Georgia" panose="02040502050405020303" pitchFamily="18" charset="0"/>
              </a:rPr>
              <a:t>if "Toasted Parmesan" in </a:t>
            </a:r>
            <a:r>
              <a:rPr lang="en-US" sz="2000" spc="-1" dirty="0" err="1">
                <a:uFill>
                  <a:solidFill>
                    <a:srgbClr val="FFFFFF"/>
                  </a:solidFill>
                </a:uFill>
                <a:latin typeface="Georgia" panose="02040502050405020303" pitchFamily="18" charset="0"/>
              </a:rPr>
              <a:t>cheesePizza</a:t>
            </a:r>
            <a:r>
              <a:rPr lang="en-US" sz="2000" spc="-1" dirty="0">
                <a:uFill>
                  <a:solidFill>
                    <a:srgbClr val="FFFFFF"/>
                  </a:solidFill>
                </a:uFill>
                <a:latin typeface="Georgia" panose="02040502050405020303" pitchFamily="18" charset="0"/>
              </a:rPr>
              <a:t>:</a:t>
            </a:r>
            <a:r>
              <a:rPr lang="en-US" sz="2800" b="0" strike="noStrike" spc="-1" dirty="0">
                <a:uFill>
                  <a:solidFill>
                    <a:srgbClr val="FFFFFF"/>
                  </a:solidFill>
                </a:uFill>
                <a:latin typeface="Georgia" panose="02040502050405020303" pitchFamily="18" charset="0"/>
              </a:rPr>
              <a:t>
</a:t>
            </a:r>
            <a:endParaRPr lang="en-US" sz="2800" spc="-1" dirty="0">
              <a:uFill>
                <a:solidFill>
                  <a:srgbClr val="FFFFFF"/>
                </a:solidFill>
              </a:uFill>
              <a:latin typeface="Georgia" panose="02040502050405020303" pitchFamily="18" charset="0"/>
            </a:endParaRPr>
          </a:p>
          <a:p>
            <a:pPr marL="343260" lvl="1" indent="-342900">
              <a:buClr>
                <a:srgbClr val="000000"/>
              </a:buClr>
              <a:buFont typeface="Arial" panose="020B0604020202020204" pitchFamily="34" charset="0"/>
              <a:buChar char="•"/>
            </a:pPr>
            <a:r>
              <a:rPr lang="en-US" sz="2400" b="1" spc="-1" dirty="0">
                <a:uFill>
                  <a:solidFill>
                    <a:srgbClr val="FFFFFF"/>
                  </a:solidFill>
                </a:uFill>
                <a:latin typeface="Georgia" panose="02040502050405020303" pitchFamily="18" charset="0"/>
              </a:rPr>
              <a:t>Dictionaries</a:t>
            </a:r>
          </a:p>
          <a:p>
            <a:pPr marL="457560" lvl="2">
              <a:buClr>
                <a:srgbClr val="000000"/>
              </a:buClr>
            </a:pPr>
            <a:r>
              <a:rPr lang="en-US" sz="2000" b="0" strike="noStrike" spc="-1" dirty="0">
                <a:uFill>
                  <a:solidFill>
                    <a:srgbClr val="FFFFFF"/>
                  </a:solidFill>
                </a:uFill>
                <a:latin typeface="Georgia" panose="02040502050405020303" pitchFamily="18" charset="0"/>
              </a:rPr>
              <a:t>salaries = {"John": 15000, "Ann": 30000, "Mike": 12000, "Mary": 15000 }</a:t>
            </a:r>
          </a:p>
          <a:p>
            <a:pPr marL="457560" lvl="2">
              <a:buClr>
                <a:srgbClr val="000000"/>
              </a:buClr>
            </a:pPr>
            <a:r>
              <a:rPr lang="en-US" sz="2000" b="0" strike="noStrike" spc="-1" dirty="0">
                <a:uFill>
                  <a:solidFill>
                    <a:srgbClr val="FFFFFF"/>
                  </a:solidFill>
                </a:uFill>
                <a:latin typeface="Georgia" panose="02040502050405020303" pitchFamily="18" charset="0"/>
              </a:rPr>
              <a:t>print("Ann’s salary  is", salaries["Ann"])</a:t>
            </a:r>
          </a:p>
        </p:txBody>
      </p:sp>
      <p:pic>
        <p:nvPicPr>
          <p:cNvPr id="166" name="Picture 2"/>
          <p:cNvPicPr/>
          <p:nvPr/>
        </p:nvPicPr>
        <p:blipFill>
          <a:blip r:embed="rId4"/>
          <a:stretch/>
        </p:blipFill>
        <p:spPr>
          <a:xfrm>
            <a:off x="10662598" y="1248745"/>
            <a:ext cx="1276200" cy="1090080"/>
          </a:xfrm>
          <a:prstGeom prst="rect">
            <a:avLst/>
          </a:prstGeom>
          <a:ln>
            <a:noFill/>
          </a:ln>
        </p:spPr>
      </p:pic>
      <p:sp>
        <p:nvSpPr>
          <p:cNvPr id="2" name="Slide Number Placeholder 1">
            <a:extLst>
              <a:ext uri="{FF2B5EF4-FFF2-40B4-BE49-F238E27FC236}">
                <a16:creationId xmlns:a16="http://schemas.microsoft.com/office/drawing/2014/main" id="{FE79E2F9-07F2-41A9-AE8F-23F82861658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31</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125D3DDF-5D12-44E4-9999-D5BE1C89069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Different Ways Of Doing The Same Thing</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8" name="TextShape 2"/>
          <p:cNvSpPr txBox="1"/>
          <p:nvPr/>
        </p:nvSpPr>
        <p:spPr>
          <a:xfrm>
            <a:off x="609480" y="1600200"/>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A computer software technique of extracting information from websites. (Wikipedia) </a:t>
            </a:r>
          </a:p>
          <a:p>
            <a:pPr>
              <a:lnSpc>
                <a:spcPct val="100000"/>
              </a:lnSpc>
            </a:pP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for business, hobbies, research...</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Look for right URLs to scrap.</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Look for right content from webpages.</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Saving data into data store.</a:t>
            </a:r>
          </a:p>
        </p:txBody>
      </p:sp>
      <p:sp>
        <p:nvSpPr>
          <p:cNvPr id="2" name="Slide Number Placeholder 1">
            <a:extLst>
              <a:ext uri="{FF2B5EF4-FFF2-40B4-BE49-F238E27FC236}">
                <a16:creationId xmlns:a16="http://schemas.microsoft.com/office/drawing/2014/main" id="{CCB6E3B0-8847-4A0D-BBC9-1B3ECA338430}"/>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32</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E7342DF-F077-4FC1-96E7-EF07D2E9E36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Web Scraping</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8" name="TextShape 2"/>
          <p:cNvSpPr txBox="1"/>
          <p:nvPr/>
        </p:nvSpPr>
        <p:spPr>
          <a:xfrm>
            <a:off x="609480" y="1600200"/>
            <a:ext cx="10857842" cy="1143000"/>
          </a:xfrm>
          <a:prstGeom prst="rect">
            <a:avLst/>
          </a:prstGeom>
          <a:noFill/>
          <a:ln>
            <a:noFill/>
          </a:ln>
        </p:spPr>
        <p:txBody>
          <a:bodyPr/>
          <a:lstStyle/>
          <a:p>
            <a:r>
              <a:rPr lang="en-US" sz="2800" dirty="0">
                <a:latin typeface="Georgia" panose="02040502050405020303" pitchFamily="18" charset="0"/>
              </a:rPr>
              <a:t>This technique mostly focuses on the transformation of unstructured data (HTML format) on the web into structured data</a:t>
            </a:r>
          </a:p>
        </p:txBody>
      </p:sp>
      <p:sp>
        <p:nvSpPr>
          <p:cNvPr id="2" name="Slide Number Placeholder 1">
            <a:extLst>
              <a:ext uri="{FF2B5EF4-FFF2-40B4-BE49-F238E27FC236}">
                <a16:creationId xmlns:a16="http://schemas.microsoft.com/office/drawing/2014/main" id="{867C2D31-C983-40AE-B22C-CC09C0A6F6DB}"/>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33</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20E5DB95-3D43-4618-8FF2-17E298A2285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Web Scraping</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645434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609960" y="1292290"/>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Python third-party library for extracting data from html and xml files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Works with html.parser, lxml, html5lib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Provides ways to navigate, search and modify the parse tree based on the position in the parse tree, tag name, tag attributes, CSS classes using regular expressions, user defined functions etc.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Excellent tutorial with examples at http://www.crummy.com/software/BeautifulSoup/bs4/doc/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Supports Python 2.7 and 3</a:t>
            </a:r>
          </a:p>
        </p:txBody>
      </p:sp>
      <p:sp>
        <p:nvSpPr>
          <p:cNvPr id="2" name="Slide Number Placeholder 1">
            <a:extLst>
              <a:ext uri="{FF2B5EF4-FFF2-40B4-BE49-F238E27FC236}">
                <a16:creationId xmlns:a16="http://schemas.microsoft.com/office/drawing/2014/main" id="{A839895C-AD8C-4F98-A48B-B3B26DB8292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34</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724954F9-01A0-41CF-BB89-CC661616773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BeautifulSoup library</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777431" y="1223096"/>
            <a:ext cx="10559263" cy="1101004"/>
          </a:xfrm>
          <a:prstGeom prst="rect">
            <a:avLst/>
          </a:prstGeom>
          <a:noFill/>
          <a:ln>
            <a:noFill/>
          </a:ln>
        </p:spPr>
        <p:txBody>
          <a:bodyPr/>
          <a:lstStyle/>
          <a:p>
            <a:pPr marL="343080" indent="-342720">
              <a:lnSpc>
                <a:spcPct val="100000"/>
              </a:lnSpc>
              <a:buClr>
                <a:srgbClr val="000000"/>
              </a:buClr>
              <a:buFont typeface="Arial"/>
              <a:buChar char="•"/>
            </a:pPr>
            <a:r>
              <a:rPr lang="en-US" sz="2800" dirty="0">
                <a:latin typeface="Georgia" panose="02040502050405020303" pitchFamily="18" charset="0"/>
              </a:rPr>
              <a:t>While performing web scarping, we deal with html tags.</a:t>
            </a:r>
          </a:p>
          <a:p>
            <a:pPr marL="343080" indent="-342720">
              <a:lnSpc>
                <a:spcPct val="100000"/>
              </a:lnSpc>
              <a:buClr>
                <a:srgbClr val="000000"/>
              </a:buClr>
              <a:buFont typeface="Arial"/>
              <a:buChar char="•"/>
            </a:pPr>
            <a:r>
              <a:rPr lang="en-US" sz="2800" dirty="0">
                <a:latin typeface="Georgia" panose="02040502050405020303" pitchFamily="18" charset="0"/>
              </a:rPr>
              <a:t>Thus, we must have good understanding of them</a:t>
            </a: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Georgia" panose="02040502050405020303" pitchFamily="18" charset="0"/>
            </a:endParaRPr>
          </a:p>
        </p:txBody>
      </p:sp>
      <p:pic>
        <p:nvPicPr>
          <p:cNvPr id="3" name="Picture 2">
            <a:extLst>
              <a:ext uri="{FF2B5EF4-FFF2-40B4-BE49-F238E27FC236}">
                <a16:creationId xmlns:a16="http://schemas.microsoft.com/office/drawing/2014/main" id="{BDCF9A32-A81B-420B-9087-9D99D8B35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303" y="2557365"/>
            <a:ext cx="8107680" cy="2816860"/>
          </a:xfrm>
          <a:prstGeom prst="rect">
            <a:avLst/>
          </a:prstGeom>
        </p:spPr>
      </p:pic>
      <p:sp>
        <p:nvSpPr>
          <p:cNvPr id="2" name="Slide Number Placeholder 1">
            <a:extLst>
              <a:ext uri="{FF2B5EF4-FFF2-40B4-BE49-F238E27FC236}">
                <a16:creationId xmlns:a16="http://schemas.microsoft.com/office/drawing/2014/main" id="{A5210CF8-E930-4DB4-BD21-AB9B0FAE7F0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35</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A5B1C105-A43A-422E-920B-AF27D481D07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485541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609960" y="1506894"/>
            <a:ext cx="10972440" cy="3802224"/>
          </a:xfrm>
          <a:prstGeom prst="rect">
            <a:avLst/>
          </a:prstGeom>
          <a:noFill/>
          <a:ln>
            <a:noFill/>
          </a:ln>
        </p:spPr>
        <p:txBody>
          <a:bodyPr/>
          <a:lstStyle/>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This syntax has various tags as elaborated below:</a:t>
            </a:r>
          </a:p>
          <a:p>
            <a:pPr marL="285750" indent="-285750">
              <a:buFont typeface="Arial" panose="020B0604020202020204" pitchFamily="34" charset="0"/>
              <a:buChar char="•"/>
            </a:pPr>
            <a:r>
              <a:rPr lang="en-US" sz="2800" b="1" dirty="0">
                <a:latin typeface="Georgia" panose="02040502050405020303" pitchFamily="18" charset="0"/>
                <a:cs typeface="Times New Roman" panose="02020603050405020304" pitchFamily="18" charset="0"/>
              </a:rPr>
              <a:t>&lt;!DOCTYPE html&gt; : </a:t>
            </a:r>
            <a:r>
              <a:rPr lang="en-US" sz="2800" dirty="0">
                <a:latin typeface="Georgia" panose="02040502050405020303" pitchFamily="18" charset="0"/>
                <a:cs typeface="Times New Roman" panose="02020603050405020304" pitchFamily="18" charset="0"/>
              </a:rPr>
              <a:t>HTML documents must start with a type declaration</a:t>
            </a:r>
          </a:p>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HTML document is contained between </a:t>
            </a:r>
            <a:r>
              <a:rPr lang="en-US" sz="2800" b="1" dirty="0">
                <a:latin typeface="Georgia" panose="02040502050405020303" pitchFamily="18" charset="0"/>
                <a:cs typeface="Times New Roman" panose="02020603050405020304" pitchFamily="18" charset="0"/>
              </a:rPr>
              <a:t>&lt;html&gt;</a:t>
            </a:r>
            <a:r>
              <a:rPr lang="en-US" sz="2800" dirty="0">
                <a:latin typeface="Georgia" panose="02040502050405020303" pitchFamily="18" charset="0"/>
                <a:cs typeface="Times New Roman" panose="02020603050405020304" pitchFamily="18" charset="0"/>
              </a:rPr>
              <a:t> and </a:t>
            </a:r>
            <a:r>
              <a:rPr lang="en-US" sz="2800" b="1" dirty="0">
                <a:latin typeface="Georgia" panose="02040502050405020303" pitchFamily="18" charset="0"/>
                <a:cs typeface="Times New Roman" panose="02020603050405020304" pitchFamily="18" charset="0"/>
              </a:rPr>
              <a:t>&lt;/html&gt;</a:t>
            </a:r>
            <a:endParaRPr lang="en-US" sz="2800" dirty="0">
              <a:latin typeface="Georgia" panose="02040502050405020303"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The visible part of the HTML document is between </a:t>
            </a:r>
            <a:r>
              <a:rPr lang="en-US" sz="2800" b="1" dirty="0">
                <a:latin typeface="Georgia" panose="02040502050405020303" pitchFamily="18" charset="0"/>
                <a:cs typeface="Times New Roman" panose="02020603050405020304" pitchFamily="18" charset="0"/>
              </a:rPr>
              <a:t>&lt;body&gt;</a:t>
            </a:r>
            <a:r>
              <a:rPr lang="en-US" sz="2800" dirty="0">
                <a:latin typeface="Georgia" panose="02040502050405020303" pitchFamily="18" charset="0"/>
                <a:cs typeface="Times New Roman" panose="02020603050405020304" pitchFamily="18" charset="0"/>
              </a:rPr>
              <a:t> and </a:t>
            </a:r>
            <a:r>
              <a:rPr lang="en-US" sz="2800" b="1" dirty="0">
                <a:latin typeface="Georgia" panose="02040502050405020303" pitchFamily="18" charset="0"/>
                <a:cs typeface="Times New Roman" panose="02020603050405020304" pitchFamily="18" charset="0"/>
              </a:rPr>
              <a:t>&lt;/body&gt;</a:t>
            </a:r>
            <a:endParaRPr lang="en-US" sz="2800" dirty="0">
              <a:latin typeface="Georgia" panose="02040502050405020303"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HTML headings are defined with the </a:t>
            </a:r>
            <a:r>
              <a:rPr lang="en-US" sz="2800" b="1" dirty="0">
                <a:latin typeface="Georgia" panose="02040502050405020303" pitchFamily="18" charset="0"/>
                <a:cs typeface="Times New Roman" panose="02020603050405020304" pitchFamily="18" charset="0"/>
              </a:rPr>
              <a:t>&lt;h1&gt;</a:t>
            </a:r>
            <a:r>
              <a:rPr lang="en-US" sz="2800" dirty="0">
                <a:latin typeface="Georgia" panose="02040502050405020303" pitchFamily="18" charset="0"/>
                <a:cs typeface="Times New Roman" panose="02020603050405020304" pitchFamily="18" charset="0"/>
              </a:rPr>
              <a:t> to </a:t>
            </a:r>
            <a:r>
              <a:rPr lang="en-US" sz="2800" b="1" dirty="0">
                <a:latin typeface="Georgia" panose="02040502050405020303" pitchFamily="18" charset="0"/>
                <a:cs typeface="Times New Roman" panose="02020603050405020304" pitchFamily="18" charset="0"/>
              </a:rPr>
              <a:t>&lt;h6&gt;</a:t>
            </a:r>
            <a:r>
              <a:rPr lang="en-US" sz="2800" dirty="0">
                <a:latin typeface="Georgia" panose="02040502050405020303" pitchFamily="18" charset="0"/>
                <a:cs typeface="Times New Roman" panose="02020603050405020304" pitchFamily="18" charset="0"/>
              </a:rPr>
              <a:t> tags</a:t>
            </a:r>
          </a:p>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HTML paragraphs are defined with the </a:t>
            </a:r>
            <a:r>
              <a:rPr lang="en-US" sz="2800" b="1" dirty="0">
                <a:latin typeface="Georgia" panose="02040502050405020303" pitchFamily="18" charset="0"/>
                <a:cs typeface="Times New Roman" panose="02020603050405020304" pitchFamily="18" charset="0"/>
              </a:rPr>
              <a:t>&lt;p&gt;</a:t>
            </a:r>
            <a:r>
              <a:rPr lang="en-US" sz="2800" dirty="0">
                <a:latin typeface="Georgia" panose="02040502050405020303" pitchFamily="18" charset="0"/>
                <a:cs typeface="Times New Roman" panose="02020603050405020304" pitchFamily="18" charset="0"/>
              </a:rPr>
              <a:t> tag</a:t>
            </a:r>
          </a:p>
        </p:txBody>
      </p:sp>
      <p:sp>
        <p:nvSpPr>
          <p:cNvPr id="2" name="Slide Number Placeholder 1">
            <a:extLst>
              <a:ext uri="{FF2B5EF4-FFF2-40B4-BE49-F238E27FC236}">
                <a16:creationId xmlns:a16="http://schemas.microsoft.com/office/drawing/2014/main" id="{35AEEED5-3F69-44D6-8668-9570E122D13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36</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26D5F77-FA67-4600-9A87-94E0661AB1D8}"/>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441156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740109" y="1166220"/>
            <a:ext cx="10842291" cy="1810245"/>
          </a:xfrm>
          <a:prstGeom prst="rect">
            <a:avLst/>
          </a:prstGeom>
          <a:noFill/>
          <a:ln>
            <a:noFill/>
          </a:ln>
        </p:spPr>
        <p:txBody>
          <a:bodyPr/>
          <a:lstStyle/>
          <a:p>
            <a:pPr marL="342900" indent="-342900">
              <a:buFont typeface="Arial" panose="020B0604020202020204" pitchFamily="34" charset="0"/>
              <a:buChar char="•"/>
            </a:pPr>
            <a:r>
              <a:rPr lang="en-US" sz="2400" dirty="0">
                <a:latin typeface="Georgia" panose="02040502050405020303" pitchFamily="18" charset="0"/>
                <a:cs typeface="Times New Roman" panose="02020603050405020304" pitchFamily="18" charset="0"/>
              </a:rPr>
              <a:t>HTML links are defined with the </a:t>
            </a:r>
            <a:r>
              <a:rPr lang="en-US" sz="2400" b="1" dirty="0">
                <a:latin typeface="Georgia" panose="02040502050405020303" pitchFamily="18" charset="0"/>
                <a:cs typeface="Times New Roman" panose="02020603050405020304" pitchFamily="18" charset="0"/>
              </a:rPr>
              <a:t>&lt;a&gt;</a:t>
            </a:r>
            <a:r>
              <a:rPr lang="en-US" sz="2400" dirty="0">
                <a:latin typeface="Georgia" panose="02040502050405020303" pitchFamily="18" charset="0"/>
                <a:cs typeface="Times New Roman" panose="02020603050405020304" pitchFamily="18" charset="0"/>
              </a:rPr>
              <a:t> tag, “&lt;a href=“http://www.test.com”&gt;This is a link for test.com&lt;/a&gt;”</a:t>
            </a:r>
          </a:p>
          <a:p>
            <a:pPr marL="342900" indent="-342900">
              <a:buFont typeface="Arial" panose="020B0604020202020204" pitchFamily="34" charset="0"/>
              <a:buChar char="•"/>
            </a:pPr>
            <a:r>
              <a:rPr lang="en-US" sz="2400" dirty="0">
                <a:latin typeface="Georgia" panose="02040502050405020303" pitchFamily="18" charset="0"/>
                <a:cs typeface="Times New Roman" panose="02020603050405020304" pitchFamily="18" charset="0"/>
              </a:rPr>
              <a:t>HTML tables are defined with&lt;Table&gt;, row as &lt;tr&gt; and rows are divided into data as &lt;td&gt;</a:t>
            </a:r>
          </a:p>
          <a:p>
            <a:endParaRPr lang="en-US" sz="2400" dirty="0">
              <a:latin typeface="Times New Roman" panose="02020603050405020304" pitchFamily="18" charset="0"/>
              <a:cs typeface="Times New Roman" panose="02020603050405020304" pitchFamily="18" charset="0"/>
            </a:endParaRPr>
          </a:p>
        </p:txBody>
      </p:sp>
      <p:pic>
        <p:nvPicPr>
          <p:cNvPr id="3" name="Picture 2" descr="A screenshot of a cell phone&#10;&#10;Description generated with high confidence">
            <a:extLst>
              <a:ext uri="{FF2B5EF4-FFF2-40B4-BE49-F238E27FC236}">
                <a16:creationId xmlns:a16="http://schemas.microsoft.com/office/drawing/2014/main" id="{022DFCCA-D1D7-4FA5-BD87-D7B7BE29A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385" y="2691242"/>
            <a:ext cx="6003509" cy="3163930"/>
          </a:xfrm>
          <a:prstGeom prst="rect">
            <a:avLst/>
          </a:prstGeom>
        </p:spPr>
      </p:pic>
      <p:sp>
        <p:nvSpPr>
          <p:cNvPr id="2" name="Slide Number Placeholder 1">
            <a:extLst>
              <a:ext uri="{FF2B5EF4-FFF2-40B4-BE49-F238E27FC236}">
                <a16:creationId xmlns:a16="http://schemas.microsoft.com/office/drawing/2014/main" id="{D9C9139D-2FF1-4061-8AC7-175F4D6E4A05}"/>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37</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35A8DD36-A066-4519-8531-52518CC77D8C}"/>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025291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2" name="TextShape 2"/>
          <p:cNvSpPr txBox="1"/>
          <p:nvPr/>
        </p:nvSpPr>
        <p:spPr>
          <a:xfrm>
            <a:off x="609960" y="1417639"/>
            <a:ext cx="11090628" cy="360223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pip install beautifulsoup4 or easy_install beautifulsoup4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See: http://www.crummy.com/software/BeautifulSoup/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On installing libraries: http://docs.python.org/2/install/</a:t>
            </a:r>
          </a:p>
        </p:txBody>
      </p:sp>
      <p:sp>
        <p:nvSpPr>
          <p:cNvPr id="2" name="Slide Number Placeholder 1">
            <a:extLst>
              <a:ext uri="{FF2B5EF4-FFF2-40B4-BE49-F238E27FC236}">
                <a16:creationId xmlns:a16="http://schemas.microsoft.com/office/drawing/2014/main" id="{3E9D6D04-247E-444C-B054-4F5372A2071B}"/>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38</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A633F487-1ACE-4472-AC29-3A34D40E989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Installation</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82" name="TextShape 2"/>
          <p:cNvSpPr txBox="1"/>
          <p:nvPr/>
        </p:nvSpPr>
        <p:spPr>
          <a:xfrm>
            <a:off x="609480" y="1600200"/>
            <a:ext cx="10972440" cy="4525560"/>
          </a:xfrm>
          <a:prstGeom prst="rect">
            <a:avLst/>
          </a:prstGeom>
          <a:noFill/>
          <a:ln>
            <a:noFill/>
          </a:ln>
        </p:spPr>
        <p:txBody>
          <a:bodyPr/>
          <a:lstStyle/>
          <a:p>
            <a:pPr marL="343080" indent="-34272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import Requests</a:t>
            </a:r>
          </a:p>
          <a:p>
            <a:pPr marL="343080" indent="-34272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from bs4 import BeautifulSoup</a:t>
            </a:r>
          </a:p>
          <a:p>
            <a:pPr marL="360">
              <a:lnSpc>
                <a:spcPct val="100000"/>
              </a:lnSpc>
            </a:pPr>
            <a:r>
              <a:rPr lang="en-US" sz="2800" b="0" strike="noStrike" spc="-1" dirty="0">
                <a:solidFill>
                  <a:srgbClr val="00B050"/>
                </a:solidFill>
                <a:uFill>
                  <a:solidFill>
                    <a:srgbClr val="FFFFFF"/>
                  </a:solidFill>
                </a:uFill>
                <a:latin typeface="Georgia" panose="02040502050405020303" pitchFamily="18" charset="0"/>
              </a:rPr>
              <a:t>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html = requests.get("http://sampleshop.pl")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bsObj = BeautifulSoup(html.content, "html.parser")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print(bsObj.h1)</a:t>
            </a:r>
          </a:p>
        </p:txBody>
      </p:sp>
      <p:sp>
        <p:nvSpPr>
          <p:cNvPr id="2" name="Slide Number Placeholder 1">
            <a:extLst>
              <a:ext uri="{FF2B5EF4-FFF2-40B4-BE49-F238E27FC236}">
                <a16:creationId xmlns:a16="http://schemas.microsoft.com/office/drawing/2014/main" id="{7688B2FC-6DC1-4765-8C86-EC25A83E1FF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39</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FA5897A-A232-4D34-90F5-223CD1BC6243}"/>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Example</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7" name="TextShape 1"/>
          <p:cNvSpPr txBox="1"/>
          <p:nvPr/>
        </p:nvSpPr>
        <p:spPr>
          <a:xfrm>
            <a:off x="497512" y="2286360"/>
            <a:ext cx="10972440" cy="11426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Georgia" panose="02040502050405020303" pitchFamily="18" charset="0"/>
              </a:rPr>
              <a:t>SETS</a:t>
            </a:r>
          </a:p>
        </p:txBody>
      </p:sp>
      <p:sp>
        <p:nvSpPr>
          <p:cNvPr id="2" name="Slide Number Placeholder 1">
            <a:extLst>
              <a:ext uri="{FF2B5EF4-FFF2-40B4-BE49-F238E27FC236}">
                <a16:creationId xmlns:a16="http://schemas.microsoft.com/office/drawing/2014/main" id="{ACFB26FC-C5F3-4C10-A904-C3308C1341E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4</a:t>
            </a:fld>
            <a:endParaRPr lang="en-US" sz="1400" b="0" strike="noStrike" spc="-1" dirty="0">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3" name="Picture 12" descr="A picture containing orange, clock&#10;&#10;Description generated with high confidence">
            <a:extLst>
              <a:ext uri="{FF2B5EF4-FFF2-40B4-BE49-F238E27FC236}">
                <a16:creationId xmlns:a16="http://schemas.microsoft.com/office/drawing/2014/main" id="{E7F3C0DE-97BC-4147-9914-754D3D05F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687824"/>
            <a:ext cx="2956680" cy="662950"/>
          </a:xfrm>
          <a:prstGeom prst="rect">
            <a:avLst/>
          </a:prstGeom>
        </p:spPr>
      </p:pic>
      <p:pic>
        <p:nvPicPr>
          <p:cNvPr id="15" name="Picture 14" descr="A close up of a person&#10;&#10;Description generated with high confidence">
            <a:extLst>
              <a:ext uri="{FF2B5EF4-FFF2-40B4-BE49-F238E27FC236}">
                <a16:creationId xmlns:a16="http://schemas.microsoft.com/office/drawing/2014/main" id="{B4BB36D6-3C8F-43A9-9AD6-DD87C1BCD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7416" y="1775450"/>
            <a:ext cx="2738824" cy="541036"/>
          </a:xfrm>
          <a:prstGeom prst="rect">
            <a:avLst/>
          </a:prstGeom>
        </p:spPr>
      </p:pic>
      <p:pic>
        <p:nvPicPr>
          <p:cNvPr id="17" name="Picture 16" descr="A screenshot of a cell phone&#10;&#10;Description generated with high confidence">
            <a:extLst>
              <a:ext uri="{FF2B5EF4-FFF2-40B4-BE49-F238E27FC236}">
                <a16:creationId xmlns:a16="http://schemas.microsoft.com/office/drawing/2014/main" id="{104A1C5D-3754-4B2F-A809-F0F0679F3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480" y="2837798"/>
            <a:ext cx="3129400" cy="1195722"/>
          </a:xfrm>
          <a:prstGeom prst="rect">
            <a:avLst/>
          </a:prstGeom>
        </p:spPr>
      </p:pic>
      <p:pic>
        <p:nvPicPr>
          <p:cNvPr id="19" name="Picture 18" descr="A screenshot of a cell phone&#10;&#10;Description generated with high confidence">
            <a:extLst>
              <a:ext uri="{FF2B5EF4-FFF2-40B4-BE49-F238E27FC236}">
                <a16:creationId xmlns:a16="http://schemas.microsoft.com/office/drawing/2014/main" id="{0625839B-3B3D-4BDC-A556-4258E6E408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2278" y="2837799"/>
            <a:ext cx="7347722" cy="896326"/>
          </a:xfrm>
          <a:prstGeom prst="rect">
            <a:avLst/>
          </a:prstGeom>
        </p:spPr>
      </p:pic>
      <p:pic>
        <p:nvPicPr>
          <p:cNvPr id="21" name="Picture 20" descr="A close up of a logo&#10;&#10;Description generated with very high confidence">
            <a:extLst>
              <a:ext uri="{FF2B5EF4-FFF2-40B4-BE49-F238E27FC236}">
                <a16:creationId xmlns:a16="http://schemas.microsoft.com/office/drawing/2014/main" id="{08848FBA-3985-4206-9A72-A5B1989F69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480" y="4520544"/>
            <a:ext cx="3397936" cy="478243"/>
          </a:xfrm>
          <a:prstGeom prst="rect">
            <a:avLst/>
          </a:prstGeom>
        </p:spPr>
      </p:pic>
      <p:pic>
        <p:nvPicPr>
          <p:cNvPr id="23" name="Picture 22" descr="A screenshot of a cell phone&#10;&#10;Description generated with high confidence">
            <a:extLst>
              <a:ext uri="{FF2B5EF4-FFF2-40B4-BE49-F238E27FC236}">
                <a16:creationId xmlns:a16="http://schemas.microsoft.com/office/drawing/2014/main" id="{189CD435-5E22-4A30-B5BE-999D2777E6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45803" y="4399280"/>
            <a:ext cx="7084197" cy="604278"/>
          </a:xfrm>
          <a:prstGeom prst="rect">
            <a:avLst/>
          </a:prstGeom>
        </p:spPr>
      </p:pic>
      <p:sp>
        <p:nvSpPr>
          <p:cNvPr id="9" name="Title 1">
            <a:extLst>
              <a:ext uri="{FF2B5EF4-FFF2-40B4-BE49-F238E27FC236}">
                <a16:creationId xmlns:a16="http://schemas.microsoft.com/office/drawing/2014/main" id="{9338B296-BF5F-46D5-A3CE-28074A57927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 Simple ways to navigate data structure</a:t>
            </a:r>
          </a:p>
        </p:txBody>
      </p:sp>
    </p:spTree>
    <p:extLst>
      <p:ext uri="{BB962C8B-B14F-4D97-AF65-F5344CB8AC3E}">
        <p14:creationId xmlns:p14="http://schemas.microsoft.com/office/powerpoint/2010/main" val="2289038568"/>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descr="A screenshot of a cell phone&#10;&#10;Description generated with very high confidence">
            <a:extLst>
              <a:ext uri="{FF2B5EF4-FFF2-40B4-BE49-F238E27FC236}">
                <a16:creationId xmlns:a16="http://schemas.microsoft.com/office/drawing/2014/main" id="{3720206B-F8BB-4299-91E5-CBC2F0CCD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778000"/>
            <a:ext cx="5930468" cy="3728719"/>
          </a:xfrm>
          <a:prstGeom prst="rect">
            <a:avLst/>
          </a:prstGeom>
        </p:spPr>
      </p:pic>
      <p:sp>
        <p:nvSpPr>
          <p:cNvPr id="4" name="Title 1">
            <a:extLst>
              <a:ext uri="{FF2B5EF4-FFF2-40B4-BE49-F238E27FC236}">
                <a16:creationId xmlns:a16="http://schemas.microsoft.com/office/drawing/2014/main" id="{2EBF60BB-A699-40C3-A853-376AB9627FDD}"/>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sz="3500" dirty="0">
                <a:latin typeface="Georgia" panose="02040502050405020303" pitchFamily="18" charset="0"/>
              </a:rPr>
              <a:t>Extracting all the URLs found within a page’s &lt;a&gt; tags</a:t>
            </a:r>
          </a:p>
        </p:txBody>
      </p:sp>
      <p:sp>
        <p:nvSpPr>
          <p:cNvPr id="8" name="Content Placeholder 7">
            <a:extLst>
              <a:ext uri="{FF2B5EF4-FFF2-40B4-BE49-F238E27FC236}">
                <a16:creationId xmlns:a16="http://schemas.microsoft.com/office/drawing/2014/main" id="{78DE2518-D379-423C-A1A1-5BDF435463E9}"/>
              </a:ext>
            </a:extLst>
          </p:cNvPr>
          <p:cNvSpPr>
            <a:spLocks noGrp="1"/>
          </p:cNvSpPr>
          <p:nvPr>
            <p:ph sz="half" idx="1"/>
          </p:nvPr>
        </p:nvSpPr>
        <p:spPr/>
        <p:txBody>
          <a:bodyPr/>
          <a:lstStyle/>
          <a:p>
            <a:pPr marL="0" indent="0">
              <a:buNone/>
            </a:pPr>
            <a:r>
              <a:rPr lang="en-US" dirty="0"/>
              <a:t>.</a:t>
            </a:r>
          </a:p>
        </p:txBody>
      </p:sp>
      <p:sp>
        <p:nvSpPr>
          <p:cNvPr id="9" name="Content Placeholder 8">
            <a:extLst>
              <a:ext uri="{FF2B5EF4-FFF2-40B4-BE49-F238E27FC236}">
                <a16:creationId xmlns:a16="http://schemas.microsoft.com/office/drawing/2014/main" id="{2E902FA3-D5B3-4F1C-A7DC-34E04E035D92}"/>
              </a:ext>
            </a:extLst>
          </p:cNvPr>
          <p:cNvSpPr>
            <a:spLocks noGrp="1"/>
          </p:cNvSpPr>
          <p:nvPr>
            <p:ph sz="half" idx="2"/>
          </p:nvPr>
        </p:nvSpPr>
        <p:spPr>
          <a:xfrm>
            <a:off x="6539948" y="1600201"/>
            <a:ext cx="5042452" cy="4525963"/>
          </a:xfrm>
        </p:spPr>
        <p:txBody>
          <a:bodyPr/>
          <a:lstStyle/>
          <a:p>
            <a:r>
              <a:rPr lang="en-US" dirty="0">
                <a:solidFill>
                  <a:srgbClr val="FF0000"/>
                </a:solidFill>
              </a:rPr>
              <a:t>&lt;a&gt; </a:t>
            </a:r>
            <a:r>
              <a:rPr lang="en-US" dirty="0"/>
              <a:t>tag defines a hyperlink which is used to link from one page to another page</a:t>
            </a:r>
          </a:p>
          <a:p>
            <a:endParaRPr lang="en-US" dirty="0"/>
          </a:p>
          <a:p>
            <a:r>
              <a:rPr lang="en-US" dirty="0" err="1">
                <a:solidFill>
                  <a:srgbClr val="FF0000"/>
                </a:solidFill>
              </a:rPr>
              <a:t>href</a:t>
            </a:r>
            <a:r>
              <a:rPr lang="en-US" dirty="0"/>
              <a:t> attribute indicates the link destination</a:t>
            </a:r>
          </a:p>
        </p:txBody>
      </p:sp>
    </p:spTree>
    <p:extLst>
      <p:ext uri="{BB962C8B-B14F-4D97-AF65-F5344CB8AC3E}">
        <p14:creationId xmlns:p14="http://schemas.microsoft.com/office/powerpoint/2010/main" val="139450388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2"/>
          <p:cNvSpPr txBox="1"/>
          <p:nvPr/>
        </p:nvSpPr>
        <p:spPr>
          <a:xfrm>
            <a:off x="824083" y="1417639"/>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a:t>
            </a:r>
            <a:r>
              <a:rPr lang="en-US" sz="2800" b="0" strike="noStrike" spc="-1" dirty="0" err="1">
                <a:solidFill>
                  <a:srgbClr val="000000"/>
                </a:solidFill>
                <a:uFill>
                  <a:solidFill>
                    <a:srgbClr val="FFFFFF"/>
                  </a:solidFill>
                </a:uFill>
                <a:latin typeface="Georgia" panose="02040502050405020303" pitchFamily="18" charset="0"/>
              </a:rPr>
              <a:t>oup.text</a:t>
            </a: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soup.head</a:t>
            </a: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soup.title</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soup.body</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a:t>
            </a:r>
            <a:r>
              <a:rPr lang="en-US" sz="2800" b="0" strike="noStrike" spc="-1" dirty="0" err="1">
                <a:solidFill>
                  <a:srgbClr val="000000"/>
                </a:solidFill>
                <a:uFill>
                  <a:solidFill>
                    <a:srgbClr val="FFFFFF"/>
                  </a:solidFill>
                </a:uFill>
                <a:latin typeface="Georgia" panose="02040502050405020303" pitchFamily="18" charset="0"/>
              </a:rPr>
              <a:t>oup.findall</a:t>
            </a:r>
            <a:r>
              <a:rPr lang="en-US" sz="2800" b="0" strike="noStrike" spc="-1" dirty="0">
                <a:solidFill>
                  <a:srgbClr val="000000"/>
                </a:solidFill>
                <a:uFill>
                  <a:solidFill>
                    <a:srgbClr val="FFFFFF"/>
                  </a:solidFill>
                </a:uFill>
                <a:latin typeface="Georgia" panose="02040502050405020303" pitchFamily="18" charset="0"/>
              </a:rPr>
              <a:t>(‘a’)</a:t>
            </a:r>
          </a:p>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soup.final</a:t>
            </a:r>
            <a:r>
              <a:rPr lang="en-US" sz="2800" spc="-1" dirty="0">
                <a:solidFill>
                  <a:srgbClr val="000000"/>
                </a:solidFill>
                <a:uFill>
                  <a:solidFill>
                    <a:srgbClr val="FFFFFF"/>
                  </a:solidFill>
                </a:uFill>
                <a:latin typeface="Georgia" panose="02040502050405020303" pitchFamily="18" charset="0"/>
              </a:rPr>
              <a:t>(‘div’,{‘class’:’</a:t>
            </a:r>
            <a:r>
              <a:rPr lang="en-US" sz="2800" spc="-1" dirty="0" err="1">
                <a:solidFill>
                  <a:srgbClr val="000000"/>
                </a:solidFill>
                <a:uFill>
                  <a:solidFill>
                    <a:srgbClr val="FFFFFF"/>
                  </a:solidFill>
                </a:uFill>
                <a:latin typeface="Georgia" panose="02040502050405020303" pitchFamily="18" charset="0"/>
              </a:rPr>
              <a:t>noprint</a:t>
            </a:r>
            <a:r>
              <a:rPr lang="en-US" sz="2800" spc="-1" dirty="0">
                <a:solidFill>
                  <a:srgbClr val="000000"/>
                </a:solidFill>
                <a:uFill>
                  <a:solidFill>
                    <a:srgbClr val="FFFFFF"/>
                  </a:solidFill>
                </a:uFill>
                <a:latin typeface="Georgia" panose="02040502050405020303" pitchFamily="18" charset="0"/>
              </a:rPr>
              <a:t>’})</a:t>
            </a:r>
            <a:endParaRPr lang="en-US" sz="2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20746A9D-F524-4DBC-A11E-8D59A1B5A28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42</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AC5EC5F5-4CBC-4EDD-8559-6A4A6833071F}"/>
              </a:ext>
            </a:extLst>
          </p:cNvPr>
          <p:cNvSpPr txBox="1">
            <a:spLocks/>
          </p:cNvSpPr>
          <p:nvPr/>
        </p:nvSpPr>
        <p:spPr>
          <a:xfrm>
            <a:off x="609600" y="274639"/>
            <a:ext cx="10972800" cy="1143000"/>
          </a:xfrm>
          <a:prstGeom prst="rect">
            <a:avLst/>
          </a:prstGeom>
        </p:spPr>
        <p:txBody>
          <a:bodyPr>
            <a:normAutofit fontScale="92500"/>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Basic functions: Getting headers, titles, body</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10994765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85" name="TextShape 2"/>
          <p:cNvSpPr txBox="1"/>
          <p:nvPr/>
        </p:nvSpPr>
        <p:spPr>
          <a:xfrm>
            <a:off x="609480" y="1600200"/>
            <a:ext cx="10839181" cy="1945433"/>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The goal here is to extract all the data related to a keyword from Wikipedia, then save those data in a file.</a:t>
            </a:r>
          </a:p>
          <a:p>
            <a:pPr>
              <a:lnSpc>
                <a:spcPct val="100000"/>
              </a:lnSpc>
            </a:pP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Libraries to be imported:</a:t>
            </a:r>
          </a:p>
        </p:txBody>
      </p:sp>
      <p:pic>
        <p:nvPicPr>
          <p:cNvPr id="186" name="Picture 3"/>
          <p:cNvPicPr/>
          <p:nvPr/>
        </p:nvPicPr>
        <p:blipFill>
          <a:blip r:embed="rId4"/>
          <a:stretch/>
        </p:blipFill>
        <p:spPr>
          <a:xfrm>
            <a:off x="1570732" y="3998880"/>
            <a:ext cx="8638200" cy="1258920"/>
          </a:xfrm>
          <a:prstGeom prst="rect">
            <a:avLst/>
          </a:prstGeom>
          <a:ln>
            <a:noFill/>
          </a:ln>
        </p:spPr>
      </p:pic>
      <p:sp>
        <p:nvSpPr>
          <p:cNvPr id="2" name="Slide Number Placeholder 1">
            <a:extLst>
              <a:ext uri="{FF2B5EF4-FFF2-40B4-BE49-F238E27FC236}">
                <a16:creationId xmlns:a16="http://schemas.microsoft.com/office/drawing/2014/main" id="{3C0A7AAE-AF87-4E1C-9C00-5FB296E2370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43</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55C19C21-B91F-4F74-9C0C-C8CD41B7425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Use case: Wikipedia</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88" name="Content Placeholder 10"/>
          <p:cNvPicPr/>
          <p:nvPr/>
        </p:nvPicPr>
        <p:blipFill>
          <a:blip r:embed="rId4"/>
          <a:stretch/>
        </p:blipFill>
        <p:spPr>
          <a:xfrm>
            <a:off x="28080" y="4867390"/>
            <a:ext cx="8322120" cy="1488961"/>
          </a:xfrm>
          <a:prstGeom prst="rect">
            <a:avLst/>
          </a:prstGeom>
          <a:ln>
            <a:noFill/>
          </a:ln>
        </p:spPr>
      </p:pic>
      <p:sp>
        <p:nvSpPr>
          <p:cNvPr id="190" name="CustomShape 2"/>
          <p:cNvSpPr/>
          <p:nvPr/>
        </p:nvSpPr>
        <p:spPr>
          <a:xfrm>
            <a:off x="8350200" y="2247840"/>
            <a:ext cx="45360" cy="4536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1" name="CustomShape 3"/>
          <p:cNvSpPr/>
          <p:nvPr/>
        </p:nvSpPr>
        <p:spPr>
          <a:xfrm>
            <a:off x="9147240" y="21394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1. Create a file in the project with the keyword being searched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192" name="CustomShape 4"/>
          <p:cNvSpPr/>
          <p:nvPr/>
        </p:nvSpPr>
        <p:spPr>
          <a:xfrm flipV="1">
            <a:off x="8358942" y="2766863"/>
            <a:ext cx="787938" cy="349705"/>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3" name="CustomShape 5"/>
          <p:cNvSpPr/>
          <p:nvPr/>
        </p:nvSpPr>
        <p:spPr>
          <a:xfrm>
            <a:off x="4090587" y="3991828"/>
            <a:ext cx="5263215" cy="527635"/>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4" name="CustomShape 6"/>
          <p:cNvSpPr/>
          <p:nvPr/>
        </p:nvSpPr>
        <p:spPr>
          <a:xfrm>
            <a:off x="9370800" y="3588120"/>
            <a:ext cx="2622240" cy="16441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This function call the search api in wiki to find all the pages with the keyword that user has identified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6" name="Title 5">
            <a:extLst>
              <a:ext uri="{FF2B5EF4-FFF2-40B4-BE49-F238E27FC236}">
                <a16:creationId xmlns:a16="http://schemas.microsoft.com/office/drawing/2014/main" id="{261A5070-F488-4066-B02D-307C6025A0E3}"/>
              </a:ext>
            </a:extLst>
          </p:cNvPr>
          <p:cNvSpPr>
            <a:spLocks noGrp="1"/>
          </p:cNvSpPr>
          <p:nvPr>
            <p:ph type="title"/>
          </p:nvPr>
        </p:nvSpPr>
        <p:spPr/>
        <p:txBody>
          <a:bodyPr/>
          <a:lstStyle/>
          <a:p>
            <a:r>
              <a:rPr lang="en-US" dirty="0"/>
              <a:t>.</a:t>
            </a:r>
          </a:p>
        </p:txBody>
      </p:sp>
      <p:sp>
        <p:nvSpPr>
          <p:cNvPr id="2" name="Slide Number Placeholder 1">
            <a:extLst>
              <a:ext uri="{FF2B5EF4-FFF2-40B4-BE49-F238E27FC236}">
                <a16:creationId xmlns:a16="http://schemas.microsoft.com/office/drawing/2014/main" id="{78BCA81A-D1A4-4FB5-BD1D-AF96A3405E7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Georgia" panose="02040502050405020303" pitchFamily="18" charset="0"/>
              </a:rPr>
              <a:t>44</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11" name="Title 1">
            <a:extLst>
              <a:ext uri="{FF2B5EF4-FFF2-40B4-BE49-F238E27FC236}">
                <a16:creationId xmlns:a16="http://schemas.microsoft.com/office/drawing/2014/main" id="{78188D42-1BD4-42F0-AAA9-DED30AD6B9A0}"/>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Keyword for searching in the wiki</a:t>
            </a:r>
          </a:p>
        </p:txBody>
      </p:sp>
      <p:sp>
        <p:nvSpPr>
          <p:cNvPr id="8" name="Rectangle 2">
            <a:extLst>
              <a:ext uri="{FF2B5EF4-FFF2-40B4-BE49-F238E27FC236}">
                <a16:creationId xmlns:a16="http://schemas.microsoft.com/office/drawing/2014/main" id="{DAFD72BD-60CB-4DF3-AC90-E322D40EB618}"/>
              </a:ext>
            </a:extLst>
          </p:cNvPr>
          <p:cNvSpPr>
            <a:spLocks noGrp="1" noChangeArrowheads="1"/>
          </p:cNvSpPr>
          <p:nvPr>
            <p:ph idx="1"/>
          </p:nvPr>
        </p:nvSpPr>
        <p:spPr bwMode="auto">
          <a:xfrm>
            <a:off x="577797" y="1817951"/>
            <a:ext cx="776687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'type something to search in wiki: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limit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'how many results do you want to get?: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not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os.path.exists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"Creating file "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search)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file2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'.txt'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encoding</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'utf-8'</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search_spider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limit)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96" name="Content Placeholder 6"/>
          <p:cNvPicPr/>
          <p:nvPr/>
        </p:nvPicPr>
        <p:blipFill>
          <a:blip r:embed="rId4"/>
          <a:stretch/>
        </p:blipFill>
        <p:spPr>
          <a:xfrm>
            <a:off x="218520" y="1550520"/>
            <a:ext cx="7940880" cy="3885840"/>
          </a:xfrm>
          <a:prstGeom prst="rect">
            <a:avLst/>
          </a:prstGeom>
          <a:ln>
            <a:noFill/>
          </a:ln>
        </p:spPr>
      </p:pic>
      <p:sp>
        <p:nvSpPr>
          <p:cNvPr id="197" name="CustomShape 2"/>
          <p:cNvSpPr/>
          <p:nvPr/>
        </p:nvSpPr>
        <p:spPr>
          <a:xfrm flipV="1">
            <a:off x="6182280" y="1882800"/>
            <a:ext cx="2408400" cy="10623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8" name="CustomShape 3"/>
          <p:cNvSpPr/>
          <p:nvPr/>
        </p:nvSpPr>
        <p:spPr>
          <a:xfrm>
            <a:off x="8321040" y="32536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Using BeautifulSoap to parse the html</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199" name="CustomShape 4"/>
          <p:cNvSpPr/>
          <p:nvPr/>
        </p:nvSpPr>
        <p:spPr>
          <a:xfrm>
            <a:off x="8590680" y="14176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nSpc>
                <a:spcPct val="100000"/>
              </a:lnSpc>
            </a:pPr>
            <a:r>
              <a:rPr lang="en-US" sz="1400" b="0" strike="noStrike" spc="-1" dirty="0">
                <a:solidFill>
                  <a:srgbClr val="FFFFFF"/>
                </a:solidFill>
                <a:uFill>
                  <a:solidFill>
                    <a:srgbClr val="FFFFFF"/>
                  </a:solidFill>
                </a:uFill>
                <a:latin typeface="Georgia" panose="02040502050405020303" pitchFamily="18" charset="0"/>
              </a:rPr>
              <a:t>1. Search the wiki for the keyword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0" name="CustomShape 5"/>
          <p:cNvSpPr/>
          <p:nvPr/>
        </p:nvSpPr>
        <p:spPr>
          <a:xfrm flipV="1">
            <a:off x="4750920" y="3719520"/>
            <a:ext cx="3569760" cy="309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1" name="CustomShape 6"/>
          <p:cNvSpPr/>
          <p:nvPr/>
        </p:nvSpPr>
        <p:spPr>
          <a:xfrm>
            <a:off x="8253360" y="457164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3. Including all the div with this class in the result</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2" name="CustomShape 7"/>
          <p:cNvSpPr/>
          <p:nvPr/>
        </p:nvSpPr>
        <p:spPr>
          <a:xfrm>
            <a:off x="7011360" y="4087800"/>
            <a:ext cx="1241280" cy="9489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3" name="CustomShape 8"/>
          <p:cNvSpPr/>
          <p:nvPr/>
        </p:nvSpPr>
        <p:spPr>
          <a:xfrm>
            <a:off x="5794920" y="549252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4. Analyzing the first result</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4" name="CustomShape 9"/>
          <p:cNvSpPr/>
          <p:nvPr/>
        </p:nvSpPr>
        <p:spPr>
          <a:xfrm>
            <a:off x="5418360" y="4659840"/>
            <a:ext cx="554760" cy="84312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 name="Slide Number Placeholder 1">
            <a:extLst>
              <a:ext uri="{FF2B5EF4-FFF2-40B4-BE49-F238E27FC236}">
                <a16:creationId xmlns:a16="http://schemas.microsoft.com/office/drawing/2014/main" id="{E3F43F46-2DD3-4716-AED0-CB3498487CD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45</a:t>
            </a:fld>
            <a:endParaRPr lang="en-US" sz="1400" b="0" strike="noStrike" spc="-1" dirty="0">
              <a:solidFill>
                <a:srgbClr val="000000"/>
              </a:solidFill>
              <a:uFill>
                <a:solidFill>
                  <a:srgbClr val="FFFFFF"/>
                </a:solidFill>
              </a:uFill>
              <a:latin typeface="Times New Roman"/>
            </a:endParaRPr>
          </a:p>
        </p:txBody>
      </p:sp>
      <p:sp>
        <p:nvSpPr>
          <p:cNvPr id="13" name="Title 1">
            <a:extLst>
              <a:ext uri="{FF2B5EF4-FFF2-40B4-BE49-F238E27FC236}">
                <a16:creationId xmlns:a16="http://schemas.microsoft.com/office/drawing/2014/main" id="{72214CD5-E303-499D-8BAF-84577738D9F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Search the wiki with specified keyword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07" name="CustomShape 2"/>
          <p:cNvSpPr/>
          <p:nvPr/>
        </p:nvSpPr>
        <p:spPr>
          <a:xfrm>
            <a:off x="8848880" y="109414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1. Get the url of the result, ex: Barack Obama</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9" name="CustomShape 4"/>
          <p:cNvSpPr/>
          <p:nvPr/>
        </p:nvSpPr>
        <p:spPr>
          <a:xfrm>
            <a:off x="8848880" y="2132283"/>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Parse the html page using BeautifulSoup</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1" name="CustomShape 6"/>
          <p:cNvSpPr/>
          <p:nvPr/>
        </p:nvSpPr>
        <p:spPr>
          <a:xfrm>
            <a:off x="8848880" y="3206174"/>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3. Open the created text file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3" name="CustomShape 8"/>
          <p:cNvSpPr/>
          <p:nvPr/>
        </p:nvSpPr>
        <p:spPr>
          <a:xfrm>
            <a:off x="8890421" y="4244317"/>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4. Finding all </a:t>
            </a:r>
            <a:r>
              <a:rPr lang="en-US" sz="1400" b="0" strike="noStrike" spc="-1">
                <a:solidFill>
                  <a:srgbClr val="FFFFFF"/>
                </a:solidFill>
                <a:uFill>
                  <a:solidFill>
                    <a:srgbClr val="FFFFFF"/>
                  </a:solidFill>
                </a:uFill>
                <a:latin typeface="Georgia" panose="02040502050405020303" pitchFamily="18" charset="0"/>
              </a:rPr>
              <a:t>the div </a:t>
            </a:r>
            <a:r>
              <a:rPr lang="en-US" sz="1400" b="0" strike="noStrike" spc="-1" dirty="0">
                <a:solidFill>
                  <a:srgbClr val="FFFFFF"/>
                </a:solidFill>
                <a:uFill>
                  <a:solidFill>
                    <a:srgbClr val="FFFFFF"/>
                  </a:solidFill>
                </a:uFill>
                <a:latin typeface="Georgia" panose="02040502050405020303" pitchFamily="18" charset="0"/>
              </a:rPr>
              <a:t>with this class name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5" name="CustomShape 10"/>
          <p:cNvSpPr/>
          <p:nvPr/>
        </p:nvSpPr>
        <p:spPr>
          <a:xfrm>
            <a:off x="8890421" y="528246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5. Writing the cleaned text in the file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510FD678-AF0E-4D33-9D60-AB2A1FFFAB4A}"/>
              </a:ext>
            </a:extLst>
          </p:cNvPr>
          <p:cNvSpPr>
            <a:spLocks noGrp="1"/>
          </p:cNvSpPr>
          <p:nvPr>
            <p:ph type="sldNum" sz="quarter" idx="12"/>
          </p:nvPr>
        </p:nvSpPr>
        <p:spPr/>
        <p:txBody>
          <a:bodyPr/>
          <a:lstStyle/>
          <a:p>
            <a:pPr algn="r">
              <a:lnSpc>
                <a:spcPct val="100000"/>
              </a:lnSpc>
            </a:pPr>
            <a:fld id="{1ADB3B0E-9798-4E20-8F9A-6568117B1BC6}" type="slidenum">
              <a:rPr lang="en-US" sz="1400" b="0" strike="noStrike" spc="-1" smtClean="0">
                <a:solidFill>
                  <a:srgbClr val="8B8B8B"/>
                </a:solidFill>
                <a:uFill>
                  <a:solidFill>
                    <a:srgbClr val="FFFFFF"/>
                  </a:solidFill>
                </a:uFill>
                <a:latin typeface="Georgia" panose="02040502050405020303" pitchFamily="18" charset="0"/>
              </a:rPr>
              <a:t>46</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15" name="Title 1">
            <a:extLst>
              <a:ext uri="{FF2B5EF4-FFF2-40B4-BE49-F238E27FC236}">
                <a16:creationId xmlns:a16="http://schemas.microsoft.com/office/drawing/2014/main" id="{ABCB2CB3-97EC-499A-A555-6A4F4B1A97A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the data and save the result in the file</a:t>
            </a:r>
          </a:p>
        </p:txBody>
      </p:sp>
      <p:sp>
        <p:nvSpPr>
          <p:cNvPr id="3" name="Rectangle 1">
            <a:extLst>
              <a:ext uri="{FF2B5EF4-FFF2-40B4-BE49-F238E27FC236}">
                <a16:creationId xmlns:a16="http://schemas.microsoft.com/office/drawing/2014/main" id="{2CF7023B-2EF2-458A-849B-FE13FE879DBB}"/>
              </a:ext>
            </a:extLst>
          </p:cNvPr>
          <p:cNvSpPr>
            <a:spLocks noChangeArrowheads="1"/>
          </p:cNvSpPr>
          <p:nvPr/>
        </p:nvSpPr>
        <p:spPr bwMode="auto">
          <a:xfrm>
            <a:off x="354480" y="2026696"/>
            <a:ext cx="819317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get_data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source_code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urllib.request.urlopen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plain_text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source_code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soup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plain_text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body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soup.find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'mw-parser-output'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file2.write(</a:t>
            </a:r>
            <a:r>
              <a:rPr kumimoji="0" lang="en-US" altLang="en-US"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body.text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body.text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Content Placeholder 14"/>
          <p:cNvPicPr/>
          <p:nvPr/>
        </p:nvPicPr>
        <p:blipFill>
          <a:blip r:embed="rId2"/>
          <a:stretch/>
        </p:blipFill>
        <p:spPr>
          <a:xfrm>
            <a:off x="944530" y="1497306"/>
            <a:ext cx="8460727" cy="3863388"/>
          </a:xfrm>
          <a:prstGeom prst="rect">
            <a:avLst/>
          </a:prstGeom>
          <a:ln>
            <a:noFill/>
          </a:ln>
        </p:spPr>
      </p:pic>
      <p:sp>
        <p:nvSpPr>
          <p:cNvPr id="2" name="Slide Number Placeholder 1">
            <a:extLst>
              <a:ext uri="{FF2B5EF4-FFF2-40B4-BE49-F238E27FC236}">
                <a16:creationId xmlns:a16="http://schemas.microsoft.com/office/drawing/2014/main" id="{B2372967-9566-4CE6-9F0D-69E732E413D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47</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358FBF1-0401-4E11-990D-9096BC50AB3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Result</a:t>
            </a:r>
          </a:p>
        </p:txBody>
      </p:sp>
    </p:spTree>
    <p:extLst>
      <p:ext uri="{BB962C8B-B14F-4D97-AF65-F5344CB8AC3E}">
        <p14:creationId xmlns:p14="http://schemas.microsoft.com/office/powerpoint/2010/main" val="21214728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22" name="TextShape 2"/>
          <p:cNvSpPr txBox="1"/>
          <p:nvPr/>
        </p:nvSpPr>
        <p:spPr>
          <a:xfrm>
            <a:off x="609480" y="1600200"/>
            <a:ext cx="10972440" cy="4525560"/>
          </a:xfrm>
          <a:prstGeom prst="rect">
            <a:avLst/>
          </a:prstGeom>
          <a:noFill/>
          <a:ln>
            <a:noFill/>
          </a:ln>
        </p:spPr>
        <p:txBody>
          <a:bodyPr/>
          <a:lstStyle/>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4"/>
              </a:rPr>
              <a:t>https://github.com/saria85/PythonProgramming-summer2017</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u="sng" spc="-1" dirty="0">
                <a:uFill>
                  <a:solidFill>
                    <a:srgbClr val="FFFFFF"/>
                  </a:solidFill>
                </a:uFill>
                <a:latin typeface="Georgia" panose="02040502050405020303" pitchFamily="18" charset="0"/>
                <a:cs typeface="Times New Roman" panose="02020603050405020304" pitchFamily="18" charset="0"/>
                <a:hlinkClick r:id="rId5"/>
              </a:rPr>
              <a:t>https://beautiful-soup-4.readthedocs.io/en/latest/</a:t>
            </a:r>
            <a:endParaRPr lang="en-US" sz="2400" u="sng"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6"/>
              </a:rPr>
              <a:t>http://www.w3resource.com/pythonexercises/</a:t>
            </a: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7"/>
              </a:rPr>
              <a:t>https://www.slideshare.net/milkers/beautiful-soup?qid=64c9989d-94f7-4811-b3102cd7cfcb272e&amp;v=&amp;b=&amp;from_search=6</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8"/>
              </a:rPr>
              <a:t>https://www.learnpython.org/</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78FE60-4301-4E94-8A9A-0EA1AAD3DDCC}"/>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48</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7AA3997-C75F-485D-9CF1-3EE6880A57AD}"/>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References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022CCB-A5C7-4894-94DE-3CE0951EE6F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Sets</a:t>
            </a:r>
            <a:endParaRPr lang="en-US" dirty="0">
              <a:solidFill>
                <a:srgbClr val="C00000"/>
              </a:solidFill>
              <a:latin typeface="Georgia" panose="02040502050405020303" pitchFamily="18" charset="0"/>
            </a:endParaRPr>
          </a:p>
        </p:txBody>
      </p:sp>
      <p:sp>
        <p:nvSpPr>
          <p:cNvPr id="2" name="Rectangle 1">
            <a:extLst>
              <a:ext uri="{FF2B5EF4-FFF2-40B4-BE49-F238E27FC236}">
                <a16:creationId xmlns:a16="http://schemas.microsoft.com/office/drawing/2014/main" id="{2E209D7C-BAB6-43B4-84CE-71008340A0F7}"/>
              </a:ext>
            </a:extLst>
          </p:cNvPr>
          <p:cNvSpPr/>
          <p:nvPr/>
        </p:nvSpPr>
        <p:spPr>
          <a:xfrm>
            <a:off x="612710" y="1417639"/>
            <a:ext cx="11059886" cy="4893647"/>
          </a:xfrm>
          <a:prstGeom prst="rect">
            <a:avLst/>
          </a:prstGeom>
        </p:spPr>
        <p:txBody>
          <a:bodyPr wrap="square">
            <a:spAutoFit/>
          </a:bodyPr>
          <a:lstStyle/>
          <a:p>
            <a:r>
              <a:rPr lang="en-US" sz="2400" dirty="0">
                <a:latin typeface="Georgia" panose="02040502050405020303" pitchFamily="18" charset="0"/>
              </a:rPr>
              <a:t>Set: object that stores a collection of data in same way as mathematical set</a:t>
            </a:r>
          </a:p>
          <a:p>
            <a:endParaRPr lang="en-US" sz="2400" dirty="0">
              <a:latin typeface="Georgia" panose="02040502050405020303" pitchFamily="18" charset="0"/>
            </a:endParaRPr>
          </a:p>
          <a:p>
            <a:pPr marL="342900" indent="-342900">
              <a:buFont typeface="Arial" panose="020B0604020202020204" pitchFamily="34" charset="0"/>
              <a:buChar char="•"/>
            </a:pPr>
            <a:r>
              <a:rPr lang="en-US" sz="2400" dirty="0">
                <a:latin typeface="Georgia" panose="02040502050405020303" pitchFamily="18" charset="0"/>
              </a:rPr>
              <a:t>All items must be unique</a:t>
            </a:r>
          </a:p>
          <a:p>
            <a:pPr marL="342900" indent="-342900">
              <a:buFont typeface="Arial" panose="020B0604020202020204" pitchFamily="34" charset="0"/>
              <a:buChar char="•"/>
            </a:pPr>
            <a:r>
              <a:rPr lang="en-US" sz="2400" dirty="0">
                <a:latin typeface="Georgia" panose="02040502050405020303" pitchFamily="18" charset="0"/>
              </a:rPr>
              <a:t>Set is unordered</a:t>
            </a:r>
          </a:p>
          <a:p>
            <a:pPr marL="342900" indent="-342900">
              <a:buFont typeface="Arial" panose="020B0604020202020204" pitchFamily="34" charset="0"/>
              <a:buChar char="•"/>
            </a:pPr>
            <a:r>
              <a:rPr lang="en-US" sz="2400" dirty="0">
                <a:latin typeface="Georgia" panose="02040502050405020303" pitchFamily="18" charset="0"/>
              </a:rPr>
              <a:t>Elements can be of different data types</a:t>
            </a:r>
          </a:p>
          <a:p>
            <a:pPr marL="342900" indent="-342900">
              <a:buFont typeface="Arial" panose="020B0604020202020204" pitchFamily="34" charset="0"/>
              <a:buChar char="•"/>
            </a:pPr>
            <a:r>
              <a:rPr lang="en-US" sz="2400" dirty="0">
                <a:latin typeface="Georgia" panose="02040502050405020303" pitchFamily="18" charset="0"/>
              </a:rPr>
              <a:t>Sets are mutable and it contains immutable elements</a:t>
            </a:r>
          </a:p>
          <a:p>
            <a:endParaRPr lang="en-US" sz="2400" dirty="0">
              <a:latin typeface="Georgia" panose="02040502050405020303" pitchFamily="18" charset="0"/>
            </a:endParaRPr>
          </a:p>
          <a:p>
            <a:r>
              <a:rPr lang="en-US" sz="2400" dirty="0">
                <a:latin typeface="Georgia" panose="02040502050405020303" pitchFamily="18" charset="0"/>
              </a:rPr>
              <a:t>e.g.:</a:t>
            </a:r>
          </a:p>
          <a:p>
            <a:r>
              <a:rPr lang="en-US" sz="2400" dirty="0">
                <a:latin typeface="Georgia" panose="02040502050405020303" pitchFamily="18" charset="0"/>
              </a:rPr>
              <a:t>&gt;&gt;&gt; aset = {11, 22, 33}</a:t>
            </a:r>
          </a:p>
          <a:p>
            <a:r>
              <a:rPr lang="en-US" sz="2400" dirty="0">
                <a:latin typeface="Georgia" panose="02040502050405020303" pitchFamily="18" charset="0"/>
              </a:rPr>
              <a:t>&gt;&gt;&gt; bset = aset</a:t>
            </a:r>
          </a:p>
          <a:p>
            <a:r>
              <a:rPr lang="en-US" sz="2400" dirty="0">
                <a:latin typeface="Georgia" panose="02040502050405020303" pitchFamily="18" charset="0"/>
              </a:rPr>
              <a:t>&gt;&gt;&gt; aset = aset | {55}</a:t>
            </a:r>
          </a:p>
          <a:p>
            <a:r>
              <a:rPr lang="en-US" sz="2400" dirty="0">
                <a:latin typeface="Georgia" panose="02040502050405020303" pitchFamily="18" charset="0"/>
              </a:rPr>
              <a:t>&gt;&gt;&gt; aset	   {33, 11, 22, 55}</a:t>
            </a:r>
          </a:p>
          <a:p>
            <a:r>
              <a:rPr lang="en-US" sz="2400" dirty="0">
                <a:latin typeface="Georgia" panose="02040502050405020303" pitchFamily="18" charset="0"/>
              </a:rPr>
              <a:t>&gt;&gt;&gt; bset	   {33, 11, 22}</a:t>
            </a:r>
          </a:p>
        </p:txBody>
      </p:sp>
      <p:sp>
        <p:nvSpPr>
          <p:cNvPr id="3" name="Slide Number Placeholder 2">
            <a:extLst>
              <a:ext uri="{FF2B5EF4-FFF2-40B4-BE49-F238E27FC236}">
                <a16:creationId xmlns:a16="http://schemas.microsoft.com/office/drawing/2014/main" id="{A5A0F69C-97B9-4113-9724-30178BF3C814}"/>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a:t>
            </a:fld>
            <a:endParaRPr lang="en-US" sz="1400" b="0" strike="noStrike" spc="-1" dirty="0">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4779AD-5834-4DFF-B601-52DF5D32BC6C}"/>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Creating a Set</a:t>
            </a:r>
            <a:endParaRPr lang="en-US" dirty="0">
              <a:solidFill>
                <a:srgbClr val="C00000"/>
              </a:solidFill>
              <a:latin typeface="Georgia" panose="02040502050405020303" pitchFamily="18" charset="0"/>
            </a:endParaRPr>
          </a:p>
        </p:txBody>
      </p:sp>
      <p:sp>
        <p:nvSpPr>
          <p:cNvPr id="2" name="Rectangle 1">
            <a:extLst>
              <a:ext uri="{FF2B5EF4-FFF2-40B4-BE49-F238E27FC236}">
                <a16:creationId xmlns:a16="http://schemas.microsoft.com/office/drawing/2014/main" id="{49EA0473-E5AF-457B-AC2A-D6DA7312D851}"/>
              </a:ext>
            </a:extLst>
          </p:cNvPr>
          <p:cNvSpPr/>
          <p:nvPr/>
        </p:nvSpPr>
        <p:spPr>
          <a:xfrm>
            <a:off x="724677" y="1417639"/>
            <a:ext cx="10500049" cy="3847207"/>
          </a:xfrm>
          <a:prstGeom prst="rect">
            <a:avLst/>
          </a:prstGeom>
        </p:spPr>
        <p:txBody>
          <a:bodyPr wrap="square">
            <a:spAutoFit/>
          </a:bodyPr>
          <a:lstStyle/>
          <a:p>
            <a:r>
              <a:rPr lang="en-US" sz="2800" dirty="0">
                <a:latin typeface="Georgia" panose="02040502050405020303" pitchFamily="18" charset="0"/>
              </a:rPr>
              <a:t>set function: used to create a set</a:t>
            </a:r>
          </a:p>
          <a:p>
            <a:pPr marL="342900" indent="-342900">
              <a:buFont typeface="Arial" panose="020B0604020202020204" pitchFamily="34" charset="0"/>
              <a:buChar char="•"/>
            </a:pPr>
            <a:r>
              <a:rPr lang="en-US" sz="2400" dirty="0">
                <a:latin typeface="Georgia" panose="02040502050405020303" pitchFamily="18" charset="0"/>
              </a:rPr>
              <a:t>For empty set, call set()</a:t>
            </a:r>
          </a:p>
          <a:p>
            <a:pPr marL="342900" indent="-342900">
              <a:buFont typeface="Arial" panose="020B0604020202020204" pitchFamily="34" charset="0"/>
              <a:buChar char="•"/>
            </a:pPr>
            <a:r>
              <a:rPr lang="en-US" sz="2400" dirty="0">
                <a:latin typeface="Georgia" panose="02040502050405020303" pitchFamily="18" charset="0"/>
              </a:rPr>
              <a:t>For non-empty set, call set(</a:t>
            </a:r>
            <a:r>
              <a:rPr lang="en-US" sz="2400" i="1" dirty="0">
                <a:latin typeface="Georgia" panose="02040502050405020303" pitchFamily="18" charset="0"/>
              </a:rPr>
              <a:t>argument</a:t>
            </a:r>
            <a:r>
              <a:rPr lang="en-US" sz="2400" dirty="0">
                <a:latin typeface="Georgia" panose="02040502050405020303" pitchFamily="18" charset="0"/>
              </a:rPr>
              <a:t>) where argument is an object that contains iterable elements</a:t>
            </a:r>
          </a:p>
          <a:p>
            <a:pPr marL="342900" indent="-342900">
              <a:buFont typeface="Wingdings" panose="05000000000000000000" pitchFamily="2" charset="2"/>
              <a:buChar char="§"/>
            </a:pPr>
            <a:r>
              <a:rPr lang="en-US" sz="2400" dirty="0">
                <a:latin typeface="Georgia" panose="02040502050405020303" pitchFamily="18" charset="0"/>
              </a:rPr>
              <a:t>{'Alice', 'Bob', 'Carol'}</a:t>
            </a:r>
          </a:p>
          <a:p>
            <a:pPr marL="342900" indent="-342900">
              <a:buFont typeface="Wingdings" panose="05000000000000000000" pitchFamily="2" charset="2"/>
              <a:buChar char="§"/>
            </a:pPr>
            <a:r>
              <a:rPr lang="en-US" sz="2400" dirty="0">
                <a:latin typeface="Georgia" panose="02040502050405020303" pitchFamily="18" charset="0"/>
              </a:rPr>
              <a:t>{'Dean'} is a singleton</a:t>
            </a:r>
          </a:p>
          <a:p>
            <a:pPr marL="342900" indent="-342900">
              <a:buFont typeface="Arial" panose="020B0604020202020204" pitchFamily="34" charset="0"/>
              <a:buChar char="•"/>
            </a:pPr>
            <a:r>
              <a:rPr lang="en-US" sz="2400" i="1" dirty="0">
                <a:latin typeface="Georgia" panose="02040502050405020303" pitchFamily="18" charset="0"/>
              </a:rPr>
              <a:t>argument</a:t>
            </a:r>
            <a:r>
              <a:rPr lang="en-US" sz="2400" dirty="0">
                <a:latin typeface="Georgia" panose="02040502050405020303" pitchFamily="18" charset="0"/>
              </a:rPr>
              <a:t> can be a list, string, or tuple</a:t>
            </a:r>
          </a:p>
          <a:p>
            <a:pPr marL="342900" indent="-342900">
              <a:buFont typeface="Arial" panose="020B0604020202020204" pitchFamily="34" charset="0"/>
              <a:buChar char="•"/>
            </a:pPr>
            <a:r>
              <a:rPr lang="en-US" sz="2400" dirty="0">
                <a:latin typeface="Georgia" panose="02040502050405020303" pitchFamily="18" charset="0"/>
              </a:rPr>
              <a:t>If </a:t>
            </a:r>
            <a:r>
              <a:rPr lang="en-US" sz="2400" i="1" dirty="0">
                <a:latin typeface="Georgia" panose="02040502050405020303" pitchFamily="18" charset="0"/>
              </a:rPr>
              <a:t>argument</a:t>
            </a:r>
            <a:r>
              <a:rPr lang="en-US" sz="2400" dirty="0">
                <a:latin typeface="Georgia" panose="02040502050405020303" pitchFamily="18" charset="0"/>
              </a:rPr>
              <a:t> is a string, each character becomes a set element</a:t>
            </a:r>
          </a:p>
          <a:p>
            <a:pPr marL="342900" indent="-342900">
              <a:buFont typeface="Arial" panose="020B0604020202020204" pitchFamily="34" charset="0"/>
              <a:buChar char="•"/>
            </a:pPr>
            <a:r>
              <a:rPr lang="en-US" sz="2400" dirty="0">
                <a:latin typeface="Georgia" panose="02040502050405020303" pitchFamily="18" charset="0"/>
              </a:rPr>
              <a:t>If </a:t>
            </a:r>
            <a:r>
              <a:rPr lang="en-US" sz="2400" i="1" dirty="0">
                <a:latin typeface="Georgia" panose="02040502050405020303" pitchFamily="18" charset="0"/>
              </a:rPr>
              <a:t>argument</a:t>
            </a:r>
            <a:r>
              <a:rPr lang="en-US" sz="2400" dirty="0">
                <a:latin typeface="Georgia" panose="02040502050405020303" pitchFamily="18" charset="0"/>
              </a:rPr>
              <a:t> contains duplicates, only one of the duplicates will appear in the set</a:t>
            </a:r>
          </a:p>
        </p:txBody>
      </p:sp>
      <p:sp>
        <p:nvSpPr>
          <p:cNvPr id="3" name="Slide Number Placeholder 2">
            <a:extLst>
              <a:ext uri="{FF2B5EF4-FFF2-40B4-BE49-F238E27FC236}">
                <a16:creationId xmlns:a16="http://schemas.microsoft.com/office/drawing/2014/main" id="{715F0C42-5EF2-4865-80C7-509FDA8B8E75}"/>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a:t>
            </a:fld>
            <a:endParaRPr lang="en-US" sz="1400" b="0" strike="noStrike" spc="-1" dirty="0">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3" name="TextShape 2"/>
          <p:cNvSpPr txBox="1"/>
          <p:nvPr/>
        </p:nvSpPr>
        <p:spPr>
          <a:xfrm>
            <a:off x="712117" y="1257171"/>
            <a:ext cx="10870283" cy="5099180"/>
          </a:xfrm>
          <a:prstGeom prst="rect">
            <a:avLst/>
          </a:prstGeom>
          <a:noFill/>
          <a:ln>
            <a:noFill/>
          </a:ln>
        </p:spPr>
        <p:txBody>
          <a:bodyPr/>
          <a:lstStyle/>
          <a:p>
            <a:pPr marL="343080" indent="-342720">
              <a:lnSpc>
                <a:spcPct val="100000"/>
              </a:lnSpc>
              <a:buClr>
                <a:srgbClr val="000000"/>
              </a:buClr>
              <a:buFont typeface="Arial"/>
              <a:buChar char="•"/>
            </a:pPr>
            <a:r>
              <a:rPr lang="en-US" sz="2800" u="sng" spc="-1" dirty="0">
                <a:solidFill>
                  <a:srgbClr val="00B050"/>
                </a:solidFill>
                <a:uFill>
                  <a:solidFill>
                    <a:srgbClr val="FFFFFF"/>
                  </a:solidFill>
                </a:uFill>
                <a:latin typeface="Georgia" panose="02040502050405020303" pitchFamily="18" charset="0"/>
              </a:rPr>
              <a:t>len function: </a:t>
            </a:r>
            <a:r>
              <a:rPr lang="en-US" sz="2400" b="0" strike="noStrike" spc="-1" dirty="0">
                <a:solidFill>
                  <a:srgbClr val="000000"/>
                </a:solidFill>
                <a:uFill>
                  <a:solidFill>
                    <a:srgbClr val="FFFFFF"/>
                  </a:solidFill>
                </a:uFill>
                <a:latin typeface="Georgia" panose="02040502050405020303" pitchFamily="18" charset="0"/>
              </a:rPr>
              <a:t>returns the number of elements in the set</a:t>
            </a:r>
          </a:p>
          <a:p>
            <a:pPr marL="800280" lvl="1" indent="-342720">
              <a:buClr>
                <a:srgbClr val="000000"/>
              </a:buClr>
              <a:buFont typeface="Arial"/>
              <a:buChar char="•"/>
            </a:pPr>
            <a:r>
              <a:rPr lang="en-US" sz="2000" spc="-1" dirty="0">
                <a:solidFill>
                  <a:srgbClr val="C0504D"/>
                </a:solidFill>
                <a:uFill>
                  <a:solidFill>
                    <a:srgbClr val="FFFFFF"/>
                  </a:solidFill>
                </a:uFill>
                <a:latin typeface="Georgia" panose="02040502050405020303" pitchFamily="18" charset="0"/>
              </a:rPr>
              <a:t>&gt;&gt;&gt; myset = {'Apples', 'Bananas', 'Oranges'}</a:t>
            </a:r>
          </a:p>
          <a:p>
            <a:pPr marL="800280" lvl="1" indent="-342720">
              <a:buClr>
                <a:srgbClr val="000000"/>
              </a:buClr>
              <a:buFont typeface="Arial"/>
              <a:buChar char="•"/>
            </a:pPr>
            <a:r>
              <a:rPr lang="en-US" sz="2000" spc="-1" dirty="0">
                <a:solidFill>
                  <a:srgbClr val="C0504D"/>
                </a:solidFill>
                <a:uFill>
                  <a:solidFill>
                    <a:srgbClr val="FFFFFF"/>
                  </a:solidFill>
                </a:uFill>
                <a:latin typeface="Georgia" panose="02040502050405020303" pitchFamily="18" charset="0"/>
              </a:rPr>
              <a:t>&gt;&gt;&gt; len(myset)   </a:t>
            </a:r>
            <a:r>
              <a:rPr lang="en-US" sz="2000" spc="-1" dirty="0">
                <a:solidFill>
                  <a:srgbClr val="C0504D"/>
                </a:solidFill>
                <a:uFill>
                  <a:solidFill>
                    <a:srgbClr val="FFFFFF"/>
                  </a:solidFill>
                </a:uFill>
                <a:latin typeface="Georgia" panose="02040502050405020303" pitchFamily="18" charset="0"/>
                <a:sym typeface="Wingdings" panose="05000000000000000000" pitchFamily="2" charset="2"/>
              </a:rPr>
              <a:t> 3</a:t>
            </a:r>
            <a:endParaRPr lang="en-US" sz="2000" spc="-1" dirty="0">
              <a:solidFill>
                <a:srgbClr val="C0504D"/>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u="sng" spc="-1" dirty="0">
                <a:solidFill>
                  <a:srgbClr val="00B050"/>
                </a:solidFill>
                <a:uFill>
                  <a:solidFill>
                    <a:srgbClr val="FFFFFF"/>
                  </a:solidFill>
                </a:uFill>
                <a:latin typeface="Georgia" panose="02040502050405020303" pitchFamily="18" charset="0"/>
              </a:rPr>
              <a:t>add method: </a:t>
            </a:r>
            <a:r>
              <a:rPr lang="en-US" sz="2400" b="0" strike="noStrike" spc="-1" dirty="0">
                <a:solidFill>
                  <a:srgbClr val="000000"/>
                </a:solidFill>
                <a:uFill>
                  <a:solidFill>
                    <a:srgbClr val="FFFFFF"/>
                  </a:solidFill>
                </a:uFill>
                <a:latin typeface="Georgia" panose="02040502050405020303" pitchFamily="18" charset="0"/>
              </a:rPr>
              <a:t>adds an element to a set</a:t>
            </a:r>
          </a:p>
          <a:p>
            <a:pPr marL="800280" lvl="1" indent="-342720">
              <a:buClr>
                <a:srgbClr val="000000"/>
              </a:buClr>
              <a:buFont typeface="Arial"/>
              <a:buChar char="•"/>
            </a:pPr>
            <a:r>
              <a:rPr lang="en-US" sz="2000" b="0" strike="noStrike" spc="-1" dirty="0">
                <a:solidFill>
                  <a:srgbClr val="C0504D"/>
                </a:solidFill>
                <a:uFill>
                  <a:solidFill>
                    <a:srgbClr val="FFFFFF"/>
                  </a:solidFill>
                </a:uFill>
                <a:latin typeface="Georgia" panose="02040502050405020303" pitchFamily="18" charset="0"/>
              </a:rPr>
              <a:t>&gt;&gt;&gt; myset.add(‘strawberry’) </a:t>
            </a:r>
          </a:p>
          <a:p>
            <a:pPr marL="800280" lvl="1" indent="-342720">
              <a:buClr>
                <a:srgbClr val="000000"/>
              </a:buClr>
              <a:buFont typeface="Arial"/>
              <a:buChar char="•"/>
            </a:pPr>
            <a:r>
              <a:rPr lang="en-US" sz="2000" spc="-1" dirty="0">
                <a:solidFill>
                  <a:srgbClr val="C0504D"/>
                </a:solidFill>
                <a:uFill>
                  <a:solidFill>
                    <a:srgbClr val="FFFFFF"/>
                  </a:solidFill>
                </a:uFill>
                <a:latin typeface="Georgia" panose="02040502050405020303" pitchFamily="18" charset="0"/>
              </a:rPr>
              <a:t>&gt;&gt;&gt; print(myset)  </a:t>
            </a:r>
            <a:r>
              <a:rPr lang="en-US" sz="2000" spc="-1" dirty="0">
                <a:solidFill>
                  <a:srgbClr val="C0504D"/>
                </a:solidFill>
                <a:uFill>
                  <a:solidFill>
                    <a:srgbClr val="FFFFFF"/>
                  </a:solidFill>
                </a:uFill>
                <a:latin typeface="Georgia" panose="02040502050405020303" pitchFamily="18" charset="0"/>
                <a:sym typeface="Wingdings" panose="05000000000000000000" pitchFamily="2" charset="2"/>
              </a:rPr>
              <a:t> -&gt; {</a:t>
            </a:r>
            <a:r>
              <a:rPr lang="en-US" sz="2000" b="0" strike="noStrike" spc="-1" dirty="0">
                <a:solidFill>
                  <a:srgbClr val="C0504D"/>
                </a:solidFill>
                <a:uFill>
                  <a:solidFill>
                    <a:srgbClr val="FFFFFF"/>
                  </a:solidFill>
                </a:uFill>
                <a:latin typeface="Georgia" panose="02040502050405020303" pitchFamily="18" charset="0"/>
              </a:rPr>
              <a:t>'Apples', 'Bananas', 'Oranges’, ‘strawberry’}</a:t>
            </a:r>
            <a:endParaRPr lang="en-US" sz="20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u="sng" spc="-1" dirty="0">
                <a:solidFill>
                  <a:srgbClr val="00B050"/>
                </a:solidFill>
                <a:uFill>
                  <a:solidFill>
                    <a:srgbClr val="FFFFFF"/>
                  </a:solidFill>
                </a:uFill>
                <a:latin typeface="Georgia" panose="02040502050405020303" pitchFamily="18" charset="0"/>
              </a:rPr>
              <a:t>update method: </a:t>
            </a:r>
            <a:r>
              <a:rPr lang="en-US" sz="2400" b="0" strike="noStrike" spc="-1" dirty="0">
                <a:solidFill>
                  <a:srgbClr val="000000"/>
                </a:solidFill>
                <a:uFill>
                  <a:solidFill>
                    <a:srgbClr val="FFFFFF"/>
                  </a:solidFill>
                </a:uFill>
                <a:latin typeface="Georgia" panose="02040502050405020303" pitchFamily="18" charset="0"/>
              </a:rPr>
              <a:t>adds a group of elements to a set</a:t>
            </a:r>
          </a:p>
          <a:p>
            <a:pPr marL="457560" lvl="1">
              <a:lnSpc>
                <a:spcPct val="100000"/>
              </a:lnSpc>
              <a:buClr>
                <a:srgbClr val="000000"/>
              </a:buClr>
            </a:pPr>
            <a:r>
              <a:rPr lang="en-US" sz="2400" b="0" strike="noStrike" spc="-1" dirty="0">
                <a:solidFill>
                  <a:srgbClr val="000000"/>
                </a:solidFill>
                <a:uFill>
                  <a:solidFill>
                    <a:srgbClr val="FFFFFF"/>
                  </a:solidFill>
                </a:uFill>
                <a:latin typeface="Georgia" panose="02040502050405020303" pitchFamily="18" charset="0"/>
              </a:rPr>
              <a:t>Argument must be a sequence containing iterable elements,</a:t>
            </a:r>
          </a:p>
          <a:p>
            <a:pPr marL="457560" lvl="1">
              <a:lnSpc>
                <a:spcPct val="100000"/>
              </a:lnSpc>
              <a:buClr>
                <a:srgbClr val="000000"/>
              </a:buClr>
            </a:pPr>
            <a:r>
              <a:rPr lang="en-US" sz="2400" b="0" strike="noStrike" spc="-1" dirty="0">
                <a:solidFill>
                  <a:srgbClr val="000000"/>
                </a:solidFill>
                <a:uFill>
                  <a:solidFill>
                    <a:srgbClr val="FFFFFF"/>
                  </a:solidFill>
                </a:uFill>
                <a:latin typeface="Georgia" panose="02040502050405020303" pitchFamily="18" charset="0"/>
              </a:rPr>
              <a:t>and each of the elements is added to the set</a:t>
            </a:r>
          </a:p>
          <a:p>
            <a:pPr marL="1257660" lvl="2" indent="-342900">
              <a:buClr>
                <a:srgbClr val="000000"/>
              </a:buClr>
              <a:buFont typeface="Arial" panose="020B0604020202020204" pitchFamily="34" charset="0"/>
              <a:buChar char="•"/>
            </a:pPr>
            <a:r>
              <a:rPr lang="en-US" sz="2000" b="0" strike="noStrike" spc="-1" dirty="0">
                <a:solidFill>
                  <a:srgbClr val="C0504D"/>
                </a:solidFill>
                <a:uFill>
                  <a:solidFill>
                    <a:srgbClr val="FFFFFF"/>
                  </a:solidFill>
                </a:uFill>
                <a:latin typeface="Georgia" panose="02040502050405020303" pitchFamily="18" charset="0"/>
              </a:rPr>
              <a:t>&gt;&gt;&gt; myset.update(‘1’,’2’)</a:t>
            </a:r>
          </a:p>
          <a:p>
            <a:pPr marL="1257660" lvl="2" indent="-342900">
              <a:buClr>
                <a:srgbClr val="000000"/>
              </a:buClr>
              <a:buFont typeface="Arial" panose="020B0604020202020204" pitchFamily="34" charset="0"/>
              <a:buChar char="•"/>
            </a:pPr>
            <a:r>
              <a:rPr lang="en-US" sz="2000" spc="-1" dirty="0">
                <a:solidFill>
                  <a:srgbClr val="C0504D"/>
                </a:solidFill>
                <a:uFill>
                  <a:solidFill>
                    <a:srgbClr val="FFFFFF"/>
                  </a:solidFill>
                </a:uFill>
                <a:latin typeface="Georgia" panose="02040502050405020303" pitchFamily="18" charset="0"/>
              </a:rPr>
              <a:t>&gt;&gt;&gt; print(myset)  </a:t>
            </a:r>
            <a:r>
              <a:rPr lang="en-US" sz="2000" spc="-1" dirty="0">
                <a:solidFill>
                  <a:srgbClr val="C0504D"/>
                </a:solidFill>
                <a:uFill>
                  <a:solidFill>
                    <a:srgbClr val="FFFFFF"/>
                  </a:solidFill>
                </a:uFill>
                <a:latin typeface="Georgia" panose="02040502050405020303" pitchFamily="18" charset="0"/>
                <a:sym typeface="Wingdings" panose="05000000000000000000" pitchFamily="2" charset="2"/>
              </a:rPr>
              <a:t> -&gt; {</a:t>
            </a:r>
            <a:r>
              <a:rPr lang="en-US" sz="2000" b="0" strike="noStrike" spc="-1" dirty="0">
                <a:solidFill>
                  <a:srgbClr val="C0504D"/>
                </a:solidFill>
                <a:uFill>
                  <a:solidFill>
                    <a:srgbClr val="FFFFFF"/>
                  </a:solidFill>
                </a:uFill>
                <a:latin typeface="Georgia" panose="02040502050405020303" pitchFamily="18" charset="0"/>
              </a:rPr>
              <a:t>'Apples', 'Bananas', 'Oranges’,’1’,’2’}</a:t>
            </a:r>
            <a:endParaRPr lang="en-US" sz="3200" b="0" strike="noStrike" spc="-1" dirty="0">
              <a:solidFill>
                <a:srgbClr val="000000"/>
              </a:solidFill>
              <a:uFill>
                <a:solidFill>
                  <a:srgbClr val="FFFFFF"/>
                </a:solidFill>
              </a:uFill>
              <a:latin typeface="Arial"/>
            </a:endParaRPr>
          </a:p>
        </p:txBody>
      </p:sp>
      <p:sp>
        <p:nvSpPr>
          <p:cNvPr id="4" name="Title 1">
            <a:extLst>
              <a:ext uri="{FF2B5EF4-FFF2-40B4-BE49-F238E27FC236}">
                <a16:creationId xmlns:a16="http://schemas.microsoft.com/office/drawing/2014/main" id="{45CDF2DC-8E38-4105-9229-ECB6050C010B}"/>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r>
              <a:rPr lang="en-US" dirty="0">
                <a:latin typeface="Georgia" panose="02040502050405020303" pitchFamily="18" charset="0"/>
              </a:rPr>
              <a:t>Len, add, update function</a:t>
            </a:r>
            <a:endParaRPr lang="en-US" dirty="0">
              <a:solidFill>
                <a:srgbClr val="C00000"/>
              </a:solidFill>
              <a:latin typeface="Georgia" panose="02040502050405020303" pitchFamily="18" charset="0"/>
            </a:endParaRPr>
          </a:p>
        </p:txBody>
      </p:sp>
      <p:sp>
        <p:nvSpPr>
          <p:cNvPr id="2" name="Slide Number Placeholder 1">
            <a:extLst>
              <a:ext uri="{FF2B5EF4-FFF2-40B4-BE49-F238E27FC236}">
                <a16:creationId xmlns:a16="http://schemas.microsoft.com/office/drawing/2014/main" id="{E1E1F399-B956-4565-A798-E93830CBD77D}"/>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7</a:t>
            </a:fld>
            <a:endParaRPr lang="en-US" sz="1400" b="0" strike="noStrike" spc="-1" dirty="0">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4" name="TextShape 1"/>
          <p:cNvSpPr txBox="1"/>
          <p:nvPr/>
        </p:nvSpPr>
        <p:spPr>
          <a:xfrm>
            <a:off x="609480" y="274680"/>
            <a:ext cx="10972440" cy="1142640"/>
          </a:xfrm>
          <a:prstGeom prst="rect">
            <a:avLst/>
          </a:prstGeom>
          <a:noFill/>
          <a:ln>
            <a:noFill/>
          </a:ln>
        </p:spPr>
        <p:txBody>
          <a:bodyPr anchor="ctr"/>
          <a:lstStyle/>
          <a:p>
            <a:pPr algn="ctr">
              <a:lnSpc>
                <a:spcPct val="100000"/>
              </a:lnSpc>
            </a:pPr>
            <a:endParaRPr lang="en-US" sz="1800" b="0" strike="noStrike" spc="-1" dirty="0">
              <a:solidFill>
                <a:srgbClr val="000000"/>
              </a:solidFill>
              <a:uFill>
                <a:solidFill>
                  <a:srgbClr val="FFFFFF"/>
                </a:solidFill>
              </a:uFill>
              <a:latin typeface="Calibri"/>
            </a:endParaRPr>
          </a:p>
        </p:txBody>
      </p:sp>
      <p:sp>
        <p:nvSpPr>
          <p:cNvPr id="95" name="TextShape 2"/>
          <p:cNvSpPr txBox="1"/>
          <p:nvPr/>
        </p:nvSpPr>
        <p:spPr>
          <a:xfrm>
            <a:off x="609480" y="1277361"/>
            <a:ext cx="11156422" cy="4703562"/>
          </a:xfrm>
          <a:prstGeom prst="rect">
            <a:avLst/>
          </a:prstGeom>
          <a:noFill/>
          <a:ln>
            <a:noFill/>
          </a:ln>
        </p:spPr>
        <p:txBody>
          <a:bodyPr/>
          <a:lstStyle/>
          <a:p>
            <a:pPr marL="343080" indent="-342720">
              <a:lnSpc>
                <a:spcPct val="100000"/>
              </a:lnSpc>
              <a:buClr>
                <a:srgbClr val="00B050"/>
              </a:buClr>
              <a:buFont typeface="Arial"/>
              <a:buChar char="•"/>
            </a:pPr>
            <a:r>
              <a:rPr lang="en-US" sz="2800" b="0" strike="noStrike" spc="-1" dirty="0">
                <a:solidFill>
                  <a:srgbClr val="00B050"/>
                </a:solidFill>
                <a:uFill>
                  <a:solidFill>
                    <a:srgbClr val="FFFFFF"/>
                  </a:solidFill>
                </a:uFill>
                <a:latin typeface="Georgia" panose="02040502050405020303" pitchFamily="18" charset="0"/>
              </a:rPr>
              <a:t>Remove and discard methods:</a:t>
            </a:r>
            <a:r>
              <a:rPr lang="en-US" sz="2800" b="0" strike="noStrike" spc="-1" dirty="0">
                <a:solidFill>
                  <a:srgbClr val="000000"/>
                </a:solidFill>
                <a:uFill>
                  <a:solidFill>
                    <a:srgbClr val="FFFFFF"/>
                  </a:solidFill>
                </a:uFill>
                <a:latin typeface="Georgia" panose="02040502050405020303" pitchFamily="18" charset="0"/>
              </a:rPr>
              <a:t> </a:t>
            </a:r>
            <a:r>
              <a:rPr lang="en-US" sz="2400" b="0" strike="noStrike" spc="-1" dirty="0">
                <a:solidFill>
                  <a:srgbClr val="000000"/>
                </a:solidFill>
                <a:uFill>
                  <a:solidFill>
                    <a:srgbClr val="FFFFFF"/>
                  </a:solidFill>
                </a:uFill>
                <a:latin typeface="Georgia" panose="02040502050405020303" pitchFamily="18" charset="0"/>
              </a:rPr>
              <a:t>remove the specified item from the set</a:t>
            </a:r>
          </a:p>
          <a:p>
            <a:pPr marL="743040" lvl="1" indent="-285480">
              <a:lnSpc>
                <a:spcPct val="100000"/>
              </a:lnSpc>
              <a:buClr>
                <a:srgbClr val="000000"/>
              </a:buClr>
              <a:buFont typeface="Arial"/>
              <a:buChar char="–"/>
            </a:pPr>
            <a:r>
              <a:rPr lang="en-US" sz="2400" b="0" strike="noStrike" spc="-1" dirty="0">
                <a:solidFill>
                  <a:srgbClr val="000000"/>
                </a:solidFill>
                <a:uFill>
                  <a:solidFill>
                    <a:srgbClr val="FFFFFF"/>
                  </a:solidFill>
                </a:uFill>
                <a:latin typeface="Georgia" panose="02040502050405020303" pitchFamily="18" charset="0"/>
              </a:rPr>
              <a:t>The item that should be removed is passed to both methods as an argument</a:t>
            </a:r>
          </a:p>
          <a:p>
            <a:pPr marL="743040" lvl="1" indent="-285480">
              <a:lnSpc>
                <a:spcPct val="100000"/>
              </a:lnSpc>
              <a:buClr>
                <a:srgbClr val="000000"/>
              </a:buClr>
              <a:buFont typeface="Arial"/>
              <a:buChar char="–"/>
            </a:pPr>
            <a:r>
              <a:rPr lang="en-US" sz="2400" b="0" strike="noStrike" spc="-1" dirty="0">
                <a:solidFill>
                  <a:srgbClr val="000000"/>
                </a:solidFill>
                <a:uFill>
                  <a:solidFill>
                    <a:srgbClr val="FFFFFF"/>
                  </a:solidFill>
                </a:uFill>
                <a:latin typeface="Georgia" panose="02040502050405020303" pitchFamily="18" charset="0"/>
              </a:rPr>
              <a:t>Behave differently when the specified item is not found in the set</a:t>
            </a:r>
          </a:p>
          <a:p>
            <a:pPr marL="743040" lvl="1" indent="-285480">
              <a:lnSpc>
                <a:spcPct val="100000"/>
              </a:lnSpc>
              <a:buClr>
                <a:srgbClr val="000000"/>
              </a:buClr>
              <a:buFont typeface="Arial"/>
              <a:buChar char="–"/>
            </a:pPr>
            <a:endParaRPr lang="en-US" sz="2400" b="0" strike="noStrike" spc="-1" dirty="0">
              <a:solidFill>
                <a:srgbClr val="000000"/>
              </a:solidFill>
              <a:uFill>
                <a:solidFill>
                  <a:srgbClr val="FFFFFF"/>
                </a:solidFill>
              </a:uFill>
              <a:latin typeface="Georgia" panose="02040502050405020303" pitchFamily="18" charset="0"/>
            </a:endParaRPr>
          </a:p>
          <a:p>
            <a:pPr marL="1143000" lvl="2" indent="-228240">
              <a:lnSpc>
                <a:spcPct val="100000"/>
              </a:lnSpc>
              <a:buClr>
                <a:srgbClr val="000000"/>
              </a:buClr>
              <a:buFont typeface="Arial"/>
              <a:buChar char="•"/>
            </a:pPr>
            <a:r>
              <a:rPr lang="en-US" sz="2400" b="0" strike="noStrike" spc="-1" dirty="0">
                <a:solidFill>
                  <a:srgbClr val="000000"/>
                </a:solidFill>
                <a:uFill>
                  <a:solidFill>
                    <a:srgbClr val="FFFFFF"/>
                  </a:solidFill>
                </a:uFill>
                <a:latin typeface="Georgia" panose="02040502050405020303" pitchFamily="18" charset="0"/>
              </a:rPr>
              <a:t>remove method raises </a:t>
            </a:r>
            <a:r>
              <a:rPr lang="en-US" sz="2400" b="0" strike="noStrike" spc="-1" dirty="0">
                <a:solidFill>
                  <a:srgbClr val="00B050"/>
                </a:solidFill>
                <a:uFill>
                  <a:solidFill>
                    <a:srgbClr val="FFFFFF"/>
                  </a:solidFill>
                </a:uFill>
                <a:latin typeface="Georgia" panose="02040502050405020303" pitchFamily="18" charset="0"/>
              </a:rPr>
              <a:t>a KeyError exception</a:t>
            </a:r>
            <a:endParaRPr lang="en-US" sz="2000" b="0" strike="noStrike" spc="-1" dirty="0">
              <a:solidFill>
                <a:srgbClr val="000000"/>
              </a:solidFill>
              <a:uFill>
                <a:solidFill>
                  <a:srgbClr val="FFFFFF"/>
                </a:solidFill>
              </a:uFill>
              <a:latin typeface="Georgia" panose="02040502050405020303" pitchFamily="18" charset="0"/>
            </a:endParaRPr>
          </a:p>
          <a:p>
            <a:pPr marL="1143000" lvl="2" indent="-228240">
              <a:lnSpc>
                <a:spcPct val="100000"/>
              </a:lnSpc>
              <a:buClr>
                <a:srgbClr val="000000"/>
              </a:buClr>
              <a:buFont typeface="Arial"/>
              <a:buChar char="•"/>
            </a:pPr>
            <a:r>
              <a:rPr lang="en-US" sz="2400" b="0" strike="noStrike" spc="-1" dirty="0">
                <a:solidFill>
                  <a:srgbClr val="000000"/>
                </a:solidFill>
                <a:uFill>
                  <a:solidFill>
                    <a:srgbClr val="FFFFFF"/>
                  </a:solidFill>
                </a:uFill>
                <a:latin typeface="Georgia" panose="02040502050405020303" pitchFamily="18" charset="0"/>
              </a:rPr>
              <a:t>discard method does </a:t>
            </a:r>
            <a:r>
              <a:rPr lang="en-US" sz="2400" b="0" strike="noStrike" spc="-1" dirty="0">
                <a:solidFill>
                  <a:srgbClr val="00B050"/>
                </a:solidFill>
                <a:uFill>
                  <a:solidFill>
                    <a:srgbClr val="FFFFFF"/>
                  </a:solidFill>
                </a:uFill>
                <a:latin typeface="Georgia" panose="02040502050405020303" pitchFamily="18" charset="0"/>
              </a:rPr>
              <a:t>not raise an exception</a:t>
            </a:r>
          </a:p>
          <a:p>
            <a:pPr marL="914760" lvl="2">
              <a:lnSpc>
                <a:spcPct val="100000"/>
              </a:lnSpc>
              <a:buClr>
                <a:srgbClr val="000000"/>
              </a:buClr>
            </a:pPr>
            <a:r>
              <a:rPr lang="en-US" sz="2000" b="0" strike="noStrike" spc="-1" dirty="0">
                <a:solidFill>
                  <a:srgbClr val="C0504D"/>
                </a:solidFill>
                <a:uFill>
                  <a:solidFill>
                    <a:srgbClr val="FFFFFF"/>
                  </a:solidFill>
                </a:uFill>
                <a:latin typeface="Georgia" panose="02040502050405020303" pitchFamily="18" charset="0"/>
              </a:rPr>
              <a:t>&gt;&gt;&gt; myset.remove(‘Apples’)</a:t>
            </a:r>
          </a:p>
          <a:p>
            <a:pPr marL="914760" lvl="2">
              <a:lnSpc>
                <a:spcPct val="100000"/>
              </a:lnSpc>
              <a:buClr>
                <a:srgbClr val="000000"/>
              </a:buClr>
            </a:pPr>
            <a:r>
              <a:rPr lang="en-US" sz="2000" spc="-1" dirty="0">
                <a:solidFill>
                  <a:srgbClr val="C0504D"/>
                </a:solidFill>
                <a:uFill>
                  <a:solidFill>
                    <a:srgbClr val="FFFFFF"/>
                  </a:solidFill>
                </a:uFill>
                <a:latin typeface="Georgia" panose="02040502050405020303" pitchFamily="18" charset="0"/>
              </a:rPr>
              <a:t>&gt;&gt;&gt; print(myset)  </a:t>
            </a:r>
            <a:r>
              <a:rPr lang="en-US" sz="2000" spc="-1" dirty="0">
                <a:solidFill>
                  <a:srgbClr val="C0504D"/>
                </a:solidFill>
                <a:uFill>
                  <a:solidFill>
                    <a:srgbClr val="FFFFFF"/>
                  </a:solidFill>
                </a:uFill>
                <a:latin typeface="Georgia" panose="02040502050405020303" pitchFamily="18" charset="0"/>
                <a:sym typeface="Wingdings" panose="05000000000000000000" pitchFamily="2" charset="2"/>
              </a:rPr>
              <a:t> -&gt; {</a:t>
            </a:r>
            <a:r>
              <a:rPr lang="en-US" sz="2000" b="0" strike="noStrike" spc="-1" dirty="0">
                <a:solidFill>
                  <a:srgbClr val="C0504D"/>
                </a:solidFill>
                <a:uFill>
                  <a:solidFill>
                    <a:srgbClr val="FFFFFF"/>
                  </a:solidFill>
                </a:uFill>
                <a:latin typeface="Georgia" panose="02040502050405020303" pitchFamily="18" charset="0"/>
              </a:rPr>
              <a:t>'Bananas', 'Oranges’)}</a:t>
            </a:r>
          </a:p>
          <a:p>
            <a:pPr marL="914760" lvl="2">
              <a:lnSpc>
                <a:spcPct val="100000"/>
              </a:lnSpc>
              <a:buClr>
                <a:srgbClr val="000000"/>
              </a:buClr>
            </a:pPr>
            <a:endParaRPr lang="en-US" sz="20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B050"/>
              </a:buClr>
              <a:buFont typeface="Arial"/>
              <a:buChar char="•"/>
            </a:pPr>
            <a:r>
              <a:rPr lang="en-US" sz="2800" spc="-1" dirty="0">
                <a:solidFill>
                  <a:srgbClr val="00B050"/>
                </a:solidFill>
                <a:uFill>
                  <a:solidFill>
                    <a:srgbClr val="FFFFFF"/>
                  </a:solidFill>
                </a:uFill>
                <a:latin typeface="Georgia" panose="02040502050405020303" pitchFamily="18" charset="0"/>
              </a:rPr>
              <a:t>clear method: </a:t>
            </a:r>
            <a:r>
              <a:rPr lang="en-US" sz="2400" b="0" strike="noStrike" spc="-1" dirty="0">
                <a:solidFill>
                  <a:srgbClr val="000000"/>
                </a:solidFill>
                <a:uFill>
                  <a:solidFill>
                    <a:srgbClr val="FFFFFF"/>
                  </a:solidFill>
                </a:uFill>
                <a:latin typeface="Georgia" panose="02040502050405020303" pitchFamily="18" charset="0"/>
              </a:rPr>
              <a:t>clears all the elements of the set</a:t>
            </a:r>
          </a:p>
          <a:p>
            <a:pPr>
              <a:lnSpc>
                <a:spcPct val="100000"/>
              </a:lnSpc>
            </a:pPr>
            <a:endParaRPr lang="en-US" sz="32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34A4F6CE-974E-4419-A97D-392E3B43B627}"/>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8</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5A6E71AE-3A0A-484F-87B5-3C59794A80D5}"/>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Deleting Elements From a Set</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7" name="TextShape 2"/>
          <p:cNvSpPr txBox="1"/>
          <p:nvPr/>
        </p:nvSpPr>
        <p:spPr>
          <a:xfrm>
            <a:off x="609600" y="2013353"/>
            <a:ext cx="11249608" cy="3930247"/>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dirty="0">
                <a:solidFill>
                  <a:srgbClr val="000000"/>
                </a:solidFill>
                <a:uFill>
                  <a:solidFill>
                    <a:srgbClr val="FFFFFF"/>
                  </a:solidFill>
                </a:uFill>
                <a:latin typeface="Georgia" panose="02040502050405020303" pitchFamily="18" charset="0"/>
              </a:rPr>
              <a:t>A for loop can be used to iterate over elements in a set</a:t>
            </a:r>
          </a:p>
          <a:p>
            <a:pPr marL="743040" lvl="1" indent="-28548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General format:</a:t>
            </a:r>
            <a:r>
              <a:rPr lang="en-US" sz="2800" b="0" strike="noStrike" spc="-1" dirty="0">
                <a:solidFill>
                  <a:srgbClr val="00B050"/>
                </a:solidFill>
                <a:uFill>
                  <a:solidFill>
                    <a:srgbClr val="FFFFFF"/>
                  </a:solidFill>
                </a:uFill>
                <a:latin typeface="Georgia" panose="02040502050405020303" pitchFamily="18" charset="0"/>
              </a:rPr>
              <a:t> </a:t>
            </a:r>
            <a:r>
              <a:rPr lang="en-US" sz="2800" strike="noStrike" spc="-1" dirty="0">
                <a:solidFill>
                  <a:srgbClr val="00B050"/>
                </a:solidFill>
                <a:uFill>
                  <a:solidFill>
                    <a:srgbClr val="FFFFFF"/>
                  </a:solidFill>
                </a:uFill>
                <a:latin typeface="Georgia" panose="02040502050405020303" pitchFamily="18" charset="0"/>
              </a:rPr>
              <a:t>for </a:t>
            </a:r>
            <a:r>
              <a:rPr lang="en-US" sz="2800" i="1" strike="noStrike" spc="-1" dirty="0">
                <a:solidFill>
                  <a:srgbClr val="00B050"/>
                </a:solidFill>
                <a:uFill>
                  <a:solidFill>
                    <a:srgbClr val="FFFFFF"/>
                  </a:solidFill>
                </a:uFill>
                <a:latin typeface="Georgia" panose="02040502050405020303" pitchFamily="18" charset="0"/>
              </a:rPr>
              <a:t>item</a:t>
            </a:r>
            <a:r>
              <a:rPr lang="en-US" sz="2800" strike="noStrike" spc="-1" dirty="0">
                <a:solidFill>
                  <a:srgbClr val="00B050"/>
                </a:solidFill>
                <a:uFill>
                  <a:solidFill>
                    <a:srgbClr val="FFFFFF"/>
                  </a:solidFill>
                </a:uFill>
                <a:latin typeface="Georgia" panose="02040502050405020303" pitchFamily="18" charset="0"/>
              </a:rPr>
              <a:t> in </a:t>
            </a:r>
            <a:r>
              <a:rPr lang="en-US" sz="2800" i="1" strike="noStrike" spc="-1" dirty="0">
                <a:solidFill>
                  <a:srgbClr val="00B050"/>
                </a:solidFill>
                <a:uFill>
                  <a:solidFill>
                    <a:srgbClr val="FFFFFF"/>
                  </a:solidFill>
                </a:uFill>
                <a:latin typeface="Georgia" panose="02040502050405020303" pitchFamily="18" charset="0"/>
              </a:rPr>
              <a:t>set</a:t>
            </a:r>
            <a:r>
              <a:rPr lang="en-US" sz="2800" strike="noStrike" spc="-1" dirty="0">
                <a:solidFill>
                  <a:srgbClr val="00B050"/>
                </a:solidFill>
                <a:uFill>
                  <a:solidFill>
                    <a:srgbClr val="FFFFFF"/>
                  </a:solidFill>
                </a:uFill>
                <a:latin typeface="Georgia" panose="02040502050405020303" pitchFamily="18" charset="0"/>
              </a:rPr>
              <a:t>:</a:t>
            </a:r>
            <a:endParaRPr lang="en-US" sz="2400" strike="noStrike" spc="-1" dirty="0">
              <a:solidFill>
                <a:srgbClr val="000000"/>
              </a:solidFill>
              <a:uFill>
                <a:solidFill>
                  <a:srgbClr val="FFFFFF"/>
                </a:solidFill>
              </a:uFill>
              <a:latin typeface="Georgia" panose="02040502050405020303" pitchFamily="18" charset="0"/>
            </a:endParaRPr>
          </a:p>
          <a:p>
            <a:pPr marL="743040" lvl="1" indent="-28548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The loop iterates once for each element in the set</a:t>
            </a:r>
            <a:endParaRPr lang="en-US" sz="24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endParaRPr lang="en-US" sz="32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3200" b="0" strike="noStrike" spc="-1" dirty="0">
                <a:solidFill>
                  <a:srgbClr val="000000"/>
                </a:solidFill>
                <a:uFill>
                  <a:solidFill>
                    <a:srgbClr val="FFFFFF"/>
                  </a:solidFill>
                </a:uFill>
                <a:latin typeface="Georgia" panose="02040502050405020303" pitchFamily="18" charset="0"/>
              </a:rPr>
              <a:t>The </a:t>
            </a:r>
            <a:r>
              <a:rPr lang="en-US" sz="3200" strike="noStrike" spc="-1" dirty="0">
                <a:solidFill>
                  <a:srgbClr val="00B050"/>
                </a:solidFill>
                <a:uFill>
                  <a:solidFill>
                    <a:srgbClr val="FFFFFF"/>
                  </a:solidFill>
                </a:uFill>
                <a:latin typeface="Georgia" panose="02040502050405020303" pitchFamily="18" charset="0"/>
              </a:rPr>
              <a:t>in</a:t>
            </a:r>
            <a:r>
              <a:rPr lang="en-US" sz="3200" b="0" strike="noStrike" spc="-1" dirty="0">
                <a:solidFill>
                  <a:srgbClr val="000000"/>
                </a:solidFill>
                <a:uFill>
                  <a:solidFill>
                    <a:srgbClr val="FFFFFF"/>
                  </a:solidFill>
                </a:uFill>
                <a:latin typeface="Georgia" panose="02040502050405020303" pitchFamily="18" charset="0"/>
              </a:rPr>
              <a:t> operator can be used to test whether a value exists in a set</a:t>
            </a:r>
          </a:p>
          <a:p>
            <a:pPr marL="743040" lvl="1" indent="-28548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Similarly, the </a:t>
            </a:r>
            <a:r>
              <a:rPr lang="en-US" sz="2800" strike="noStrike" spc="-1" dirty="0">
                <a:solidFill>
                  <a:srgbClr val="00B050"/>
                </a:solidFill>
                <a:uFill>
                  <a:solidFill>
                    <a:srgbClr val="FFFFFF"/>
                  </a:solidFill>
                </a:uFill>
                <a:latin typeface="Georgia" panose="02040502050405020303" pitchFamily="18" charset="0"/>
              </a:rPr>
              <a:t>not in </a:t>
            </a:r>
            <a:r>
              <a:rPr lang="en-US" sz="2800" b="0" strike="noStrike" spc="-1" dirty="0">
                <a:solidFill>
                  <a:srgbClr val="000000"/>
                </a:solidFill>
                <a:uFill>
                  <a:solidFill>
                    <a:srgbClr val="FFFFFF"/>
                  </a:solidFill>
                </a:uFill>
                <a:latin typeface="Georgia" panose="02040502050405020303" pitchFamily="18" charset="0"/>
              </a:rPr>
              <a:t>operator can be used to test whether a value does not exist in a set</a:t>
            </a:r>
            <a:endParaRPr lang="en-US" sz="3200" b="0" strike="noStrike" spc="-1" dirty="0">
              <a:solidFill>
                <a:srgbClr val="000000"/>
              </a:solidFill>
              <a:uFill>
                <a:solidFill>
                  <a:srgbClr val="FFFFFF"/>
                </a:solidFill>
              </a:uFill>
              <a:latin typeface="Arial"/>
            </a:endParaRPr>
          </a:p>
        </p:txBody>
      </p:sp>
      <p:sp>
        <p:nvSpPr>
          <p:cNvPr id="2" name="Slide Number Placeholder 1">
            <a:extLst>
              <a:ext uri="{FF2B5EF4-FFF2-40B4-BE49-F238E27FC236}">
                <a16:creationId xmlns:a16="http://schemas.microsoft.com/office/drawing/2014/main" id="{8A5E1AC7-7819-4964-B726-9F3C0FDDD8B8}"/>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9</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5E445736-7AD3-4253-8CDB-C3DAB1F8D935}"/>
              </a:ext>
            </a:extLst>
          </p:cNvPr>
          <p:cNvSpPr txBox="1">
            <a:spLocks/>
          </p:cNvSpPr>
          <p:nvPr/>
        </p:nvSpPr>
        <p:spPr>
          <a:xfrm>
            <a:off x="609600" y="274639"/>
            <a:ext cx="10972800" cy="1143000"/>
          </a:xfrm>
          <a:prstGeom prst="rect">
            <a:avLst/>
          </a:prstGeom>
        </p:spPr>
        <p:txBody>
          <a:bodyPr>
            <a:no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sz="4000" dirty="0">
                <a:latin typeface="Georgia" panose="02040502050405020303" pitchFamily="18" charset="0"/>
              </a:rPr>
              <a:t>For Loop, in, and not in Operators With a Set</a:t>
            </a:r>
            <a:endParaRPr lang="en-US" sz="4000"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2546</TotalTime>
  <Words>1871</Words>
  <Application>Microsoft Office PowerPoint</Application>
  <PresentationFormat>Widescreen</PresentationFormat>
  <Paragraphs>343</Paragraphs>
  <Slides>48</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48</vt:i4>
      </vt:variant>
    </vt:vector>
  </HeadingPairs>
  <TitlesOfParts>
    <vt:vector size="60" baseType="lpstr">
      <vt:lpstr>Arial</vt:lpstr>
      <vt:lpstr>Calibri</vt:lpstr>
      <vt:lpstr>Courier New</vt:lpstr>
      <vt:lpstr>DejaVu Sans</vt:lpstr>
      <vt:lpstr>Franklin Gothic Book</vt:lpstr>
      <vt:lpstr>Georgia</vt:lpstr>
      <vt:lpstr>Helvetica</vt:lpstr>
      <vt:lpstr>Times New Roman</vt:lpstr>
      <vt:lpstr>Wingdings</vt:lpstr>
      <vt:lpstr>1_Office Theme</vt:lpstr>
      <vt:lpstr>2_Custom Design</vt:lpstr>
      <vt:lpstr>3_Custom Design</vt:lpstr>
      <vt:lpstr>PowerPoint Presentation</vt:lpstr>
      <vt:lpstr>Feedback is greatly appreciated!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UMKC Faculty and Staff</dc:creator>
  <dc:description/>
  <cp:lastModifiedBy>Goudarzvand, Saria (UMKC-Student)</cp:lastModifiedBy>
  <cp:revision>145</cp:revision>
  <dcterms:created xsi:type="dcterms:W3CDTF">2014-01-29T16:47:28Z</dcterms:created>
  <dcterms:modified xsi:type="dcterms:W3CDTF">2018-09-07T15:53:04Z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of Missouri - Kansas City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51</vt:i4>
  </property>
</Properties>
</file>