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media/image22.jpg" ContentType="image/jpg"/>
  <Override PartName="/ppt/media/image26.jpg" ContentType="image/jpg"/>
  <Override PartName="/ppt/media/image29.jpg" ContentType="image/jpg"/>
  <Override PartName="/ppt/media/image32.jpg" ContentType="image/jpg"/>
  <Override PartName="/ppt/media/image3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  <p:sldMasterId id="2147483799" r:id="rId4"/>
  </p:sldMasterIdLst>
  <p:notesMasterIdLst>
    <p:notesMasterId r:id="rId65"/>
  </p:notesMasterIdLst>
  <p:sldIdLst>
    <p:sldId id="405" r:id="rId5"/>
    <p:sldId id="406" r:id="rId6"/>
    <p:sldId id="408" r:id="rId7"/>
    <p:sldId id="409" r:id="rId8"/>
    <p:sldId id="410" r:id="rId9"/>
    <p:sldId id="443" r:id="rId10"/>
    <p:sldId id="407" r:id="rId11"/>
    <p:sldId id="411" r:id="rId12"/>
    <p:sldId id="412" r:id="rId13"/>
    <p:sldId id="413" r:id="rId14"/>
    <p:sldId id="414" r:id="rId15"/>
    <p:sldId id="415" r:id="rId16"/>
    <p:sldId id="416" r:id="rId17"/>
    <p:sldId id="418" r:id="rId18"/>
    <p:sldId id="419" r:id="rId19"/>
    <p:sldId id="424" r:id="rId20"/>
    <p:sldId id="425" r:id="rId21"/>
    <p:sldId id="426" r:id="rId22"/>
    <p:sldId id="427" r:id="rId23"/>
    <p:sldId id="428" r:id="rId24"/>
    <p:sldId id="445" r:id="rId25"/>
    <p:sldId id="429" r:id="rId26"/>
    <p:sldId id="430" r:id="rId27"/>
    <p:sldId id="431" r:id="rId28"/>
    <p:sldId id="433" r:id="rId29"/>
    <p:sldId id="434" r:id="rId30"/>
    <p:sldId id="437" r:id="rId31"/>
    <p:sldId id="438" r:id="rId32"/>
    <p:sldId id="449" r:id="rId33"/>
    <p:sldId id="440" r:id="rId34"/>
    <p:sldId id="458" r:id="rId35"/>
    <p:sldId id="504" r:id="rId36"/>
    <p:sldId id="460" r:id="rId37"/>
    <p:sldId id="461" r:id="rId38"/>
    <p:sldId id="462" r:id="rId39"/>
    <p:sldId id="463" r:id="rId40"/>
    <p:sldId id="464" r:id="rId41"/>
    <p:sldId id="465" r:id="rId42"/>
    <p:sldId id="466" r:id="rId43"/>
    <p:sldId id="467" r:id="rId44"/>
    <p:sldId id="482" r:id="rId45"/>
    <p:sldId id="469" r:id="rId46"/>
    <p:sldId id="471" r:id="rId47"/>
    <p:sldId id="477" r:id="rId48"/>
    <p:sldId id="470" r:id="rId49"/>
    <p:sldId id="473" r:id="rId50"/>
    <p:sldId id="478" r:id="rId51"/>
    <p:sldId id="479" r:id="rId52"/>
    <p:sldId id="480" r:id="rId53"/>
    <p:sldId id="481" r:id="rId54"/>
    <p:sldId id="484" r:id="rId55"/>
    <p:sldId id="486" r:id="rId56"/>
    <p:sldId id="488" r:id="rId57"/>
    <p:sldId id="489" r:id="rId58"/>
    <p:sldId id="490" r:id="rId59"/>
    <p:sldId id="494" r:id="rId60"/>
    <p:sldId id="475" r:id="rId61"/>
    <p:sldId id="500" r:id="rId62"/>
    <p:sldId id="503" r:id="rId63"/>
    <p:sldId id="395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chu" initials="P" lastIdx="1" clrIdx="0">
    <p:extLst>
      <p:ext uri="{19B8F6BF-5375-455C-9EA6-DF929625EA0E}">
        <p15:presenceInfo xmlns:p15="http://schemas.microsoft.com/office/powerpoint/2012/main" userId="Puc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BE9"/>
    <a:srgbClr val="23E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AA69-3194-4F77-8600-3A6CCD6561C2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48D4-D935-46B2-B451-65D48947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9CCCA3-4446-4EE2-9626-578FE94D2D2F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836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74EF27-A91F-4A57-8E4E-CF8CFD2AE27D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0306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54CCF2-DAA5-41F9-8A40-6C3F236AD550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6407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B3C887-7376-4515-876B-805EAD038B99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769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C903BB-5407-45B7-A7C5-5BFEE8B30A41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425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173244-1E92-4BD2-80E8-69D0C5BCF5E0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026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118C9F-092A-40E0-BD40-A590AB3FC012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966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B08E9E-BF98-4503-A62E-44F657EE1943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436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08C2AC-7D7E-4E5C-9F97-6C316856D567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2138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E1C7E8-D29D-4FB9-8786-08AF43AB6CBE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3369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3DAD54-E0BA-47D2-95DE-80B9427B806F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664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ECDFE5-63E8-4B47-9E08-97297B645089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647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079AD4-2517-48D3-B6E9-51FBD34825DE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701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ACA6E3-F4B7-4F9A-A76D-025C9FCEFEF6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048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AF3A55-1C50-40D6-80B6-255CBA424479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88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B5FA8E-DF41-486C-AB74-419C49F4891A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434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B78CBE-08B4-4255-B325-0A216514716E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944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36B605-A5DD-4772-A078-8FAB85600025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807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1D0F731-920D-4E9D-A21C-3D0A8B50053D}" type="slidenum">
              <a:rPr lang="nl-NL" altLang="nl-NL"/>
              <a:pPr algn="r" eaLnBrk="1" hangingPunct="1">
                <a:spcBef>
                  <a:spcPct val="0"/>
                </a:spcBef>
              </a:pPr>
              <a:t>42</a:t>
            </a:fld>
            <a:endParaRPr lang="nl-NL" altLang="nl-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24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40567C-3EA3-4F7B-B9E5-B192A2F026AB}" type="slidenum">
              <a:rPr lang="nl-NL" altLang="nl-NL"/>
              <a:pPr algn="r" eaLnBrk="1" hangingPunct="1">
                <a:spcBef>
                  <a:spcPct val="0"/>
                </a:spcBef>
              </a:pPr>
              <a:t>45</a:t>
            </a:fld>
            <a:endParaRPr lang="nl-NL" altLang="nl-NL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13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9CCCA3-4446-4EE2-9626-578FE94D2D2F}" type="slidenum">
              <a:rPr lang="en-US" altLang="en-US" sz="1200"/>
              <a:pPr eaLnBrk="1" hangingPunct="1"/>
              <a:t>46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477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3D043C-B1AE-453E-B3A2-E6301AF92F17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680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EE5F59-47D6-4111-B96C-95B740E9031D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60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F4C483-2C29-4D5D-96FC-A3EE3EC58B3F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802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0ACDE8-1733-47E3-BEE1-50B91B17F1EF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253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6A09E3-09EE-4A32-B1B8-0C84465FE196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451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411437-0349-4EC7-92C1-A3434BB882AF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3906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9F4C38-439A-4E75-B5E3-D31F50F0CC1A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661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D64-3ED3-4AA4-A103-B3595FAA64D6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7235-F2EB-4D4A-8519-FB2D19213067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5FE9-75FB-4ED4-9E27-59C264813811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117E-262F-4690-9E75-709C68E9B18C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E1E4-0FE5-40AF-9A53-FCFE6AC37A9B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AD57-086B-4747-8858-27805F46FA85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9CE9-19FC-4FD0-89CD-C43DF37196ED}" type="datetime1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C6F6-628A-443F-B348-257C1E00634A}" type="datetime1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E7D1-122C-44C8-9C38-300347EA2CB7}" type="datetime1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76F2-7D1E-4A88-86FF-F1C405365DD7}" type="datetime1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13F7-7BF9-4916-B095-E89CFEB2AAE7}" type="datetime1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85BE-E103-44CB-AADA-40D4F75CC7C3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D484-E329-48A9-806C-350810CC88B1}" type="datetime1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3A4D-4B22-4A3D-9D76-AF6D77D0870B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C684-5D0E-454D-BFC5-6F86D50A3321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5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E9F0-E18C-40FA-A2FD-B0FDD172B39F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BEAE-65E9-4969-8FB4-625AFA18E4F5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3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486F-D079-46E1-A06B-34AE4CA022E7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5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99F9-45C1-40FA-96BE-D9CD7ED0F054}" type="datetime1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3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135B-AEED-458A-BCCE-84959737D630}" type="datetime1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7912-4EF2-4234-A24F-4D3835C6ECB1}" type="datetime1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1309-9EB0-4E0C-B1D9-D6C4C214D4F6}" type="datetime1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61D9-00F8-4024-83C9-6F0F60936F10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5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7F2B-57C3-4583-BB43-B9F78CFFE45D}" type="datetime1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0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921F-A2DC-4824-9B88-87C1619DB8DA}" type="datetime1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247A-B68E-44B1-BF5F-F739CAA37264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8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10F6-8BDC-4DB0-A7AE-931A697D79A0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9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2EF6-C186-4940-BFAC-DCC8A1467A9D}" type="datetime1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8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4BEF-9290-4B30-AF7E-083153856B2D}" type="datetime1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143001"/>
            <a:ext cx="103632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4523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143001"/>
            <a:ext cx="103632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662633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143001"/>
            <a:ext cx="103632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757779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0265-6295-41D9-9204-129E8844C6C9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DE24-4138-4EF8-A21B-0288D5FAEBFE}" type="datetime1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F755-71DD-4E4E-B2A1-DEAF117CB27E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51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E449-6945-4CEB-BF8B-906730902095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16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3B63-111D-4200-A02E-6116FF230CCA}" type="datetime1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7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E54-C557-4F97-B58E-B80A92BD7370}" type="datetime1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21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9833-11A1-4CF4-8EFA-735B31D67FCE}" type="datetime1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56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88C3-E0DA-4B9A-B414-9BB39BC52F96}" type="datetime1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01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17C6-3825-4A3F-87BF-1CC1D3A789D6}" type="datetime1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BE78-5EE5-4555-9749-334B78509082}" type="datetime1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DE0-9FEB-4F3F-99E3-4F401B245B9F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220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C5E4-9F21-4B77-B6A8-54CB1D8969C3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2896-6E7A-4D09-B653-B20AA013E64D}" type="datetime1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CD18-D59B-4593-9FCA-734F9F60C294}" type="datetime1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8B92-54B8-472F-AC73-A787CBC6AE80}" type="datetime1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45F1-4445-44B0-AA0C-DFFDFBF6F5F1}" type="datetime1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CB7A-8F49-49C7-9F9C-5EF28B14A557}" type="datetime1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9E05-4520-45FD-A273-AF4756E5273D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BD17-6D6B-4EE7-8D54-60CE451628CF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717F-EE2E-4C54-B13F-56660700D176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811" r:id="rId14"/>
    <p:sldLayoutId id="2147483814" r:id="rId15"/>
    <p:sldLayoutId id="2147483815" r:id="rId1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9D9D-9734-4A52-A505-343B03F02C4F}" type="datetime1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knowak/cs265_fall_2009/Python_Classes_nb.ppt" TargetMode="Externa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drexel.edu/~knowak/cs265_fall_2009/Python_Classes_nb.pp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scikit-learn.org/stable/" TargetMode="External"/><Relationship Id="rId4" Type="http://schemas.openxmlformats.org/officeDocument/2006/relationships/hyperlink" Target="http://matplotlib.org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drexel.edu/~knowak/cs265_fall_2009/Python_Classes_nb.ppt" TargetMode="External"/><Relationship Id="rId7" Type="http://schemas.openxmlformats.org/officeDocument/2006/relationships/hyperlink" Target="http://www.python-course.eu/python3_multiple_inheritance.php" TargetMode="External"/><Relationship Id="rId2" Type="http://schemas.openxmlformats.org/officeDocument/2006/relationships/hyperlink" Target="https://www.csee.umbc.edu/courses/691p/notes/python/python3.ppt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jakevdp.github.io/blog/2013/08/07/conways-game-of-life/" TargetMode="External"/><Relationship Id="rId5" Type="http://schemas.openxmlformats.org/officeDocument/2006/relationships/hyperlink" Target="https://webvalley.fbk.eu/static/media/uploads/presentations/introductiontonumpy2.pdf" TargetMode="External"/><Relationship Id="rId4" Type="http://schemas.openxmlformats.org/officeDocument/2006/relationships/hyperlink" Target="https://github.com/MiguelSOliveira/Python-Project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414" y="2032001"/>
            <a:ext cx="9312655" cy="1356170"/>
          </a:xfrm>
        </p:spPr>
        <p:txBody>
          <a:bodyPr/>
          <a:lstStyle/>
          <a:p>
            <a:r>
              <a:rPr lang="en-US" sz="3600" b="1" dirty="0"/>
              <a:t>COMP-SCI 5590 - 0001   Special Topics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Python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17" y="0"/>
            <a:ext cx="76327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1417" y="4610101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 readable, dynamic, pleasant, flexible, fast and powerful language</a:t>
            </a:r>
          </a:p>
        </p:txBody>
      </p:sp>
    </p:spTree>
    <p:extLst>
      <p:ext uri="{BB962C8B-B14F-4D97-AF65-F5344CB8AC3E}">
        <p14:creationId xmlns:p14="http://schemas.microsoft.com/office/powerpoint/2010/main" val="188523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Constructor: __init__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An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>
                <a:ea typeface="ＭＳ Ｐゴシック" panose="020B0600070205080204" pitchFamily="34" charset="-128"/>
              </a:rPr>
              <a:t> method can take any number of arguments.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Like other functions or methods, the arguments can be defined with default values, making them optional to the caller. </a:t>
            </a:r>
          </a:p>
          <a:p>
            <a:endParaRPr lang="en-US" altLang="en-US" sz="2800"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a typeface="ＭＳ Ｐゴシック" panose="020B0600070205080204" pitchFamily="34" charset="-128"/>
              </a:rPr>
              <a:t>However, the first argument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>
                <a:ea typeface="ＭＳ Ｐゴシック" panose="020B0600070205080204" pitchFamily="34" charset="-128"/>
              </a:rPr>
              <a:t> in the definition of __init__ is special…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294161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Self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592" y="1447800"/>
            <a:ext cx="9817608" cy="48768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The first argument of every method is a reference to the current instance of the class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By convention, we name this argument </a:t>
            </a:r>
            <a:r>
              <a:rPr lang="en-US" altLang="en-US" sz="2800" b="1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In 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>
                <a:ea typeface="ＭＳ Ｐゴシック" panose="020B0600070205080204" pitchFamily="34" charset="-128"/>
              </a:rPr>
              <a:t>, </a:t>
            </a:r>
            <a:r>
              <a:rPr lang="en-US" altLang="en-US" sz="2800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refers to the object currently being created; so, in other class methods, it refers to the instance whose method was called 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Similar to the keyword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this</a:t>
            </a:r>
            <a:r>
              <a:rPr lang="en-US" altLang="en-US" sz="2800" dirty="0">
                <a:ea typeface="ＭＳ Ｐゴシック" panose="020B0600070205080204" pitchFamily="34" charset="-128"/>
              </a:rPr>
              <a:t> in Java or C++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294421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Self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Although you must specify </a:t>
            </a:r>
            <a:r>
              <a:rPr lang="en-US" altLang="en-US" sz="2800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explicitly when </a:t>
            </a:r>
            <a:r>
              <a:rPr lang="en-US" altLang="en-US" sz="2800" i="1" u="sng" dirty="0">
                <a:ea typeface="ＭＳ Ｐゴシック" panose="020B0600070205080204" pitchFamily="34" charset="-128"/>
              </a:rPr>
              <a:t>defining</a:t>
            </a:r>
            <a:r>
              <a:rPr lang="en-US" altLang="en-US" sz="2800" dirty="0">
                <a:ea typeface="ＭＳ Ｐゴシック" panose="020B0600070205080204" pitchFamily="34" charset="-128"/>
              </a:rPr>
              <a:t> the method, you don’t include it when </a:t>
            </a:r>
            <a:r>
              <a:rPr lang="en-US" altLang="en-US" sz="2800" i="1" u="sng" dirty="0">
                <a:ea typeface="ＭＳ Ｐゴシック" panose="020B0600070205080204" pitchFamily="34" charset="-128"/>
              </a:rPr>
              <a:t>calling</a:t>
            </a:r>
            <a:r>
              <a:rPr lang="en-US" altLang="en-US" sz="2800" dirty="0">
                <a:ea typeface="ＭＳ Ｐゴシック" panose="020B0600070205080204" pitchFamily="34" charset="-128"/>
              </a:rPr>
              <a:t> the method. 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Python passes it for you automatically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sz="1400" dirty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Defining a method:			            Calling a method: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i="1" dirty="0">
                <a:ea typeface="ＭＳ Ｐゴシック" panose="020B0600070205080204" pitchFamily="34" charset="-128"/>
              </a:rPr>
              <a:t>(this code inside a class definition.)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000" i="1" dirty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 err="1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set_age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):		                 </a:t>
            </a:r>
            <a:r>
              <a:rPr lang="en-US" altLang="en-US" sz="1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x.set_age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(23)</a:t>
            </a:r>
            <a:b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self.age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</a:t>
            </a: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4215384" y="394716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232115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Deleting instances: No Need to “free”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" y="1524000"/>
            <a:ext cx="9854184" cy="48768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When you are done with an object, you don’t have to delete or free it explicitly.  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Python has automatic garbage collection.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Python will automatically detect when all of the references to a piece of memory have gone out of scope.  Automatically frees that memory.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Generally works well, few memory leaks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43628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Definition of student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39624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“““A class representing a student ”””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(self,n,a):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self.full_name = n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self.age = a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self.age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22032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Syntax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for Access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91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 = student(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f.full_name </a:t>
            </a:r>
            <a:r>
              <a:rPr lang="en-US" altLang="en-US" sz="2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Access attribute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f.get_age() </a:t>
            </a:r>
            <a:r>
              <a:rPr lang="en-US" altLang="en-US" sz="2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Access a method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167310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Two Kinds of Attributes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032" y="1295400"/>
            <a:ext cx="11823192" cy="533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non-method data stored by objects are called attributes  </a:t>
            </a:r>
          </a:p>
          <a:p>
            <a:pPr>
              <a:lnSpc>
                <a:spcPct val="80000"/>
              </a:lnSpc>
            </a:pP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Data </a:t>
            </a:r>
            <a:r>
              <a:rPr lang="en-US" altLang="en-US" sz="2800" dirty="0">
                <a:ea typeface="ＭＳ Ｐゴシック" panose="020B0600070205080204" pitchFamily="34" charset="-128"/>
              </a:rPr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Variable owned by a </a:t>
            </a:r>
            <a:r>
              <a:rPr lang="en-US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particular instance </a:t>
            </a:r>
            <a:r>
              <a:rPr lang="en-US" altLang="en-US" sz="2600" dirty="0">
                <a:ea typeface="ＭＳ Ｐゴシック" panose="020B0600070205080204" pitchFamily="34" charset="-128"/>
              </a:rPr>
              <a:t>of a class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Each instance has its own value for it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These are the most common kind of attribute</a:t>
            </a:r>
          </a:p>
          <a:p>
            <a:pPr>
              <a:lnSpc>
                <a:spcPct val="80000"/>
              </a:lnSpc>
            </a:pP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 </a:t>
            </a:r>
            <a:r>
              <a:rPr lang="en-US" altLang="en-US" sz="2800" dirty="0">
                <a:ea typeface="ＭＳ Ｐゴシック" panose="020B0600070205080204" pitchFamily="34" charset="-128"/>
              </a:rPr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Owned by the </a:t>
            </a:r>
            <a:r>
              <a:rPr lang="en-US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 as a whole</a:t>
            </a:r>
            <a:r>
              <a:rPr lang="en-US" altLang="en-US" sz="2600" dirty="0">
                <a:ea typeface="ＭＳ Ｐゴシック" panose="020B0600070205080204" pitchFamily="34" charset="-128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All class instances share the same value for it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Called “static” variables in some languages  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Good for (1) </a:t>
            </a:r>
            <a:r>
              <a:rPr lang="en-US" altLang="en-US" dirty="0">
                <a:ea typeface="ＭＳ Ｐゴシック" panose="020B0600070205080204" pitchFamily="34" charset="-128"/>
              </a:rPr>
              <a:t>class-wide constants and (2) building counter of how many instances of the class have been made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178765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Data Attributes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Data attributes are created and initialized by an 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__()</a:t>
            </a:r>
            <a:r>
              <a:rPr lang="en-US" altLang="en-US" sz="2800" dirty="0">
                <a:ea typeface="ＭＳ Ｐゴシック" panose="020B0600070205080204" pitchFamily="34" charset="-128"/>
              </a:rPr>
              <a:t> method.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Simply assigning to a name creates the attribute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Inside the class, refer to data attributes using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self.full_name</a:t>
            </a:r>
            <a:endParaRPr lang="en-US" altLang="en-US" sz="2800" dirty="0">
              <a:solidFill>
                <a:srgbClr val="FF99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8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teacher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 class representing teachers.”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 err="1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self,n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):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self.full_name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n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 err="1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print_name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8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self.full_name</a:t>
            </a:r>
            <a:endParaRPr lang="en-US" altLang="en-US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2171018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Class Attributes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" y="1493837"/>
            <a:ext cx="11987784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Because all instances of a class share one copy of a class attribute, when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any </a:t>
            </a:r>
            <a:r>
              <a:rPr lang="en-US" altLang="en-US" dirty="0">
                <a:ea typeface="ＭＳ Ｐゴシック" panose="020B0600070205080204" pitchFamily="34" charset="-128"/>
              </a:rPr>
              <a:t>instance changes it, the value is changed for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all </a:t>
            </a:r>
            <a:r>
              <a:rPr lang="en-US" altLang="en-US" dirty="0">
                <a:ea typeface="ＭＳ Ｐゴシック" panose="020B0600070205080204" pitchFamily="34" charset="-128"/>
              </a:rPr>
              <a:t>instances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Class attributes are defined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within </a:t>
            </a:r>
            <a:r>
              <a:rPr lang="en-US" altLang="en-US" dirty="0">
                <a:ea typeface="ＭＳ Ｐゴシック" panose="020B0600070205080204" pitchFamily="34" charset="-128"/>
              </a:rPr>
              <a:t>a class definition and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outside </a:t>
            </a:r>
            <a:r>
              <a:rPr lang="en-US" altLang="en-US" dirty="0">
                <a:ea typeface="ＭＳ Ｐゴシック" panose="020B0600070205080204" pitchFamily="34" charset="-128"/>
              </a:rPr>
              <a:t>of any method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Since there is one of these attributes </a:t>
            </a:r>
            <a:r>
              <a:rPr lang="en-US" altLang="en-US" i="1" dirty="0">
                <a:ea typeface="ＭＳ Ｐゴシック" panose="020B0600070205080204" pitchFamily="34" charset="-128"/>
              </a:rPr>
              <a:t>per class</a:t>
            </a:r>
            <a:r>
              <a:rPr lang="en-US" altLang="en-US" dirty="0">
                <a:ea typeface="ＭＳ Ｐゴシック" panose="020B0600070205080204" pitchFamily="34" charset="-128"/>
              </a:rPr>
              <a:t> and not one </a:t>
            </a:r>
            <a:r>
              <a:rPr lang="en-US" altLang="en-US" i="1" dirty="0">
                <a:ea typeface="ＭＳ Ｐゴシック" panose="020B0600070205080204" pitchFamily="34" charset="-128"/>
              </a:rPr>
              <a:t>per instance</a:t>
            </a:r>
            <a:r>
              <a:rPr lang="en-US" altLang="en-US" dirty="0">
                <a:ea typeface="ＭＳ Ｐゴシック" panose="020B0600070205080204" pitchFamily="34" charset="-128"/>
              </a:rPr>
              <a:t>, they’re accessed via a different notation: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Access class attributes using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self.__class__.name</a:t>
            </a:r>
            <a:r>
              <a:rPr lang="en-US" altLang="en-US" dirty="0">
                <a:ea typeface="ＭＳ Ｐゴシック" panose="020B0600070205080204" pitchFamily="34" charset="-128"/>
              </a:rPr>
              <a:t> notation –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This is just one way to do this &amp; the safest in general.</a:t>
            </a:r>
            <a:br>
              <a:rPr lang="en-US" altLang="en-US" sz="1600" dirty="0">
                <a:ea typeface="ＭＳ Ｐゴシック" panose="020B0600070205080204" pitchFamily="34" charset="-128"/>
              </a:rPr>
            </a:br>
            <a:br>
              <a:rPr lang="en-US" altLang="en-US" sz="1600" dirty="0">
                <a:ea typeface="ＭＳ Ｐゴシック" panose="020B0600070205080204" pitchFamily="34" charset="-128"/>
              </a:rPr>
            </a:br>
            <a:br>
              <a:rPr lang="en-US" altLang="en-US" sz="1600" dirty="0">
                <a:ea typeface="ＭＳ Ｐゴシック" panose="020B0600070205080204" pitchFamily="34" charset="-128"/>
              </a:rPr>
            </a:br>
            <a:br>
              <a:rPr lang="en-US" altLang="en-US" sz="1600" dirty="0">
                <a:ea typeface="ＭＳ Ｐゴシック" panose="020B0600070205080204" pitchFamily="34" charset="-128"/>
              </a:rPr>
            </a:br>
            <a:br>
              <a:rPr lang="en-US" altLang="en-US" sz="1600" dirty="0">
                <a:ea typeface="ＭＳ Ｐゴシック" panose="020B0600070205080204" pitchFamily="34" charset="-128"/>
              </a:rPr>
            </a:br>
            <a:br>
              <a:rPr lang="en-US" altLang="en-US" sz="1600" dirty="0">
                <a:ea typeface="ＭＳ Ｐゴシック" panose="020B0600070205080204" pitchFamily="34" charset="-128"/>
              </a:rPr>
            </a:b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2104644" y="4540315"/>
            <a:ext cx="7620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 dirty="0">
                <a:solidFill>
                  <a:srgbClr val="FF9933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sample</a:t>
            </a:r>
            <a:r>
              <a:rPr lang="en-US" altLang="en-US" sz="2000" b="1" dirty="0">
                <a:latin typeface="Courier New" panose="02070309020205020404" pitchFamily="49" charset="0"/>
              </a:rPr>
              <a:t>:			&gt;&gt;&gt; a = sample()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x = 23 				&gt;&gt;&gt;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a.increment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increment</a:t>
            </a:r>
            <a:r>
              <a:rPr lang="en-US" altLang="en-US" sz="2000" b="1" dirty="0">
                <a:latin typeface="Courier New" panose="02070309020205020404" pitchFamily="49" charset="0"/>
              </a:rPr>
              <a:t>(self): 	&gt;&gt;&gt;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a.__class__.x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self.__class__.x</a:t>
            </a:r>
            <a:r>
              <a:rPr lang="en-US" altLang="en-US" sz="2000" b="1" dirty="0">
                <a:latin typeface="Courier New" panose="02070309020205020404" pitchFamily="49" charset="0"/>
              </a:rPr>
              <a:t> += 1	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24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sp>
        <p:nvSpPr>
          <p:cNvPr id="64517" name="Rectangle 7"/>
          <p:cNvSpPr>
            <a:spLocks noChangeArrowheads="1"/>
          </p:cNvSpPr>
          <p:nvPr/>
        </p:nvSpPr>
        <p:spPr bwMode="auto">
          <a:xfrm>
            <a:off x="2104644" y="4586353"/>
            <a:ext cx="4267200" cy="12192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8" name="Rectangle 8"/>
          <p:cNvSpPr>
            <a:spLocks noChangeArrowheads="1"/>
          </p:cNvSpPr>
          <p:nvPr/>
        </p:nvSpPr>
        <p:spPr bwMode="auto">
          <a:xfrm>
            <a:off x="6716268" y="4465638"/>
            <a:ext cx="3276600" cy="1371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3055931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Data vs. Class Attributes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286000"/>
            <a:ext cx="4114800" cy="28956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16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counter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overall_total = 0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16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class attribute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self.my_total = 0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6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data attribute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increment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counter.overall_total = \   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counter.overall_total + 1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self.my_total = \   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self.my_total + 1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248400" y="2209800"/>
            <a:ext cx="44196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a = counter()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b = counter()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a.increment()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b.increment()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b.increment()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a.my_total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a.__class__.overall_total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b.my_total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b.__class__.overall_total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1905000" y="2133600"/>
            <a:ext cx="4038600" cy="3276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6248400" y="2133600"/>
            <a:ext cx="3810000" cy="3276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365377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r>
              <a:rPr lang="en-US" dirty="0"/>
              <a:t>Object Oriented Concepts</a:t>
            </a:r>
          </a:p>
          <a:p>
            <a:r>
              <a:rPr lang="en-US" dirty="0"/>
              <a:t>Instances</a:t>
            </a:r>
          </a:p>
          <a:p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self</a:t>
            </a:r>
          </a:p>
          <a:p>
            <a:r>
              <a:rPr lang="en-US" dirty="0"/>
              <a:t>Private, Protected, Public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Scientific Python</a:t>
            </a:r>
          </a:p>
          <a:p>
            <a:r>
              <a:rPr lang="en-US" dirty="0" err="1"/>
              <a:t>Numpy</a:t>
            </a:r>
            <a:r>
              <a:rPr lang="en-US" dirty="0"/>
              <a:t> Package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3795404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0"/>
            <a:ext cx="7772400" cy="2895600"/>
          </a:xfrm>
        </p:spPr>
        <p:txBody>
          <a:bodyPr/>
          <a:lstStyle/>
          <a:p>
            <a:r>
              <a:rPr lang="en-US" altLang="en-US" sz="8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142710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Inheritance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Basic syntax for a derived class definition:</a:t>
            </a:r>
          </a:p>
          <a:p>
            <a:endParaRPr lang="en-US" altLang="en-US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/>
              <a:t>	class </a:t>
            </a:r>
            <a:r>
              <a:rPr lang="en-US" altLang="en-US" sz="1600" dirty="0" err="1"/>
              <a:t>DerivedClassName</a:t>
            </a:r>
            <a:r>
              <a:rPr lang="en-US" altLang="en-US" sz="1600" dirty="0"/>
              <a:t>(</a:t>
            </a:r>
            <a:r>
              <a:rPr lang="en-US" altLang="en-US" sz="1600" dirty="0" err="1"/>
              <a:t>BaseClassName</a:t>
            </a:r>
            <a:r>
              <a:rPr lang="en-US" altLang="en-US" sz="1600" dirty="0"/>
              <a:t>):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/>
              <a:t>		&lt;statement-1&gt;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/>
              <a:t>		. . 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/>
              <a:t>		 &lt;statement-N&gt;</a:t>
            </a:r>
          </a:p>
          <a:p>
            <a:endParaRPr lang="en-US" altLang="en-US" sz="2000" dirty="0"/>
          </a:p>
          <a:p>
            <a:r>
              <a:rPr lang="en-US" altLang="en-US" sz="2000" dirty="0"/>
              <a:t>As stated before, all methods are virtual by default</a:t>
            </a:r>
          </a:p>
          <a:p>
            <a:pPr lvl="1"/>
            <a:r>
              <a:rPr lang="en-US" altLang="en-US" sz="1600" dirty="0"/>
              <a:t>If a method in </a:t>
            </a:r>
            <a:r>
              <a:rPr lang="en-US" altLang="en-US" sz="1600" dirty="0" err="1"/>
              <a:t>DerivedClassName</a:t>
            </a:r>
            <a:r>
              <a:rPr lang="en-US" altLang="en-US" sz="1600" dirty="0"/>
              <a:t> above has the same name and parameters as </a:t>
            </a:r>
            <a:r>
              <a:rPr lang="en-US" altLang="en-US" sz="1600" dirty="0" err="1"/>
              <a:t>BaseClassName</a:t>
            </a:r>
            <a:r>
              <a:rPr lang="en-US" altLang="en-US" sz="1600" dirty="0"/>
              <a:t>, the method in the derived class will be implemented when its called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https://www.cs.drexel.edu/~knowak/cs265_fall_2009/Python_Classes_nb.ppt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71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Subclasses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class can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extend </a:t>
            </a:r>
            <a:r>
              <a:rPr lang="en-US" altLang="en-US" sz="2800">
                <a:ea typeface="ＭＳ Ｐゴシック" panose="020B0600070205080204" pitchFamily="34" charset="-128"/>
              </a:rPr>
              <a:t>the definition of another class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Allows use (or extension ) of methods and attributes already defined in the previous one.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New class: </a:t>
            </a:r>
            <a:r>
              <a:rPr lang="en-US" altLang="en-US" sz="24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subclass</a:t>
            </a:r>
            <a:r>
              <a:rPr lang="en-US" altLang="en-US" sz="2400">
                <a:ea typeface="ＭＳ Ｐゴシック" panose="020B0600070205080204" pitchFamily="34" charset="-128"/>
              </a:rPr>
              <a:t>. Original: </a:t>
            </a:r>
            <a:r>
              <a:rPr lang="en-US" altLang="en-US" sz="24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parent</a:t>
            </a:r>
            <a:r>
              <a:rPr lang="en-US" altLang="en-US" sz="2400">
                <a:ea typeface="ＭＳ Ｐゴシック" panose="020B0600070205080204" pitchFamily="34" charset="-128"/>
              </a:rPr>
              <a:t>, </a:t>
            </a:r>
            <a:r>
              <a:rPr lang="en-US" altLang="en-US" sz="24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ancestor </a:t>
            </a:r>
            <a:r>
              <a:rPr lang="en-US" altLang="en-US" sz="2400">
                <a:solidFill>
                  <a:schemeClr val="accent2"/>
                </a:solidFill>
                <a:ea typeface="ＭＳ Ｐゴシック" panose="020B0600070205080204" pitchFamily="34" charset="-128"/>
              </a:rPr>
              <a:t>or </a:t>
            </a:r>
            <a:r>
              <a:rPr lang="en-US" altLang="en-US" sz="24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superclass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To define a subclass, put the name of the superclass in parentheses after the subclass’s name on the first line of the definition.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Cs_student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(student):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Python has no ‘extends’ keyword like Java.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Multiple inheritance is supported.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3023993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Redefining Methods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To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redefine a method </a:t>
            </a:r>
            <a:r>
              <a:rPr lang="en-US" altLang="en-US" sz="2800">
                <a:ea typeface="ＭＳ Ｐゴシック" panose="020B0600070205080204" pitchFamily="34" charset="-128"/>
              </a:rPr>
              <a:t>of the parent class, include a new definition using the same name in the subclass.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 old code won’t get executed.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To execute the method in the parent class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in addition to </a:t>
            </a:r>
            <a:r>
              <a:rPr lang="en-US" altLang="en-US" sz="2800">
                <a:ea typeface="ＭＳ Ｐゴシック" panose="020B0600070205080204" pitchFamily="34" charset="-128"/>
              </a:rPr>
              <a:t>new code for some method, explicitly call the parent’s version of the method.</a:t>
            </a:r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parentClass.methodName(</a:t>
            </a:r>
            <a:r>
              <a:rPr lang="en-US" altLang="en-US" sz="2400" b="1" u="sng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, a, b, c)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>
                <a:solidFill>
                  <a:srgbClr val="FF3300"/>
                </a:solidFill>
                <a:ea typeface="ＭＳ Ｐゴシック" panose="020B0600070205080204" pitchFamily="34" charset="-128"/>
              </a:rPr>
              <a:t>The only time you ever explicitly pass ‘self’ as an argument is when calling a method of an ancestor.</a:t>
            </a:r>
            <a:endParaRPr lang="en-US" altLang="en-US" sz="2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br>
              <a:rPr lang="en-US" altLang="en-US" sz="2400" b="1">
                <a:solidFill>
                  <a:srgbClr val="FF3300"/>
                </a:solidFill>
                <a:ea typeface="ＭＳ Ｐゴシック" panose="020B0600070205080204" pitchFamily="34" charset="-128"/>
              </a:rPr>
            </a:br>
            <a:r>
              <a:rPr lang="en-US" altLang="en-US" sz="2400" b="1">
                <a:solidFill>
                  <a:srgbClr val="FF3300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https://www.cs.drexel.edu/~knowak/cs265_fall_2009/Python_Classes_nb.ppt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75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Definition of a class extending student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8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 class representing a student.”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 sz="1800" dirty="0">
              <a:solidFill>
                <a:srgbClr val="FF99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8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def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self,n,a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):</a:t>
            </a:r>
            <a:b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self.full_name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n</a:t>
            </a:r>
            <a:b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self.age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a</a:t>
            </a:r>
            <a:b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8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def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self.age</a:t>
            </a: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8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Cs_student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(student)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 class extending student.”</a:t>
            </a:r>
            <a:b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b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self,n,a,s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):</a:t>
            </a:r>
            <a:b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student.__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__(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self,n,a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 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#Call __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 for student</a:t>
            </a: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self.section_num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s</a:t>
            </a:r>
            <a:b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b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 	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#Redefines 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method entirely</a:t>
            </a:r>
            <a:b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 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“Age: ”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+ str(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self.age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2057400" y="358140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864608" y="2185416"/>
            <a:ext cx="4855464" cy="1618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948672" y="1856232"/>
            <a:ext cx="163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Passing another class as parent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2442898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295400"/>
            <a:ext cx="7772400" cy="2819400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Built-In </a:t>
            </a:r>
            <a:b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Methods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11090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Built-In Members of Classes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Classes contain many methods and attributes that are included by Python even if you don’t define them explicitly.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Most of these methods define automatic functionality triggered by special operators or usage of that class.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 built-in attributes define information that must be stored for all classes.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All built-in members have double underscores around their names:  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  __doc__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1184821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Methods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9372600" cy="43434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You can redefine these as well: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:</a:t>
            </a:r>
            <a:r>
              <a:rPr lang="en-US" altLang="en-US" dirty="0">
                <a:ea typeface="ＭＳ Ｐゴシック" panose="020B0600070205080204" pitchFamily="34" charset="-128"/>
              </a:rPr>
              <a:t> The constructor for the class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cmp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:</a:t>
            </a:r>
            <a:r>
              <a:rPr lang="en-US" altLang="en-US" dirty="0">
                <a:ea typeface="ＭＳ Ｐゴシック" panose="020B0600070205080204" pitchFamily="34" charset="-128"/>
              </a:rPr>
              <a:t> Define how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==</a:t>
            </a:r>
            <a:r>
              <a:rPr lang="en-US" altLang="en-US" dirty="0">
                <a:ea typeface="ＭＳ Ｐゴシック" panose="020B0600070205080204" pitchFamily="34" charset="-128"/>
              </a:rPr>
              <a:t> works for class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:</a:t>
            </a:r>
            <a:r>
              <a:rPr lang="en-US" altLang="en-US" dirty="0">
                <a:ea typeface="ＭＳ Ｐゴシック" panose="020B0600070205080204" pitchFamily="34" charset="-128"/>
              </a:rPr>
              <a:t> Define how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obj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r>
              <a:rPr lang="en-US" altLang="en-US" dirty="0">
                <a:ea typeface="ＭＳ Ｐゴシック" panose="020B0600070205080204" pitchFamily="34" charset="-128"/>
              </a:rPr>
              <a:t> works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__copy__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:</a:t>
            </a:r>
            <a:r>
              <a:rPr lang="en-US" altLang="en-US" dirty="0">
                <a:ea typeface="ＭＳ Ｐゴシック" panose="020B0600070205080204" pitchFamily="34" charset="-128"/>
              </a:rPr>
              <a:t> Define how to copy a class</a:t>
            </a:r>
          </a:p>
          <a:p>
            <a:pPr lvl="1"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Other built-in methods allow you to give a class the ability to use [ ] notation like an array or ( ) notation like a function call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237661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Data Items</a:t>
            </a:r>
          </a:p>
        </p:txBody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These attributes exist for all classes.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__doc__</a:t>
            </a:r>
            <a:r>
              <a:rPr lang="en-US" altLang="en-US" sz="2400" dirty="0">
                <a:ea typeface="ＭＳ Ｐゴシック" panose="020B0600070205080204" pitchFamily="34" charset="-128"/>
              </a:rPr>
              <a:t> 	: Variable for documentation string for class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__class__</a:t>
            </a:r>
            <a:r>
              <a:rPr lang="en-US" altLang="en-US" sz="2400" dirty="0">
                <a:ea typeface="ＭＳ Ｐゴシック" panose="020B0600070205080204" pitchFamily="34" charset="-128"/>
              </a:rPr>
              <a:t> 	: Variable which gives you a reference to the class from any instance of it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__module__</a:t>
            </a:r>
            <a:r>
              <a:rPr lang="en-US" altLang="en-US" sz="2400" dirty="0">
                <a:ea typeface="ＭＳ Ｐゴシック" panose="020B0600070205080204" pitchFamily="34" charset="-128"/>
              </a:rPr>
              <a:t> 	: Variable which gives a reference to the module in which the particular class is defined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__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dict</a:t>
            </a:r>
            <a:r>
              <a:rPr lang="en-US" altLang="en-US" sz="2400" dirty="0">
                <a:ea typeface="ＭＳ Ｐゴシック" panose="020B0600070205080204" pitchFamily="34" charset="-128"/>
              </a:rPr>
              <a:t>__		:The dictionary that is actually the namespace for a class (but not its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superclasses</a:t>
            </a:r>
            <a:r>
              <a:rPr lang="en-US" altLang="en-US" sz="2400" dirty="0">
                <a:ea typeface="ＭＳ Ｐゴシック" panose="020B0600070205080204" pitchFamily="34" charset="-128"/>
              </a:rPr>
              <a:t>)	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Useful: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dir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(x)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returns a list of all methods and attributes defined for object x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2801811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Private Variables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Programmers that use python typically use an underscore as a prefix to private variables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/>
              <a:t>	Ex: __color</a:t>
            </a:r>
          </a:p>
          <a:p>
            <a:endParaRPr lang="en-US" alt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https://www.cs.drexel.edu/~knowak/cs265_fall_2009/Python_Classes_nb.ppt</a:t>
            </a:r>
          </a:p>
        </p:txBody>
      </p:sp>
    </p:spTree>
    <p:extLst>
      <p:ext uri="{BB962C8B-B14F-4D97-AF65-F5344CB8AC3E}">
        <p14:creationId xmlns:p14="http://schemas.microsoft.com/office/powerpoint/2010/main" val="268879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0916" y="247206"/>
            <a:ext cx="10972800" cy="11430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Defining a Class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888" y="1773936"/>
            <a:ext cx="11420856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 </a:t>
            </a:r>
            <a:r>
              <a:rPr lang="en-US" altLang="en-US" sz="2800" dirty="0">
                <a:ea typeface="ＭＳ Ｐゴシック" panose="020B0600070205080204" pitchFamily="34" charset="-128"/>
              </a:rPr>
              <a:t>is wrapping up of data and functions into one unit.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It is a software item which contains </a:t>
            </a:r>
            <a:r>
              <a:rPr lang="en-US" altLang="en-US" sz="2800" dirty="0">
                <a:solidFill>
                  <a:schemeClr val="hlink"/>
                </a:solidFill>
              </a:rPr>
              <a:t>variables</a:t>
            </a:r>
            <a:r>
              <a:rPr lang="en-US" altLang="en-US" sz="2800" dirty="0"/>
              <a:t> and </a:t>
            </a:r>
            <a:r>
              <a:rPr lang="en-US" altLang="en-US" sz="2800" dirty="0">
                <a:solidFill>
                  <a:schemeClr val="hlink"/>
                </a:solidFill>
              </a:rPr>
              <a:t>methods.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</a:t>
            </a:r>
            <a:r>
              <a:rPr lang="en-US" altLang="en-US" sz="2800" dirty="0">
                <a:ea typeface="ＭＳ Ｐゴシック" panose="020B0600070205080204" pitchFamily="34" charset="-128"/>
              </a:rPr>
              <a:t> also stores some data items that are shared by all the instances of the class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Objects</a:t>
            </a:r>
            <a:r>
              <a:rPr lang="en-US" altLang="en-US" sz="2800" dirty="0">
                <a:ea typeface="ＭＳ Ｐゴシック" panose="020B0600070205080204" pitchFamily="34" charset="-128"/>
              </a:rPr>
              <a:t> are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Instances </a:t>
            </a:r>
            <a:r>
              <a:rPr lang="en-US" altLang="en-US" sz="2800" dirty="0">
                <a:ea typeface="ＭＳ Ｐゴシック" panose="020B0600070205080204" pitchFamily="34" charset="-128"/>
              </a:rPr>
              <a:t>of a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</a:p>
        </p:txBody>
      </p:sp>
    </p:spTree>
    <p:extLst>
      <p:ext uri="{BB962C8B-B14F-4D97-AF65-F5344CB8AC3E}">
        <p14:creationId xmlns:p14="http://schemas.microsoft.com/office/powerpoint/2010/main" val="1629128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Private Data and Methods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Any attribute/method with 2 leading under-scores in its name (but none at the end) is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private </a:t>
            </a:r>
            <a:r>
              <a:rPr lang="en-US" altLang="en-US" sz="2800" dirty="0">
                <a:ea typeface="ＭＳ Ｐゴシック" panose="020B0600070205080204" pitchFamily="34" charset="-128"/>
              </a:rPr>
              <a:t>and can’t be accessed outside of class 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Note: Names with two underscores at the beginning </a:t>
            </a:r>
            <a:r>
              <a:rPr lang="en-US" altLang="en-US" sz="2800" b="1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and the end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are for built-in methods or attributes for the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https://www.cs.drexel.edu/~knowak/cs265_fall_2009/Python_Classes_nb.ppt</a:t>
            </a:r>
          </a:p>
        </p:txBody>
      </p:sp>
    </p:spTree>
    <p:extLst>
      <p:ext uri="{BB962C8B-B14F-4D97-AF65-F5344CB8AC3E}">
        <p14:creationId xmlns:p14="http://schemas.microsoft.com/office/powerpoint/2010/main" val="300113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Private,Protected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Public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926536"/>
              </p:ext>
            </p:extLst>
          </p:nvPr>
        </p:nvGraphicFramePr>
        <p:xfrm>
          <a:off x="466344" y="1754981"/>
          <a:ext cx="10762488" cy="3119120"/>
        </p:xfrm>
        <a:graphic>
          <a:graphicData uri="http://schemas.openxmlformats.org/drawingml/2006/table">
            <a:tbl>
              <a:tblPr/>
              <a:tblGrid>
                <a:gridCol w="3587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Name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Notation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Behaviour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Public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Can be accessed from inside and outside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_name</a:t>
                      </a: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Protected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Like a public member, but they shouldn't be directly accessed from outside.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__name</a:t>
                      </a: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Private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Can't be seen and accessed from outside</a:t>
                      </a:r>
                    </a:p>
                  </a:txBody>
                  <a:tcPr marL="12700" marR="127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https://www.cs.drexel.edu/~knowak/cs265_fall_2009/Python_Classes_nb.ppt</a:t>
            </a:r>
          </a:p>
        </p:txBody>
      </p:sp>
    </p:spTree>
    <p:extLst>
      <p:ext uri="{BB962C8B-B14F-4D97-AF65-F5344CB8AC3E}">
        <p14:creationId xmlns:p14="http://schemas.microsoft.com/office/powerpoint/2010/main" val="4045962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1ACF-0B03-45D9-AACC-05F837A6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7F238-A186-4C09-805D-B60EA838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B1F0B7D-0314-40A9-998B-05433AA0D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878024"/>
            <a:ext cx="109728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superprivate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._semiprivate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(mc.__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superprivate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File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"&lt;stdin&gt;"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line 1,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&lt;module&gt;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instance has no attribute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superprivate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mc._semiprivate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world!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(mc.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superprivate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'_semiprivate'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world!'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20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1- Bank Account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31646" y="3296929"/>
            <a:ext cx="155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Member Functions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92735" y="2126746"/>
            <a:ext cx="23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Declaration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5" y="1434684"/>
            <a:ext cx="8459111" cy="4307748"/>
          </a:xfrm>
        </p:spPr>
      </p:pic>
      <p:cxnSp>
        <p:nvCxnSpPr>
          <p:cNvPr id="13" name="Straight Arrow Connector 12"/>
          <p:cNvCxnSpPr/>
          <p:nvPr/>
        </p:nvCxnSpPr>
        <p:spPr>
          <a:xfrm flipV="1">
            <a:off x="3928194" y="2558701"/>
            <a:ext cx="5416974" cy="59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99295" y="2890971"/>
            <a:ext cx="3251200" cy="59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92735" y="2646842"/>
            <a:ext cx="23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Default Constructor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757079" y="3590462"/>
            <a:ext cx="3251200" cy="59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https://github.com/MiguelSOliveira/Python-Projects</a:t>
            </a:r>
          </a:p>
        </p:txBody>
      </p:sp>
    </p:spTree>
    <p:extLst>
      <p:ext uri="{BB962C8B-B14F-4D97-AF65-F5344CB8AC3E}">
        <p14:creationId xmlns:p14="http://schemas.microsoft.com/office/powerpoint/2010/main" val="3629796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193866" y="2873587"/>
            <a:ext cx="1998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Other Functions of Account Class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367750"/>
            <a:ext cx="9846564" cy="5950754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8394700" y="3651281"/>
            <a:ext cx="1799166" cy="24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https://github.com/MiguelSOliveira/Python-Projects</a:t>
            </a:r>
          </a:p>
        </p:txBody>
      </p:sp>
    </p:spTree>
    <p:extLst>
      <p:ext uri="{BB962C8B-B14F-4D97-AF65-F5344CB8AC3E}">
        <p14:creationId xmlns:p14="http://schemas.microsoft.com/office/powerpoint/2010/main" val="2624303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48800" y="1956769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Inheritance: “Account”  is passed in class declaration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" y="303498"/>
            <a:ext cx="8509254" cy="5932710"/>
          </a:xfrm>
        </p:spPr>
      </p:pic>
      <p:cxnSp>
        <p:nvCxnSpPr>
          <p:cNvPr id="11" name="Straight Arrow Connector 10"/>
          <p:cNvCxnSpPr/>
          <p:nvPr/>
        </p:nvCxnSpPr>
        <p:spPr>
          <a:xfrm flipV="1">
            <a:off x="5321299" y="2548467"/>
            <a:ext cx="4207933" cy="8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https://github.com/MiguelSOliveira/Python-Projects</a:t>
            </a:r>
          </a:p>
        </p:txBody>
      </p:sp>
    </p:spTree>
    <p:extLst>
      <p:ext uri="{BB962C8B-B14F-4D97-AF65-F5344CB8AC3E}">
        <p14:creationId xmlns:p14="http://schemas.microsoft.com/office/powerpoint/2010/main" val="2178858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8096"/>
            <a:ext cx="10972800" cy="759270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16" y="940784"/>
            <a:ext cx="7827264" cy="46462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859854"/>
            <a:ext cx="4492752" cy="515689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57091" y="1078972"/>
            <a:ext cx="1317245" cy="4718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55848" y="4873752"/>
            <a:ext cx="1499616" cy="886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74336" y="5685951"/>
            <a:ext cx="23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Instance Creation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01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2 - Multiple Inheritance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6" y="1626202"/>
            <a:ext cx="10129647" cy="4143661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5924803" y="1835235"/>
            <a:ext cx="4207933" cy="8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10800" y="161737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Clock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http://www.python-course.eu/python3_multiple_inheritance.php</a:t>
            </a:r>
          </a:p>
        </p:txBody>
      </p:sp>
    </p:spTree>
    <p:extLst>
      <p:ext uri="{BB962C8B-B14F-4D97-AF65-F5344CB8AC3E}">
        <p14:creationId xmlns:p14="http://schemas.microsoft.com/office/powerpoint/2010/main" val="2224721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" y="654114"/>
            <a:ext cx="8982456" cy="5170614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5668771" y="801963"/>
            <a:ext cx="4207933" cy="8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54768" y="5841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Calendar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http://www.python-course.eu/python3_multiple_inheritance.php</a:t>
            </a:r>
          </a:p>
        </p:txBody>
      </p:sp>
    </p:spTree>
    <p:extLst>
      <p:ext uri="{BB962C8B-B14F-4D97-AF65-F5344CB8AC3E}">
        <p14:creationId xmlns:p14="http://schemas.microsoft.com/office/powerpoint/2010/main" val="1832618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544386"/>
            <a:ext cx="8698992" cy="5271198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5513323" y="762245"/>
            <a:ext cx="4207933" cy="8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99320" y="544386"/>
            <a:ext cx="198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Calendar Class</a:t>
            </a:r>
          </a:p>
          <a:p>
            <a:r>
              <a:rPr lang="en-US" dirty="0">
                <a:solidFill>
                  <a:srgbClr val="FF0000"/>
                </a:solidFill>
              </a:rPr>
              <a:t>Clock Class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 have created one class </a:t>
            </a:r>
            <a:r>
              <a:rPr lang="en-US" dirty="0" err="1">
                <a:solidFill>
                  <a:srgbClr val="FF0000"/>
                </a:solidFill>
              </a:rPr>
              <a:t>CalenderCLock</a:t>
            </a:r>
            <a:r>
              <a:rPr lang="en-US" dirty="0">
                <a:solidFill>
                  <a:srgbClr val="FF0000"/>
                </a:solidFill>
              </a:rPr>
              <a:t> to inherit both Clock and Calendar class features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1251" y="3188453"/>
            <a:ext cx="4698069" cy="331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9320" y="317998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the super class constructor calling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http://www.python-course.eu/python3_multiple_inheritance.php</a:t>
            </a:r>
          </a:p>
        </p:txBody>
      </p:sp>
    </p:spTree>
    <p:extLst>
      <p:ext uri="{BB962C8B-B14F-4D97-AF65-F5344CB8AC3E}">
        <p14:creationId xmlns:p14="http://schemas.microsoft.com/office/powerpoint/2010/main" val="54501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Methods in Classes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632" y="1524000"/>
            <a:ext cx="9497568" cy="44958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Define a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method </a:t>
            </a:r>
            <a:r>
              <a:rPr lang="en-US" altLang="en-US" sz="2800" dirty="0">
                <a:ea typeface="ＭＳ Ｐゴシック" panose="020B0600070205080204" pitchFamily="34" charset="-128"/>
              </a:rPr>
              <a:t>in a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 </a:t>
            </a:r>
            <a:r>
              <a:rPr lang="en-US" altLang="en-US" sz="2800" dirty="0">
                <a:ea typeface="ＭＳ Ｐゴシック" panose="020B0600070205080204" pitchFamily="34" charset="-128"/>
              </a:rPr>
              <a:t>by including function definitions within the scope of the class block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There is usually a special method called </a:t>
            </a:r>
            <a:r>
              <a:rPr lang="en-US" altLang="en-US" sz="2800" b="1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b="1" i="1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800" b="1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in most classes. It is called the default constructor.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13275597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05" y="1417638"/>
            <a:ext cx="7059295" cy="39634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207326"/>
            <a:ext cx="3913505" cy="484600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http://www.python-course.eu/python3_multiple_inheritance.php</a:t>
            </a:r>
          </a:p>
        </p:txBody>
      </p:sp>
    </p:spTree>
    <p:extLst>
      <p:ext uri="{BB962C8B-B14F-4D97-AF65-F5344CB8AC3E}">
        <p14:creationId xmlns:p14="http://schemas.microsoft.com/office/powerpoint/2010/main" val="2350972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09800" y="1295400"/>
            <a:ext cx="77724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Welcome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9689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nl-NL" dirty="0"/>
              <a:t>Scientific Python?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nl-NL" dirty="0"/>
              <a:t>Extra features required:</a:t>
            </a:r>
          </a:p>
          <a:p>
            <a:pPr lvl="1" eaLnBrk="1" hangingPunct="1"/>
            <a:r>
              <a:rPr lang="en-US" altLang="nl-NL" dirty="0"/>
              <a:t>fast, multidimensional arrays</a:t>
            </a:r>
          </a:p>
          <a:p>
            <a:pPr lvl="1" eaLnBrk="1" hangingPunct="1"/>
            <a:r>
              <a:rPr lang="en-US" altLang="nl-NL" dirty="0"/>
              <a:t>libraries of reliable, tested scientiﬁc functions</a:t>
            </a:r>
          </a:p>
          <a:p>
            <a:pPr lvl="1" eaLnBrk="1" hangingPunct="1"/>
            <a:r>
              <a:rPr lang="en-US" altLang="nl-NL" dirty="0"/>
              <a:t>plotting tools</a:t>
            </a:r>
          </a:p>
          <a:p>
            <a:pPr eaLnBrk="1" hangingPunct="1"/>
            <a:r>
              <a:rPr lang="en-US" altLang="nl-NL" dirty="0" err="1">
                <a:solidFill>
                  <a:srgbClr val="FF0000"/>
                </a:solidFill>
              </a:rPr>
              <a:t>NumPy</a:t>
            </a:r>
            <a:r>
              <a:rPr lang="en-US" altLang="nl-NL" dirty="0">
                <a:solidFill>
                  <a:srgbClr val="FF0000"/>
                </a:solidFill>
              </a:rPr>
              <a:t> </a:t>
            </a:r>
            <a:r>
              <a:rPr lang="en-US" altLang="nl-NL" dirty="0"/>
              <a:t>is at the core of nearly every scientific Python application or module since it provides a fast N-d array datatype that can be manipulated in a </a:t>
            </a:r>
            <a:r>
              <a:rPr lang="en-US" altLang="nl-NL" dirty="0" err="1"/>
              <a:t>vectorized</a:t>
            </a:r>
            <a:r>
              <a:rPr lang="en-US" altLang="nl-NL" dirty="0"/>
              <a:t> form.</a:t>
            </a:r>
            <a:endParaRPr lang="nl-NL" altLang="nl-NL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981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nl-NL" sz="1400">
              <a:solidFill>
                <a:schemeClr val="tx1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48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nl-NL" sz="1400">
              <a:solidFill>
                <a:schemeClr val="tx1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5CE06DF-283F-42F9-BA65-3A398B88CBD1}" type="slidenum">
              <a:rPr lang="nl-NL" altLang="nl-NL" sz="1400">
                <a:solidFill>
                  <a:schemeClr val="tx1"/>
                </a:solidFill>
              </a:rPr>
              <a:pPr algn="r" eaLnBrk="1" hangingPunct="1"/>
              <a:t>42</a:t>
            </a:fld>
            <a:endParaRPr lang="nl-NL" altLang="nl-NL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3916082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Scientific Python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hlinkClick r:id="rId2"/>
              </a:rPr>
              <a:t>numpy</a:t>
            </a:r>
            <a:r>
              <a:rPr lang="en-US" sz="2800" dirty="0"/>
              <a:t> - </a:t>
            </a:r>
            <a:r>
              <a:rPr lang="en-US" sz="2800" i="1" dirty="0"/>
              <a:t>mainly</a:t>
            </a:r>
            <a:r>
              <a:rPr lang="en-US" sz="2800" dirty="0"/>
              <a:t> useful for its </a:t>
            </a:r>
            <a:r>
              <a:rPr lang="en-US" sz="2800" i="1" dirty="0"/>
              <a:t>N</a:t>
            </a:r>
            <a:r>
              <a:rPr lang="en-US" sz="2800" dirty="0"/>
              <a:t>-dimensional array objects</a:t>
            </a:r>
          </a:p>
          <a:p>
            <a:r>
              <a:rPr lang="en-US" sz="2800" b="1" dirty="0">
                <a:hlinkClick r:id="rId3"/>
              </a:rPr>
              <a:t>pandas</a:t>
            </a:r>
            <a:r>
              <a:rPr lang="en-US" sz="2800" dirty="0"/>
              <a:t> - Python data analysis library, including structures such as </a:t>
            </a:r>
            <a:r>
              <a:rPr lang="en-US" sz="2800" dirty="0" err="1"/>
              <a:t>dataframes</a:t>
            </a:r>
            <a:endParaRPr lang="en-US" sz="2800" dirty="0"/>
          </a:p>
          <a:p>
            <a:r>
              <a:rPr lang="en-US" sz="2800" b="1" dirty="0" err="1">
                <a:hlinkClick r:id="rId4"/>
              </a:rPr>
              <a:t>matplotlib</a:t>
            </a:r>
            <a:r>
              <a:rPr lang="en-US" sz="2800" dirty="0"/>
              <a:t> - 2D plotting library producing publication quality figures</a:t>
            </a:r>
          </a:p>
          <a:p>
            <a:r>
              <a:rPr lang="en-US" sz="2800" b="1" dirty="0" err="1">
                <a:hlinkClick r:id="rId5"/>
              </a:rPr>
              <a:t>scikit</a:t>
            </a:r>
            <a:r>
              <a:rPr lang="en-US" sz="2800" b="1" dirty="0">
                <a:hlinkClick r:id="rId5"/>
              </a:rPr>
              <a:t>-learn</a:t>
            </a:r>
            <a:r>
              <a:rPr lang="en-US" sz="2800" dirty="0"/>
              <a:t> - the machine learning algorithms used for data analysis and data mining tasks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1851530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09" y="1298448"/>
            <a:ext cx="7699248" cy="4983480"/>
          </a:xfrm>
        </p:spPr>
      </p:pic>
      <p:sp>
        <p:nvSpPr>
          <p:cNvPr id="5" name="Rectangle 4"/>
          <p:cNvSpPr/>
          <p:nvPr/>
        </p:nvSpPr>
        <p:spPr>
          <a:xfrm>
            <a:off x="277368" y="1901274"/>
            <a:ext cx="33802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MSans10-Regular"/>
              </a:rPr>
              <a:t>Fundamental package for scientific computing with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MSans10-Regular"/>
              </a:rPr>
              <a:t>N-dimensional array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MSans10-Regular"/>
              </a:rPr>
              <a:t>Linear algebra, Fourier transform, random number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MSans10-Regular"/>
              </a:rPr>
              <a:t>Building block for other packages (e.g. </a:t>
            </a:r>
            <a:r>
              <a:rPr lang="en-US" dirty="0" err="1">
                <a:solidFill>
                  <a:srgbClr val="000000"/>
                </a:solidFill>
                <a:latin typeface="LMSans10-Regular"/>
              </a:rPr>
              <a:t>Scipy</a:t>
            </a:r>
            <a:r>
              <a:rPr lang="en-US" dirty="0">
                <a:solidFill>
                  <a:srgbClr val="000000"/>
                </a:solidFill>
                <a:latin typeface="LMSans10-Regular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MSans10-Regular"/>
              </a:rPr>
              <a:t>Open source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N-dimensional Array manipulations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548576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/>
              <a:t>Arrays – Numerical Python (Numpy)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719" y="1442245"/>
            <a:ext cx="8229600" cy="74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nl-NL" sz="2000" dirty="0"/>
              <a:t>Lists ok for storing small amounts of one-dimensional data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10312" y="4149726"/>
            <a:ext cx="11759183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000" dirty="0">
                <a:solidFill>
                  <a:schemeClr val="tx1"/>
                </a:solidFill>
              </a:rPr>
              <a:t>But, can’t use directly with arithmetical operators (+, -, *, /, …)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000" dirty="0">
                <a:solidFill>
                  <a:schemeClr val="tx1"/>
                </a:solidFill>
              </a:rPr>
              <a:t>Need efﬁcient arrays with arithmetic and better multidimensional tools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000" b="1" dirty="0" err="1">
                <a:solidFill>
                  <a:schemeClr val="tx1"/>
                </a:solidFill>
              </a:rPr>
              <a:t>Numpy</a:t>
            </a:r>
            <a:endParaRPr lang="en-US" altLang="nl-NL" sz="2000" b="1" dirty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000" dirty="0">
                <a:solidFill>
                  <a:schemeClr val="tx1"/>
                </a:solidFill>
              </a:rPr>
              <a:t>Similar to lists, but much more capable, except ﬁxed size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5302" y="1959992"/>
            <a:ext cx="4248150" cy="186531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a = [1,3,5,7,9]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print(a[2:4])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[5, 7]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b = [[1, 3, 5, 7, 9], [2, 4, 6, 8, 10]]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print(b[0])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[1, 3, 5, 7, 9]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print(b[1][2:4])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[6, 8] 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592959" y="4949825"/>
            <a:ext cx="2952750" cy="3206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import numpy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5774309" y="2408350"/>
            <a:ext cx="3405188" cy="12001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a = [1,3,5,7,9] 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b = [3,5,6,7,9]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c = a + b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print c</a:t>
            </a:r>
          </a:p>
          <a:p>
            <a:pPr algn="l"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[1, 3, 5, 7, 9, 3, 5, 6, 7, 9]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53770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0916" y="247206"/>
            <a:ext cx="10972800" cy="1143000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Import </a:t>
            </a:r>
            <a:r>
              <a:rPr lang="en-US" altLang="en-US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numpy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– Basic Operations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1579626"/>
            <a:ext cx="5870448" cy="3979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54" y="1890839"/>
            <a:ext cx="4140962" cy="335749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957316" y="3429000"/>
            <a:ext cx="1129284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3649546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9" y="274638"/>
            <a:ext cx="6698436" cy="30903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13" y="2816987"/>
            <a:ext cx="7067550" cy="3930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1544" y="731520"/>
            <a:ext cx="343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Reshape functions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3809047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effectLst/>
              </a:rPr>
              <a:t>numpy.ndarray.dtype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comprises elements of single data type</a:t>
            </a:r>
          </a:p>
          <a:p>
            <a:r>
              <a:rPr lang="en-US" dirty="0"/>
              <a:t>Important attributes</a:t>
            </a:r>
          </a:p>
          <a:p>
            <a:pPr marL="1058545" marR="5080" indent="-1046480">
              <a:lnSpc>
                <a:spcPct val="156100"/>
              </a:lnSpc>
            </a:pPr>
            <a:r>
              <a:rPr lang="en-US" b="1" dirty="0" err="1"/>
              <a:t>dtype.byteorder</a:t>
            </a:r>
            <a:r>
              <a:rPr lang="en-US" dirty="0"/>
              <a:t> — big or little endian  </a:t>
            </a:r>
          </a:p>
          <a:p>
            <a:pPr marL="1058545" marR="5080" indent="-1046480">
              <a:lnSpc>
                <a:spcPct val="156100"/>
              </a:lnSpc>
            </a:pPr>
            <a:r>
              <a:rPr lang="en-US" b="1" dirty="0" err="1"/>
              <a:t>dtype.itemsize</a:t>
            </a:r>
            <a:r>
              <a:rPr lang="en-US" b="1" dirty="0"/>
              <a:t> </a:t>
            </a:r>
            <a:r>
              <a:rPr lang="en-US" dirty="0"/>
              <a:t>— element size of this </a:t>
            </a:r>
            <a:r>
              <a:rPr lang="en-US" dirty="0" err="1"/>
              <a:t>dtype</a:t>
            </a:r>
            <a:endParaRPr lang="en-US" dirty="0"/>
          </a:p>
          <a:p>
            <a:pPr marL="1058545" marR="5080" indent="-1046480">
              <a:lnSpc>
                <a:spcPct val="156100"/>
              </a:lnSpc>
            </a:pPr>
            <a:r>
              <a:rPr lang="en-US" b="1" dirty="0"/>
              <a:t>dtype.name</a:t>
            </a:r>
            <a:r>
              <a:rPr lang="en-US" dirty="0"/>
              <a:t> — a name for this </a:t>
            </a:r>
            <a:r>
              <a:rPr lang="en-US" dirty="0" err="1"/>
              <a:t>dtype</a:t>
            </a:r>
            <a:r>
              <a:rPr lang="en-US" dirty="0"/>
              <a:t> object</a:t>
            </a:r>
          </a:p>
          <a:p>
            <a:pPr marL="1058545" marR="5080" indent="-1046480">
              <a:lnSpc>
                <a:spcPct val="156100"/>
              </a:lnSpc>
            </a:pPr>
            <a:r>
              <a:rPr lang="en-US" b="1" dirty="0" err="1"/>
              <a:t>dtype.type</a:t>
            </a:r>
            <a:r>
              <a:rPr lang="en-US" dirty="0"/>
              <a:t> — type object used to create scalars</a:t>
            </a:r>
            <a:endParaRPr lang="en-US" dirty="0">
              <a:latin typeface="Times New Roman"/>
              <a:cs typeface="Times New Roman"/>
            </a:endParaRPr>
          </a:p>
          <a:p>
            <a:pPr marL="2466340">
              <a:lnSpc>
                <a:spcPct val="100000"/>
              </a:lnSpc>
              <a:spcBef>
                <a:spcPts val="1285"/>
              </a:spcBef>
            </a:pPr>
            <a:r>
              <a:rPr lang="en-US" b="1" spc="14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There </a:t>
            </a:r>
            <a:r>
              <a:rPr lang="en-US" b="1" spc="12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are </a:t>
            </a:r>
            <a:r>
              <a:rPr lang="en-US" b="1" spc="15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many</a:t>
            </a:r>
            <a:r>
              <a:rPr lang="en-US" b="1" spc="5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b="1" spc="9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others...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812625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749557"/>
              </p:ext>
            </p:extLst>
          </p:nvPr>
        </p:nvGraphicFramePr>
        <p:xfrm>
          <a:off x="609600" y="1252728"/>
          <a:ext cx="10972800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np.arange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pc="12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Range of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 1 2 3 4 5 6 7 8 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np.linspace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dirty="0"/>
                        <a:t>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pc="12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 By Specifying the number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[ 0.    0.25  0.5   0.75  1. 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np.zeros</a:t>
                      </a:r>
                      <a:r>
                        <a:rPr lang="en-US" dirty="0"/>
                        <a:t>((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pc="12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Zero-initialized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[[ 0.  0.]</a:t>
                      </a:r>
                    </a:p>
                    <a:p>
                      <a:r>
                        <a:rPr lang="en-US" dirty="0"/>
                        <a:t> [ 0.  0.]]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np.ones</a:t>
                      </a:r>
                      <a:r>
                        <a:rPr lang="en-US" dirty="0"/>
                        <a:t>((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pc="12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One-initialized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[ 1.  1.]</a:t>
                      </a:r>
                    </a:p>
                    <a:p>
                      <a:r>
                        <a:rPr lang="en-US" dirty="0"/>
                        <a:t> [ 1.  1.]]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np.empty</a:t>
                      </a:r>
                      <a:r>
                        <a:rPr lang="en-US" dirty="0"/>
                        <a:t>((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pc="12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uninitialized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[[ 0.  0.]</a:t>
                      </a:r>
                    </a:p>
                    <a:p>
                      <a:r>
                        <a:rPr lang="en-US" dirty="0"/>
                        <a:t> [ 0.  0.]]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np.eye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pc="12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Constant diagonal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[[ 1.  0.  0.]</a:t>
                      </a:r>
                    </a:p>
                    <a:p>
                      <a:r>
                        <a:rPr lang="en-US" dirty="0"/>
                        <a:t> [ 0.  1.  0.]</a:t>
                      </a:r>
                    </a:p>
                    <a:p>
                      <a:r>
                        <a:rPr lang="en-US" dirty="0"/>
                        <a:t> [ 0.  0.  1.]]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np.diag</a:t>
                      </a:r>
                      <a:r>
                        <a:rPr lang="en-US" dirty="0"/>
                        <a:t>([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/>
                        <a:t>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dirty="0"/>
                        <a:t>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lang="en-US" sz="1800" kern="1200" spc="12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Multiple diagonal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[[1 0 0 0]</a:t>
                      </a:r>
                    </a:p>
                    <a:p>
                      <a:r>
                        <a:rPr lang="en-US" dirty="0"/>
                        <a:t> [0 2 0 0]</a:t>
                      </a:r>
                    </a:p>
                    <a:p>
                      <a:r>
                        <a:rPr lang="en-US" dirty="0"/>
                        <a:t> [0 0 3 0]</a:t>
                      </a:r>
                    </a:p>
                    <a:p>
                      <a:r>
                        <a:rPr lang="en-US" dirty="0"/>
                        <a:t> [0 0 0 4]]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4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 simple class </a:t>
            </a:r>
            <a:r>
              <a:rPr lang="en-US" altLang="en-US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: </a:t>
            </a:r>
            <a:r>
              <a:rPr lang="en-US" altLang="en-US" i="1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student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4196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32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“““A class representing a student ”””</a:t>
            </a:r>
            <a:b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dirty="0" err="1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32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32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32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self,n,a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):</a:t>
            </a:r>
            <a:b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32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self.full_name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n</a:t>
            </a:r>
            <a:b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32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self.age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a</a:t>
            </a:r>
            <a:b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dirty="0" err="1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32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32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self.age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80960" y="1643813"/>
            <a:ext cx="336425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__</a:t>
            </a:r>
            <a:r>
              <a:rPr lang="en-US" altLang="en-US" dirty="0" err="1">
                <a:solidFill>
                  <a:schemeClr val="hlink"/>
                </a:solidFill>
              </a:rPr>
              <a:t>init</a:t>
            </a:r>
            <a:r>
              <a:rPr lang="en-US" altLang="en-US" dirty="0">
                <a:solidFill>
                  <a:schemeClr val="hlink"/>
                </a:solidFill>
              </a:rPr>
              <a:t>__</a:t>
            </a:r>
            <a:r>
              <a:rPr lang="en-US" altLang="en-US" dirty="0">
                <a:solidFill>
                  <a:schemeClr val="accent1"/>
                </a:solidFill>
              </a:rPr>
              <a:t> is the default constructor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5791200" y="2013787"/>
            <a:ext cx="2987040" cy="126397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8392" y="5224273"/>
            <a:ext cx="2916696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self</a:t>
            </a:r>
            <a:r>
              <a:rPr lang="en-US" altLang="en-US" dirty="0">
                <a:solidFill>
                  <a:schemeClr val="accent1"/>
                </a:solidFill>
              </a:rPr>
              <a:t> refers to the object itself,</a:t>
            </a:r>
          </a:p>
          <a:p>
            <a:r>
              <a:rPr lang="en-US" altLang="en-US" dirty="0">
                <a:solidFill>
                  <a:schemeClr val="accent1"/>
                </a:solidFill>
              </a:rPr>
              <a:t>like </a:t>
            </a:r>
            <a:r>
              <a:rPr lang="en-US" altLang="en-US" i="1" dirty="0">
                <a:solidFill>
                  <a:schemeClr val="accent1"/>
                </a:solidFill>
              </a:rPr>
              <a:t>this</a:t>
            </a:r>
            <a:r>
              <a:rPr lang="en-US" altLang="en-US" dirty="0">
                <a:solidFill>
                  <a:schemeClr val="accent1"/>
                </a:solidFill>
              </a:rPr>
              <a:t> in Java.  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1395984" y="4151376"/>
            <a:ext cx="2023872" cy="107289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3585055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 as usual lists</a:t>
            </a:r>
          </a:p>
        </p:txBody>
      </p:sp>
      <p:sp>
        <p:nvSpPr>
          <p:cNvPr id="4" name="object 6"/>
          <p:cNvSpPr/>
          <p:nvPr/>
        </p:nvSpPr>
        <p:spPr>
          <a:xfrm>
            <a:off x="246887" y="1417638"/>
            <a:ext cx="5678425" cy="294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6191509" y="3328416"/>
            <a:ext cx="5390891" cy="2371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1302864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699" y="605882"/>
            <a:ext cx="7834593" cy="134203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327"/>
            <a:r>
              <a:rPr spc="22" dirty="0"/>
              <a:t>Universal </a:t>
            </a:r>
            <a:r>
              <a:rPr spc="31" dirty="0"/>
              <a:t>Functions</a:t>
            </a:r>
            <a:r>
              <a:rPr spc="-322" dirty="0"/>
              <a:t> </a:t>
            </a:r>
            <a:r>
              <a:rPr spc="31" dirty="0"/>
              <a:t>(ufuncs)</a:t>
            </a:r>
          </a:p>
          <a:p>
            <a:pPr marL="10646" marR="4483">
              <a:lnSpc>
                <a:spcPct val="100800"/>
              </a:lnSpc>
              <a:spcBef>
                <a:spcPts val="785"/>
              </a:spcBef>
            </a:pPr>
            <a:r>
              <a:rPr sz="1809" spc="163" dirty="0">
                <a:latin typeface="Calibri"/>
                <a:cs typeface="Calibri"/>
              </a:rPr>
              <a:t>NumPy </a:t>
            </a:r>
            <a:r>
              <a:rPr sz="1809" spc="124" dirty="0">
                <a:latin typeface="Calibri"/>
                <a:cs typeface="Calibri"/>
              </a:rPr>
              <a:t>ufuncs </a:t>
            </a:r>
            <a:r>
              <a:rPr sz="1809" spc="110" dirty="0">
                <a:latin typeface="Calibri"/>
                <a:cs typeface="Calibri"/>
              </a:rPr>
              <a:t>are </a:t>
            </a:r>
            <a:r>
              <a:rPr sz="1809" spc="106" dirty="0">
                <a:latin typeface="Calibri"/>
                <a:cs typeface="Calibri"/>
              </a:rPr>
              <a:t>functions </a:t>
            </a:r>
            <a:r>
              <a:rPr sz="1809" spc="66" dirty="0">
                <a:latin typeface="Calibri"/>
                <a:cs typeface="Calibri"/>
              </a:rPr>
              <a:t>that </a:t>
            </a:r>
            <a:r>
              <a:rPr sz="1809" spc="110" dirty="0">
                <a:latin typeface="Calibri"/>
                <a:cs typeface="Calibri"/>
              </a:rPr>
              <a:t>operate </a:t>
            </a:r>
            <a:r>
              <a:rPr sz="1809" spc="101" dirty="0">
                <a:latin typeface="Calibri"/>
                <a:cs typeface="Calibri"/>
              </a:rPr>
              <a:t>element-wise </a:t>
            </a:r>
            <a:r>
              <a:rPr sz="1809" spc="150" dirty="0">
                <a:latin typeface="Calibri"/>
                <a:cs typeface="Calibri"/>
              </a:rPr>
              <a:t>on </a:t>
            </a:r>
            <a:r>
              <a:rPr sz="1809" spc="137" dirty="0">
                <a:latin typeface="Calibri"/>
                <a:cs typeface="Calibri"/>
              </a:rPr>
              <a:t>one </a:t>
            </a:r>
            <a:r>
              <a:rPr sz="1809" spc="124" dirty="0">
                <a:latin typeface="Calibri"/>
                <a:cs typeface="Calibri"/>
              </a:rPr>
              <a:t>or</a:t>
            </a:r>
            <a:r>
              <a:rPr sz="1809" spc="-79" dirty="0">
                <a:latin typeface="Calibri"/>
                <a:cs typeface="Calibri"/>
              </a:rPr>
              <a:t> </a:t>
            </a:r>
            <a:r>
              <a:rPr sz="1809" spc="154" dirty="0">
                <a:latin typeface="Calibri"/>
                <a:cs typeface="Calibri"/>
              </a:rPr>
              <a:t>more  </a:t>
            </a:r>
            <a:r>
              <a:rPr sz="1809" spc="106" dirty="0">
                <a:latin typeface="Calibri"/>
                <a:cs typeface="Calibri"/>
              </a:rPr>
              <a:t>arrays</a:t>
            </a:r>
            <a:endParaRPr sz="1809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7659" y="4679577"/>
            <a:ext cx="6167718" cy="143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9175376" y="2008093"/>
            <a:ext cx="143435" cy="2814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864223" y="2008093"/>
            <a:ext cx="143435" cy="28149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935941" y="2079812"/>
            <a:ext cx="6311149" cy="26714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557181" y="4987727"/>
            <a:ext cx="7065868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24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ufuncs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dispatch </a:t>
            </a:r>
            <a:r>
              <a:rPr sz="1809" b="1" spc="6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to </a:t>
            </a:r>
            <a:r>
              <a:rPr sz="1809" b="1" spc="11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optimized </a:t>
            </a:r>
            <a:r>
              <a:rPr sz="1809" b="1" spc="19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C </a:t>
            </a:r>
            <a:r>
              <a:rPr sz="1809" b="1" spc="11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inner-loops </a:t>
            </a:r>
            <a:r>
              <a:rPr sz="1809" b="1" spc="132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based </a:t>
            </a:r>
            <a:r>
              <a:rPr sz="1809" b="1" spc="15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on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array</a:t>
            </a:r>
            <a:r>
              <a:rPr sz="1809" b="1" spc="-19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sz="1809" b="1" spc="9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dtype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3714205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98" y="472666"/>
            <a:ext cx="9681882" cy="44133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40820"/>
            <a:r>
              <a:rPr sz="2868" spc="97" dirty="0"/>
              <a:t>NumPy</a:t>
            </a:r>
            <a:r>
              <a:rPr sz="2868" spc="-172" dirty="0"/>
              <a:t> </a:t>
            </a:r>
            <a:r>
              <a:rPr sz="2868" spc="-26" dirty="0"/>
              <a:t>has</a:t>
            </a:r>
            <a:r>
              <a:rPr sz="2868" spc="-185" dirty="0"/>
              <a:t> </a:t>
            </a:r>
            <a:r>
              <a:rPr sz="2868" spc="79" dirty="0"/>
              <a:t>many</a:t>
            </a:r>
            <a:r>
              <a:rPr sz="2868" spc="-172" dirty="0"/>
              <a:t> </a:t>
            </a:r>
            <a:r>
              <a:rPr sz="2868" spc="88" dirty="0"/>
              <a:t>built-in</a:t>
            </a:r>
            <a:r>
              <a:rPr sz="2868" spc="-172" dirty="0"/>
              <a:t> </a:t>
            </a:r>
            <a:r>
              <a:rPr sz="2868" spc="9" dirty="0"/>
              <a:t>ufuncs</a:t>
            </a:r>
            <a:endParaRPr sz="2868" dirty="0"/>
          </a:p>
        </p:txBody>
      </p:sp>
      <p:sp>
        <p:nvSpPr>
          <p:cNvPr id="3" name="object 3"/>
          <p:cNvSpPr/>
          <p:nvPr/>
        </p:nvSpPr>
        <p:spPr>
          <a:xfrm>
            <a:off x="2093258" y="1488141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093258" y="1488141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19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6168" y="1374950"/>
            <a:ext cx="4871871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comparison: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&lt;, &lt;=, ==,</a:t>
            </a:r>
            <a:r>
              <a:rPr sz="1809" b="1" spc="-75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!=,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0683" y="1374950"/>
            <a:ext cx="722219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&gt;=,</a:t>
            </a:r>
            <a:r>
              <a:rPr sz="1809" b="1" spc="-66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&gt;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93258" y="1936377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3258" y="1936377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19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2093258" y="2384612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93258" y="2384612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19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7927736" y="2271421"/>
            <a:ext cx="861732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log1p,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06850" y="2271421"/>
            <a:ext cx="722219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log2,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6169" y="1823186"/>
            <a:ext cx="5504329" cy="102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84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arithmetic: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+, -, *, /, reciprocal,</a:t>
            </a:r>
            <a:r>
              <a:rPr sz="1809" b="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square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11206" marR="4483">
              <a:lnSpc>
                <a:spcPct val="107300"/>
              </a:lnSpc>
              <a:spcBef>
                <a:spcPts val="1200"/>
              </a:spcBef>
            </a:pP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exponential: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exp, expm1, exp2, log, log10,  power,</a:t>
            </a:r>
            <a:r>
              <a:rPr sz="1809" b="1" spc="-49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sqrt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93258" y="3128683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2093258" y="3128683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6169" y="3015491"/>
            <a:ext cx="5701553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9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trigonometric: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sin, cos, tan, acsin,</a:t>
            </a:r>
            <a:r>
              <a:rPr sz="1809" b="1" spc="3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arccos,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4959" y="3015491"/>
            <a:ext cx="861732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atctan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93258" y="3576918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2093258" y="3576918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6169" y="3463727"/>
            <a:ext cx="6060140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hyperbolic: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sinh, cosh, tanh, acsinh,</a:t>
            </a:r>
            <a:r>
              <a:rPr sz="1809" b="1" spc="4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arccosh,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83671" y="3463727"/>
            <a:ext cx="1001806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atctanh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93258" y="4025153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93258" y="4025153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2306169" y="3911962"/>
            <a:ext cx="7060826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7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bitwise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operations: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&amp;, |, ~, ^, left_shift,</a:t>
            </a:r>
            <a:r>
              <a:rPr sz="1809" b="1" spc="7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right_shift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93258" y="4473388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93258" y="4473388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2093258" y="4921624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93258" y="4921624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2093258" y="5369859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93258" y="5369859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 txBox="1"/>
          <p:nvPr/>
        </p:nvSpPr>
        <p:spPr>
          <a:xfrm>
            <a:off x="8067731" y="5256668"/>
            <a:ext cx="722219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sinc,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06962" y="5256668"/>
            <a:ext cx="722219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sign,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06169" y="4360197"/>
            <a:ext cx="5644403" cy="1486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7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logical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operations: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and, logical_xor, not,</a:t>
            </a:r>
            <a:r>
              <a:rPr sz="1809" b="1" spc="71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or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11206">
              <a:spcBef>
                <a:spcPts val="1359"/>
              </a:spcBef>
            </a:pPr>
            <a:r>
              <a:rPr sz="1809" b="1" spc="9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predicates: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isfinite, isinf, isnan,</a:t>
            </a:r>
            <a:r>
              <a:rPr sz="1809" b="1" spc="9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signbit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11206" marR="4483">
              <a:lnSpc>
                <a:spcPct val="107300"/>
              </a:lnSpc>
              <a:spcBef>
                <a:spcPts val="1200"/>
              </a:spcBef>
            </a:pPr>
            <a:r>
              <a:rPr sz="1809" b="1" spc="93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other: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abs, ceil, floor, mod, modf, round,  trunc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112907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353" y="408038"/>
            <a:ext cx="9681882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507628" algn="l"/>
            <a:r>
              <a:rPr spc="13" dirty="0"/>
              <a:t>A</a:t>
            </a:r>
            <a:r>
              <a:rPr spc="26" dirty="0"/>
              <a:t>x</a:t>
            </a:r>
            <a:r>
              <a:rPr spc="-26" dirty="0"/>
              <a:t>i</a:t>
            </a:r>
            <a:r>
              <a:rPr spc="-159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040" y="1713415"/>
            <a:ext cx="11274552" cy="653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46" marR="4483" algn="ctr">
              <a:lnSpc>
                <a:spcPct val="107300"/>
              </a:lnSpc>
            </a:pPr>
            <a:r>
              <a:rPr sz="1809" b="1" spc="8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Array </a:t>
            </a:r>
            <a:r>
              <a:rPr sz="1809" b="1" spc="13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method </a:t>
            </a:r>
            <a:r>
              <a:rPr sz="1809" b="1" spc="11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reductions </a:t>
            </a:r>
            <a:r>
              <a:rPr sz="1809" b="1" spc="7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take </a:t>
            </a:r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an </a:t>
            </a:r>
            <a:r>
              <a:rPr sz="1809" b="1" spc="9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optional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axis</a:t>
            </a:r>
            <a:r>
              <a:rPr sz="1809" b="1" spc="-6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parameter </a:t>
            </a:r>
            <a:r>
              <a:rPr sz="1809" b="1" spc="6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that </a:t>
            </a:r>
            <a:r>
              <a:rPr sz="1809" b="1" spc="10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specifies  </a:t>
            </a:r>
            <a:r>
              <a:rPr sz="1809" b="1" spc="11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over </a:t>
            </a:r>
            <a:r>
              <a:rPr sz="1809" b="1" spc="9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which </a:t>
            </a:r>
            <a:r>
              <a:rPr sz="1809" b="1" spc="132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axes </a:t>
            </a:r>
            <a:r>
              <a:rPr sz="1809" b="1" spc="6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to</a:t>
            </a:r>
            <a:r>
              <a:rPr sz="1809" b="1" spc="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sz="1809" b="1" spc="12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reduce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  <a:p>
            <a:pPr marR="560" algn="ctr">
              <a:spcBef>
                <a:spcPts val="582"/>
              </a:spcBef>
            </a:pP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axis=None</a:t>
            </a:r>
            <a:r>
              <a:rPr sz="1809" b="1" spc="-706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reduces </a:t>
            </a:r>
            <a:r>
              <a:rPr sz="1809" b="1" spc="84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into </a:t>
            </a:r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single </a:t>
            </a:r>
            <a:r>
              <a:rPr sz="1809" b="1" spc="8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scalar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21589" y="3361764"/>
            <a:ext cx="143434" cy="2026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303494" y="3361764"/>
            <a:ext cx="143435" cy="2026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195917" y="2547185"/>
            <a:ext cx="5818091" cy="1882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195917" y="3388658"/>
            <a:ext cx="89647" cy="1380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111188" y="3388658"/>
            <a:ext cx="89647" cy="13805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1008529" y="2845218"/>
            <a:ext cx="1084729" cy="64326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2801" rIns="0" bIns="0" rtlCol="0">
            <a:spAutoFit/>
          </a:bodyPr>
          <a:lstStyle/>
          <a:p>
            <a:pPr>
              <a:spcBef>
                <a:spcPts val="22"/>
              </a:spcBef>
            </a:pPr>
            <a:endParaRPr sz="1191" dirty="0">
              <a:latin typeface="Times New Roman"/>
              <a:cs typeface="Times New Roman"/>
            </a:endParaRPr>
          </a:p>
          <a:p>
            <a:pPr marL="35861" marR="62756">
              <a:lnSpc>
                <a:spcPct val="103000"/>
              </a:lnSpc>
            </a:pP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971" b="1" spc="-62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a.sum  ()</a:t>
            </a:r>
            <a:endParaRPr sz="971" dirty="0">
              <a:latin typeface="Courier New"/>
              <a:cs typeface="Courier New"/>
            </a:endParaRPr>
          </a:p>
          <a:p>
            <a:pPr marL="35861">
              <a:spcBef>
                <a:spcPts val="35"/>
              </a:spcBef>
            </a:pP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7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971" b="1" spc="-62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105</a:t>
            </a:r>
            <a:endParaRPr sz="971" dirty="0">
              <a:latin typeface="Courier New"/>
              <a:cs typeface="Courier New"/>
            </a:endParaRP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9265023" y="3083354"/>
            <a:ext cx="2770654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400" b="1" i="0">
                <a:solidFill>
                  <a:srgbClr val="EDEDED"/>
                </a:solidFill>
                <a:latin typeface="Arial"/>
                <a:ea typeface="+mj-ea"/>
                <a:cs typeface="Arial"/>
              </a:defRPr>
            </a:lvl1pPr>
          </a:lstStyle>
          <a:p>
            <a:pPr marL="11206"/>
            <a:r>
              <a:rPr lang="en-US" sz="1809" kern="0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axis=None</a:t>
            </a:r>
            <a:r>
              <a:rPr lang="en-US" sz="1809" kern="0" spc="-644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809" kern="0" spc="93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is </a:t>
            </a:r>
            <a:r>
              <a:rPr lang="en-US" sz="1809" kern="0" spc="8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the </a:t>
            </a:r>
            <a:r>
              <a:rPr lang="en-US" sz="1809" kern="0" spc="9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default</a:t>
            </a:r>
            <a:endParaRPr lang="en-US" sz="1809" kern="0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890270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363967" y="396050"/>
            <a:ext cx="9681882" cy="390435"/>
          </a:xfrm>
          <a:prstGeom prst="rect">
            <a:avLst/>
          </a:prstGeom>
        </p:spPr>
        <p:txBody>
          <a:bodyPr vert="horz" wrap="square" lIns="0" tIns="110942" rIns="0" bIns="0" rtlCol="0" anchor="ctr">
            <a:spAutoFit/>
          </a:bodyPr>
          <a:lstStyle/>
          <a:p>
            <a:pPr marL="20172"/>
            <a:r>
              <a:rPr sz="1809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axis=0</a:t>
            </a:r>
            <a:r>
              <a:rPr sz="1809" spc="-649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spc="13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reduces </a:t>
            </a:r>
            <a:r>
              <a:rPr sz="1809" spc="84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into </a:t>
            </a:r>
            <a:r>
              <a:rPr sz="1809" spc="8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the </a:t>
            </a:r>
            <a:r>
              <a:rPr sz="1809" spc="11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zeroth </a:t>
            </a:r>
            <a:r>
              <a:rPr sz="1809" spc="132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dimension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1102659"/>
            <a:ext cx="4742329" cy="71718"/>
          </a:xfrm>
          <a:custGeom>
            <a:avLst/>
            <a:gdLst/>
            <a:ahLst/>
            <a:cxnLst/>
            <a:rect l="l" t="t" r="r" b="b"/>
            <a:pathLst>
              <a:path w="5374640" h="81280">
                <a:moveTo>
                  <a:pt x="5374640" y="81280"/>
                </a:moveTo>
                <a:lnTo>
                  <a:pt x="5374640" y="0"/>
                </a:lnTo>
                <a:lnTo>
                  <a:pt x="0" y="0"/>
                </a:lnTo>
                <a:lnTo>
                  <a:pt x="0" y="81280"/>
                </a:lnTo>
                <a:lnTo>
                  <a:pt x="5374640" y="81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953000" y="2994212"/>
            <a:ext cx="4742329" cy="71718"/>
          </a:xfrm>
          <a:custGeom>
            <a:avLst/>
            <a:gdLst/>
            <a:ahLst/>
            <a:cxnLst/>
            <a:rect l="l" t="t" r="r" b="b"/>
            <a:pathLst>
              <a:path w="5374640" h="81279">
                <a:moveTo>
                  <a:pt x="0" y="81279"/>
                </a:moveTo>
                <a:lnTo>
                  <a:pt x="5374640" y="81279"/>
                </a:lnTo>
                <a:lnTo>
                  <a:pt x="5374640" y="0"/>
                </a:lnTo>
                <a:lnTo>
                  <a:pt x="0" y="0"/>
                </a:lnTo>
                <a:lnTo>
                  <a:pt x="0" y="81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9695330" y="1246093"/>
            <a:ext cx="143435" cy="1676400"/>
          </a:xfrm>
          <a:custGeom>
            <a:avLst/>
            <a:gdLst/>
            <a:ahLst/>
            <a:cxnLst/>
            <a:rect l="l" t="t" r="r" b="b"/>
            <a:pathLst>
              <a:path w="162559" h="1899920">
                <a:moveTo>
                  <a:pt x="0" y="1899920"/>
                </a:moveTo>
                <a:lnTo>
                  <a:pt x="162559" y="1899920"/>
                </a:lnTo>
                <a:lnTo>
                  <a:pt x="162559" y="0"/>
                </a:lnTo>
                <a:lnTo>
                  <a:pt x="0" y="0"/>
                </a:lnTo>
                <a:lnTo>
                  <a:pt x="0" y="1899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150224" y="4031876"/>
            <a:ext cx="4885768" cy="1819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101101" y="3394811"/>
            <a:ext cx="4408394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9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axis=1</a:t>
            </a:r>
            <a:r>
              <a:rPr sz="1809" b="1" spc="-702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713" b="1" spc="205" baseline="135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reduces </a:t>
            </a:r>
            <a:r>
              <a:rPr sz="2713" b="1" spc="125" baseline="135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into </a:t>
            </a:r>
            <a:r>
              <a:rPr sz="2713" b="1" spc="132" baseline="135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the </a:t>
            </a:r>
            <a:r>
              <a:rPr sz="2713" b="1" spc="112" baseline="135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first </a:t>
            </a:r>
            <a:r>
              <a:rPr sz="2713" b="1" spc="199" baseline="135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dimension</a:t>
            </a:r>
            <a:endParaRPr sz="2713" baseline="1355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75437" y="997324"/>
            <a:ext cx="4885768" cy="2169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2227729" y="1326776"/>
            <a:ext cx="2438400" cy="639384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1121" rIns="0" bIns="0" rtlCol="0">
            <a:spAutoFit/>
          </a:bodyPr>
          <a:lstStyle/>
          <a:p>
            <a:pPr>
              <a:spcBef>
                <a:spcPts val="9"/>
              </a:spcBef>
            </a:pPr>
            <a:endParaRPr sz="1235" dirty="0">
              <a:latin typeface="Times New Roman"/>
              <a:cs typeface="Times New Roman"/>
            </a:endParaRPr>
          </a:p>
          <a:p>
            <a:pPr marL="35861"/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]: </a:t>
            </a:r>
            <a:r>
              <a:rPr sz="971" b="1" spc="-4" dirty="0">
                <a:solidFill>
                  <a:srgbClr val="DBDBDB"/>
                </a:solidFill>
                <a:latin typeface="Courier New"/>
                <a:cs typeface="Courier New"/>
              </a:rPr>
              <a:t>a.sum(axis=</a:t>
            </a:r>
            <a:r>
              <a:rPr sz="971" b="1" spc="-4" dirty="0">
                <a:solidFill>
                  <a:srgbClr val="8ACFD3"/>
                </a:solidFill>
                <a:latin typeface="Courier New"/>
                <a:cs typeface="Courier New"/>
              </a:rPr>
              <a:t>0</a:t>
            </a:r>
            <a:r>
              <a:rPr sz="971" b="1" spc="-485" dirty="0">
                <a:solidFill>
                  <a:srgbClr val="8ACFD3"/>
                </a:solidFill>
                <a:latin typeface="Courier New"/>
                <a:cs typeface="Courier New"/>
              </a:rPr>
              <a:t> 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)</a:t>
            </a:r>
            <a:endParaRPr sz="971" dirty="0">
              <a:latin typeface="Courier New"/>
              <a:cs typeface="Courier New"/>
            </a:endParaRPr>
          </a:p>
          <a:p>
            <a:pPr marL="35861">
              <a:spcBef>
                <a:spcPts val="35"/>
              </a:spcBef>
            </a:pP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8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]: array([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15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18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, 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21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971" b="1" spc="-3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24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endParaRPr sz="971" dirty="0">
              <a:latin typeface="Courier New"/>
              <a:cs typeface="Courier New"/>
            </a:endParaRPr>
          </a:p>
          <a:p>
            <a:pPr marL="35861">
              <a:spcBef>
                <a:spcPts val="35"/>
              </a:spcBef>
            </a:pP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27</a:t>
            </a:r>
            <a:r>
              <a:rPr sz="971" b="1" spc="9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971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111" y="4351804"/>
            <a:ext cx="2438400" cy="577994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5603" rIns="0" bIns="0" rtlCol="0">
            <a:spAutoFit/>
          </a:bodyPr>
          <a:lstStyle/>
          <a:p>
            <a:pPr>
              <a:spcBef>
                <a:spcPts val="44"/>
              </a:spcBef>
            </a:pPr>
            <a:endParaRPr sz="1059" dirty="0">
              <a:latin typeface="Times New Roman"/>
              <a:cs typeface="Times New Roman"/>
            </a:endParaRPr>
          </a:p>
          <a:p>
            <a:pPr marL="119909" marR="403993" indent="-8405">
              <a:lnSpc>
                <a:spcPct val="137100"/>
              </a:lnSpc>
            </a:pPr>
            <a:r>
              <a:rPr sz="1456" b="1" spc="13" baseline="2525" dirty="0">
                <a:solidFill>
                  <a:srgbClr val="DBDBDB"/>
                </a:solidFill>
                <a:latin typeface="Courier New"/>
                <a:cs typeface="Courier New"/>
              </a:rPr>
              <a:t>In [</a:t>
            </a:r>
            <a:r>
              <a:rPr sz="971" b="1" spc="9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456" b="1" spc="13" baseline="2525" dirty="0">
                <a:solidFill>
                  <a:srgbClr val="DBDBDB"/>
                </a:solidFill>
                <a:latin typeface="Courier New"/>
                <a:cs typeface="Courier New"/>
              </a:rPr>
              <a:t>]: a.sum(axis= </a:t>
            </a:r>
            <a:r>
              <a:rPr sz="971" b="1" spc="40" dirty="0">
                <a:solidFill>
                  <a:srgbClr val="8ACFD3"/>
                </a:solidFill>
                <a:latin typeface="Courier New"/>
                <a:cs typeface="Courier New"/>
              </a:rPr>
              <a:t>1</a:t>
            </a:r>
            <a:r>
              <a:rPr sz="1456" b="1" spc="59" baseline="7575" dirty="0">
                <a:solidFill>
                  <a:srgbClr val="DBDBDB"/>
                </a:solidFill>
                <a:latin typeface="Courier New"/>
                <a:cs typeface="Courier New"/>
              </a:rPr>
              <a:t>)  </a:t>
            </a:r>
            <a:r>
              <a:rPr sz="1456" b="1" spc="-33" baseline="5050" dirty="0">
                <a:solidFill>
                  <a:srgbClr val="DBDBDB"/>
                </a:solidFill>
                <a:latin typeface="Courier New"/>
                <a:cs typeface="Courier New"/>
              </a:rPr>
              <a:t>Out[</a:t>
            </a:r>
            <a:r>
              <a:rPr sz="1456" b="1" spc="-33" baseline="-5050" dirty="0">
                <a:solidFill>
                  <a:srgbClr val="8ACFD3"/>
                </a:solidFill>
                <a:latin typeface="Courier New"/>
                <a:cs typeface="Courier New"/>
              </a:rPr>
              <a:t>9</a:t>
            </a:r>
            <a:r>
              <a:rPr sz="1456" b="1" spc="-33" baseline="5050" dirty="0">
                <a:solidFill>
                  <a:srgbClr val="DBDBDB"/>
                </a:solidFill>
                <a:latin typeface="Courier New"/>
                <a:cs typeface="Courier New"/>
              </a:rPr>
              <a:t>]:</a:t>
            </a:r>
            <a:r>
              <a:rPr sz="1456" b="1" spc="-26" baseline="505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56" b="1" spc="13" baseline="5050" dirty="0">
                <a:solidFill>
                  <a:srgbClr val="DBDBDB"/>
                </a:solidFill>
                <a:latin typeface="Courier New"/>
                <a:cs typeface="Courier New"/>
              </a:rPr>
              <a:t>array([</a:t>
            </a:r>
            <a:r>
              <a:rPr sz="1456" b="1" spc="13" baseline="-5050" dirty="0">
                <a:solidFill>
                  <a:srgbClr val="8ACFD3"/>
                </a:solidFill>
                <a:latin typeface="Courier New"/>
                <a:cs typeface="Courier New"/>
              </a:rPr>
              <a:t>10</a:t>
            </a:r>
            <a:r>
              <a:rPr sz="1456" b="1" spc="13" baseline="-5050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456" b="1" spc="-694" baseline="-505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56" b="1" spc="46" baseline="-5050" dirty="0">
                <a:solidFill>
                  <a:srgbClr val="8ACFD3"/>
                </a:solidFill>
                <a:latin typeface="Courier New"/>
                <a:cs typeface="Courier New"/>
              </a:rPr>
              <a:t>35</a:t>
            </a:r>
            <a:r>
              <a:rPr sz="1456" b="1" spc="46" baseline="-7575" dirty="0">
                <a:solidFill>
                  <a:srgbClr val="DBDBDB"/>
                </a:solidFill>
                <a:latin typeface="Courier New"/>
                <a:cs typeface="Courier New"/>
              </a:rPr>
              <a:t>,</a:t>
            </a:r>
            <a:r>
              <a:rPr sz="1456" b="1" spc="-694" baseline="-757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971" b="1" spc="26" dirty="0">
                <a:solidFill>
                  <a:srgbClr val="8ACFD3"/>
                </a:solidFill>
                <a:latin typeface="Courier New"/>
                <a:cs typeface="Courier New"/>
              </a:rPr>
              <a:t>60</a:t>
            </a:r>
            <a:r>
              <a:rPr sz="1456" b="1" spc="39" baseline="5050" dirty="0">
                <a:solidFill>
                  <a:srgbClr val="DBDBDB"/>
                </a:solidFill>
                <a:latin typeface="Courier New"/>
                <a:cs typeface="Courier New"/>
              </a:rPr>
              <a:t>])</a:t>
            </a:r>
            <a:endParaRPr sz="1456" baseline="5050" dirty="0">
              <a:latin typeface="Courier New"/>
              <a:cs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3438493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096" y="605882"/>
            <a:ext cx="10835640" cy="134203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spc="53" dirty="0"/>
              <a:t>Broadcasting</a:t>
            </a:r>
          </a:p>
          <a:p>
            <a:pPr marL="11206" marR="4483">
              <a:lnSpc>
                <a:spcPct val="100800"/>
              </a:lnSpc>
              <a:spcBef>
                <a:spcPts val="785"/>
              </a:spcBef>
            </a:pPr>
            <a:r>
              <a:rPr sz="1809" spc="53" dirty="0">
                <a:latin typeface="Calibri"/>
                <a:cs typeface="Calibri"/>
              </a:rPr>
              <a:t>A </a:t>
            </a:r>
            <a:r>
              <a:rPr sz="1809" spc="106" dirty="0">
                <a:latin typeface="Calibri"/>
                <a:cs typeface="Calibri"/>
              </a:rPr>
              <a:t>key </a:t>
            </a:r>
            <a:r>
              <a:rPr sz="1809" spc="97" dirty="0">
                <a:latin typeface="Calibri"/>
                <a:cs typeface="Calibri"/>
              </a:rPr>
              <a:t>feature of </a:t>
            </a:r>
            <a:r>
              <a:rPr sz="1809" spc="163" dirty="0">
                <a:latin typeface="Calibri"/>
                <a:cs typeface="Calibri"/>
              </a:rPr>
              <a:t>NumPy </a:t>
            </a:r>
            <a:r>
              <a:rPr sz="1809" spc="93" dirty="0">
                <a:latin typeface="Calibri"/>
                <a:cs typeface="Calibri"/>
              </a:rPr>
              <a:t>is </a:t>
            </a:r>
            <a:r>
              <a:rPr sz="1809" spc="101" dirty="0">
                <a:latin typeface="Calibri"/>
                <a:cs typeface="Calibri"/>
              </a:rPr>
              <a:t>broadcasting, </a:t>
            </a:r>
            <a:r>
              <a:rPr sz="1809" spc="119" dirty="0">
                <a:latin typeface="Calibri"/>
                <a:cs typeface="Calibri"/>
              </a:rPr>
              <a:t>where </a:t>
            </a:r>
            <a:r>
              <a:rPr sz="1809" spc="106" dirty="0">
                <a:latin typeface="Calibri"/>
                <a:cs typeface="Calibri"/>
              </a:rPr>
              <a:t>arrays </a:t>
            </a:r>
            <a:r>
              <a:rPr sz="1809" spc="62" dirty="0">
                <a:latin typeface="Calibri"/>
                <a:cs typeface="Calibri"/>
              </a:rPr>
              <a:t>with </a:t>
            </a:r>
            <a:r>
              <a:rPr sz="1809" spc="88" dirty="0">
                <a:latin typeface="Calibri"/>
                <a:cs typeface="Calibri"/>
              </a:rPr>
              <a:t>different,</a:t>
            </a:r>
            <a:r>
              <a:rPr sz="1809" spc="-49" dirty="0">
                <a:latin typeface="Calibri"/>
                <a:cs typeface="Calibri"/>
              </a:rPr>
              <a:t> </a:t>
            </a:r>
            <a:r>
              <a:rPr sz="1809" spc="106" dirty="0">
                <a:latin typeface="Calibri"/>
                <a:cs typeface="Calibri"/>
              </a:rPr>
              <a:t>but  compatible </a:t>
            </a:r>
            <a:r>
              <a:rPr sz="1809" spc="137" dirty="0">
                <a:latin typeface="Calibri"/>
                <a:cs typeface="Calibri"/>
              </a:rPr>
              <a:t>shapes </a:t>
            </a:r>
            <a:r>
              <a:rPr sz="1809" spc="106" dirty="0">
                <a:latin typeface="Calibri"/>
                <a:cs typeface="Calibri"/>
              </a:rPr>
              <a:t>can </a:t>
            </a:r>
            <a:r>
              <a:rPr sz="1809" spc="132" dirty="0">
                <a:latin typeface="Calibri"/>
                <a:cs typeface="Calibri"/>
              </a:rPr>
              <a:t>be </a:t>
            </a:r>
            <a:r>
              <a:rPr sz="1809" spc="141" dirty="0">
                <a:latin typeface="Calibri"/>
                <a:cs typeface="Calibri"/>
              </a:rPr>
              <a:t>used </a:t>
            </a:r>
            <a:r>
              <a:rPr sz="1809" spc="119" dirty="0">
                <a:latin typeface="Calibri"/>
                <a:cs typeface="Calibri"/>
              </a:rPr>
              <a:t>as </a:t>
            </a:r>
            <a:r>
              <a:rPr sz="1809" spc="128" dirty="0">
                <a:latin typeface="Calibri"/>
                <a:cs typeface="Calibri"/>
              </a:rPr>
              <a:t>arguments </a:t>
            </a:r>
            <a:r>
              <a:rPr sz="1809" spc="66" dirty="0">
                <a:latin typeface="Calibri"/>
                <a:cs typeface="Calibri"/>
              </a:rPr>
              <a:t>to</a:t>
            </a:r>
            <a:r>
              <a:rPr sz="1809" spc="-110" dirty="0">
                <a:latin typeface="Calibri"/>
                <a:cs typeface="Calibri"/>
              </a:rPr>
              <a:t> </a:t>
            </a:r>
            <a:r>
              <a:rPr sz="1809" spc="124" dirty="0">
                <a:latin typeface="Calibri"/>
                <a:cs typeface="Calibri"/>
              </a:rPr>
              <a:t>ufuncs</a:t>
            </a:r>
            <a:endParaRPr sz="1809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8130" y="2008093"/>
            <a:ext cx="143435" cy="2814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810436" y="2008093"/>
            <a:ext cx="143434" cy="2814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1078993" y="2079813"/>
            <a:ext cx="3493007" cy="2419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933795" y="4954908"/>
            <a:ext cx="3245013" cy="835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7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In </a:t>
            </a:r>
            <a:r>
              <a:rPr sz="1809" b="1" spc="8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this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case </a:t>
            </a:r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an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array </a:t>
            </a:r>
            <a:r>
              <a:rPr sz="1809" b="1" spc="8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scalar </a:t>
            </a:r>
            <a:r>
              <a:rPr sz="1809" b="1" spc="93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is </a:t>
            </a:r>
            <a:r>
              <a:rPr sz="1809" b="1" spc="11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broadcast </a:t>
            </a:r>
            <a:r>
              <a:rPr sz="1809" b="1" spc="6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to </a:t>
            </a:r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an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array </a:t>
            </a:r>
            <a:r>
              <a:rPr sz="1809" b="1" spc="62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with </a:t>
            </a:r>
            <a:r>
              <a:rPr sz="1809" b="1" spc="12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shape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(5,</a:t>
            </a:r>
            <a:r>
              <a:rPr sz="1809" b="1" spc="-4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)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7296912" y="2079813"/>
            <a:ext cx="3520421" cy="2415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6"/>
          <p:cNvSpPr txBox="1"/>
          <p:nvPr/>
        </p:nvSpPr>
        <p:spPr>
          <a:xfrm>
            <a:off x="7553238" y="4627163"/>
            <a:ext cx="1756609" cy="55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4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Here </a:t>
            </a:r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an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array </a:t>
            </a:r>
            <a:r>
              <a:rPr sz="1809" b="1" spc="97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of </a:t>
            </a:r>
            <a:r>
              <a:rPr sz="1809" b="1" spc="12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shape</a:t>
            </a:r>
            <a:r>
              <a:rPr sz="1809" b="1" spc="-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(3,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9013237" y="4892284"/>
            <a:ext cx="2431421" cy="860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1)</a:t>
            </a:r>
            <a:r>
              <a:rPr sz="1809" b="1" spc="-657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93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is </a:t>
            </a:r>
            <a:r>
              <a:rPr sz="1809" b="1" spc="11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broadcast </a:t>
            </a:r>
            <a:r>
              <a:rPr sz="1809" b="1" spc="6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to </a:t>
            </a:r>
            <a:r>
              <a:rPr sz="1809" b="1" spc="119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an </a:t>
            </a:r>
            <a:r>
              <a:rPr sz="1809" b="1" spc="101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array </a:t>
            </a:r>
            <a:r>
              <a:rPr sz="1809" b="1" spc="62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with </a:t>
            </a:r>
            <a:r>
              <a:rPr sz="1809" b="1" spc="12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shape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  <a:p>
            <a:pPr marL="101419">
              <a:spcBef>
                <a:spcPts val="159"/>
              </a:spcBef>
            </a:pP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(3,</a:t>
            </a:r>
            <a:r>
              <a:rPr sz="1809" b="1" spc="-62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2)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33499432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0471" y="489549"/>
            <a:ext cx="9681882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221124"/>
            <a:r>
              <a:rPr spc="53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2093258" y="1604682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40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3258" y="1604682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40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8059" y="1882588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19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19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19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9828" y="1769397"/>
            <a:ext cx="1001806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a.all()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93258" y="2330824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3258" y="2330824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19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6169" y="1491492"/>
            <a:ext cx="1446679" cy="101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1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Predicates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  <a:p>
            <a:pPr marL="315462">
              <a:spcBef>
                <a:spcPts val="18"/>
              </a:spcBef>
            </a:pP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a.any(),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11206">
              <a:spcBef>
                <a:spcPts val="1359"/>
              </a:spcBef>
            </a:pPr>
            <a:r>
              <a:rPr sz="1809" b="1" spc="11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Reductions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98059" y="2608730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19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19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19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19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19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0969" y="2495538"/>
            <a:ext cx="1281393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a.mean(),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9700" y="2495538"/>
            <a:ext cx="1561540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a.argmin(),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8173" y="2495538"/>
            <a:ext cx="1561540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a.argmax(),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6646" y="2495538"/>
            <a:ext cx="1421466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a.trace(),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9444" y="2791385"/>
            <a:ext cx="1561540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a.cumprod()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93258" y="3352800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93258" y="3352800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6169" y="2791386"/>
            <a:ext cx="1866340" cy="73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462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a.cumsum(),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11206">
              <a:spcBef>
                <a:spcPts val="1359"/>
              </a:spcBef>
            </a:pPr>
            <a:r>
              <a:rPr sz="1809" b="1" spc="93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Manipulation</a:t>
            </a:r>
            <a:endParaRPr sz="1809" dirty="0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98059" y="3630706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19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19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0969" y="3517515"/>
            <a:ext cx="1701053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a.argsort(),</a:t>
            </a:r>
            <a:endParaRPr sz="1809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29315" y="3517515"/>
            <a:ext cx="1980640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a.transpose(),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27404" y="3517515"/>
            <a:ext cx="2120713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a.reshape(...),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10969" y="3813350"/>
            <a:ext cx="1421466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a.ravel(),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9572" y="3813350"/>
            <a:ext cx="1701053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a.fill(...),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67917" y="3813350"/>
            <a:ext cx="1561540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a.clip(...)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93258" y="4374776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40"/>
                </a:move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93258" y="4374776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20" y="91440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20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98059" y="4652683"/>
            <a:ext cx="80682" cy="80682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87847" y="63536"/>
                </a:lnTo>
                <a:lnTo>
                  <a:pt x="78048" y="78066"/>
                </a:lnTo>
                <a:lnTo>
                  <a:pt x="63516" y="87853"/>
                </a:lnTo>
                <a:lnTo>
                  <a:pt x="45719" y="91439"/>
                </a:lnTo>
                <a:lnTo>
                  <a:pt x="27923" y="87853"/>
                </a:lnTo>
                <a:lnTo>
                  <a:pt x="13391" y="78066"/>
                </a:lnTo>
                <a:lnTo>
                  <a:pt x="3592" y="63536"/>
                </a:lnTo>
                <a:lnTo>
                  <a:pt x="0" y="45720"/>
                </a:lnTo>
                <a:lnTo>
                  <a:pt x="3592" y="27903"/>
                </a:lnTo>
                <a:lnTo>
                  <a:pt x="13391" y="13373"/>
                </a:lnTo>
                <a:lnTo>
                  <a:pt x="27923" y="3586"/>
                </a:lnTo>
                <a:lnTo>
                  <a:pt x="45719" y="0"/>
                </a:lnTo>
                <a:lnTo>
                  <a:pt x="63516" y="3586"/>
                </a:lnTo>
                <a:lnTo>
                  <a:pt x="78048" y="13373"/>
                </a:lnTo>
                <a:lnTo>
                  <a:pt x="87847" y="27903"/>
                </a:lnTo>
                <a:lnTo>
                  <a:pt x="91440" y="45720"/>
                </a:lnTo>
              </a:path>
            </a:pathLst>
          </a:custGeom>
          <a:ln w="10160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06169" y="4261586"/>
            <a:ext cx="2425513" cy="55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46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Complex</a:t>
            </a:r>
            <a:r>
              <a:rPr sz="1809" b="1" spc="35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 </a:t>
            </a:r>
            <a:r>
              <a:rPr sz="1809" b="1" spc="168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Numbers</a:t>
            </a:r>
            <a:endParaRPr sz="1809">
              <a:solidFill>
                <a:schemeClr val="bg2">
                  <a:lumMod val="10000"/>
                </a:schemeClr>
              </a:solidFill>
              <a:latin typeface="Calibri"/>
              <a:cs typeface="Calibri"/>
            </a:endParaRPr>
          </a:p>
          <a:p>
            <a:pPr marL="315462">
              <a:spcBef>
                <a:spcPts val="18"/>
              </a:spcBef>
            </a:pP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a.real,</a:t>
            </a:r>
            <a:r>
              <a:rPr sz="1809" b="1" spc="-4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a.imag,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48931" y="4539491"/>
            <a:ext cx="1141879" cy="27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09" b="1" spc="13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a.conj()</a:t>
            </a:r>
            <a:endParaRPr sz="1809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https://webvalley.fbk.eu/static/media/uploads/presentations/introductiontonumpy2.pdf</a:t>
            </a:r>
          </a:p>
        </p:txBody>
      </p:sp>
    </p:spTree>
    <p:extLst>
      <p:ext uri="{BB962C8B-B14F-4D97-AF65-F5344CB8AC3E}">
        <p14:creationId xmlns:p14="http://schemas.microsoft.com/office/powerpoint/2010/main" val="219345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32" dirty="0"/>
              <a:t>NumPy</a:t>
            </a:r>
            <a:r>
              <a:rPr lang="en-US" spc="-216" dirty="0"/>
              <a:t> </a:t>
            </a:r>
            <a:r>
              <a:rPr lang="en-US" spc="31" dirty="0"/>
              <a:t>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66270"/>
              </p:ext>
            </p:extLst>
          </p:nvPr>
        </p:nvGraphicFramePr>
        <p:xfrm>
          <a:off x="914399" y="1417638"/>
          <a:ext cx="10378440" cy="455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205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341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/>
                        <a:t>np.random.random</a:t>
                      </a:r>
                      <a:r>
                        <a:rPr lang="en-US" dirty="0"/>
                        <a:t>((2,3))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[[ 0.0028206   0.73486004  0.07416516]</a:t>
                      </a:r>
                    </a:p>
                    <a:p>
                      <a:r>
                        <a:rPr lang="en-US" dirty="0"/>
                        <a:t> [ 0.69691992  0.65554942  0.67732808]]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6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/>
                        <a:t>np.random.normal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loc</a:t>
                      </a:r>
                      <a:r>
                        <a:rPr lang="en-US" dirty="0"/>
                        <a:t>=1.0, scale=2.0, size=(2,2))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[[ 0.3378941   2.44143865]</a:t>
                      </a:r>
                    </a:p>
                    <a:p>
                      <a:r>
                        <a:rPr lang="en-US" dirty="0"/>
                        <a:t> [-0.88674669  0.90112657]]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with </a:t>
                      </a:r>
                      <a:r>
                        <a:rPr lang="en-US" dirty="0" err="1"/>
                        <a:t>loc</a:t>
                      </a:r>
                      <a:r>
                        <a:rPr lang="en-US" dirty="0"/>
                        <a:t> and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08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/>
                        <a:t>np.savetxt</a:t>
                      </a:r>
                      <a:r>
                        <a:rPr lang="en-US" dirty="0"/>
                        <a:t>("a_out.txt",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</a:t>
                      </a:r>
                      <a:r>
                        <a:rPr lang="en-US" baseline="0" dirty="0"/>
                        <a:t> to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08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/>
                        <a:t>np.loadtxt</a:t>
                      </a:r>
                      <a:r>
                        <a:rPr lang="en-US" dirty="0"/>
                        <a:t>("a_out.txt")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from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513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3: numpyEx.py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7" y="1417638"/>
            <a:ext cx="5162550" cy="381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78196" y="3547872"/>
            <a:ext cx="1435608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1945513"/>
            <a:ext cx="3977640" cy="30035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411980" y="4513389"/>
            <a:ext cx="2916936" cy="118656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 functions of </a:t>
            </a:r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 and their output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996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4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52" y="1495091"/>
            <a:ext cx="4878451" cy="2697385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3694176" y="2142006"/>
            <a:ext cx="4096512" cy="25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85488" y="3267825"/>
            <a:ext cx="3621024" cy="5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69708" y="1819880"/>
            <a:ext cx="2825496" cy="10239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random matrix</a:t>
            </a:r>
          </a:p>
        </p:txBody>
      </p:sp>
      <p:sp>
        <p:nvSpPr>
          <p:cNvPr id="10" name="Oval 9"/>
          <p:cNvSpPr/>
          <p:nvPr/>
        </p:nvSpPr>
        <p:spPr>
          <a:xfrm>
            <a:off x="7992112" y="2981055"/>
            <a:ext cx="3707764" cy="16549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Calculating mean for each row and then broadcasting to each element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7" y="4192476"/>
            <a:ext cx="4928235" cy="218516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919472" y="5285057"/>
            <a:ext cx="3502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567928" y="4789111"/>
            <a:ext cx="2415668" cy="9918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5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Object Oriented Concepts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Object Oriented Design focuses on</a:t>
            </a:r>
          </a:p>
          <a:p>
            <a:pPr lvl="1"/>
            <a:r>
              <a:rPr lang="en-US" altLang="en-US" dirty="0"/>
              <a:t>Encapsulation: </a:t>
            </a:r>
          </a:p>
          <a:p>
            <a:pPr lvl="2"/>
            <a:r>
              <a:rPr lang="en-US" altLang="en-US" dirty="0"/>
              <a:t>dividing the code into a public </a:t>
            </a:r>
            <a:r>
              <a:rPr lang="en-US" altLang="en-US" dirty="0">
                <a:solidFill>
                  <a:schemeClr val="hlink"/>
                </a:solidFill>
              </a:rPr>
              <a:t>interface</a:t>
            </a:r>
            <a:r>
              <a:rPr lang="en-US" altLang="en-US" dirty="0"/>
              <a:t>, and a private </a:t>
            </a:r>
            <a:r>
              <a:rPr lang="en-US" altLang="en-US" dirty="0">
                <a:solidFill>
                  <a:schemeClr val="hlink"/>
                </a:solidFill>
              </a:rPr>
              <a:t>implementation</a:t>
            </a:r>
            <a:r>
              <a:rPr lang="en-US" altLang="en-US" dirty="0"/>
              <a:t> of that interface</a:t>
            </a:r>
          </a:p>
          <a:p>
            <a:pPr lvl="1"/>
            <a:r>
              <a:rPr lang="en-US" altLang="en-US" dirty="0"/>
              <a:t>Polymorphism:</a:t>
            </a:r>
          </a:p>
          <a:p>
            <a:pPr lvl="2"/>
            <a:r>
              <a:rPr lang="en-US" altLang="en-US" dirty="0"/>
              <a:t>the ability to </a:t>
            </a:r>
            <a:r>
              <a:rPr lang="en-US" altLang="en-US" dirty="0">
                <a:solidFill>
                  <a:schemeClr val="hlink"/>
                </a:solidFill>
              </a:rPr>
              <a:t>overload</a:t>
            </a:r>
            <a:r>
              <a:rPr lang="en-US" altLang="en-US" dirty="0"/>
              <a:t> standard operators so that they have appropriate behavior based on their context</a:t>
            </a:r>
          </a:p>
          <a:p>
            <a:pPr lvl="1"/>
            <a:r>
              <a:rPr lang="en-US" altLang="en-US" dirty="0"/>
              <a:t>Inheritance:</a:t>
            </a:r>
          </a:p>
          <a:p>
            <a:pPr lvl="2"/>
            <a:r>
              <a:rPr lang="en-US" altLang="en-US" dirty="0"/>
              <a:t>the ability to create </a:t>
            </a:r>
            <a:r>
              <a:rPr lang="en-US" altLang="en-US" dirty="0">
                <a:solidFill>
                  <a:schemeClr val="hlink"/>
                </a:solidFill>
              </a:rPr>
              <a:t>subclasses</a:t>
            </a:r>
            <a:r>
              <a:rPr lang="en-US" altLang="en-US" dirty="0"/>
              <a:t> that contain specializations of their parents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39622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https://www.csee.umbc.edu/courses/691p/notes/python/python3.ppt</a:t>
            </a:r>
            <a:endParaRPr lang="en-US" dirty="0"/>
          </a:p>
          <a:p>
            <a:r>
              <a:rPr lang="en-US" dirty="0">
                <a:hlinkClick r:id="rId3"/>
              </a:rPr>
              <a:t>https://www.cs.drexel.edu/~knowak/cs265_fall_2009/Python_Classes_nb.ppt</a:t>
            </a:r>
            <a:endParaRPr lang="en-US" dirty="0"/>
          </a:p>
          <a:p>
            <a:r>
              <a:rPr lang="en-US" dirty="0">
                <a:hlinkClick r:id="rId4"/>
              </a:rPr>
              <a:t>https://github.com/MiguelSOliveira/Python-Projects</a:t>
            </a:r>
            <a:endParaRPr lang="en-US" dirty="0"/>
          </a:p>
          <a:p>
            <a:r>
              <a:rPr lang="en-US" dirty="0">
                <a:hlinkClick r:id="rId5"/>
              </a:rPr>
              <a:t>https://webvalley.fbk.eu/static/media/uploads/presentations/introductiontonumpy2.pdf</a:t>
            </a:r>
            <a:endParaRPr lang="en-US" dirty="0"/>
          </a:p>
          <a:p>
            <a:r>
              <a:rPr lang="en-US" dirty="0">
                <a:hlinkClick r:id="rId6"/>
              </a:rPr>
              <a:t>http://jakevdp.github.io/blog/2013/08/07/conways-game-of-life/</a:t>
            </a:r>
            <a:endParaRPr lang="en-US" dirty="0"/>
          </a:p>
          <a:p>
            <a:r>
              <a:rPr lang="en-US" dirty="0">
                <a:hlinkClick r:id="rId7"/>
              </a:rPr>
              <a:t>http://www.python-course.eu/python3_multiple_inheritance.php</a:t>
            </a:r>
            <a:endParaRPr lang="en-US" dirty="0"/>
          </a:p>
          <a:p>
            <a:r>
              <a:rPr lang="en-US" dirty="0">
                <a:hlinkClick r:id="rId3"/>
              </a:rPr>
              <a:t>https://www.cs.drexel.edu/~knowak/cs265_fall_2009/Python_Classes_nb.ppt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7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It’s all objects…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Everything in Python is really an object.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We’ve seen hints of this already…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hello”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.upper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b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list3.append(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‘a’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b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dict2.keys()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These look like Java or C++ method calls.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New object classes can easily be defined in addition to these built-in data-types.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In fact, programming in Python is typically done in an object oriented fashion.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</a:p>
        </p:txBody>
      </p:sp>
    </p:spTree>
    <p:extLst>
      <p:ext uri="{BB962C8B-B14F-4D97-AF65-F5344CB8AC3E}">
        <p14:creationId xmlns:p14="http://schemas.microsoft.com/office/powerpoint/2010/main" val="152009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524000"/>
            <a:ext cx="7772400" cy="32004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Creating and Deleting Instances</a:t>
            </a:r>
          </a:p>
        </p:txBody>
      </p:sp>
    </p:spTree>
    <p:extLst>
      <p:ext uri="{BB962C8B-B14F-4D97-AF65-F5344CB8AC3E}">
        <p14:creationId xmlns:p14="http://schemas.microsoft.com/office/powerpoint/2010/main" val="304572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Instantiating Objects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Just use the class name with ( ) notation and assign the result to a variable</a:t>
            </a:r>
            <a:endParaRPr lang="en-US" altLang="en-US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</a:t>
            </a:r>
            <a:r>
              <a:rPr lang="en-US" altLang="en-US" sz="2800" dirty="0">
                <a:ea typeface="ＭＳ Ｐゴシック" panose="020B0600070205080204" pitchFamily="34" charset="-128"/>
              </a:rPr>
              <a:t> serves as a constructor for the class. Usually does some initialization work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The arguments passed to the class name are given to its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__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__() </a:t>
            </a:r>
            <a:r>
              <a:rPr lang="en-US" altLang="en-US" sz="2800" dirty="0">
                <a:ea typeface="ＭＳ Ｐゴシック" panose="020B0600070205080204" pitchFamily="34" charset="-128"/>
              </a:rPr>
              <a:t> method  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So, the __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800" dirty="0">
                <a:ea typeface="ＭＳ Ｐゴシック" panose="020B0600070205080204" pitchFamily="34" charset="-128"/>
              </a:rPr>
              <a:t>__ method for student is passed “Bob” and 21 and the new class instance is bound to b:</a:t>
            </a:r>
          </a:p>
          <a:p>
            <a:pPr algn="ctr">
              <a:buFont typeface="Symbol" panose="05050102010706020507" pitchFamily="18" charset="2"/>
              <a:buNone/>
            </a:pP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 = student(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“Bob”, 21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https://www.csee.umbc.edu/courses/691p/notes/python/python3.ppt</a:t>
            </a:r>
          </a:p>
        </p:txBody>
      </p:sp>
    </p:spTree>
    <p:extLst>
      <p:ext uri="{BB962C8B-B14F-4D97-AF65-F5344CB8AC3E}">
        <p14:creationId xmlns:p14="http://schemas.microsoft.com/office/powerpoint/2010/main" val="2685019918"/>
      </p:ext>
    </p:extLst>
  </p:cSld>
  <p:clrMapOvr>
    <a:masterClrMapping/>
  </p:clrMapOvr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7552</TotalTime>
  <Words>3414</Words>
  <Application>Microsoft Office PowerPoint</Application>
  <PresentationFormat>Widescreen</PresentationFormat>
  <Paragraphs>462</Paragraphs>
  <Slides>60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MS PGothic</vt:lpstr>
      <vt:lpstr>Arial</vt:lpstr>
      <vt:lpstr>Calibri</vt:lpstr>
      <vt:lpstr>Courier New</vt:lpstr>
      <vt:lpstr>Franklin Gothic Book</vt:lpstr>
      <vt:lpstr>Helvetica</vt:lpstr>
      <vt:lpstr>LMSans10-Regular</vt:lpstr>
      <vt:lpstr>Symbol</vt:lpstr>
      <vt:lpstr>Times New Roman</vt:lpstr>
      <vt:lpstr>Wingdings 2</vt:lpstr>
      <vt:lpstr>UMKC_PPT4</vt:lpstr>
      <vt:lpstr>Custom Design</vt:lpstr>
      <vt:lpstr>UMKC_PPT1</vt:lpstr>
      <vt:lpstr>1_Custom Design</vt:lpstr>
      <vt:lpstr>COMP-SCI 5590 - 0001   Special Topics</vt:lpstr>
      <vt:lpstr>Tutorial 4</vt:lpstr>
      <vt:lpstr>Defining a Class</vt:lpstr>
      <vt:lpstr>Methods in Classes</vt:lpstr>
      <vt:lpstr>A simple class def: student</vt:lpstr>
      <vt:lpstr>Object Oriented Concepts</vt:lpstr>
      <vt:lpstr>It’s all objects…</vt:lpstr>
      <vt:lpstr>Creating and Deleting Instances</vt:lpstr>
      <vt:lpstr>Instantiating Objects</vt:lpstr>
      <vt:lpstr>Constructor: __init__</vt:lpstr>
      <vt:lpstr>Self</vt:lpstr>
      <vt:lpstr>Self</vt:lpstr>
      <vt:lpstr>Deleting instances: No Need to “free”</vt:lpstr>
      <vt:lpstr>Definition of student</vt:lpstr>
      <vt:lpstr>Syntax for Access</vt:lpstr>
      <vt:lpstr>Two Kinds of Attributes</vt:lpstr>
      <vt:lpstr>Data Attributes</vt:lpstr>
      <vt:lpstr>Class Attributes</vt:lpstr>
      <vt:lpstr>Data vs. Class Attributes</vt:lpstr>
      <vt:lpstr>Inheritance</vt:lpstr>
      <vt:lpstr>Inheritance</vt:lpstr>
      <vt:lpstr>Subclasses</vt:lpstr>
      <vt:lpstr>Redefining Methods</vt:lpstr>
      <vt:lpstr>Definition of a class extending student</vt:lpstr>
      <vt:lpstr>Special Built-In  Methods and Attributes</vt:lpstr>
      <vt:lpstr>Built-In Members of Classes</vt:lpstr>
      <vt:lpstr>Special Methods</vt:lpstr>
      <vt:lpstr>Special Data Items</vt:lpstr>
      <vt:lpstr>Private Variables</vt:lpstr>
      <vt:lpstr>Private Data and Methods</vt:lpstr>
      <vt:lpstr>Private,Protected and Public</vt:lpstr>
      <vt:lpstr>example</vt:lpstr>
      <vt:lpstr>Use case 1- Bank Account </vt:lpstr>
      <vt:lpstr>PowerPoint Presentation</vt:lpstr>
      <vt:lpstr>PowerPoint Presentation</vt:lpstr>
      <vt:lpstr>Output</vt:lpstr>
      <vt:lpstr>Use Case 2 - Multiple Inheritance</vt:lpstr>
      <vt:lpstr>PowerPoint Presentation</vt:lpstr>
      <vt:lpstr>PowerPoint Presentation</vt:lpstr>
      <vt:lpstr>Output</vt:lpstr>
      <vt:lpstr>PowerPoint Presentation</vt:lpstr>
      <vt:lpstr>Scientific Python?</vt:lpstr>
      <vt:lpstr>Scientific Python Packages</vt:lpstr>
      <vt:lpstr>Numpy N-dimensional Array manipulations</vt:lpstr>
      <vt:lpstr>Arrays – Numerical Python (Numpy)</vt:lpstr>
      <vt:lpstr>Import numpy – Basic Operations</vt:lpstr>
      <vt:lpstr>PowerPoint Presentation</vt:lpstr>
      <vt:lpstr>numpy.ndarray.dtype </vt:lpstr>
      <vt:lpstr>others</vt:lpstr>
      <vt:lpstr>Indexing and Slicing as usual lists</vt:lpstr>
      <vt:lpstr>Universal Functions (ufuncs) NumPy ufuncs are functions that operate element-wise on one or more  arrays</vt:lpstr>
      <vt:lpstr>NumPy has many built-in ufuncs</vt:lpstr>
      <vt:lpstr>Axis</vt:lpstr>
      <vt:lpstr>axis=0 reduces into the zeroth dimension</vt:lpstr>
      <vt:lpstr>Broadcasting A key feature of NumPy is broadcasting, where arrays with different, but  compatible shapes can be used as arguments to ufuncs</vt:lpstr>
      <vt:lpstr>Array Methods</vt:lpstr>
      <vt:lpstr>NumPy Functions</vt:lpstr>
      <vt:lpstr>Numpy Usecase 3: numpyEx.py</vt:lpstr>
      <vt:lpstr>Usecase 4 </vt:lpstr>
      <vt:lpstr>References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Puchu</dc:creator>
  <cp:lastModifiedBy>Goudarzvand, Saria (UMKC-Student)</cp:lastModifiedBy>
  <cp:revision>233</cp:revision>
  <dcterms:created xsi:type="dcterms:W3CDTF">2017-05-18T14:44:07Z</dcterms:created>
  <dcterms:modified xsi:type="dcterms:W3CDTF">2018-09-14T16:31:17Z</dcterms:modified>
</cp:coreProperties>
</file>