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notesSlides/notesSlide2.xml" ContentType="application/vnd.openxmlformats-officedocument.presentationml.notesSlide+xml"/>
  <Override PartName="/ppt/media/image6.jpg" ContentType="image/jpg"/>
  <Override PartName="/ppt/notesSlides/notesSlide3.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notesSlides/notesSlide4.xml" ContentType="application/vnd.openxmlformats-officedocument.presentationml.notesSlide+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notesSlides/notesSlide6.xml" ContentType="application/vnd.openxmlformats-officedocument.presentationml.notesSlide+xml"/>
  <Override PartName="/ppt/theme/themeOverride9.xml" ContentType="application/vnd.openxmlformats-officedocument.themeOverride+xml"/>
  <Override PartName="/ppt/notesSlides/notesSlide7.xml" ContentType="application/vnd.openxmlformats-officedocument.presentationml.notesSl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 id="2147483702" r:id="rId3"/>
    <p:sldMasterId id="2147483714" r:id="rId4"/>
    <p:sldMasterId id="2147483726" r:id="rId5"/>
  </p:sldMasterIdLst>
  <p:notesMasterIdLst>
    <p:notesMasterId r:id="rId42"/>
  </p:notesMasterIdLst>
  <p:sldIdLst>
    <p:sldId id="499" r:id="rId6"/>
    <p:sldId id="500" r:id="rId7"/>
    <p:sldId id="501" r:id="rId8"/>
    <p:sldId id="332" r:id="rId9"/>
    <p:sldId id="258" r:id="rId10"/>
    <p:sldId id="306" r:id="rId11"/>
    <p:sldId id="511" r:id="rId12"/>
    <p:sldId id="513" r:id="rId13"/>
    <p:sldId id="506" r:id="rId14"/>
    <p:sldId id="515" r:id="rId15"/>
    <p:sldId id="516" r:id="rId16"/>
    <p:sldId id="518" r:id="rId17"/>
    <p:sldId id="517" r:id="rId18"/>
    <p:sldId id="519" r:id="rId19"/>
    <p:sldId id="520" r:id="rId20"/>
    <p:sldId id="522" r:id="rId21"/>
    <p:sldId id="521" r:id="rId22"/>
    <p:sldId id="523" r:id="rId23"/>
    <p:sldId id="279" r:id="rId24"/>
    <p:sldId id="539" r:id="rId25"/>
    <p:sldId id="280" r:id="rId26"/>
    <p:sldId id="281" r:id="rId27"/>
    <p:sldId id="282" r:id="rId28"/>
    <p:sldId id="283" r:id="rId29"/>
    <p:sldId id="284" r:id="rId30"/>
    <p:sldId id="535" r:id="rId31"/>
    <p:sldId id="540" r:id="rId32"/>
    <p:sldId id="541" r:id="rId33"/>
    <p:sldId id="542" r:id="rId34"/>
    <p:sldId id="543" r:id="rId35"/>
    <p:sldId id="544" r:id="rId36"/>
    <p:sldId id="545" r:id="rId37"/>
    <p:sldId id="546" r:id="rId38"/>
    <p:sldId id="547" r:id="rId39"/>
    <p:sldId id="548" r:id="rId40"/>
    <p:sldId id="330" r:id="rId4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2" autoAdjust="0"/>
  </p:normalViewPr>
  <p:slideViewPr>
    <p:cSldViewPr>
      <p:cViewPr varScale="1">
        <p:scale>
          <a:sx n="78" d="100"/>
          <a:sy n="78" d="100"/>
        </p:scale>
        <p:origin x="94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2271355-2F21-4CCE-AEFC-353593CCEAB1}" type="datetimeFigureOut">
              <a:rPr lang="en-US" smtClean="0"/>
              <a:t>11/9/2018</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90A90AC-F10A-4237-8F2F-3D17BB283C68}" type="slidenum">
              <a:rPr lang="en-US" smtClean="0"/>
              <a:t>‹#›</a:t>
            </a:fld>
            <a:endParaRPr lang="en-US"/>
          </a:p>
        </p:txBody>
      </p:sp>
    </p:spTree>
    <p:extLst>
      <p:ext uri="{BB962C8B-B14F-4D97-AF65-F5344CB8AC3E}">
        <p14:creationId xmlns:p14="http://schemas.microsoft.com/office/powerpoint/2010/main" val="205513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a Feed-Forward NN, the information only moves in one direction, from the input layer, through the hidden layers, to the output layer. The information moves straight through the network. Because of that, the information never touches a node twice.</a:t>
            </a:r>
          </a:p>
          <a:p>
            <a:r>
              <a:rPr lang="en-US" sz="1200" b="0" i="0" u="none" strike="noStrike" kern="1200" dirty="0">
                <a:solidFill>
                  <a:schemeClr val="tx1"/>
                </a:solidFill>
                <a:effectLst/>
                <a:latin typeface="+mn-lt"/>
                <a:ea typeface="+mn-ea"/>
                <a:cs typeface="+mn-cs"/>
              </a:rPr>
              <a:t>In a RNN, the information cycles through a loop. When it makes a decision, it takes into consideration the current input and also what it has learned from the inputs it received previously.</a:t>
            </a:r>
            <a:endParaRPr lang="en-US" dirty="0"/>
          </a:p>
        </p:txBody>
      </p:sp>
      <p:sp>
        <p:nvSpPr>
          <p:cNvPr id="4" name="Slide Number Placeholder 3"/>
          <p:cNvSpPr>
            <a:spLocks noGrp="1"/>
          </p:cNvSpPr>
          <p:nvPr>
            <p:ph type="sldNum" sz="quarter" idx="10"/>
          </p:nvPr>
        </p:nvSpPr>
        <p:spPr/>
        <p:txBody>
          <a:bodyPr/>
          <a:lstStyle/>
          <a:p>
            <a:fld id="{D90A90AC-F10A-4237-8F2F-3D17BB283C68}" type="slidenum">
              <a:rPr lang="en-US" smtClean="0"/>
              <a:t>4</a:t>
            </a:fld>
            <a:endParaRPr lang="en-US"/>
          </a:p>
        </p:txBody>
      </p:sp>
    </p:spTree>
    <p:extLst>
      <p:ext uri="{BB962C8B-B14F-4D97-AF65-F5344CB8AC3E}">
        <p14:creationId xmlns:p14="http://schemas.microsoft.com/office/powerpoint/2010/main" val="334595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6af69ef67_0_5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Google Shape;237;g26af69ef6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267e9df592_0_41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9" name="Google Shape;779;g267e9df592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first step in our LSTM is to decide what information we’re going to throw away from the cell state.</a:t>
            </a:r>
            <a:endParaRPr lang="en-US" dirty="0"/>
          </a:p>
        </p:txBody>
      </p:sp>
      <p:sp>
        <p:nvSpPr>
          <p:cNvPr id="4" name="Slide Number Placeholder 3"/>
          <p:cNvSpPr>
            <a:spLocks noGrp="1"/>
          </p:cNvSpPr>
          <p:nvPr>
            <p:ph type="sldNum" sz="quarter" idx="10"/>
          </p:nvPr>
        </p:nvSpPr>
        <p:spPr/>
        <p:txBody>
          <a:bodyPr/>
          <a:lstStyle/>
          <a:p>
            <a:fld id="{D90A90AC-F10A-4237-8F2F-3D17BB283C68}" type="slidenum">
              <a:rPr lang="en-US" smtClean="0"/>
              <a:t>21</a:t>
            </a:fld>
            <a:endParaRPr lang="en-US"/>
          </a:p>
        </p:txBody>
      </p:sp>
    </p:spTree>
    <p:extLst>
      <p:ext uri="{BB962C8B-B14F-4D97-AF65-F5344CB8AC3E}">
        <p14:creationId xmlns:p14="http://schemas.microsoft.com/office/powerpoint/2010/main" val="2171528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next step is to decide what new information we’re going to store in the cell state.</a:t>
            </a:r>
            <a:endParaRPr lang="en-US" dirty="0"/>
          </a:p>
        </p:txBody>
      </p:sp>
      <p:sp>
        <p:nvSpPr>
          <p:cNvPr id="4" name="Slide Number Placeholder 3"/>
          <p:cNvSpPr>
            <a:spLocks noGrp="1"/>
          </p:cNvSpPr>
          <p:nvPr>
            <p:ph type="sldNum" sz="quarter" idx="10"/>
          </p:nvPr>
        </p:nvSpPr>
        <p:spPr/>
        <p:txBody>
          <a:bodyPr/>
          <a:lstStyle/>
          <a:p>
            <a:fld id="{D90A90AC-F10A-4237-8F2F-3D17BB283C68}" type="slidenum">
              <a:rPr lang="en-US" smtClean="0"/>
              <a:t>22</a:t>
            </a:fld>
            <a:endParaRPr lang="en-US"/>
          </a:p>
        </p:txBody>
      </p:sp>
    </p:spTree>
    <p:extLst>
      <p:ext uri="{BB962C8B-B14F-4D97-AF65-F5344CB8AC3E}">
        <p14:creationId xmlns:p14="http://schemas.microsoft.com/office/powerpoint/2010/main" val="760495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now time to update the old cell state Ct−1, into the new cell state Ct. The previous steps already decided what to do, we just need to actually do it.</a:t>
            </a:r>
          </a:p>
        </p:txBody>
      </p:sp>
      <p:sp>
        <p:nvSpPr>
          <p:cNvPr id="4" name="Slide Number Placeholder 3"/>
          <p:cNvSpPr>
            <a:spLocks noGrp="1"/>
          </p:cNvSpPr>
          <p:nvPr>
            <p:ph type="sldNum" sz="quarter" idx="10"/>
          </p:nvPr>
        </p:nvSpPr>
        <p:spPr/>
        <p:txBody>
          <a:bodyPr/>
          <a:lstStyle/>
          <a:p>
            <a:fld id="{D90A90AC-F10A-4237-8F2F-3D17BB283C68}" type="slidenum">
              <a:rPr lang="en-US" smtClean="0"/>
              <a:t>23</a:t>
            </a:fld>
            <a:endParaRPr lang="en-US"/>
          </a:p>
        </p:txBody>
      </p:sp>
    </p:spTree>
    <p:extLst>
      <p:ext uri="{BB962C8B-B14F-4D97-AF65-F5344CB8AC3E}">
        <p14:creationId xmlns:p14="http://schemas.microsoft.com/office/powerpoint/2010/main" val="125613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need to decide what we're going to output. This output will be based on our cell state, but will be a filtered version.</a:t>
            </a:r>
          </a:p>
        </p:txBody>
      </p:sp>
      <p:sp>
        <p:nvSpPr>
          <p:cNvPr id="4" name="Slide Number Placeholder 3"/>
          <p:cNvSpPr>
            <a:spLocks noGrp="1"/>
          </p:cNvSpPr>
          <p:nvPr>
            <p:ph type="sldNum" sz="quarter" idx="10"/>
          </p:nvPr>
        </p:nvSpPr>
        <p:spPr/>
        <p:txBody>
          <a:bodyPr/>
          <a:lstStyle/>
          <a:p>
            <a:fld id="{D90A90AC-F10A-4237-8F2F-3D17BB283C68}" type="slidenum">
              <a:rPr lang="en-US" smtClean="0"/>
              <a:t>24</a:t>
            </a:fld>
            <a:endParaRPr lang="en-US"/>
          </a:p>
        </p:txBody>
      </p:sp>
    </p:spTree>
    <p:extLst>
      <p:ext uri="{BB962C8B-B14F-4D97-AF65-F5344CB8AC3E}">
        <p14:creationId xmlns:p14="http://schemas.microsoft.com/office/powerpoint/2010/main" val="254292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89601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79710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17370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417917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455136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14646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283016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32962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060341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53782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02269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417810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156622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760299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9841186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82212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5559359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9833732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9125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973836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2308370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87358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7763910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1645158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3607117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264480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803730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167980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rgbClr val="FFFFFF"/>
                </a:solidFill>
                <a:latin typeface="Helvetica"/>
                <a:cs typeface="Helvetica"/>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1157142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2888852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7187467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5012059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192741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0630363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526051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1321982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4666201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0339912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5978150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612536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5441836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2231445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0764836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6114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93058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7772207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2268213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0728202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794328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5007635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5178416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6049153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4242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8635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89379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43277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4241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11/9/2018</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dirty="0"/>
          </a:p>
        </p:txBody>
      </p:sp>
    </p:spTree>
    <p:extLst>
      <p:ext uri="{BB962C8B-B14F-4D97-AF65-F5344CB8AC3E}">
        <p14:creationId xmlns:p14="http://schemas.microsoft.com/office/powerpoint/2010/main" val="42507780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11/9/2018</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dirty="0"/>
          </a:p>
        </p:txBody>
      </p:sp>
    </p:spTree>
    <p:extLst>
      <p:ext uri="{BB962C8B-B14F-4D97-AF65-F5344CB8AC3E}">
        <p14:creationId xmlns:p14="http://schemas.microsoft.com/office/powerpoint/2010/main" val="291328086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11/9/2018</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dirty="0"/>
          </a:p>
        </p:txBody>
      </p:sp>
    </p:spTree>
    <p:extLst>
      <p:ext uri="{BB962C8B-B14F-4D97-AF65-F5344CB8AC3E}">
        <p14:creationId xmlns:p14="http://schemas.microsoft.com/office/powerpoint/2010/main" val="8924292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39" r:id="rId12"/>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11/9/2018</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87898252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11/9/2018</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05065605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6.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colah.github.io/posts/2015-08-Understanding-LSTMs/" TargetMode="External"/><Relationship Id="rId2" Type="http://schemas.openxmlformats.org/officeDocument/2006/relationships/slideLayout" Target="../slideLayouts/slideLayout24.xml"/><Relationship Id="rId1" Type="http://schemas.openxmlformats.org/officeDocument/2006/relationships/themeOverride" Target="../theme/themeOverride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hemeOverride" Target="../theme/themeOverride6.xml"/><Relationship Id="rId6" Type="http://schemas.openxmlformats.org/officeDocument/2006/relationships/hyperlink" Target="http://colah.github.io/posts/2015-08-Understanding-LSTMs/" TargetMode="External"/><Relationship Id="rId5" Type="http://schemas.openxmlformats.org/officeDocument/2006/relationships/image" Target="../media/image14.png"/><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hyperlink" Target="http://colah.github.io/posts/2015-08-Understanding-LSTMs/" TargetMode="External"/><Relationship Id="rId2" Type="http://schemas.openxmlformats.org/officeDocument/2006/relationships/slideLayout" Target="../slideLayouts/slideLayout24.xml"/><Relationship Id="rId1" Type="http://schemas.openxmlformats.org/officeDocument/2006/relationships/themeOverride" Target="../theme/themeOverride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3.xml"/><Relationship Id="rId1" Type="http://schemas.openxmlformats.org/officeDocument/2006/relationships/themeOverride" Target="../theme/themeOverride8.xml"/><Relationship Id="rId6" Type="http://schemas.openxmlformats.org/officeDocument/2006/relationships/hyperlink" Target="http://colah.github.io/posts/2015-08-Understanding-LSTMs/" TargetMode="External"/><Relationship Id="rId5" Type="http://schemas.openxmlformats.org/officeDocument/2006/relationships/image" Target="../media/image17.pn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hyperlink" Target="http://colah.github.io/posts/2015-08-Understanding-LSTMs/" TargetMode="External"/><Relationship Id="rId2" Type="http://schemas.openxmlformats.org/officeDocument/2006/relationships/slideLayout" Target="../slideLayouts/slideLayout24.xml"/><Relationship Id="rId1" Type="http://schemas.openxmlformats.org/officeDocument/2006/relationships/themeOverride" Target="../theme/themeOverride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4.xml"/><Relationship Id="rId1" Type="http://schemas.openxmlformats.org/officeDocument/2006/relationships/themeOverride" Target="../theme/themeOverride10.xml"/><Relationship Id="rId5" Type="http://schemas.openxmlformats.org/officeDocument/2006/relationships/hyperlink" Target="http://colah.github.io/posts/2015-08-Understanding-LSTMs/" TargetMode="Externa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8" Type="http://schemas.openxmlformats.org/officeDocument/2006/relationships/hyperlink" Target="https://www.slideshare.net/ashraybhandare/deep-learning-cnn-and-rnn?qid=0f39b4da-a290-4e9e-9d31-ed21816598e3&amp;v=&amp;b=&amp;from_search=27" TargetMode="External"/><Relationship Id="rId3" Type="http://schemas.openxmlformats.org/officeDocument/2006/relationships/hyperlink" Target="https://towardsdatascience.com/lstm-by-example-using-tensorflow-feb0c1968537" TargetMode="External"/><Relationship Id="rId7" Type="http://schemas.openxmlformats.org/officeDocument/2006/relationships/hyperlink" Target="http://colah.github.io/posts/2015-08-Understanding-LSTMs/" TargetMode="External"/><Relationship Id="rId2" Type="http://schemas.openxmlformats.org/officeDocument/2006/relationships/hyperlink" Target="https://medium.com/the-theory-of-everything/understanding-activation-functions-in-neural-networks-9491262884e0" TargetMode="External"/><Relationship Id="rId1" Type="http://schemas.openxmlformats.org/officeDocument/2006/relationships/slideLayout" Target="../slideLayouts/slideLayout24.xml"/><Relationship Id="rId6" Type="http://schemas.openxmlformats.org/officeDocument/2006/relationships/hyperlink" Target="https://medium.com/lingvo-masino/introduction-to-recurrent-neural-network-d77a3fe2c56c" TargetMode="External"/><Relationship Id="rId11" Type="http://schemas.openxmlformats.org/officeDocument/2006/relationships/hyperlink" Target="https://stats.stackexchange.com/questions/270546/how-does-keras-embedding-layer-work" TargetMode="External"/><Relationship Id="rId5" Type="http://schemas.openxmlformats.org/officeDocument/2006/relationships/hyperlink" Target="https://towardsdatascience.com/exploring-activation-functions-for-neural-networks-73498da59b02" TargetMode="External"/><Relationship Id="rId10" Type="http://schemas.openxmlformats.org/officeDocument/2006/relationships/hyperlink" Target="https://machinelearningmastery.com/truncated-backpropagation-through-time-in-keras/" TargetMode="External"/><Relationship Id="rId4" Type="http://schemas.openxmlformats.org/officeDocument/2006/relationships/hyperlink" Target="https://medium.com/@erikhallstrm/hello-world-rnn-83cd7105b767" TargetMode="External"/><Relationship Id="rId9" Type="http://schemas.openxmlformats.org/officeDocument/2006/relationships/hyperlink" Target="https://medium.freecodecamp.org/how-to-become-a-data-scientist-2d829fa33ab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hyperlink" Target="https://towardsdatascience.com/recurrent-neural-networks-and-lstm-4b601dd822a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4.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4.xml"/><Relationship Id="rId1" Type="http://schemas.openxmlformats.org/officeDocument/2006/relationships/themeOverride" Target="../theme/themeOverride4.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948" y="1894389"/>
            <a:ext cx="4793615" cy="792480"/>
          </a:xfrm>
          <a:prstGeom prst="rect">
            <a:avLst/>
          </a:prstGeom>
        </p:spPr>
        <p:txBody>
          <a:bodyPr vert="horz" wrap="square" lIns="0" tIns="0" rIns="0" bIns="0" rtlCol="0">
            <a:spAutoFit/>
          </a:bodyPr>
          <a:lstStyle/>
          <a:p>
            <a:pPr marL="12700">
              <a:lnSpc>
                <a:spcPct val="100000"/>
              </a:lnSpc>
            </a:pPr>
            <a:r>
              <a:rPr lang="en-US" sz="5200" b="0" spc="-5" dirty="0" err="1">
                <a:solidFill>
                  <a:schemeClr val="bg1"/>
                </a:solidFill>
                <a:latin typeface="Georgia" panose="02040502050405020303" pitchFamily="18" charset="0"/>
                <a:cs typeface="Georgia"/>
              </a:rPr>
              <a:t>Keras</a:t>
            </a:r>
            <a:endParaRPr sz="5200" dirty="0">
              <a:solidFill>
                <a:schemeClr val="bg1"/>
              </a:solidFill>
              <a:latin typeface="Georgia"/>
              <a:cs typeface="Georgia"/>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95885" marR="0" lvl="0" indent="0" algn="r" defTabSz="914400" rtl="0" eaLnBrk="1" fontAlgn="auto" latinLnBrk="0" hangingPunct="1">
              <a:lnSpc>
                <a:spcPts val="1110"/>
              </a:lnSpc>
              <a:spcBef>
                <a:spcPts val="0"/>
              </a:spcBef>
              <a:spcAft>
                <a:spcPts val="0"/>
              </a:spcAft>
              <a:buClrTx/>
              <a:buSzTx/>
              <a:buFontTx/>
              <a:buNone/>
              <a:tabLst/>
              <a:defRPr/>
            </a:pPr>
            <a:fld id="{81D60167-4931-47E6-BA6A-407CBD079E47}" type="slidenum">
              <a:rPr kumimoji="0" sz="900" b="0" i="0" u="none" strike="noStrike" kern="1200" cap="none" spc="-5" normalizeH="0" baseline="0" noProof="0" dirty="0">
                <a:ln>
                  <a:noFill/>
                </a:ln>
                <a:solidFill>
                  <a:prstClr val="black">
                    <a:tint val="75000"/>
                  </a:prstClr>
                </a:solidFill>
                <a:effectLst/>
                <a:uLnTx/>
                <a:uFillTx/>
                <a:latin typeface="Calibri"/>
                <a:ea typeface="+mn-ea"/>
                <a:cs typeface="+mn-cs"/>
              </a:rPr>
              <a:pPr marL="95885" marR="0" lvl="0" indent="0" algn="r" defTabSz="914400" rtl="0" eaLnBrk="1" fontAlgn="auto" latinLnBrk="0" hangingPunct="1">
                <a:lnSpc>
                  <a:spcPts val="1110"/>
                </a:lnSpc>
                <a:spcBef>
                  <a:spcPts val="0"/>
                </a:spcBef>
                <a:spcAft>
                  <a:spcPts val="0"/>
                </a:spcAft>
                <a:buClrTx/>
                <a:buSzTx/>
                <a:buFontTx/>
                <a:buNone/>
                <a:tabLst/>
                <a:defRPr/>
              </a:pPr>
              <a:t>1</a:t>
            </a:fld>
            <a:endParaRPr kumimoji="0" sz="900" b="0" i="0" u="none" strike="noStrike" kern="1200" cap="none" spc="-5" normalizeH="0" baseline="0" noProof="0" dirty="0">
              <a:ln>
                <a:noFill/>
              </a:ln>
              <a:solidFill>
                <a:prstClr val="black">
                  <a:tint val="75000"/>
                </a:prstClr>
              </a:solidFill>
              <a:effectLst/>
              <a:uLnTx/>
              <a:uFillTx/>
              <a:latin typeface="Calibri"/>
              <a:ea typeface="+mn-ea"/>
              <a:cs typeface="+mn-cs"/>
            </a:endParaRPr>
          </a:p>
        </p:txBody>
      </p:sp>
      <p:sp>
        <p:nvSpPr>
          <p:cNvPr id="3" name="object 3"/>
          <p:cNvSpPr txBox="1"/>
          <p:nvPr/>
        </p:nvSpPr>
        <p:spPr>
          <a:xfrm>
            <a:off x="2209800" y="3244503"/>
            <a:ext cx="5105400" cy="559512"/>
          </a:xfrm>
          <a:prstGeom prst="rect">
            <a:avLst/>
          </a:prstGeom>
        </p:spPr>
        <p:txBody>
          <a:bodyPr vert="horz" wrap="square" lIns="0" tIns="0" rIns="0" bIns="0" rtlCol="0">
            <a:spAutoFit/>
          </a:bodyPr>
          <a:lstStyle/>
          <a:p>
            <a:pPr marL="12065" marR="5080" lvl="0" indent="0" algn="ctr" defTabSz="914400" rtl="0" eaLnBrk="1" fontAlgn="auto" latinLnBrk="0" hangingPunct="1">
              <a:lnSpc>
                <a:spcPct val="100699"/>
              </a:lnSpc>
              <a:spcBef>
                <a:spcPts val="0"/>
              </a:spcBef>
              <a:spcAft>
                <a:spcPts val="0"/>
              </a:spcAft>
              <a:buClrTx/>
              <a:buSzTx/>
              <a:buFontTx/>
              <a:buNone/>
              <a:tabLst/>
              <a:defRPr/>
            </a:pPr>
            <a:r>
              <a:rPr kumimoji="0" lang="en-US" sz="1800" b="0" i="0" u="none" strike="noStrike" kern="1200" cap="none" spc="-5" normalizeH="0" baseline="0" noProof="0" dirty="0" err="1">
                <a:ln>
                  <a:noFill/>
                </a:ln>
                <a:solidFill>
                  <a:prstClr val="white"/>
                </a:solidFill>
                <a:effectLst/>
                <a:uLnTx/>
                <a:uFillTx/>
                <a:latin typeface="Georgia"/>
                <a:ea typeface="+mn-ea"/>
                <a:cs typeface="Georgia"/>
              </a:rPr>
              <a:t>Keras</a:t>
            </a:r>
            <a:r>
              <a:rPr kumimoji="0" lang="en-US" sz="1800" b="0" i="0" u="none" strike="noStrike" kern="1200" cap="none" spc="-5" normalizeH="0" baseline="0" noProof="0" dirty="0">
                <a:ln>
                  <a:noFill/>
                </a:ln>
                <a:solidFill>
                  <a:prstClr val="white"/>
                </a:solidFill>
                <a:effectLst/>
                <a:uLnTx/>
                <a:uFillTx/>
                <a:latin typeface="Georgia"/>
                <a:ea typeface="+mn-ea"/>
                <a:cs typeface="Georgia"/>
              </a:rPr>
              <a:t> </a:t>
            </a:r>
            <a:r>
              <a:rPr kumimoji="0" sz="1800" b="0" i="0" u="none" strike="noStrike" kern="1200" cap="none" spc="-5" normalizeH="0" baseline="0" noProof="0" dirty="0">
                <a:ln>
                  <a:noFill/>
                </a:ln>
                <a:solidFill>
                  <a:prstClr val="white"/>
                </a:solidFill>
                <a:effectLst/>
                <a:uLnTx/>
                <a:uFillTx/>
                <a:latin typeface="Georgia"/>
                <a:ea typeface="+mn-ea"/>
                <a:cs typeface="Georgia"/>
              </a:rPr>
              <a:t>for Deep Learning Research  </a:t>
            </a:r>
            <a:endParaRPr kumimoji="0" lang="en-US" sz="1800" b="0" i="0" u="none" strike="noStrike" kern="1200" cap="none" spc="-5" normalizeH="0" baseline="0" noProof="0" dirty="0">
              <a:ln>
                <a:noFill/>
              </a:ln>
              <a:solidFill>
                <a:prstClr val="white"/>
              </a:solidFill>
              <a:effectLst/>
              <a:uLnTx/>
              <a:uFillTx/>
              <a:latin typeface="Georgia"/>
              <a:ea typeface="+mn-ea"/>
              <a:cs typeface="Georgia"/>
            </a:endParaRPr>
          </a:p>
          <a:p>
            <a:pPr marL="12065" marR="5080" lvl="0" indent="0" algn="ctr" defTabSz="914400" rtl="0" eaLnBrk="1" fontAlgn="auto" latinLnBrk="0" hangingPunct="1">
              <a:lnSpc>
                <a:spcPct val="100699"/>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Georgia"/>
              <a:ea typeface="+mn-ea"/>
              <a:cs typeface="Georgia"/>
            </a:endParaRPr>
          </a:p>
        </p:txBody>
      </p:sp>
      <p:sp>
        <p:nvSpPr>
          <p:cNvPr id="4" name="object 4"/>
          <p:cNvSpPr/>
          <p:nvPr/>
        </p:nvSpPr>
        <p:spPr>
          <a:xfrm>
            <a:off x="3820967" y="384424"/>
            <a:ext cx="1339197" cy="1339197"/>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2" name="Rectangle 1">
            <a:extLst>
              <a:ext uri="{FF2B5EF4-FFF2-40B4-BE49-F238E27FC236}">
                <a16:creationId xmlns:a16="http://schemas.microsoft.com/office/drawing/2014/main" id="{57FD302F-9961-4192-BEED-F85502842A66}"/>
              </a:ext>
            </a:extLst>
          </p:cNvPr>
          <p:cNvSpPr/>
          <p:nvPr/>
        </p:nvSpPr>
        <p:spPr>
          <a:xfrm>
            <a:off x="533400" y="1063229"/>
            <a:ext cx="8153400" cy="1107996"/>
          </a:xfrm>
          <a:prstGeom prst="rect">
            <a:avLst/>
          </a:prstGeom>
        </p:spPr>
        <p:txBody>
          <a:bodyPr wrap="square">
            <a:spAutoFit/>
          </a:bodyPr>
          <a:lstStyle/>
          <a:p>
            <a:r>
              <a:rPr lang="en-US" b="1" dirty="0">
                <a:latin typeface="Georgia" panose="02040502050405020303" pitchFamily="18" charset="0"/>
              </a:rPr>
              <a:t>Back Propagation Through Time (BPTT): </a:t>
            </a:r>
            <a:r>
              <a:rPr lang="en-US" sz="1600" dirty="0">
                <a:latin typeface="Georgia" panose="02040502050405020303" pitchFamily="18" charset="0"/>
              </a:rPr>
              <a:t>The training method has to take into account the time operations → a cost function E is defined to train our RNN, and in this case the total error at the output of the network is the sum of the errors at each time-step</a:t>
            </a:r>
            <a:endParaRPr lang="en-US" dirty="0">
              <a:latin typeface="Georgia" panose="02040502050405020303" pitchFamily="18" charset="0"/>
            </a:endParaRPr>
          </a:p>
        </p:txBody>
      </p:sp>
      <p:sp>
        <p:nvSpPr>
          <p:cNvPr id="4" name="object 6">
            <a:extLst>
              <a:ext uri="{FF2B5EF4-FFF2-40B4-BE49-F238E27FC236}">
                <a16:creationId xmlns:a16="http://schemas.microsoft.com/office/drawing/2014/main" id="{7DC1C32E-6C7C-44EB-8DF7-44F6510402B6}"/>
              </a:ext>
            </a:extLst>
          </p:cNvPr>
          <p:cNvSpPr/>
          <p:nvPr/>
        </p:nvSpPr>
        <p:spPr>
          <a:xfrm>
            <a:off x="2438400" y="2182655"/>
            <a:ext cx="3469520" cy="1976650"/>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66789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2" name="Rectangle 1">
            <a:extLst>
              <a:ext uri="{FF2B5EF4-FFF2-40B4-BE49-F238E27FC236}">
                <a16:creationId xmlns:a16="http://schemas.microsoft.com/office/drawing/2014/main" id="{57FD302F-9961-4192-BEED-F85502842A66}"/>
              </a:ext>
            </a:extLst>
          </p:cNvPr>
          <p:cNvSpPr/>
          <p:nvPr/>
        </p:nvSpPr>
        <p:spPr>
          <a:xfrm>
            <a:off x="487680" y="1063229"/>
            <a:ext cx="8580120" cy="1231106"/>
          </a:xfrm>
          <a:prstGeom prst="rect">
            <a:avLst/>
          </a:prstGeom>
        </p:spPr>
        <p:txBody>
          <a:bodyPr wrap="square">
            <a:spAutoFit/>
          </a:bodyPr>
          <a:lstStyle/>
          <a:p>
            <a:r>
              <a:rPr lang="en-US" sz="2000" b="1" dirty="0">
                <a:latin typeface="Georgia" panose="02040502050405020303" pitchFamily="18" charset="0"/>
              </a:rPr>
              <a:t>Main problems:</a:t>
            </a:r>
          </a:p>
          <a:p>
            <a:endParaRPr lang="en-US" b="1" dirty="0">
              <a:latin typeface="Georgia" panose="02040502050405020303" pitchFamily="18" charset="0"/>
            </a:endParaRPr>
          </a:p>
          <a:p>
            <a:pPr marL="285750" indent="-285750">
              <a:buFont typeface="Arial" panose="020B0604020202020204" pitchFamily="34" charset="0"/>
              <a:buChar char="•"/>
            </a:pPr>
            <a:r>
              <a:rPr lang="en-US" b="1" dirty="0">
                <a:latin typeface="Georgia" panose="02040502050405020303" pitchFamily="18" charset="0"/>
              </a:rPr>
              <a:t>Exploding Gradients: </a:t>
            </a:r>
            <a:r>
              <a:rPr lang="en-US" dirty="0">
                <a:latin typeface="Georgia" panose="02040502050405020303" pitchFamily="18" charset="0"/>
              </a:rPr>
              <a:t>weights assigns high importance</a:t>
            </a:r>
          </a:p>
          <a:p>
            <a:pPr marL="285750" indent="-285750">
              <a:buFont typeface="Arial" panose="020B0604020202020204" pitchFamily="34" charset="0"/>
              <a:buChar char="•"/>
            </a:pPr>
            <a:r>
              <a:rPr lang="en-US" b="1" dirty="0">
                <a:latin typeface="Georgia" panose="02040502050405020303" pitchFamily="18" charset="0"/>
              </a:rPr>
              <a:t>Vanishing Gradients: </a:t>
            </a:r>
            <a:r>
              <a:rPr lang="en-US" dirty="0">
                <a:latin typeface="Georgia" panose="02040502050405020303" pitchFamily="18" charset="0"/>
              </a:rPr>
              <a:t>values of gradients are too small. model stops learning</a:t>
            </a:r>
          </a:p>
        </p:txBody>
      </p:sp>
      <p:sp>
        <p:nvSpPr>
          <p:cNvPr id="4" name="object 6">
            <a:extLst>
              <a:ext uri="{FF2B5EF4-FFF2-40B4-BE49-F238E27FC236}">
                <a16:creationId xmlns:a16="http://schemas.microsoft.com/office/drawing/2014/main" id="{7DC1C32E-6C7C-44EB-8DF7-44F6510402B6}"/>
              </a:ext>
            </a:extLst>
          </p:cNvPr>
          <p:cNvSpPr/>
          <p:nvPr/>
        </p:nvSpPr>
        <p:spPr>
          <a:xfrm>
            <a:off x="2362200" y="2571750"/>
            <a:ext cx="3469520" cy="1976650"/>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91408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2" name="Rectangle 1">
            <a:extLst>
              <a:ext uri="{FF2B5EF4-FFF2-40B4-BE49-F238E27FC236}">
                <a16:creationId xmlns:a16="http://schemas.microsoft.com/office/drawing/2014/main" id="{57FD302F-9961-4192-BEED-F85502842A66}"/>
              </a:ext>
            </a:extLst>
          </p:cNvPr>
          <p:cNvSpPr/>
          <p:nvPr/>
        </p:nvSpPr>
        <p:spPr>
          <a:xfrm>
            <a:off x="381000" y="1063229"/>
            <a:ext cx="8580120" cy="2554545"/>
          </a:xfrm>
          <a:prstGeom prst="rect">
            <a:avLst/>
          </a:prstGeom>
        </p:spPr>
        <p:txBody>
          <a:bodyPr wrap="square">
            <a:spAutoFit/>
          </a:bodyPr>
          <a:lstStyle/>
          <a:p>
            <a:r>
              <a:rPr lang="en-US" sz="2000" b="1" dirty="0">
                <a:latin typeface="Georgia" panose="02040502050405020303" pitchFamily="18" charset="0"/>
              </a:rPr>
              <a:t>Main problems:</a:t>
            </a:r>
          </a:p>
          <a:p>
            <a:endParaRPr lang="en-US" sz="2000" b="1" dirty="0">
              <a:latin typeface="Georgia" panose="02040502050405020303" pitchFamily="18" charset="0"/>
            </a:endParaRPr>
          </a:p>
          <a:p>
            <a:pPr marL="342900" indent="-342900">
              <a:buFont typeface="Arial" panose="020B0604020202020204" pitchFamily="34" charset="0"/>
              <a:buChar char="•"/>
            </a:pPr>
            <a:r>
              <a:rPr lang="en-US" sz="2000" dirty="0">
                <a:latin typeface="Georgia" panose="02040502050405020303" pitchFamily="18" charset="0"/>
              </a:rPr>
              <a:t>Sometimes, we only need to look at recent information to perform the present task - "the clouds are in the </a:t>
            </a:r>
            <a:r>
              <a:rPr lang="en-US" sz="2000" i="1" dirty="0">
                <a:solidFill>
                  <a:srgbClr val="FF0000"/>
                </a:solidFill>
                <a:latin typeface="Georgia" panose="02040502050405020303" pitchFamily="18" charset="0"/>
              </a:rPr>
              <a:t>sky</a:t>
            </a:r>
            <a:r>
              <a:rPr lang="en-US" sz="2000" dirty="0">
                <a:latin typeface="Georgia" panose="02040502050405020303" pitchFamily="18" charset="0"/>
              </a:rPr>
              <a:t>" </a:t>
            </a:r>
          </a:p>
          <a:p>
            <a:endParaRPr lang="en-US" sz="2000" dirty="0">
              <a:latin typeface="Georgia" panose="02040502050405020303" pitchFamily="18" charset="0"/>
            </a:endParaRPr>
          </a:p>
          <a:p>
            <a:pPr marL="342900" indent="-342900">
              <a:buFont typeface="Arial" panose="020B0604020202020204" pitchFamily="34" charset="0"/>
              <a:buChar char="•"/>
            </a:pPr>
            <a:r>
              <a:rPr lang="en-US" sz="2000" dirty="0">
                <a:latin typeface="Georgia" panose="02040502050405020303" pitchFamily="18" charset="0"/>
              </a:rPr>
              <a:t>But there are also cases where we need more context - "I grew up in France… I speak fluent </a:t>
            </a:r>
            <a:r>
              <a:rPr lang="en-US" sz="2000" i="1" dirty="0">
                <a:solidFill>
                  <a:srgbClr val="FF0000"/>
                </a:solidFill>
                <a:latin typeface="Georgia" panose="02040502050405020303" pitchFamily="18" charset="0"/>
              </a:rPr>
              <a:t>French</a:t>
            </a:r>
            <a:r>
              <a:rPr lang="en-US" sz="2000" dirty="0">
                <a:latin typeface="Georgia" panose="02040502050405020303" pitchFamily="18" charset="0"/>
              </a:rPr>
              <a:t>."</a:t>
            </a:r>
          </a:p>
          <a:p>
            <a:endParaRPr lang="en-US" sz="2000" dirty="0">
              <a:latin typeface="Georgia" panose="02040502050405020303" pitchFamily="18" charset="0"/>
            </a:endParaRPr>
          </a:p>
        </p:txBody>
      </p:sp>
      <p:sp>
        <p:nvSpPr>
          <p:cNvPr id="3" name="Rectangle 2">
            <a:extLst>
              <a:ext uri="{FF2B5EF4-FFF2-40B4-BE49-F238E27FC236}">
                <a16:creationId xmlns:a16="http://schemas.microsoft.com/office/drawing/2014/main" id="{CE757872-5D25-45E8-8D05-1840FA87B9D1}"/>
              </a:ext>
            </a:extLst>
          </p:cNvPr>
          <p:cNvSpPr/>
          <p:nvPr/>
        </p:nvSpPr>
        <p:spPr>
          <a:xfrm>
            <a:off x="426720" y="4475025"/>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spTree>
    <p:extLst>
      <p:ext uri="{BB962C8B-B14F-4D97-AF65-F5344CB8AC3E}">
        <p14:creationId xmlns:p14="http://schemas.microsoft.com/office/powerpoint/2010/main" val="1892852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3E92AD-4C93-46E4-BE71-A269F52F5729}"/>
              </a:ext>
            </a:extLst>
          </p:cNvPr>
          <p:cNvSpPr/>
          <p:nvPr/>
        </p:nvSpPr>
        <p:spPr>
          <a:xfrm>
            <a:off x="228600" y="1962150"/>
            <a:ext cx="8775159" cy="769441"/>
          </a:xfrm>
          <a:prstGeom prst="rect">
            <a:avLst/>
          </a:prstGeom>
        </p:spPr>
        <p:txBody>
          <a:bodyPr wrap="none">
            <a:spAutoFit/>
          </a:bodyPr>
          <a:lstStyle/>
          <a:p>
            <a:r>
              <a:rPr lang="en-US" sz="4400" dirty="0">
                <a:latin typeface="Georgia" panose="02040502050405020303" pitchFamily="18" charset="0"/>
              </a:rPr>
              <a:t>Long Short Term Memory (LSTM)</a:t>
            </a:r>
          </a:p>
        </p:txBody>
      </p:sp>
    </p:spTree>
    <p:extLst>
      <p:ext uri="{BB962C8B-B14F-4D97-AF65-F5344CB8AC3E}">
        <p14:creationId xmlns:p14="http://schemas.microsoft.com/office/powerpoint/2010/main" val="4143869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RNN vs LSTM</a:t>
            </a:r>
          </a:p>
        </p:txBody>
      </p:sp>
      <p:pic>
        <p:nvPicPr>
          <p:cNvPr id="3" name="Picture 2">
            <a:extLst>
              <a:ext uri="{FF2B5EF4-FFF2-40B4-BE49-F238E27FC236}">
                <a16:creationId xmlns:a16="http://schemas.microsoft.com/office/drawing/2014/main" id="{BEDBFE58-B5E2-4E4E-8023-E8363D1D5EB1}"/>
              </a:ext>
            </a:extLst>
          </p:cNvPr>
          <p:cNvPicPr>
            <a:picLocks noChangeAspect="1"/>
          </p:cNvPicPr>
          <p:nvPr/>
        </p:nvPicPr>
        <p:blipFill>
          <a:blip r:embed="rId2"/>
          <a:stretch>
            <a:fillRect/>
          </a:stretch>
        </p:blipFill>
        <p:spPr>
          <a:xfrm>
            <a:off x="547687" y="1063229"/>
            <a:ext cx="8048625" cy="3312121"/>
          </a:xfrm>
          <a:prstGeom prst="rect">
            <a:avLst/>
          </a:prstGeom>
        </p:spPr>
      </p:pic>
      <p:sp>
        <p:nvSpPr>
          <p:cNvPr id="6" name="Rectangle 5">
            <a:extLst>
              <a:ext uri="{FF2B5EF4-FFF2-40B4-BE49-F238E27FC236}">
                <a16:creationId xmlns:a16="http://schemas.microsoft.com/office/drawing/2014/main" id="{F70DADF2-EF24-4713-B5C6-FEB1748AFD77}"/>
              </a:ext>
            </a:extLst>
          </p:cNvPr>
          <p:cNvSpPr/>
          <p:nvPr/>
        </p:nvSpPr>
        <p:spPr>
          <a:xfrm>
            <a:off x="426720" y="4475025"/>
            <a:ext cx="7574280" cy="261610"/>
          </a:xfrm>
          <a:prstGeom prst="rect">
            <a:avLst/>
          </a:prstGeom>
        </p:spPr>
        <p:txBody>
          <a:bodyPr wrap="square">
            <a:spAutoFit/>
          </a:bodyPr>
          <a:lstStyle/>
          <a:p>
            <a:r>
              <a:rPr lang="en-US" sz="1100" dirty="0"/>
              <a:t>Source: </a:t>
            </a:r>
            <a:r>
              <a:rPr lang="en-US" sz="1100" dirty="0">
                <a:hlinkClick r:id="rId3"/>
              </a:rPr>
              <a:t>http://colah.github.io/posts/2015-08-Understanding-LSTMs/</a:t>
            </a:r>
            <a:r>
              <a:rPr lang="en-US" sz="1100" dirty="0"/>
              <a:t> </a:t>
            </a:r>
          </a:p>
        </p:txBody>
      </p:sp>
    </p:spTree>
    <p:extLst>
      <p:ext uri="{BB962C8B-B14F-4D97-AF65-F5344CB8AC3E}">
        <p14:creationId xmlns:p14="http://schemas.microsoft.com/office/powerpoint/2010/main" val="1007026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RNN vs LSTM</a:t>
            </a:r>
          </a:p>
        </p:txBody>
      </p:sp>
      <p:sp>
        <p:nvSpPr>
          <p:cNvPr id="6" name="Rectangle 5">
            <a:extLst>
              <a:ext uri="{FF2B5EF4-FFF2-40B4-BE49-F238E27FC236}">
                <a16:creationId xmlns:a16="http://schemas.microsoft.com/office/drawing/2014/main" id="{F70DADF2-EF24-4713-B5C6-FEB1748AFD77}"/>
              </a:ext>
            </a:extLst>
          </p:cNvPr>
          <p:cNvSpPr/>
          <p:nvPr/>
        </p:nvSpPr>
        <p:spPr>
          <a:xfrm>
            <a:off x="426720" y="4475025"/>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pic>
        <p:nvPicPr>
          <p:cNvPr id="2" name="Picture 1">
            <a:extLst>
              <a:ext uri="{FF2B5EF4-FFF2-40B4-BE49-F238E27FC236}">
                <a16:creationId xmlns:a16="http://schemas.microsoft.com/office/drawing/2014/main" id="{DAEB1544-C13E-47BF-B7C5-59380573BC2F}"/>
              </a:ext>
            </a:extLst>
          </p:cNvPr>
          <p:cNvPicPr>
            <a:picLocks noChangeAspect="1"/>
          </p:cNvPicPr>
          <p:nvPr/>
        </p:nvPicPr>
        <p:blipFill>
          <a:blip r:embed="rId3"/>
          <a:stretch>
            <a:fillRect/>
          </a:stretch>
        </p:blipFill>
        <p:spPr>
          <a:xfrm>
            <a:off x="487680" y="1063229"/>
            <a:ext cx="7574281" cy="3175799"/>
          </a:xfrm>
          <a:prstGeom prst="rect">
            <a:avLst/>
          </a:prstGeom>
        </p:spPr>
      </p:pic>
    </p:spTree>
    <p:extLst>
      <p:ext uri="{BB962C8B-B14F-4D97-AF65-F5344CB8AC3E}">
        <p14:creationId xmlns:p14="http://schemas.microsoft.com/office/powerpoint/2010/main" val="520507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4" name="Google Shape;784;p60"/>
          <p:cNvSpPr/>
          <p:nvPr/>
        </p:nvSpPr>
        <p:spPr>
          <a:xfrm>
            <a:off x="3681350" y="1409850"/>
            <a:ext cx="4197000" cy="2323800"/>
          </a:xfrm>
          <a:prstGeom prst="roundRect">
            <a:avLst>
              <a:gd name="adj" fmla="val 16667"/>
            </a:avLst>
          </a:prstGeom>
          <a:solidFill>
            <a:srgbClr val="FFFCEF"/>
          </a:solidFill>
          <a:ln w="2857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785" name="Google Shape;785;p60"/>
          <p:cNvCxnSpPr/>
          <p:nvPr/>
        </p:nvCxnSpPr>
        <p:spPr>
          <a:xfrm>
            <a:off x="3025275" y="1708200"/>
            <a:ext cx="641100" cy="0"/>
          </a:xfrm>
          <a:prstGeom prst="straightConnector1">
            <a:avLst/>
          </a:prstGeom>
          <a:noFill/>
          <a:ln w="28575" cap="flat" cmpd="sng">
            <a:solidFill>
              <a:srgbClr val="000000"/>
            </a:solidFill>
            <a:prstDash val="solid"/>
            <a:round/>
            <a:headEnd type="none" w="med" len="med"/>
            <a:tailEnd type="triangle" w="med" len="med"/>
          </a:ln>
        </p:spPr>
      </p:cxnSp>
      <p:cxnSp>
        <p:nvCxnSpPr>
          <p:cNvPr id="786" name="Google Shape;786;p60"/>
          <p:cNvCxnSpPr/>
          <p:nvPr/>
        </p:nvCxnSpPr>
        <p:spPr>
          <a:xfrm>
            <a:off x="3025275" y="3395275"/>
            <a:ext cx="641100" cy="0"/>
          </a:xfrm>
          <a:prstGeom prst="straightConnector1">
            <a:avLst/>
          </a:prstGeom>
          <a:noFill/>
          <a:ln w="28575" cap="flat" cmpd="sng">
            <a:solidFill>
              <a:srgbClr val="000000"/>
            </a:solidFill>
            <a:prstDash val="solid"/>
            <a:round/>
            <a:headEnd type="none" w="med" len="med"/>
            <a:tailEnd type="triangle" w="med" len="med"/>
          </a:ln>
        </p:spPr>
      </p:cxnSp>
      <p:cxnSp>
        <p:nvCxnSpPr>
          <p:cNvPr id="787" name="Google Shape;787;p60"/>
          <p:cNvCxnSpPr/>
          <p:nvPr/>
        </p:nvCxnSpPr>
        <p:spPr>
          <a:xfrm>
            <a:off x="3699250" y="1708175"/>
            <a:ext cx="4775400" cy="0"/>
          </a:xfrm>
          <a:prstGeom prst="straightConnector1">
            <a:avLst/>
          </a:prstGeom>
          <a:noFill/>
          <a:ln w="38100" cap="flat" cmpd="sng">
            <a:solidFill>
              <a:srgbClr val="000000"/>
            </a:solidFill>
            <a:prstDash val="solid"/>
            <a:round/>
            <a:headEnd type="none" w="med" len="med"/>
            <a:tailEnd type="triangle" w="med" len="med"/>
          </a:ln>
        </p:spPr>
      </p:cxnSp>
      <p:cxnSp>
        <p:nvCxnSpPr>
          <p:cNvPr id="788" name="Google Shape;788;p60"/>
          <p:cNvCxnSpPr/>
          <p:nvPr/>
        </p:nvCxnSpPr>
        <p:spPr>
          <a:xfrm>
            <a:off x="7154950" y="3388675"/>
            <a:ext cx="1467000" cy="6600"/>
          </a:xfrm>
          <a:prstGeom prst="straightConnector1">
            <a:avLst/>
          </a:prstGeom>
          <a:noFill/>
          <a:ln w="38100" cap="flat" cmpd="sng">
            <a:solidFill>
              <a:srgbClr val="000000"/>
            </a:solidFill>
            <a:prstDash val="solid"/>
            <a:round/>
            <a:headEnd type="none" w="med" len="med"/>
            <a:tailEnd type="triangle" w="med" len="med"/>
          </a:ln>
        </p:spPr>
      </p:cxnSp>
      <p:cxnSp>
        <p:nvCxnSpPr>
          <p:cNvPr id="789" name="Google Shape;789;p60"/>
          <p:cNvCxnSpPr/>
          <p:nvPr/>
        </p:nvCxnSpPr>
        <p:spPr>
          <a:xfrm rot="5400000" flipH="1">
            <a:off x="6323625" y="2066525"/>
            <a:ext cx="2358900" cy="305400"/>
          </a:xfrm>
          <a:prstGeom prst="curvedConnector3">
            <a:avLst>
              <a:gd name="adj1" fmla="val 50000"/>
            </a:avLst>
          </a:prstGeom>
          <a:noFill/>
          <a:ln w="38100" cap="flat" cmpd="sng">
            <a:solidFill>
              <a:srgbClr val="000000"/>
            </a:solidFill>
            <a:prstDash val="dash"/>
            <a:round/>
            <a:headEnd type="none" w="med" len="med"/>
            <a:tailEnd type="triangle" w="med" len="med"/>
          </a:ln>
        </p:spPr>
      </p:cxnSp>
      <p:cxnSp>
        <p:nvCxnSpPr>
          <p:cNvPr id="790" name="Google Shape;790;p60"/>
          <p:cNvCxnSpPr>
            <a:cxnSpLocks/>
          </p:cNvCxnSpPr>
          <p:nvPr/>
        </p:nvCxnSpPr>
        <p:spPr>
          <a:xfrm rot="-5400000">
            <a:off x="3551350" y="3598675"/>
            <a:ext cx="628500" cy="218400"/>
          </a:xfrm>
          <a:prstGeom prst="curvedConnector3">
            <a:avLst>
              <a:gd name="adj1" fmla="val 50000"/>
            </a:avLst>
          </a:prstGeom>
          <a:noFill/>
          <a:ln w="38100" cap="flat" cmpd="sng">
            <a:solidFill>
              <a:srgbClr val="000000"/>
            </a:solidFill>
            <a:prstDash val="solid"/>
            <a:round/>
            <a:headEnd type="none" w="med" len="med"/>
            <a:tailEnd type="none" w="med" len="med"/>
          </a:ln>
        </p:spPr>
      </p:cxnSp>
      <p:cxnSp>
        <p:nvCxnSpPr>
          <p:cNvPr id="792" name="Google Shape;792;p60"/>
          <p:cNvCxnSpPr/>
          <p:nvPr/>
        </p:nvCxnSpPr>
        <p:spPr>
          <a:xfrm>
            <a:off x="3699250" y="3395275"/>
            <a:ext cx="375600" cy="0"/>
          </a:xfrm>
          <a:prstGeom prst="straightConnector1">
            <a:avLst/>
          </a:prstGeom>
          <a:noFill/>
          <a:ln w="38100" cap="flat" cmpd="sng">
            <a:solidFill>
              <a:srgbClr val="000000"/>
            </a:solidFill>
            <a:prstDash val="solid"/>
            <a:round/>
            <a:headEnd type="none" w="med" len="med"/>
            <a:tailEnd type="none" w="med" len="med"/>
          </a:ln>
        </p:spPr>
      </p:cxnSp>
      <p:sp>
        <p:nvSpPr>
          <p:cNvPr id="793" name="Google Shape;793;p60"/>
          <p:cNvSpPr/>
          <p:nvPr/>
        </p:nvSpPr>
        <p:spPr>
          <a:xfrm>
            <a:off x="4551500" y="2727600"/>
            <a:ext cx="561000" cy="3855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794" name="Google Shape;794;p60"/>
          <p:cNvSpPr/>
          <p:nvPr/>
        </p:nvSpPr>
        <p:spPr>
          <a:xfrm>
            <a:off x="5252813" y="2727600"/>
            <a:ext cx="561000" cy="3855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95" name="Google Shape;795;p60"/>
          <p:cNvSpPr/>
          <p:nvPr/>
        </p:nvSpPr>
        <p:spPr>
          <a:xfrm>
            <a:off x="6038000" y="2727600"/>
            <a:ext cx="561000" cy="3855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796" name="Google Shape;796;p60"/>
          <p:cNvSpPr/>
          <p:nvPr/>
        </p:nvSpPr>
        <p:spPr>
          <a:xfrm>
            <a:off x="3882125" y="1515450"/>
            <a:ext cx="385500" cy="385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600" b="1">
                <a:latin typeface="Montserrat"/>
                <a:ea typeface="Montserrat"/>
                <a:cs typeface="Montserrat"/>
                <a:sym typeface="Montserrat"/>
              </a:rPr>
              <a:t>X</a:t>
            </a:r>
            <a:endParaRPr sz="1600" b="1">
              <a:latin typeface="Montserrat"/>
              <a:ea typeface="Montserrat"/>
              <a:cs typeface="Montserrat"/>
              <a:sym typeface="Montserrat"/>
            </a:endParaRPr>
          </a:p>
        </p:txBody>
      </p:sp>
      <p:sp>
        <p:nvSpPr>
          <p:cNvPr id="797" name="Google Shape;797;p60"/>
          <p:cNvSpPr/>
          <p:nvPr/>
        </p:nvSpPr>
        <p:spPr>
          <a:xfrm>
            <a:off x="5340575" y="2165825"/>
            <a:ext cx="385500" cy="385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Montserrat"/>
                <a:ea typeface="Montserrat"/>
                <a:cs typeface="Montserrat"/>
                <a:sym typeface="Montserrat"/>
              </a:rPr>
              <a:t>X</a:t>
            </a:r>
            <a:endParaRPr sz="1600" b="1">
              <a:latin typeface="Montserrat"/>
              <a:ea typeface="Montserrat"/>
              <a:cs typeface="Montserrat"/>
              <a:sym typeface="Montserrat"/>
            </a:endParaRPr>
          </a:p>
        </p:txBody>
      </p:sp>
      <p:sp>
        <p:nvSpPr>
          <p:cNvPr id="798" name="Google Shape;798;p60"/>
          <p:cNvSpPr/>
          <p:nvPr/>
        </p:nvSpPr>
        <p:spPr>
          <a:xfrm>
            <a:off x="5340575" y="1489675"/>
            <a:ext cx="385500" cy="385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3000" b="1" dirty="0">
                <a:latin typeface="Montserrat"/>
                <a:ea typeface="Montserrat"/>
                <a:cs typeface="Montserrat"/>
                <a:sym typeface="Montserrat"/>
              </a:rPr>
              <a:t>+</a:t>
            </a:r>
            <a:endParaRPr sz="3000" b="1" dirty="0">
              <a:latin typeface="Montserrat"/>
              <a:ea typeface="Montserrat"/>
              <a:cs typeface="Montserrat"/>
              <a:sym typeface="Montserrat"/>
            </a:endParaRPr>
          </a:p>
        </p:txBody>
      </p:sp>
      <p:sp>
        <p:nvSpPr>
          <p:cNvPr id="799" name="Google Shape;799;p60"/>
          <p:cNvSpPr/>
          <p:nvPr/>
        </p:nvSpPr>
        <p:spPr>
          <a:xfrm>
            <a:off x="6743275" y="2452075"/>
            <a:ext cx="385500" cy="385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600" b="1">
                <a:latin typeface="Montserrat"/>
                <a:ea typeface="Montserrat"/>
                <a:cs typeface="Montserrat"/>
                <a:sym typeface="Montserrat"/>
              </a:rPr>
              <a:t>X</a:t>
            </a:r>
            <a:endParaRPr sz="1600" b="1">
              <a:latin typeface="Montserrat"/>
              <a:ea typeface="Montserrat"/>
              <a:cs typeface="Montserrat"/>
              <a:sym typeface="Montserrat"/>
            </a:endParaRPr>
          </a:p>
        </p:txBody>
      </p:sp>
      <p:cxnSp>
        <p:nvCxnSpPr>
          <p:cNvPr id="800" name="Google Shape;800;p60"/>
          <p:cNvCxnSpPr>
            <a:endCxn id="793" idx="2"/>
          </p:cNvCxnSpPr>
          <p:nvPr/>
        </p:nvCxnSpPr>
        <p:spPr>
          <a:xfrm rot="10800000">
            <a:off x="4832000" y="3113100"/>
            <a:ext cx="0" cy="300600"/>
          </a:xfrm>
          <a:prstGeom prst="straightConnector1">
            <a:avLst/>
          </a:prstGeom>
          <a:noFill/>
          <a:ln w="38100" cap="flat" cmpd="sng">
            <a:solidFill>
              <a:srgbClr val="000000"/>
            </a:solidFill>
            <a:prstDash val="solid"/>
            <a:round/>
            <a:headEnd type="none" w="med" len="med"/>
            <a:tailEnd type="none" w="med" len="med"/>
          </a:ln>
        </p:spPr>
      </p:cxnSp>
      <p:cxnSp>
        <p:nvCxnSpPr>
          <p:cNvPr id="801" name="Google Shape;801;p60"/>
          <p:cNvCxnSpPr/>
          <p:nvPr/>
        </p:nvCxnSpPr>
        <p:spPr>
          <a:xfrm rot="10800000">
            <a:off x="5533325" y="3113100"/>
            <a:ext cx="0" cy="300600"/>
          </a:xfrm>
          <a:prstGeom prst="straightConnector1">
            <a:avLst/>
          </a:prstGeom>
          <a:noFill/>
          <a:ln w="38100" cap="flat" cmpd="sng">
            <a:solidFill>
              <a:srgbClr val="000000"/>
            </a:solidFill>
            <a:prstDash val="solid"/>
            <a:round/>
            <a:headEnd type="none" w="med" len="med"/>
            <a:tailEnd type="none" w="med" len="med"/>
          </a:ln>
        </p:spPr>
      </p:cxnSp>
      <p:cxnSp>
        <p:nvCxnSpPr>
          <p:cNvPr id="802" name="Google Shape;802;p60"/>
          <p:cNvCxnSpPr/>
          <p:nvPr/>
        </p:nvCxnSpPr>
        <p:spPr>
          <a:xfrm rot="10800000">
            <a:off x="6318500" y="3113100"/>
            <a:ext cx="0" cy="300600"/>
          </a:xfrm>
          <a:prstGeom prst="straightConnector1">
            <a:avLst/>
          </a:prstGeom>
          <a:noFill/>
          <a:ln w="38100" cap="flat" cmpd="sng">
            <a:solidFill>
              <a:srgbClr val="000000"/>
            </a:solidFill>
            <a:prstDash val="solid"/>
            <a:round/>
            <a:headEnd type="none" w="med" len="med"/>
            <a:tailEnd type="none" w="med" len="med"/>
          </a:ln>
        </p:spPr>
      </p:cxnSp>
      <p:cxnSp>
        <p:nvCxnSpPr>
          <p:cNvPr id="803" name="Google Shape;803;p60"/>
          <p:cNvCxnSpPr>
            <a:endCxn id="796" idx="4"/>
          </p:cNvCxnSpPr>
          <p:nvPr/>
        </p:nvCxnSpPr>
        <p:spPr>
          <a:xfrm rot="10800000">
            <a:off x="4074875" y="1900950"/>
            <a:ext cx="0" cy="1487700"/>
          </a:xfrm>
          <a:prstGeom prst="straightConnector1">
            <a:avLst/>
          </a:prstGeom>
          <a:noFill/>
          <a:ln w="28575" cap="flat" cmpd="sng">
            <a:solidFill>
              <a:srgbClr val="000000"/>
            </a:solidFill>
            <a:prstDash val="solid"/>
            <a:round/>
            <a:headEnd type="none" w="med" len="med"/>
            <a:tailEnd type="triangle" w="med" len="med"/>
          </a:ln>
        </p:spPr>
      </p:cxnSp>
      <p:sp>
        <p:nvSpPr>
          <p:cNvPr id="804" name="Google Shape;804;p60"/>
          <p:cNvSpPr/>
          <p:nvPr/>
        </p:nvSpPr>
        <p:spPr>
          <a:xfrm>
            <a:off x="3794375" y="2727600"/>
            <a:ext cx="561000" cy="3855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805" name="Google Shape;805;p60"/>
          <p:cNvCxnSpPr>
            <a:stCxn id="793" idx="0"/>
            <a:endCxn id="797" idx="2"/>
          </p:cNvCxnSpPr>
          <p:nvPr/>
        </p:nvCxnSpPr>
        <p:spPr>
          <a:xfrm rot="-5400000">
            <a:off x="4901750" y="2288850"/>
            <a:ext cx="369000" cy="508500"/>
          </a:xfrm>
          <a:prstGeom prst="curvedConnector2">
            <a:avLst/>
          </a:prstGeom>
          <a:noFill/>
          <a:ln w="28575" cap="flat" cmpd="sng">
            <a:solidFill>
              <a:srgbClr val="000000"/>
            </a:solidFill>
            <a:prstDash val="solid"/>
            <a:round/>
            <a:headEnd type="none" w="med" len="med"/>
            <a:tailEnd type="triangle" w="med" len="med"/>
          </a:ln>
        </p:spPr>
      </p:cxnSp>
      <p:cxnSp>
        <p:nvCxnSpPr>
          <p:cNvPr id="806" name="Google Shape;806;p60"/>
          <p:cNvCxnSpPr>
            <a:stCxn id="794" idx="0"/>
            <a:endCxn id="797" idx="4"/>
          </p:cNvCxnSpPr>
          <p:nvPr/>
        </p:nvCxnSpPr>
        <p:spPr>
          <a:xfrm rot="10800000">
            <a:off x="5533313" y="2551200"/>
            <a:ext cx="0" cy="176400"/>
          </a:xfrm>
          <a:prstGeom prst="straightConnector1">
            <a:avLst/>
          </a:prstGeom>
          <a:noFill/>
          <a:ln w="38100" cap="flat" cmpd="sng">
            <a:solidFill>
              <a:srgbClr val="000000"/>
            </a:solidFill>
            <a:prstDash val="solid"/>
            <a:round/>
            <a:headEnd type="none" w="med" len="med"/>
            <a:tailEnd type="none" w="med" len="med"/>
          </a:ln>
        </p:spPr>
      </p:cxnSp>
      <p:cxnSp>
        <p:nvCxnSpPr>
          <p:cNvPr id="807" name="Google Shape;807;p60"/>
          <p:cNvCxnSpPr>
            <a:stCxn id="797" idx="0"/>
            <a:endCxn id="798" idx="4"/>
          </p:cNvCxnSpPr>
          <p:nvPr/>
        </p:nvCxnSpPr>
        <p:spPr>
          <a:xfrm rot="10800000">
            <a:off x="5533325" y="1875125"/>
            <a:ext cx="0" cy="290700"/>
          </a:xfrm>
          <a:prstGeom prst="straightConnector1">
            <a:avLst/>
          </a:prstGeom>
          <a:noFill/>
          <a:ln w="28575" cap="flat" cmpd="sng">
            <a:solidFill>
              <a:srgbClr val="000000"/>
            </a:solidFill>
            <a:prstDash val="solid"/>
            <a:round/>
            <a:headEnd type="none" w="med" len="med"/>
            <a:tailEnd type="triangle" w="med" len="med"/>
          </a:ln>
        </p:spPr>
      </p:cxnSp>
      <p:cxnSp>
        <p:nvCxnSpPr>
          <p:cNvPr id="808" name="Google Shape;808;p60"/>
          <p:cNvCxnSpPr>
            <a:stCxn id="795" idx="0"/>
            <a:endCxn id="799" idx="1"/>
          </p:cNvCxnSpPr>
          <p:nvPr/>
        </p:nvCxnSpPr>
        <p:spPr>
          <a:xfrm rot="-5400000">
            <a:off x="6449600" y="2377500"/>
            <a:ext cx="219000" cy="481200"/>
          </a:xfrm>
          <a:prstGeom prst="curvedConnector3">
            <a:avLst>
              <a:gd name="adj1" fmla="val 114361"/>
            </a:avLst>
          </a:prstGeom>
          <a:noFill/>
          <a:ln w="28575" cap="flat" cmpd="sng">
            <a:solidFill>
              <a:srgbClr val="000000"/>
            </a:solidFill>
            <a:prstDash val="solid"/>
            <a:round/>
            <a:headEnd type="none" w="med" len="med"/>
            <a:tailEnd type="triangle" w="med" len="med"/>
          </a:ln>
        </p:spPr>
      </p:cxnSp>
      <p:cxnSp>
        <p:nvCxnSpPr>
          <p:cNvPr id="809" name="Google Shape;809;p60"/>
          <p:cNvCxnSpPr>
            <a:stCxn id="799" idx="4"/>
          </p:cNvCxnSpPr>
          <p:nvPr/>
        </p:nvCxnSpPr>
        <p:spPr>
          <a:xfrm rot="-5400000" flipH="1">
            <a:off x="6777325" y="2996275"/>
            <a:ext cx="546300" cy="228900"/>
          </a:xfrm>
          <a:prstGeom prst="curvedConnector3">
            <a:avLst>
              <a:gd name="adj1" fmla="val 50000"/>
            </a:avLst>
          </a:prstGeom>
          <a:noFill/>
          <a:ln w="38100" cap="flat" cmpd="sng">
            <a:solidFill>
              <a:srgbClr val="000000"/>
            </a:solidFill>
            <a:prstDash val="solid"/>
            <a:round/>
            <a:headEnd type="none" w="med" len="med"/>
            <a:tailEnd type="none" w="med" len="med"/>
          </a:ln>
        </p:spPr>
      </p:cxnSp>
      <p:cxnSp>
        <p:nvCxnSpPr>
          <p:cNvPr id="810" name="Google Shape;810;p60"/>
          <p:cNvCxnSpPr>
            <a:stCxn id="799" idx="0"/>
          </p:cNvCxnSpPr>
          <p:nvPr/>
        </p:nvCxnSpPr>
        <p:spPr>
          <a:xfrm rot="10800000">
            <a:off x="6934525" y="2171575"/>
            <a:ext cx="1500" cy="280500"/>
          </a:xfrm>
          <a:prstGeom prst="straightConnector1">
            <a:avLst/>
          </a:prstGeom>
          <a:noFill/>
          <a:ln w="38100" cap="flat" cmpd="sng">
            <a:solidFill>
              <a:srgbClr val="000000"/>
            </a:solidFill>
            <a:prstDash val="solid"/>
            <a:round/>
            <a:headEnd type="none" w="med" len="med"/>
            <a:tailEnd type="none" w="med" len="med"/>
          </a:ln>
        </p:spPr>
      </p:cxnSp>
      <p:sp>
        <p:nvSpPr>
          <p:cNvPr id="811" name="Google Shape;811;p60"/>
          <p:cNvSpPr/>
          <p:nvPr/>
        </p:nvSpPr>
        <p:spPr>
          <a:xfrm>
            <a:off x="6654775" y="1912375"/>
            <a:ext cx="561000" cy="2592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812" name="Google Shape;812;p60"/>
          <p:cNvCxnSpPr>
            <a:stCxn id="811" idx="0"/>
          </p:cNvCxnSpPr>
          <p:nvPr/>
        </p:nvCxnSpPr>
        <p:spPr>
          <a:xfrm rot="10800000">
            <a:off x="6934375" y="1708075"/>
            <a:ext cx="900" cy="204300"/>
          </a:xfrm>
          <a:prstGeom prst="straightConnector1">
            <a:avLst/>
          </a:prstGeom>
          <a:noFill/>
          <a:ln w="38100" cap="flat" cmpd="sng">
            <a:solidFill>
              <a:srgbClr val="000000"/>
            </a:solidFill>
            <a:prstDash val="solid"/>
            <a:round/>
            <a:headEnd type="none" w="med" len="med"/>
            <a:tailEnd type="none" w="med" len="med"/>
          </a:ln>
        </p:spPr>
      </p:cxnSp>
      <p:sp>
        <p:nvSpPr>
          <p:cNvPr id="813" name="Google Shape;813;p60"/>
          <p:cNvSpPr txBox="1"/>
          <p:nvPr/>
        </p:nvSpPr>
        <p:spPr>
          <a:xfrm>
            <a:off x="5171175" y="2702550"/>
            <a:ext cx="756300" cy="385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814" name="Google Shape;814;p60"/>
          <p:cNvSpPr txBox="1"/>
          <p:nvPr/>
        </p:nvSpPr>
        <p:spPr>
          <a:xfrm>
            <a:off x="6599000" y="1827725"/>
            <a:ext cx="756300" cy="385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600" dirty="0">
                <a:latin typeface="Montserrat"/>
                <a:ea typeface="Montserrat"/>
                <a:cs typeface="Montserrat"/>
                <a:sym typeface="Montserrat"/>
              </a:rPr>
              <a:t>tanh</a:t>
            </a:r>
            <a:endParaRPr sz="1600" dirty="0">
              <a:latin typeface="Montserrat"/>
              <a:ea typeface="Montserrat"/>
              <a:cs typeface="Montserrat"/>
              <a:sym typeface="Montserrat"/>
            </a:endParaRPr>
          </a:p>
        </p:txBody>
      </p:sp>
      <p:cxnSp>
        <p:nvCxnSpPr>
          <p:cNvPr id="816" name="Google Shape;816;p60"/>
          <p:cNvCxnSpPr/>
          <p:nvPr/>
        </p:nvCxnSpPr>
        <p:spPr>
          <a:xfrm>
            <a:off x="4074875" y="3391975"/>
            <a:ext cx="2228700" cy="0"/>
          </a:xfrm>
          <a:prstGeom prst="straightConnector1">
            <a:avLst/>
          </a:prstGeom>
          <a:noFill/>
          <a:ln w="38100" cap="flat" cmpd="sng">
            <a:solidFill>
              <a:srgbClr val="000000"/>
            </a:solidFill>
            <a:prstDash val="solid"/>
            <a:round/>
            <a:headEnd type="none" w="med" len="med"/>
            <a:tailEnd type="none" w="med" len="med"/>
          </a:ln>
        </p:spPr>
      </p:cxnSp>
      <p:sp>
        <p:nvSpPr>
          <p:cNvPr id="817" name="Google Shape;817;p60"/>
          <p:cNvSpPr txBox="1"/>
          <p:nvPr/>
        </p:nvSpPr>
        <p:spPr>
          <a:xfrm>
            <a:off x="2935150" y="2957950"/>
            <a:ext cx="6411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h</a:t>
            </a:r>
            <a:r>
              <a:rPr lang="en" sz="1800" b="1" baseline="-25000">
                <a:solidFill>
                  <a:schemeClr val="dk1"/>
                </a:solidFill>
                <a:latin typeface="Montserrat"/>
                <a:ea typeface="Montserrat"/>
                <a:cs typeface="Montserrat"/>
                <a:sym typeface="Montserrat"/>
              </a:rPr>
              <a:t>t-1</a:t>
            </a:r>
            <a:endParaRPr sz="1800" b="1" baseline="-25000">
              <a:solidFill>
                <a:schemeClr val="dk1"/>
              </a:solidFill>
              <a:latin typeface="Montserrat"/>
              <a:ea typeface="Montserrat"/>
              <a:cs typeface="Montserrat"/>
              <a:sym typeface="Montserrat"/>
            </a:endParaRPr>
          </a:p>
          <a:p>
            <a:pPr marL="0" lvl="0" indent="0" algn="ctr" rtl="0">
              <a:spcBef>
                <a:spcPts val="0"/>
              </a:spcBef>
              <a:spcAft>
                <a:spcPts val="0"/>
              </a:spcAft>
              <a:buNone/>
            </a:pPr>
            <a:endParaRPr sz="1800" b="1">
              <a:latin typeface="Montserrat"/>
              <a:ea typeface="Montserrat"/>
              <a:cs typeface="Montserrat"/>
              <a:sym typeface="Montserrat"/>
            </a:endParaRPr>
          </a:p>
        </p:txBody>
      </p:sp>
      <p:sp>
        <p:nvSpPr>
          <p:cNvPr id="818" name="Google Shape;818;p60"/>
          <p:cNvSpPr txBox="1"/>
          <p:nvPr/>
        </p:nvSpPr>
        <p:spPr>
          <a:xfrm>
            <a:off x="2935150" y="1235100"/>
            <a:ext cx="6411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C</a:t>
            </a:r>
            <a:r>
              <a:rPr lang="en" sz="1800" b="1" baseline="-25000">
                <a:solidFill>
                  <a:schemeClr val="dk1"/>
                </a:solidFill>
                <a:latin typeface="Montserrat"/>
                <a:ea typeface="Montserrat"/>
                <a:cs typeface="Montserrat"/>
                <a:sym typeface="Montserrat"/>
              </a:rPr>
              <a:t>t-1</a:t>
            </a:r>
            <a:endParaRPr sz="1800" b="1" baseline="-25000">
              <a:solidFill>
                <a:schemeClr val="dk1"/>
              </a:solidFill>
              <a:latin typeface="Montserrat"/>
              <a:ea typeface="Montserrat"/>
              <a:cs typeface="Montserrat"/>
              <a:sym typeface="Montserrat"/>
            </a:endParaRPr>
          </a:p>
          <a:p>
            <a:pPr marL="0" lvl="0" indent="0" algn="ctr" rtl="0">
              <a:spcBef>
                <a:spcPts val="0"/>
              </a:spcBef>
              <a:spcAft>
                <a:spcPts val="0"/>
              </a:spcAft>
              <a:buNone/>
            </a:pPr>
            <a:endParaRPr sz="1800" b="1">
              <a:latin typeface="Montserrat"/>
              <a:ea typeface="Montserrat"/>
              <a:cs typeface="Montserrat"/>
              <a:sym typeface="Montserrat"/>
            </a:endParaRPr>
          </a:p>
        </p:txBody>
      </p:sp>
      <p:sp>
        <p:nvSpPr>
          <p:cNvPr id="819" name="Google Shape;819;p60"/>
          <p:cNvSpPr txBox="1"/>
          <p:nvPr/>
        </p:nvSpPr>
        <p:spPr>
          <a:xfrm>
            <a:off x="7983450" y="1235100"/>
            <a:ext cx="6411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C</a:t>
            </a:r>
            <a:r>
              <a:rPr lang="en" sz="1800" b="1" baseline="-25000">
                <a:solidFill>
                  <a:schemeClr val="dk1"/>
                </a:solidFill>
                <a:latin typeface="Montserrat"/>
                <a:ea typeface="Montserrat"/>
                <a:cs typeface="Montserrat"/>
                <a:sym typeface="Montserrat"/>
              </a:rPr>
              <a:t>t</a:t>
            </a:r>
            <a:endParaRPr sz="1800" b="1" baseline="-25000">
              <a:solidFill>
                <a:schemeClr val="dk1"/>
              </a:solidFill>
              <a:latin typeface="Montserrat"/>
              <a:ea typeface="Montserrat"/>
              <a:cs typeface="Montserrat"/>
              <a:sym typeface="Montserrat"/>
            </a:endParaRPr>
          </a:p>
          <a:p>
            <a:pPr marL="0" lvl="0" indent="0" algn="ctr" rtl="0">
              <a:spcBef>
                <a:spcPts val="0"/>
              </a:spcBef>
              <a:spcAft>
                <a:spcPts val="0"/>
              </a:spcAft>
              <a:buNone/>
            </a:pPr>
            <a:endParaRPr sz="1800" b="1">
              <a:latin typeface="Montserrat"/>
              <a:ea typeface="Montserrat"/>
              <a:cs typeface="Montserrat"/>
              <a:sym typeface="Montserrat"/>
            </a:endParaRPr>
          </a:p>
        </p:txBody>
      </p:sp>
      <p:sp>
        <p:nvSpPr>
          <p:cNvPr id="820" name="Google Shape;820;p60"/>
          <p:cNvSpPr txBox="1"/>
          <p:nvPr/>
        </p:nvSpPr>
        <p:spPr>
          <a:xfrm>
            <a:off x="8045700" y="3388675"/>
            <a:ext cx="6411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h</a:t>
            </a:r>
            <a:r>
              <a:rPr lang="en" sz="1800" b="1" baseline="-25000">
                <a:solidFill>
                  <a:schemeClr val="dk1"/>
                </a:solidFill>
                <a:latin typeface="Montserrat"/>
                <a:ea typeface="Montserrat"/>
                <a:cs typeface="Montserrat"/>
                <a:sym typeface="Montserrat"/>
              </a:rPr>
              <a:t>t</a:t>
            </a:r>
            <a:endParaRPr sz="1800" b="1" baseline="-25000">
              <a:solidFill>
                <a:schemeClr val="dk1"/>
              </a:solidFill>
              <a:latin typeface="Montserrat"/>
              <a:ea typeface="Montserrat"/>
              <a:cs typeface="Montserrat"/>
              <a:sym typeface="Montserrat"/>
            </a:endParaRPr>
          </a:p>
          <a:p>
            <a:pPr marL="0" lvl="0" indent="0" algn="ctr" rtl="0">
              <a:spcBef>
                <a:spcPts val="0"/>
              </a:spcBef>
              <a:spcAft>
                <a:spcPts val="0"/>
              </a:spcAft>
              <a:buNone/>
            </a:pPr>
            <a:endParaRPr sz="1800" b="1">
              <a:latin typeface="Montserrat"/>
              <a:ea typeface="Montserrat"/>
              <a:cs typeface="Montserrat"/>
              <a:sym typeface="Montserrat"/>
            </a:endParaRPr>
          </a:p>
        </p:txBody>
      </p:sp>
      <p:sp>
        <p:nvSpPr>
          <p:cNvPr id="821" name="Google Shape;821;p60"/>
          <p:cNvSpPr txBox="1"/>
          <p:nvPr/>
        </p:nvSpPr>
        <p:spPr>
          <a:xfrm>
            <a:off x="7014675" y="626675"/>
            <a:ext cx="6411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h</a:t>
            </a:r>
            <a:r>
              <a:rPr lang="en" sz="1800" b="1" baseline="-25000">
                <a:solidFill>
                  <a:schemeClr val="dk1"/>
                </a:solidFill>
                <a:latin typeface="Montserrat"/>
                <a:ea typeface="Montserrat"/>
                <a:cs typeface="Montserrat"/>
                <a:sym typeface="Montserrat"/>
              </a:rPr>
              <a:t>t</a:t>
            </a:r>
            <a:endParaRPr sz="1800" b="1" baseline="-25000">
              <a:solidFill>
                <a:schemeClr val="dk1"/>
              </a:solidFill>
              <a:latin typeface="Montserrat"/>
              <a:ea typeface="Montserrat"/>
              <a:cs typeface="Montserrat"/>
              <a:sym typeface="Montserrat"/>
            </a:endParaRPr>
          </a:p>
          <a:p>
            <a:pPr marL="0" lvl="0" indent="0" algn="ctr" rtl="0">
              <a:spcBef>
                <a:spcPts val="0"/>
              </a:spcBef>
              <a:spcAft>
                <a:spcPts val="0"/>
              </a:spcAft>
              <a:buNone/>
            </a:pPr>
            <a:endParaRPr sz="1800" b="1">
              <a:latin typeface="Montserrat"/>
              <a:ea typeface="Montserrat"/>
              <a:cs typeface="Montserrat"/>
              <a:sym typeface="Montserrat"/>
            </a:endParaRPr>
          </a:p>
        </p:txBody>
      </p:sp>
      <p:sp>
        <p:nvSpPr>
          <p:cNvPr id="822" name="Google Shape;822;p60"/>
          <p:cNvSpPr txBox="1"/>
          <p:nvPr/>
        </p:nvSpPr>
        <p:spPr>
          <a:xfrm>
            <a:off x="3433775" y="3939750"/>
            <a:ext cx="6411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x</a:t>
            </a:r>
            <a:r>
              <a:rPr lang="en" sz="1800" b="1" baseline="-25000">
                <a:solidFill>
                  <a:schemeClr val="dk1"/>
                </a:solidFill>
                <a:latin typeface="Montserrat"/>
                <a:ea typeface="Montserrat"/>
                <a:cs typeface="Montserrat"/>
                <a:sym typeface="Montserrat"/>
              </a:rPr>
              <a:t>t</a:t>
            </a:r>
            <a:endParaRPr sz="1800" b="1" baseline="-25000">
              <a:solidFill>
                <a:schemeClr val="dk1"/>
              </a:solidFill>
              <a:latin typeface="Montserrat"/>
              <a:ea typeface="Montserrat"/>
              <a:cs typeface="Montserrat"/>
              <a:sym typeface="Montserrat"/>
            </a:endParaRPr>
          </a:p>
          <a:p>
            <a:pPr marL="0" lvl="0" indent="0" algn="ctr" rtl="0">
              <a:spcBef>
                <a:spcPts val="0"/>
              </a:spcBef>
              <a:spcAft>
                <a:spcPts val="0"/>
              </a:spcAft>
              <a:buNone/>
            </a:pPr>
            <a:endParaRPr sz="1800" b="1">
              <a:latin typeface="Montserrat"/>
              <a:ea typeface="Montserrat"/>
              <a:cs typeface="Montserrat"/>
              <a:sym typeface="Montserrat"/>
            </a:endParaRPr>
          </a:p>
        </p:txBody>
      </p:sp>
      <p:sp>
        <p:nvSpPr>
          <p:cNvPr id="43" name="Title 1">
            <a:extLst>
              <a:ext uri="{FF2B5EF4-FFF2-40B4-BE49-F238E27FC236}">
                <a16:creationId xmlns:a16="http://schemas.microsoft.com/office/drawing/2014/main" id="{759B93E1-F080-4E8B-B300-9FC1E8F445CF}"/>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An LSTM Cell</a:t>
            </a:r>
          </a:p>
        </p:txBody>
      </p:sp>
      <p:sp>
        <p:nvSpPr>
          <p:cNvPr id="2" name="Rectangle 1">
            <a:extLst>
              <a:ext uri="{FF2B5EF4-FFF2-40B4-BE49-F238E27FC236}">
                <a16:creationId xmlns:a16="http://schemas.microsoft.com/office/drawing/2014/main" id="{6FF874DF-BF6C-465B-8CEE-4337CD0C785B}"/>
              </a:ext>
            </a:extLst>
          </p:cNvPr>
          <p:cNvSpPr/>
          <p:nvPr/>
        </p:nvSpPr>
        <p:spPr>
          <a:xfrm>
            <a:off x="260480" y="1441650"/>
            <a:ext cx="2736445" cy="2585323"/>
          </a:xfrm>
          <a:prstGeom prst="rect">
            <a:avLst/>
          </a:prstGeom>
        </p:spPr>
        <p:txBody>
          <a:bodyPr wrap="square">
            <a:spAutoFit/>
          </a:bodyPr>
          <a:lstStyle/>
          <a:p>
            <a:pPr marL="342900" indent="-342900">
              <a:buFont typeface="Arial" panose="020B0604020202020204" pitchFamily="34" charset="0"/>
              <a:buChar char="•"/>
            </a:pPr>
            <a:r>
              <a:rPr lang="en-US" dirty="0">
                <a:latin typeface="Georgia" panose="02040502050405020303" pitchFamily="18" charset="0"/>
              </a:rPr>
              <a:t>Here we can see the entire </a:t>
            </a:r>
            <a:r>
              <a:rPr lang="en-US" dirty="0">
                <a:solidFill>
                  <a:srgbClr val="FF0000"/>
                </a:solidFill>
                <a:latin typeface="Georgia" panose="02040502050405020303" pitchFamily="18" charset="0"/>
              </a:rPr>
              <a:t>LSTM cell</a:t>
            </a:r>
            <a:r>
              <a:rPr lang="en-US" dirty="0">
                <a:latin typeface="Georgia" panose="02040502050405020303" pitchFamily="18" charset="0"/>
              </a:rPr>
              <a:t>. </a:t>
            </a:r>
          </a:p>
          <a:p>
            <a:pPr marL="342900" indent="-342900">
              <a:buFont typeface="Arial" panose="020B0604020202020204" pitchFamily="34" charset="0"/>
              <a:buChar char="•"/>
            </a:pPr>
            <a:r>
              <a:rPr lang="en-US" dirty="0">
                <a:latin typeface="Georgia" panose="02040502050405020303" pitchFamily="18" charset="0"/>
              </a:rPr>
              <a:t>An LSTM cell is defined by two groups of neurons plus the </a:t>
            </a:r>
            <a:r>
              <a:rPr lang="en-US" dirty="0">
                <a:solidFill>
                  <a:srgbClr val="FF0000"/>
                </a:solidFill>
                <a:latin typeface="Georgia" panose="02040502050405020303" pitchFamily="18" charset="0"/>
              </a:rPr>
              <a:t>cell state </a:t>
            </a:r>
            <a:r>
              <a:rPr lang="en-US" dirty="0">
                <a:latin typeface="Georgia" panose="02040502050405020303" pitchFamily="18" charset="0"/>
              </a:rPr>
              <a:t>(memory unit)</a:t>
            </a:r>
          </a:p>
          <a:p>
            <a:pPr marL="342900" indent="-342900">
              <a:buFont typeface="Arial" panose="020B0604020202020204" pitchFamily="34" charset="0"/>
              <a:buChar char="•"/>
            </a:pPr>
            <a:r>
              <a:rPr lang="en-US" dirty="0">
                <a:latin typeface="Georgia" panose="02040502050405020303" pitchFamily="18" charset="0"/>
              </a:rPr>
              <a:t>Let's go through the process!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Core idea behind LSTM</a:t>
            </a:r>
          </a:p>
        </p:txBody>
      </p:sp>
      <p:sp>
        <p:nvSpPr>
          <p:cNvPr id="6" name="Rectangle 5">
            <a:extLst>
              <a:ext uri="{FF2B5EF4-FFF2-40B4-BE49-F238E27FC236}">
                <a16:creationId xmlns:a16="http://schemas.microsoft.com/office/drawing/2014/main" id="{F70DADF2-EF24-4713-B5C6-FEB1748AFD77}"/>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sp>
        <p:nvSpPr>
          <p:cNvPr id="3" name="Rectangle 2">
            <a:extLst>
              <a:ext uri="{FF2B5EF4-FFF2-40B4-BE49-F238E27FC236}">
                <a16:creationId xmlns:a16="http://schemas.microsoft.com/office/drawing/2014/main" id="{A1D39CFA-56E8-4B03-857F-77E6A69EF98C}"/>
              </a:ext>
            </a:extLst>
          </p:cNvPr>
          <p:cNvSpPr/>
          <p:nvPr/>
        </p:nvSpPr>
        <p:spPr>
          <a:xfrm>
            <a:off x="381000" y="1228904"/>
            <a:ext cx="4211126" cy="2554545"/>
          </a:xfrm>
          <a:prstGeom prst="rect">
            <a:avLst/>
          </a:prstGeom>
        </p:spPr>
        <p:txBody>
          <a:bodyPr wrap="square">
            <a:spAutoFit/>
          </a:bodyPr>
          <a:lstStyle/>
          <a:p>
            <a:pPr marL="342900" indent="-342900">
              <a:buFont typeface="Arial" panose="020B0604020202020204" pitchFamily="34" charset="0"/>
              <a:buChar char="•"/>
            </a:pPr>
            <a:r>
              <a:rPr lang="en-US" sz="2000" dirty="0">
                <a:latin typeface="Georgia" panose="02040502050405020303" pitchFamily="18" charset="0"/>
              </a:rPr>
              <a:t>The key to LSTMs is the </a:t>
            </a:r>
            <a:r>
              <a:rPr lang="en-US" sz="2000" dirty="0">
                <a:solidFill>
                  <a:srgbClr val="FF0000"/>
                </a:solidFill>
                <a:latin typeface="Georgia" panose="02040502050405020303" pitchFamily="18" charset="0"/>
              </a:rPr>
              <a:t>cell state</a:t>
            </a:r>
            <a:r>
              <a:rPr lang="en-US" sz="2000" dirty="0">
                <a:latin typeface="Georgia" panose="02040502050405020303" pitchFamily="18" charset="0"/>
              </a:rPr>
              <a:t>, the horizontal line running through the top of the diagram.</a:t>
            </a:r>
          </a:p>
          <a:p>
            <a:pPr marL="342900" indent="-342900">
              <a:buFont typeface="Arial" panose="020B0604020202020204" pitchFamily="34" charset="0"/>
              <a:buChar char="•"/>
            </a:pPr>
            <a:r>
              <a:rPr lang="en-US" sz="2000" dirty="0">
                <a:latin typeface="Georgia" panose="02040502050405020303" pitchFamily="18" charset="0"/>
              </a:rPr>
              <a:t>The LSTM does have the ability to remove or add information to the cell state, carefully regulated by structures called </a:t>
            </a:r>
            <a:r>
              <a:rPr lang="en-US" sz="2000" dirty="0">
                <a:solidFill>
                  <a:srgbClr val="FF0000"/>
                </a:solidFill>
                <a:latin typeface="Georgia" panose="02040502050405020303" pitchFamily="18" charset="0"/>
              </a:rPr>
              <a:t>gates</a:t>
            </a:r>
            <a:r>
              <a:rPr lang="en-US" sz="2000" dirty="0">
                <a:latin typeface="Georgia" panose="02040502050405020303" pitchFamily="18" charset="0"/>
              </a:rPr>
              <a:t>.</a:t>
            </a:r>
          </a:p>
        </p:txBody>
      </p:sp>
      <p:pic>
        <p:nvPicPr>
          <p:cNvPr id="8" name="Content Placeholder 9" descr="A picture containing clock&#10;&#10;Description generated with very high confidence">
            <a:extLst>
              <a:ext uri="{FF2B5EF4-FFF2-40B4-BE49-F238E27FC236}">
                <a16:creationId xmlns:a16="http://schemas.microsoft.com/office/drawing/2014/main" id="{7D392F42-2036-4C8B-89F6-94212AFB0AD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338" r="1307" b="-2"/>
          <a:stretch/>
        </p:blipFill>
        <p:spPr>
          <a:xfrm>
            <a:off x="4460434" y="1089899"/>
            <a:ext cx="4211126" cy="2886637"/>
          </a:xfrm>
          <a:prstGeom prst="rect">
            <a:avLst/>
          </a:prstGeom>
          <a:effectLst/>
        </p:spPr>
      </p:pic>
    </p:spTree>
    <p:extLst>
      <p:ext uri="{BB962C8B-B14F-4D97-AF65-F5344CB8AC3E}">
        <p14:creationId xmlns:p14="http://schemas.microsoft.com/office/powerpoint/2010/main" val="2924354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Gate</a:t>
            </a:r>
          </a:p>
        </p:txBody>
      </p:sp>
      <p:sp>
        <p:nvSpPr>
          <p:cNvPr id="6" name="Rectangle 5">
            <a:extLst>
              <a:ext uri="{FF2B5EF4-FFF2-40B4-BE49-F238E27FC236}">
                <a16:creationId xmlns:a16="http://schemas.microsoft.com/office/drawing/2014/main" id="{F70DADF2-EF24-4713-B5C6-FEB1748AFD77}"/>
              </a:ext>
            </a:extLst>
          </p:cNvPr>
          <p:cNvSpPr/>
          <p:nvPr/>
        </p:nvSpPr>
        <p:spPr>
          <a:xfrm>
            <a:off x="152400" y="4851589"/>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sp>
        <p:nvSpPr>
          <p:cNvPr id="3" name="Rectangle 2">
            <a:extLst>
              <a:ext uri="{FF2B5EF4-FFF2-40B4-BE49-F238E27FC236}">
                <a16:creationId xmlns:a16="http://schemas.microsoft.com/office/drawing/2014/main" id="{A1D39CFA-56E8-4B03-857F-77E6A69EF98C}"/>
              </a:ext>
            </a:extLst>
          </p:cNvPr>
          <p:cNvSpPr/>
          <p:nvPr/>
        </p:nvSpPr>
        <p:spPr>
          <a:xfrm>
            <a:off x="381000" y="1063229"/>
            <a:ext cx="6586984" cy="3170099"/>
          </a:xfrm>
          <a:prstGeom prst="rect">
            <a:avLst/>
          </a:prstGeom>
        </p:spPr>
        <p:txBody>
          <a:bodyPr wrap="square">
            <a:spAutoFit/>
          </a:bodyPr>
          <a:lstStyle/>
          <a:p>
            <a:pPr marL="342900" indent="-342900">
              <a:buFont typeface="Arial" panose="020B0604020202020204" pitchFamily="34" charset="0"/>
              <a:buChar char="•"/>
            </a:pPr>
            <a:r>
              <a:rPr lang="en-US" sz="2000" dirty="0">
                <a:latin typeface="Georgia" panose="02040502050405020303" pitchFamily="18" charset="0"/>
              </a:rPr>
              <a:t>Gates are a way to optionally let information through.</a:t>
            </a:r>
          </a:p>
          <a:p>
            <a:pPr marL="342900" indent="-342900">
              <a:buFont typeface="Arial" panose="020B0604020202020204" pitchFamily="34" charset="0"/>
              <a:buChar char="•"/>
            </a:pPr>
            <a:r>
              <a:rPr lang="en-US" sz="2000" dirty="0">
                <a:latin typeface="Georgia" panose="02040502050405020303" pitchFamily="18" charset="0"/>
              </a:rPr>
              <a:t>They are composed out of a </a:t>
            </a:r>
            <a:r>
              <a:rPr lang="en-US" sz="2000" dirty="0">
                <a:solidFill>
                  <a:srgbClr val="FF0000"/>
                </a:solidFill>
                <a:latin typeface="Georgia" panose="02040502050405020303" pitchFamily="18" charset="0"/>
              </a:rPr>
              <a:t>sigmoid</a:t>
            </a:r>
            <a:r>
              <a:rPr lang="en-US" sz="2000" dirty="0">
                <a:latin typeface="Georgia" panose="02040502050405020303" pitchFamily="18" charset="0"/>
              </a:rPr>
              <a:t> neural net layer and a </a:t>
            </a:r>
            <a:r>
              <a:rPr lang="en-US" sz="2000" dirty="0">
                <a:solidFill>
                  <a:srgbClr val="FF0000"/>
                </a:solidFill>
                <a:latin typeface="Georgia" panose="02040502050405020303" pitchFamily="18" charset="0"/>
              </a:rPr>
              <a:t>pointwise multiplication operation</a:t>
            </a:r>
          </a:p>
          <a:p>
            <a:pPr marL="342900" indent="-342900">
              <a:buFont typeface="Arial" panose="020B0604020202020204" pitchFamily="34" charset="0"/>
              <a:buChar char="•"/>
            </a:pPr>
            <a:r>
              <a:rPr lang="en-US" sz="2000" dirty="0">
                <a:latin typeface="Georgia" panose="02040502050405020303" pitchFamily="18" charset="0"/>
              </a:rPr>
              <a:t>The sigmoid layer outputs numbers between zero and one, describing how much of each component should be let through.</a:t>
            </a:r>
          </a:p>
          <a:p>
            <a:pPr marL="342900" indent="-342900">
              <a:buFont typeface="Arial" panose="020B0604020202020204" pitchFamily="34" charset="0"/>
              <a:buChar char="•"/>
            </a:pPr>
            <a:r>
              <a:rPr lang="en-US" sz="2000" dirty="0">
                <a:latin typeface="Georgia" panose="02040502050405020303" pitchFamily="18" charset="0"/>
              </a:rPr>
              <a:t>A value of </a:t>
            </a:r>
            <a:r>
              <a:rPr lang="en-US" sz="2000" dirty="0">
                <a:solidFill>
                  <a:srgbClr val="FF0000"/>
                </a:solidFill>
                <a:latin typeface="Georgia" panose="02040502050405020303" pitchFamily="18" charset="0"/>
              </a:rPr>
              <a:t>zero</a:t>
            </a:r>
            <a:r>
              <a:rPr lang="en-US" sz="2000" dirty="0">
                <a:latin typeface="Georgia" panose="02040502050405020303" pitchFamily="18" charset="0"/>
              </a:rPr>
              <a:t> means </a:t>
            </a:r>
            <a:r>
              <a:rPr lang="en-US" sz="2000" dirty="0">
                <a:solidFill>
                  <a:srgbClr val="FF0000"/>
                </a:solidFill>
                <a:latin typeface="Georgia" panose="02040502050405020303" pitchFamily="18" charset="0"/>
              </a:rPr>
              <a:t>"let nothing through," </a:t>
            </a:r>
            <a:r>
              <a:rPr lang="en-US" sz="2000" dirty="0">
                <a:latin typeface="Georgia" panose="02040502050405020303" pitchFamily="18" charset="0"/>
              </a:rPr>
              <a:t>while a value of </a:t>
            </a:r>
            <a:r>
              <a:rPr lang="en-US" sz="2000" dirty="0">
                <a:solidFill>
                  <a:srgbClr val="FF0000"/>
                </a:solidFill>
                <a:latin typeface="Georgia" panose="02040502050405020303" pitchFamily="18" charset="0"/>
              </a:rPr>
              <a:t>one</a:t>
            </a:r>
            <a:r>
              <a:rPr lang="en-US" sz="2000" dirty="0">
                <a:latin typeface="Georgia" panose="02040502050405020303" pitchFamily="18" charset="0"/>
              </a:rPr>
              <a:t> means </a:t>
            </a:r>
            <a:r>
              <a:rPr lang="en-US" sz="2000" dirty="0">
                <a:solidFill>
                  <a:srgbClr val="FF0000"/>
                </a:solidFill>
                <a:latin typeface="Georgia" panose="02040502050405020303" pitchFamily="18" charset="0"/>
              </a:rPr>
              <a:t>"let everything through!"</a:t>
            </a:r>
          </a:p>
          <a:p>
            <a:pPr marL="342900" indent="-342900">
              <a:buFont typeface="Arial" panose="020B0604020202020204" pitchFamily="34" charset="0"/>
              <a:buChar char="•"/>
            </a:pPr>
            <a:r>
              <a:rPr lang="en-US" sz="2000" dirty="0">
                <a:latin typeface="Georgia" panose="02040502050405020303" pitchFamily="18" charset="0"/>
              </a:rPr>
              <a:t>An LSTM has three of these gates, to protect and control the cell state.</a:t>
            </a:r>
          </a:p>
        </p:txBody>
      </p:sp>
      <p:pic>
        <p:nvPicPr>
          <p:cNvPr id="8" name="Picture 7" descr="A picture containing object, clock&#10;&#10;Description generated with high confidence">
            <a:extLst>
              <a:ext uri="{FF2B5EF4-FFF2-40B4-BE49-F238E27FC236}">
                <a16:creationId xmlns:a16="http://schemas.microsoft.com/office/drawing/2014/main" id="{BE258493-D625-4CE2-B236-D984D2E40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7984" y="1466819"/>
            <a:ext cx="1726436" cy="1866961"/>
          </a:xfrm>
          <a:prstGeom prst="rect">
            <a:avLst/>
          </a:prstGeom>
        </p:spPr>
      </p:pic>
    </p:spTree>
    <p:extLst>
      <p:ext uri="{BB962C8B-B14F-4D97-AF65-F5344CB8AC3E}">
        <p14:creationId xmlns:p14="http://schemas.microsoft.com/office/powerpoint/2010/main" val="1416715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object 5"/>
          <p:cNvSpPr/>
          <p:nvPr/>
        </p:nvSpPr>
        <p:spPr>
          <a:xfrm>
            <a:off x="304800" y="1276350"/>
            <a:ext cx="2737919" cy="2887744"/>
          </a:xfrm>
          <a:prstGeom prst="rect">
            <a:avLst/>
          </a:prstGeom>
          <a:blipFill>
            <a:blip r:embed="rId4" cstate="print"/>
            <a:stretch>
              <a:fillRect/>
            </a:stretch>
          </a:blipFill>
        </p:spPr>
        <p:txBody>
          <a:bodyPr wrap="square" lIns="0" tIns="0" rIns="0" bIns="0" rtlCol="0"/>
          <a:lstStyle/>
          <a:p>
            <a:endParaRPr dirty="0"/>
          </a:p>
        </p:txBody>
      </p:sp>
      <p:sp>
        <p:nvSpPr>
          <p:cNvPr id="6" name="object 6"/>
          <p:cNvSpPr/>
          <p:nvPr/>
        </p:nvSpPr>
        <p:spPr>
          <a:xfrm>
            <a:off x="4478216" y="1887874"/>
            <a:ext cx="1362044" cy="1664721"/>
          </a:xfrm>
          <a:prstGeom prst="rect">
            <a:avLst/>
          </a:prstGeom>
          <a:blipFill>
            <a:blip r:embed="rId5" cstate="print"/>
            <a:stretch>
              <a:fillRect/>
            </a:stretch>
          </a:blipFill>
        </p:spPr>
        <p:txBody>
          <a:bodyPr wrap="square" lIns="0" tIns="0" rIns="0" bIns="0" rtlCol="0"/>
          <a:lstStyle/>
          <a:p>
            <a:endParaRPr dirty="0"/>
          </a:p>
        </p:txBody>
      </p:sp>
      <p:sp>
        <p:nvSpPr>
          <p:cNvPr id="7" name="object 7"/>
          <p:cNvSpPr/>
          <p:nvPr/>
        </p:nvSpPr>
        <p:spPr>
          <a:xfrm>
            <a:off x="5840264" y="1656712"/>
            <a:ext cx="3191343" cy="2127008"/>
          </a:xfrm>
          <a:prstGeom prst="rect">
            <a:avLst/>
          </a:prstGeom>
          <a:blipFill>
            <a:blip r:embed="rId6" cstate="print"/>
            <a:stretch>
              <a:fillRect/>
            </a:stretch>
          </a:blipFill>
        </p:spPr>
        <p:txBody>
          <a:bodyPr wrap="square" lIns="0" tIns="0" rIns="0" bIns="0" rtlCol="0"/>
          <a:lstStyle/>
          <a:p>
            <a:endParaRPr dirty="0"/>
          </a:p>
        </p:txBody>
      </p:sp>
      <p:sp>
        <p:nvSpPr>
          <p:cNvPr id="8" name="object 8"/>
          <p:cNvSpPr/>
          <p:nvPr/>
        </p:nvSpPr>
        <p:spPr>
          <a:xfrm>
            <a:off x="999873" y="2851547"/>
            <a:ext cx="326390" cy="393700"/>
          </a:xfrm>
          <a:custGeom>
            <a:avLst/>
            <a:gdLst/>
            <a:ahLst/>
            <a:cxnLst/>
            <a:rect l="l" t="t" r="r" b="b"/>
            <a:pathLst>
              <a:path w="326390" h="393700">
                <a:moveTo>
                  <a:pt x="0" y="54299"/>
                </a:moveTo>
                <a:lnTo>
                  <a:pt x="4267" y="33159"/>
                </a:lnTo>
                <a:lnTo>
                  <a:pt x="15904" y="15899"/>
                </a:lnTo>
                <a:lnTo>
                  <a:pt x="33164"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4" y="389333"/>
                </a:lnTo>
                <a:lnTo>
                  <a:pt x="15904" y="377699"/>
                </a:lnTo>
                <a:lnTo>
                  <a:pt x="4267" y="360439"/>
                </a:lnTo>
                <a:lnTo>
                  <a:pt x="0" y="339299"/>
                </a:lnTo>
                <a:lnTo>
                  <a:pt x="0" y="54299"/>
                </a:lnTo>
                <a:close/>
              </a:path>
            </a:pathLst>
          </a:custGeom>
          <a:ln w="38099">
            <a:solidFill>
              <a:srgbClr val="FF6633"/>
            </a:solidFill>
          </a:ln>
        </p:spPr>
        <p:txBody>
          <a:bodyPr wrap="square" lIns="0" tIns="0" rIns="0" bIns="0" rtlCol="0"/>
          <a:lstStyle/>
          <a:p>
            <a:endParaRPr dirty="0"/>
          </a:p>
        </p:txBody>
      </p:sp>
      <p:sp>
        <p:nvSpPr>
          <p:cNvPr id="9" name="object 9"/>
          <p:cNvSpPr/>
          <p:nvPr/>
        </p:nvSpPr>
        <p:spPr>
          <a:xfrm>
            <a:off x="674074" y="2851547"/>
            <a:ext cx="326390" cy="393700"/>
          </a:xfrm>
          <a:custGeom>
            <a:avLst/>
            <a:gdLst/>
            <a:ahLst/>
            <a:cxnLst/>
            <a:rect l="l" t="t" r="r" b="b"/>
            <a:pathLst>
              <a:path w="326390" h="393700">
                <a:moveTo>
                  <a:pt x="0" y="54299"/>
                </a:moveTo>
                <a:lnTo>
                  <a:pt x="4267" y="33159"/>
                </a:lnTo>
                <a:lnTo>
                  <a:pt x="15904" y="15899"/>
                </a:lnTo>
                <a:lnTo>
                  <a:pt x="33164"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4" y="389333"/>
                </a:lnTo>
                <a:lnTo>
                  <a:pt x="15904" y="377699"/>
                </a:lnTo>
                <a:lnTo>
                  <a:pt x="4267" y="360439"/>
                </a:lnTo>
                <a:lnTo>
                  <a:pt x="0" y="339299"/>
                </a:lnTo>
                <a:lnTo>
                  <a:pt x="0" y="54299"/>
                </a:lnTo>
                <a:close/>
              </a:path>
            </a:pathLst>
          </a:custGeom>
          <a:ln w="38099">
            <a:solidFill>
              <a:srgbClr val="FF6633"/>
            </a:solidFill>
          </a:ln>
        </p:spPr>
        <p:txBody>
          <a:bodyPr wrap="square" lIns="0" tIns="0" rIns="0" bIns="0" rtlCol="0"/>
          <a:lstStyle/>
          <a:p>
            <a:endParaRPr dirty="0"/>
          </a:p>
        </p:txBody>
      </p:sp>
      <p:sp>
        <p:nvSpPr>
          <p:cNvPr id="10" name="object 10"/>
          <p:cNvSpPr/>
          <p:nvPr/>
        </p:nvSpPr>
        <p:spPr>
          <a:xfrm>
            <a:off x="1801147" y="2851547"/>
            <a:ext cx="326390" cy="393700"/>
          </a:xfrm>
          <a:custGeom>
            <a:avLst/>
            <a:gdLst/>
            <a:ahLst/>
            <a:cxnLst/>
            <a:rect l="l" t="t" r="r" b="b"/>
            <a:pathLst>
              <a:path w="326389" h="393700">
                <a:moveTo>
                  <a:pt x="0" y="54299"/>
                </a:moveTo>
                <a:lnTo>
                  <a:pt x="4267" y="33159"/>
                </a:lnTo>
                <a:lnTo>
                  <a:pt x="15903" y="15899"/>
                </a:lnTo>
                <a:lnTo>
                  <a:pt x="33163"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3" y="389333"/>
                </a:lnTo>
                <a:lnTo>
                  <a:pt x="15903" y="377699"/>
                </a:lnTo>
                <a:lnTo>
                  <a:pt x="4267" y="360439"/>
                </a:lnTo>
                <a:lnTo>
                  <a:pt x="0" y="339299"/>
                </a:lnTo>
                <a:lnTo>
                  <a:pt x="0" y="54299"/>
                </a:lnTo>
                <a:close/>
              </a:path>
            </a:pathLst>
          </a:custGeom>
          <a:ln w="38099">
            <a:solidFill>
              <a:srgbClr val="FF6633"/>
            </a:solidFill>
          </a:ln>
        </p:spPr>
        <p:txBody>
          <a:bodyPr wrap="square" lIns="0" tIns="0" rIns="0" bIns="0" rtlCol="0"/>
          <a:lstStyle/>
          <a:p>
            <a:endParaRPr dirty="0"/>
          </a:p>
        </p:txBody>
      </p:sp>
      <p:sp>
        <p:nvSpPr>
          <p:cNvPr id="11" name="object 11"/>
          <p:cNvSpPr/>
          <p:nvPr/>
        </p:nvSpPr>
        <p:spPr>
          <a:xfrm>
            <a:off x="3518668" y="2471723"/>
            <a:ext cx="876300" cy="773430"/>
          </a:xfrm>
          <a:custGeom>
            <a:avLst/>
            <a:gdLst/>
            <a:ahLst/>
            <a:cxnLst/>
            <a:rect l="l" t="t" r="r" b="b"/>
            <a:pathLst>
              <a:path w="876300" h="773429">
                <a:moveTo>
                  <a:pt x="489599" y="773398"/>
                </a:moveTo>
                <a:lnTo>
                  <a:pt x="489599" y="580048"/>
                </a:lnTo>
                <a:lnTo>
                  <a:pt x="0" y="580048"/>
                </a:lnTo>
                <a:lnTo>
                  <a:pt x="0" y="193349"/>
                </a:lnTo>
                <a:lnTo>
                  <a:pt x="489599" y="193349"/>
                </a:lnTo>
                <a:lnTo>
                  <a:pt x="489599" y="0"/>
                </a:lnTo>
                <a:lnTo>
                  <a:pt x="876298" y="386699"/>
                </a:lnTo>
                <a:lnTo>
                  <a:pt x="489599" y="773398"/>
                </a:lnTo>
                <a:close/>
              </a:path>
            </a:pathLst>
          </a:custGeom>
          <a:solidFill>
            <a:srgbClr val="FF6633"/>
          </a:solidFill>
        </p:spPr>
        <p:txBody>
          <a:bodyPr wrap="square" lIns="0" tIns="0" rIns="0" bIns="0" rtlCol="0"/>
          <a:lstStyle/>
          <a:p>
            <a:endParaRPr dirty="0"/>
          </a:p>
        </p:txBody>
      </p:sp>
      <p:sp>
        <p:nvSpPr>
          <p:cNvPr id="12" name="object 12"/>
          <p:cNvSpPr/>
          <p:nvPr/>
        </p:nvSpPr>
        <p:spPr>
          <a:xfrm>
            <a:off x="3518668" y="2471723"/>
            <a:ext cx="876300" cy="773430"/>
          </a:xfrm>
          <a:custGeom>
            <a:avLst/>
            <a:gdLst/>
            <a:ahLst/>
            <a:cxnLst/>
            <a:rect l="l" t="t" r="r" b="b"/>
            <a:pathLst>
              <a:path w="876300" h="773429">
                <a:moveTo>
                  <a:pt x="0" y="193349"/>
                </a:moveTo>
                <a:lnTo>
                  <a:pt x="489599" y="193349"/>
                </a:lnTo>
                <a:lnTo>
                  <a:pt x="489599" y="0"/>
                </a:lnTo>
                <a:lnTo>
                  <a:pt x="876298" y="386699"/>
                </a:lnTo>
                <a:lnTo>
                  <a:pt x="489599" y="773398"/>
                </a:lnTo>
                <a:lnTo>
                  <a:pt x="489599" y="580048"/>
                </a:lnTo>
                <a:lnTo>
                  <a:pt x="0" y="580048"/>
                </a:lnTo>
                <a:lnTo>
                  <a:pt x="0" y="193349"/>
                </a:lnTo>
                <a:close/>
              </a:path>
            </a:pathLst>
          </a:custGeom>
          <a:ln w="9524">
            <a:solidFill>
              <a:srgbClr val="666666"/>
            </a:solidFill>
          </a:ln>
        </p:spPr>
        <p:txBody>
          <a:bodyPr wrap="square" lIns="0" tIns="0" rIns="0" bIns="0" rtlCol="0"/>
          <a:lstStyle/>
          <a:p>
            <a:endParaRPr dirty="0"/>
          </a:p>
        </p:txBody>
      </p:sp>
      <p:sp>
        <p:nvSpPr>
          <p:cNvPr id="14" name="Title 1">
            <a:extLst>
              <a:ext uri="{FF2B5EF4-FFF2-40B4-BE49-F238E27FC236}">
                <a16:creationId xmlns:a16="http://schemas.microsoft.com/office/drawing/2014/main" id="{1492502A-69AF-49E5-86A2-8032B8AD74F5}"/>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Long Short Term Memory (LSTM)</a:t>
            </a:r>
          </a:p>
        </p:txBody>
      </p:sp>
      <p:sp>
        <p:nvSpPr>
          <p:cNvPr id="15" name="Rectangle 14">
            <a:extLst>
              <a:ext uri="{FF2B5EF4-FFF2-40B4-BE49-F238E27FC236}">
                <a16:creationId xmlns:a16="http://schemas.microsoft.com/office/drawing/2014/main" id="{4F1F8BAD-CF8C-4DB3-836D-27D290031C04}"/>
              </a:ext>
            </a:extLst>
          </p:cNvPr>
          <p:cNvSpPr/>
          <p:nvPr/>
        </p:nvSpPr>
        <p:spPr>
          <a:xfrm>
            <a:off x="169678" y="4881890"/>
            <a:ext cx="7574280" cy="261610"/>
          </a:xfrm>
          <a:prstGeom prst="rect">
            <a:avLst/>
          </a:prstGeom>
        </p:spPr>
        <p:txBody>
          <a:bodyPr wrap="square">
            <a:spAutoFit/>
          </a:bodyPr>
          <a:lstStyle/>
          <a:p>
            <a:r>
              <a:rPr lang="en-US" sz="1100" dirty="0"/>
              <a:t>Source: </a:t>
            </a:r>
            <a:r>
              <a:rPr lang="en-US" sz="1100" dirty="0">
                <a:hlinkClick r:id="rId7"/>
              </a:rPr>
              <a:t>http://colah.github.io/posts/2015-08-Understanding-LSTMs/</a:t>
            </a:r>
            <a:r>
              <a:rPr lang="en-US" sz="1100" dirty="0"/>
              <a:t> </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62150"/>
            <a:ext cx="7467600" cy="973931"/>
          </a:xfrm>
        </p:spPr>
        <p:txBody>
          <a:bodyPr>
            <a:normAutofit/>
          </a:bodyPr>
          <a:lstStyle/>
          <a:p>
            <a:r>
              <a:rPr lang="en-US" dirty="0">
                <a:latin typeface="Georgia" charset="0"/>
                <a:ea typeface="Georgia" charset="0"/>
                <a:cs typeface="Georgia" charset="0"/>
              </a:rPr>
              <a:t>Feedback is greatly appreciated!</a:t>
            </a:r>
            <a:endParaRPr lang="en-US" dirty="0"/>
          </a:p>
        </p:txBody>
      </p:sp>
    </p:spTree>
    <p:extLst>
      <p:ext uri="{BB962C8B-B14F-4D97-AF65-F5344CB8AC3E}">
        <p14:creationId xmlns:p14="http://schemas.microsoft.com/office/powerpoint/2010/main" val="1943210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CD96-F465-4FBC-B894-9923F33C6EAA}"/>
              </a:ext>
            </a:extLst>
          </p:cNvPr>
          <p:cNvSpPr>
            <a:spLocks noGrp="1"/>
          </p:cNvSpPr>
          <p:nvPr>
            <p:ph type="title"/>
          </p:nvPr>
        </p:nvSpPr>
        <p:spPr/>
        <p:txBody>
          <a:bodyPr>
            <a:normAutofit/>
          </a:bodyPr>
          <a:lstStyle/>
          <a:p>
            <a:r>
              <a:rPr lang="en-US" dirty="0"/>
              <a:t>Meaning Of the Symbols</a:t>
            </a:r>
          </a:p>
        </p:txBody>
      </p:sp>
      <p:sp>
        <p:nvSpPr>
          <p:cNvPr id="3" name="Content Placeholder 2">
            <a:extLst>
              <a:ext uri="{FF2B5EF4-FFF2-40B4-BE49-F238E27FC236}">
                <a16:creationId xmlns:a16="http://schemas.microsoft.com/office/drawing/2014/main" id="{0D4B8CE3-EF2C-47C5-A924-3DFC034B3114}"/>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 : Adding information</a:t>
            </a:r>
          </a:p>
          <a:p>
            <a:r>
              <a:rPr lang="el-GR" dirty="0">
                <a:latin typeface="Times New Roman" panose="02020603050405020304" pitchFamily="18" charset="0"/>
                <a:cs typeface="Times New Roman" panose="02020603050405020304" pitchFamily="18" charset="0"/>
              </a:rPr>
              <a:t>σ : </a:t>
            </a:r>
            <a:r>
              <a:rPr lang="en-US" dirty="0">
                <a:latin typeface="Times New Roman" panose="02020603050405020304" pitchFamily="18" charset="0"/>
                <a:cs typeface="Times New Roman" panose="02020603050405020304" pitchFamily="18" charset="0"/>
              </a:rPr>
              <a:t>Sigmoid layer</a:t>
            </a:r>
          </a:p>
          <a:p>
            <a:r>
              <a:rPr lang="en-US" dirty="0">
                <a:latin typeface="Times New Roman" panose="02020603050405020304" pitchFamily="18" charset="0"/>
                <a:cs typeface="Times New Roman" panose="02020603050405020304" pitchFamily="18" charset="0"/>
              </a:rPr>
              <a:t>tanh: tanh layer</a:t>
            </a:r>
          </a:p>
          <a:p>
            <a:r>
              <a:rPr lang="en-US" dirty="0">
                <a:latin typeface="Times New Roman" panose="02020603050405020304" pitchFamily="18" charset="0"/>
                <a:cs typeface="Times New Roman" panose="02020603050405020304" pitchFamily="18" charset="0"/>
              </a:rPr>
              <a:t>h(t-1) : Output of last LSTM unit</a:t>
            </a:r>
          </a:p>
          <a:p>
            <a:r>
              <a:rPr lang="en-US" dirty="0">
                <a:latin typeface="Times New Roman" panose="02020603050405020304" pitchFamily="18" charset="0"/>
                <a:cs typeface="Times New Roman" panose="02020603050405020304" pitchFamily="18" charset="0"/>
              </a:rPr>
              <a:t>c(t-1) : Memory from last LSTM unit</a:t>
            </a:r>
          </a:p>
          <a:p>
            <a:r>
              <a:rPr lang="en-US" dirty="0">
                <a:latin typeface="Times New Roman" panose="02020603050405020304" pitchFamily="18" charset="0"/>
                <a:cs typeface="Times New Roman" panose="02020603050405020304" pitchFamily="18" charset="0"/>
              </a:rPr>
              <a:t>X(t) : Current input</a:t>
            </a:r>
          </a:p>
          <a:p>
            <a:r>
              <a:rPr lang="en-US" dirty="0">
                <a:latin typeface="Times New Roman" panose="02020603050405020304" pitchFamily="18" charset="0"/>
                <a:cs typeface="Times New Roman" panose="02020603050405020304" pitchFamily="18" charset="0"/>
              </a:rPr>
              <a:t>c(t) : New updated memory</a:t>
            </a:r>
          </a:p>
          <a:p>
            <a:r>
              <a:rPr lang="en-US" dirty="0">
                <a:latin typeface="Times New Roman" panose="02020603050405020304" pitchFamily="18" charset="0"/>
                <a:cs typeface="Times New Roman" panose="02020603050405020304" pitchFamily="18" charset="0"/>
              </a:rPr>
              <a:t>h(t) : Current output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161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object 4"/>
          <p:cNvSpPr/>
          <p:nvPr/>
        </p:nvSpPr>
        <p:spPr>
          <a:xfrm>
            <a:off x="381000" y="1428750"/>
            <a:ext cx="8045616" cy="2508797"/>
          </a:xfrm>
          <a:prstGeom prst="rect">
            <a:avLst/>
          </a:prstGeom>
          <a:blipFill>
            <a:blip r:embed="rId5" cstate="print"/>
            <a:stretch>
              <a:fillRect/>
            </a:stretch>
          </a:blipFill>
        </p:spPr>
        <p:txBody>
          <a:bodyPr wrap="square" lIns="0" tIns="0" rIns="0" bIns="0" rtlCol="0"/>
          <a:lstStyle/>
          <a:p>
            <a:endParaRPr dirty="0"/>
          </a:p>
        </p:txBody>
      </p:sp>
      <p:sp>
        <p:nvSpPr>
          <p:cNvPr id="5" name="object 5"/>
          <p:cNvSpPr txBox="1"/>
          <p:nvPr/>
        </p:nvSpPr>
        <p:spPr>
          <a:xfrm>
            <a:off x="4800600" y="1809750"/>
            <a:ext cx="2429908"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Georgia" panose="02040502050405020303" pitchFamily="18" charset="0"/>
                <a:cs typeface="Arial"/>
              </a:rPr>
              <a:t>Forget</a:t>
            </a:r>
            <a:r>
              <a:rPr sz="2000" b="1" spc="-80" dirty="0">
                <a:latin typeface="Georgia" panose="02040502050405020303" pitchFamily="18" charset="0"/>
                <a:cs typeface="Arial"/>
              </a:rPr>
              <a:t> </a:t>
            </a:r>
            <a:r>
              <a:rPr sz="2000" b="1" dirty="0">
                <a:latin typeface="Georgia" panose="02040502050405020303" pitchFamily="18" charset="0"/>
                <a:cs typeface="Arial"/>
              </a:rPr>
              <a:t>Gate</a:t>
            </a:r>
            <a:r>
              <a:rPr lang="en-US" sz="2000" b="1" dirty="0">
                <a:latin typeface="Georgia" panose="02040502050405020303" pitchFamily="18" charset="0"/>
                <a:cs typeface="Arial"/>
              </a:rPr>
              <a:t> </a:t>
            </a:r>
            <a:r>
              <a:rPr lang="en-US" sz="2000" b="1" spc="-5" dirty="0">
                <a:latin typeface="Georgia" panose="02040502050405020303" pitchFamily="18" charset="0"/>
                <a:cs typeface="Arial"/>
              </a:rPr>
              <a:t>Layer</a:t>
            </a:r>
            <a:endParaRPr sz="2000" dirty="0">
              <a:latin typeface="Arial"/>
              <a:cs typeface="Arial"/>
            </a:endParaRPr>
          </a:p>
        </p:txBody>
      </p:sp>
      <p:sp>
        <p:nvSpPr>
          <p:cNvPr id="10" name="Title 1">
            <a:extLst>
              <a:ext uri="{FF2B5EF4-FFF2-40B4-BE49-F238E27FC236}">
                <a16:creationId xmlns:a16="http://schemas.microsoft.com/office/drawing/2014/main" id="{EEADB72F-4B6E-497B-973C-9EEEB3F5B220}"/>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Long Short Term Memory (LSTM)</a:t>
            </a:r>
          </a:p>
        </p:txBody>
      </p:sp>
      <p:sp>
        <p:nvSpPr>
          <p:cNvPr id="11" name="Rectangle 10">
            <a:extLst>
              <a:ext uri="{FF2B5EF4-FFF2-40B4-BE49-F238E27FC236}">
                <a16:creationId xmlns:a16="http://schemas.microsoft.com/office/drawing/2014/main" id="{8BBCD7FE-3839-47E7-BE95-3A9D6AE7B50F}"/>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6"/>
              </a:rPr>
              <a:t>http://colah.github.io/posts/2015-08-Understanding-LSTMs/</a:t>
            </a:r>
            <a:r>
              <a:rPr lang="en-US" sz="1100" dirty="0"/>
              <a:t> </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object 4"/>
          <p:cNvSpPr/>
          <p:nvPr/>
        </p:nvSpPr>
        <p:spPr>
          <a:xfrm>
            <a:off x="34834" y="764872"/>
            <a:ext cx="9009006" cy="2831944"/>
          </a:xfrm>
          <a:prstGeom prst="rect">
            <a:avLst/>
          </a:prstGeom>
          <a:blipFill>
            <a:blip r:embed="rId5" cstate="print"/>
            <a:stretch>
              <a:fillRect/>
            </a:stretch>
          </a:blipFill>
        </p:spPr>
        <p:txBody>
          <a:bodyPr wrap="square" lIns="0" tIns="0" rIns="0" bIns="0" rtlCol="0"/>
          <a:lstStyle/>
          <a:p>
            <a:endParaRPr dirty="0"/>
          </a:p>
        </p:txBody>
      </p:sp>
      <p:sp>
        <p:nvSpPr>
          <p:cNvPr id="5" name="object 5"/>
          <p:cNvSpPr txBox="1"/>
          <p:nvPr/>
        </p:nvSpPr>
        <p:spPr>
          <a:xfrm>
            <a:off x="4852840" y="1290745"/>
            <a:ext cx="3071959"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Georgia" panose="02040502050405020303" pitchFamily="18" charset="0"/>
                <a:cs typeface="Arial"/>
              </a:rPr>
              <a:t>Input Gate</a:t>
            </a:r>
            <a:r>
              <a:rPr sz="2000" b="1" spc="-100" dirty="0">
                <a:latin typeface="Georgia" panose="02040502050405020303" pitchFamily="18" charset="0"/>
                <a:cs typeface="Arial"/>
              </a:rPr>
              <a:t> </a:t>
            </a:r>
            <a:r>
              <a:rPr sz="2000" b="1" spc="-5" dirty="0">
                <a:latin typeface="Georgia" panose="02040502050405020303" pitchFamily="18" charset="0"/>
                <a:cs typeface="Arial"/>
              </a:rPr>
              <a:t>Layer</a:t>
            </a:r>
            <a:endParaRPr sz="2000" dirty="0">
              <a:latin typeface="Georgia" panose="02040502050405020303" pitchFamily="18" charset="0"/>
              <a:cs typeface="Arial"/>
            </a:endParaRPr>
          </a:p>
        </p:txBody>
      </p:sp>
      <p:sp>
        <p:nvSpPr>
          <p:cNvPr id="6" name="object 6"/>
          <p:cNvSpPr/>
          <p:nvPr/>
        </p:nvSpPr>
        <p:spPr>
          <a:xfrm>
            <a:off x="4841615" y="3702917"/>
            <a:ext cx="3617087" cy="513048"/>
          </a:xfrm>
          <a:prstGeom prst="rect">
            <a:avLst/>
          </a:prstGeom>
          <a:blipFill>
            <a:blip r:embed="rId6" cstate="print"/>
            <a:stretch>
              <a:fillRect/>
            </a:stretch>
          </a:blipFill>
        </p:spPr>
        <p:txBody>
          <a:bodyPr wrap="square" lIns="0" tIns="0" rIns="0" bIns="0" rtlCol="0"/>
          <a:lstStyle/>
          <a:p>
            <a:endParaRPr dirty="0"/>
          </a:p>
        </p:txBody>
      </p:sp>
      <p:sp>
        <p:nvSpPr>
          <p:cNvPr id="7" name="object 7"/>
          <p:cNvSpPr/>
          <p:nvPr/>
        </p:nvSpPr>
        <p:spPr>
          <a:xfrm>
            <a:off x="4779815" y="2289032"/>
            <a:ext cx="4264025" cy="467995"/>
          </a:xfrm>
          <a:custGeom>
            <a:avLst/>
            <a:gdLst/>
            <a:ahLst/>
            <a:cxnLst/>
            <a:rect l="l" t="t" r="r" b="b"/>
            <a:pathLst>
              <a:path w="4264025" h="467994">
                <a:moveTo>
                  <a:pt x="0" y="0"/>
                </a:moveTo>
                <a:lnTo>
                  <a:pt x="4263891" y="0"/>
                </a:lnTo>
                <a:lnTo>
                  <a:pt x="4263891" y="467711"/>
                </a:lnTo>
                <a:lnTo>
                  <a:pt x="0" y="467711"/>
                </a:lnTo>
                <a:lnTo>
                  <a:pt x="0" y="0"/>
                </a:lnTo>
                <a:close/>
              </a:path>
            </a:pathLst>
          </a:custGeom>
          <a:solidFill>
            <a:srgbClr val="FFFFFF"/>
          </a:solidFill>
        </p:spPr>
        <p:txBody>
          <a:bodyPr wrap="square" lIns="0" tIns="0" rIns="0" bIns="0" rtlCol="0"/>
          <a:lstStyle/>
          <a:p>
            <a:endParaRPr dirty="0"/>
          </a:p>
        </p:txBody>
      </p:sp>
      <p:sp>
        <p:nvSpPr>
          <p:cNvPr id="8" name="object 8"/>
          <p:cNvSpPr/>
          <p:nvPr/>
        </p:nvSpPr>
        <p:spPr>
          <a:xfrm>
            <a:off x="4779815" y="2289032"/>
            <a:ext cx="4264025" cy="467995"/>
          </a:xfrm>
          <a:custGeom>
            <a:avLst/>
            <a:gdLst/>
            <a:ahLst/>
            <a:cxnLst/>
            <a:rect l="l" t="t" r="r" b="b"/>
            <a:pathLst>
              <a:path w="4264025" h="467994">
                <a:moveTo>
                  <a:pt x="0" y="0"/>
                </a:moveTo>
                <a:lnTo>
                  <a:pt x="4263891" y="0"/>
                </a:lnTo>
                <a:lnTo>
                  <a:pt x="4263891" y="467711"/>
                </a:lnTo>
                <a:lnTo>
                  <a:pt x="0" y="467711"/>
                </a:lnTo>
                <a:lnTo>
                  <a:pt x="0" y="0"/>
                </a:lnTo>
                <a:close/>
              </a:path>
            </a:pathLst>
          </a:custGeom>
          <a:ln w="9524">
            <a:solidFill>
              <a:srgbClr val="FFFFFF"/>
            </a:solidFill>
          </a:ln>
        </p:spPr>
        <p:txBody>
          <a:bodyPr wrap="square" lIns="0" tIns="0" rIns="0" bIns="0" rtlCol="0"/>
          <a:lstStyle/>
          <a:p>
            <a:endParaRPr dirty="0"/>
          </a:p>
        </p:txBody>
      </p:sp>
      <p:sp>
        <p:nvSpPr>
          <p:cNvPr id="9" name="object 9"/>
          <p:cNvSpPr txBox="1"/>
          <p:nvPr/>
        </p:nvSpPr>
        <p:spPr>
          <a:xfrm>
            <a:off x="4767410" y="3222733"/>
            <a:ext cx="4147990"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Georgia" panose="02040502050405020303" pitchFamily="18" charset="0"/>
                <a:cs typeface="Arial"/>
              </a:rPr>
              <a:t>New contribution to cell</a:t>
            </a:r>
            <a:r>
              <a:rPr sz="2000" b="1" spc="-80" dirty="0">
                <a:latin typeface="Georgia" panose="02040502050405020303" pitchFamily="18" charset="0"/>
                <a:cs typeface="Arial"/>
              </a:rPr>
              <a:t> </a:t>
            </a:r>
            <a:r>
              <a:rPr sz="2000" b="1" spc="-5" dirty="0">
                <a:latin typeface="Georgia" panose="02040502050405020303" pitchFamily="18" charset="0"/>
                <a:cs typeface="Arial"/>
              </a:rPr>
              <a:t>state</a:t>
            </a:r>
            <a:endParaRPr sz="2000" dirty="0">
              <a:latin typeface="Georgia" panose="02040502050405020303" pitchFamily="18" charset="0"/>
              <a:cs typeface="Arial"/>
            </a:endParaRPr>
          </a:p>
        </p:txBody>
      </p:sp>
      <p:sp>
        <p:nvSpPr>
          <p:cNvPr id="14" name="Title 1">
            <a:extLst>
              <a:ext uri="{FF2B5EF4-FFF2-40B4-BE49-F238E27FC236}">
                <a16:creationId xmlns:a16="http://schemas.microsoft.com/office/drawing/2014/main" id="{FF60D2B4-DAD9-4FC7-9A72-6A5C2C6F48DE}"/>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Long Short Term Memory (LSTM)</a:t>
            </a:r>
          </a:p>
        </p:txBody>
      </p:sp>
      <p:sp>
        <p:nvSpPr>
          <p:cNvPr id="16" name="Rectangle 15">
            <a:extLst>
              <a:ext uri="{FF2B5EF4-FFF2-40B4-BE49-F238E27FC236}">
                <a16:creationId xmlns:a16="http://schemas.microsoft.com/office/drawing/2014/main" id="{C0220D29-043F-4C55-80CC-BF568D22F062}"/>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7"/>
              </a:rPr>
              <a:t>http://colah.github.io/posts/2015-08-Understanding-LSTMs/</a:t>
            </a:r>
            <a:r>
              <a:rPr lang="en-US" sz="1100" dirty="0"/>
              <a:t> </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object 4"/>
          <p:cNvSpPr/>
          <p:nvPr/>
        </p:nvSpPr>
        <p:spPr>
          <a:xfrm>
            <a:off x="31174" y="1146547"/>
            <a:ext cx="9112806" cy="2824294"/>
          </a:xfrm>
          <a:prstGeom prst="rect">
            <a:avLst/>
          </a:prstGeom>
          <a:blipFill>
            <a:blip r:embed="rId5" cstate="print"/>
            <a:stretch>
              <a:fillRect/>
            </a:stretch>
          </a:blipFill>
        </p:spPr>
        <p:txBody>
          <a:bodyPr wrap="square" lIns="0" tIns="0" rIns="0" bIns="0" rtlCol="0"/>
          <a:lstStyle/>
          <a:p>
            <a:endParaRPr dirty="0"/>
          </a:p>
        </p:txBody>
      </p:sp>
      <p:sp>
        <p:nvSpPr>
          <p:cNvPr id="5" name="object 5"/>
          <p:cNvSpPr txBox="1"/>
          <p:nvPr/>
        </p:nvSpPr>
        <p:spPr>
          <a:xfrm>
            <a:off x="4800600" y="1874379"/>
            <a:ext cx="4249721"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Georgia" panose="02040502050405020303" pitchFamily="18" charset="0"/>
                <a:cs typeface="Arial"/>
              </a:rPr>
              <a:t>Update Cell State</a:t>
            </a:r>
            <a:r>
              <a:rPr sz="2000" b="1" spc="-90" dirty="0">
                <a:latin typeface="Georgia" panose="02040502050405020303" pitchFamily="18" charset="0"/>
                <a:cs typeface="Arial"/>
              </a:rPr>
              <a:t> </a:t>
            </a:r>
            <a:r>
              <a:rPr sz="2000" b="1" spc="-5" dirty="0">
                <a:latin typeface="Georgia" panose="02040502050405020303" pitchFamily="18" charset="0"/>
                <a:cs typeface="Arial"/>
              </a:rPr>
              <a:t>(memory)</a:t>
            </a:r>
            <a:endParaRPr sz="2000" dirty="0">
              <a:latin typeface="Georgia" panose="02040502050405020303" pitchFamily="18" charset="0"/>
              <a:cs typeface="Arial"/>
            </a:endParaRPr>
          </a:p>
        </p:txBody>
      </p:sp>
      <p:sp>
        <p:nvSpPr>
          <p:cNvPr id="6" name="Title 1">
            <a:extLst>
              <a:ext uri="{FF2B5EF4-FFF2-40B4-BE49-F238E27FC236}">
                <a16:creationId xmlns:a16="http://schemas.microsoft.com/office/drawing/2014/main" id="{69583C62-D18E-44D8-98CF-C349E0A6546C}"/>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algn="l"/>
            <a:r>
              <a:rPr lang="en-US">
                <a:latin typeface="Georgia" panose="02040502050405020303" pitchFamily="18" charset="0"/>
              </a:rPr>
              <a:t>Long Short Term Memory (LSTM)</a:t>
            </a:r>
            <a:endParaRPr lang="en-US" dirty="0">
              <a:latin typeface="Georgia" panose="02040502050405020303" pitchFamily="18" charset="0"/>
            </a:endParaRPr>
          </a:p>
        </p:txBody>
      </p:sp>
      <p:sp>
        <p:nvSpPr>
          <p:cNvPr id="8" name="Rectangle 7">
            <a:extLst>
              <a:ext uri="{FF2B5EF4-FFF2-40B4-BE49-F238E27FC236}">
                <a16:creationId xmlns:a16="http://schemas.microsoft.com/office/drawing/2014/main" id="{7DF15841-6D69-4D8F-8CB8-2AA8CC985BE8}"/>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6"/>
              </a:rPr>
              <a:t>http://colah.github.io/posts/2015-08-Understanding-LSTMs/</a:t>
            </a:r>
            <a:r>
              <a:rPr lang="en-US" sz="1100" dirty="0"/>
              <a:t> </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5E97C5-A116-48DC-B559-0BF6ED662CEB}"/>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algn="l"/>
            <a:r>
              <a:rPr lang="en-US" dirty="0">
                <a:latin typeface="Georgia" panose="02040502050405020303" pitchFamily="18" charset="0"/>
              </a:rPr>
              <a:t>Long Short Term Memory (LSTM)</a:t>
            </a:r>
          </a:p>
        </p:txBody>
      </p:sp>
      <p:pic>
        <p:nvPicPr>
          <p:cNvPr id="2" name="Picture 1">
            <a:extLst>
              <a:ext uri="{FF2B5EF4-FFF2-40B4-BE49-F238E27FC236}">
                <a16:creationId xmlns:a16="http://schemas.microsoft.com/office/drawing/2014/main" id="{C0CB45DC-0DFB-4DDE-971A-2072A2DCA324}"/>
              </a:ext>
            </a:extLst>
          </p:cNvPr>
          <p:cNvPicPr>
            <a:picLocks noChangeAspect="1"/>
          </p:cNvPicPr>
          <p:nvPr/>
        </p:nvPicPr>
        <p:blipFill>
          <a:blip r:embed="rId5"/>
          <a:stretch>
            <a:fillRect/>
          </a:stretch>
        </p:blipFill>
        <p:spPr>
          <a:xfrm>
            <a:off x="400050" y="1089899"/>
            <a:ext cx="8343900" cy="3152775"/>
          </a:xfrm>
          <a:prstGeom prst="rect">
            <a:avLst/>
          </a:prstGeom>
        </p:spPr>
      </p:pic>
      <p:sp>
        <p:nvSpPr>
          <p:cNvPr id="3" name="TextBox 2">
            <a:extLst>
              <a:ext uri="{FF2B5EF4-FFF2-40B4-BE49-F238E27FC236}">
                <a16:creationId xmlns:a16="http://schemas.microsoft.com/office/drawing/2014/main" id="{338E3BB7-54B1-4C11-AADC-3F2B087306FD}"/>
              </a:ext>
            </a:extLst>
          </p:cNvPr>
          <p:cNvSpPr txBox="1"/>
          <p:nvPr/>
        </p:nvSpPr>
        <p:spPr>
          <a:xfrm>
            <a:off x="5105400" y="1581150"/>
            <a:ext cx="2340064" cy="369332"/>
          </a:xfrm>
          <a:prstGeom prst="rect">
            <a:avLst/>
          </a:prstGeom>
          <a:noFill/>
        </p:spPr>
        <p:txBody>
          <a:bodyPr wrap="none" rtlCol="0">
            <a:spAutoFit/>
          </a:bodyPr>
          <a:lstStyle/>
          <a:p>
            <a:r>
              <a:rPr lang="en-US" b="1" spc="-5" dirty="0">
                <a:latin typeface="Georgia" panose="02040502050405020303" pitchFamily="18" charset="0"/>
                <a:cs typeface="Arial"/>
              </a:rPr>
              <a:t>Output Gate</a:t>
            </a:r>
            <a:r>
              <a:rPr lang="en-US" b="1" spc="-100" dirty="0">
                <a:latin typeface="Georgia" panose="02040502050405020303" pitchFamily="18" charset="0"/>
                <a:cs typeface="Arial"/>
              </a:rPr>
              <a:t> </a:t>
            </a:r>
            <a:r>
              <a:rPr lang="en-US" b="1" spc="-5" dirty="0">
                <a:latin typeface="Georgia" panose="02040502050405020303" pitchFamily="18" charset="0"/>
                <a:cs typeface="Arial"/>
              </a:rPr>
              <a:t>Layer</a:t>
            </a:r>
            <a:endParaRPr lang="en-US" dirty="0">
              <a:latin typeface="Georgia" panose="02040502050405020303" pitchFamily="18" charset="0"/>
              <a:cs typeface="Arial"/>
            </a:endParaRPr>
          </a:p>
        </p:txBody>
      </p:sp>
      <p:sp>
        <p:nvSpPr>
          <p:cNvPr id="11" name="TextBox 10">
            <a:extLst>
              <a:ext uri="{FF2B5EF4-FFF2-40B4-BE49-F238E27FC236}">
                <a16:creationId xmlns:a16="http://schemas.microsoft.com/office/drawing/2014/main" id="{E80EDB23-D99C-463A-B17F-B1DB87251848}"/>
              </a:ext>
            </a:extLst>
          </p:cNvPr>
          <p:cNvSpPr txBox="1"/>
          <p:nvPr/>
        </p:nvSpPr>
        <p:spPr>
          <a:xfrm>
            <a:off x="5105400" y="2963227"/>
            <a:ext cx="2542363" cy="369332"/>
          </a:xfrm>
          <a:prstGeom prst="rect">
            <a:avLst/>
          </a:prstGeom>
          <a:noFill/>
        </p:spPr>
        <p:txBody>
          <a:bodyPr wrap="none" rtlCol="0">
            <a:spAutoFit/>
          </a:bodyPr>
          <a:lstStyle/>
          <a:p>
            <a:pPr marL="12700">
              <a:lnSpc>
                <a:spcPct val="100000"/>
              </a:lnSpc>
              <a:spcBef>
                <a:spcPts val="100"/>
              </a:spcBef>
            </a:pPr>
            <a:r>
              <a:rPr lang="en-US" b="1" spc="-5" dirty="0">
                <a:latin typeface="Georgia" panose="02040502050405020303" pitchFamily="18" charset="0"/>
                <a:cs typeface="Arial"/>
              </a:rPr>
              <a:t>Output to next</a:t>
            </a:r>
            <a:r>
              <a:rPr lang="en-US" b="1" spc="-95" dirty="0">
                <a:latin typeface="Georgia" panose="02040502050405020303" pitchFamily="18" charset="0"/>
                <a:cs typeface="Arial"/>
              </a:rPr>
              <a:t> </a:t>
            </a:r>
            <a:r>
              <a:rPr lang="en-US" b="1" spc="-5" dirty="0">
                <a:latin typeface="Georgia" panose="02040502050405020303" pitchFamily="18" charset="0"/>
                <a:cs typeface="Arial"/>
              </a:rPr>
              <a:t>layer</a:t>
            </a:r>
            <a:endParaRPr lang="en-US" dirty="0">
              <a:latin typeface="Georgia" panose="02040502050405020303" pitchFamily="18" charset="0"/>
              <a:cs typeface="Arial"/>
            </a:endParaRPr>
          </a:p>
        </p:txBody>
      </p:sp>
      <p:pic>
        <p:nvPicPr>
          <p:cNvPr id="10" name="Picture 9">
            <a:extLst>
              <a:ext uri="{FF2B5EF4-FFF2-40B4-BE49-F238E27FC236}">
                <a16:creationId xmlns:a16="http://schemas.microsoft.com/office/drawing/2014/main" id="{CCEA98D1-AE7C-4D76-9B9F-58A1056271E4}"/>
              </a:ext>
            </a:extLst>
          </p:cNvPr>
          <p:cNvPicPr>
            <a:picLocks noChangeAspect="1"/>
          </p:cNvPicPr>
          <p:nvPr/>
        </p:nvPicPr>
        <p:blipFill>
          <a:blip r:embed="rId6"/>
          <a:stretch>
            <a:fillRect/>
          </a:stretch>
        </p:blipFill>
        <p:spPr>
          <a:xfrm>
            <a:off x="5128260" y="3476147"/>
            <a:ext cx="2819400" cy="695325"/>
          </a:xfrm>
          <a:prstGeom prst="rect">
            <a:avLst/>
          </a:prstGeom>
        </p:spPr>
      </p:pic>
      <p:sp>
        <p:nvSpPr>
          <p:cNvPr id="13" name="Rectangle 12">
            <a:extLst>
              <a:ext uri="{FF2B5EF4-FFF2-40B4-BE49-F238E27FC236}">
                <a16:creationId xmlns:a16="http://schemas.microsoft.com/office/drawing/2014/main" id="{BD8050CC-A183-402F-BA8A-0A4D7B416609}"/>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7"/>
              </a:rPr>
              <a:t>http://colah.github.io/posts/2015-08-Understanding-LSTMs/</a:t>
            </a:r>
            <a:r>
              <a:rPr lang="en-US" sz="1100" dirty="0"/>
              <a:t> </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object 5"/>
          <p:cNvSpPr/>
          <p:nvPr/>
        </p:nvSpPr>
        <p:spPr>
          <a:xfrm>
            <a:off x="762000" y="1063229"/>
            <a:ext cx="7620000" cy="3013227"/>
          </a:xfrm>
          <a:prstGeom prst="rect">
            <a:avLst/>
          </a:prstGeom>
          <a:blipFill>
            <a:blip r:embed="rId4" cstate="print"/>
            <a:stretch>
              <a:fillRect/>
            </a:stretch>
          </a:blipFill>
        </p:spPr>
        <p:txBody>
          <a:bodyPr wrap="square" lIns="0" tIns="0" rIns="0" bIns="0" rtlCol="0"/>
          <a:lstStyle/>
          <a:p>
            <a:endParaRPr dirty="0"/>
          </a:p>
        </p:txBody>
      </p:sp>
      <p:sp>
        <p:nvSpPr>
          <p:cNvPr id="4" name="Title 1">
            <a:extLst>
              <a:ext uri="{FF2B5EF4-FFF2-40B4-BE49-F238E27FC236}">
                <a16:creationId xmlns:a16="http://schemas.microsoft.com/office/drawing/2014/main" id="{5E370670-957A-441D-AC39-919137F6CA0A}"/>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algn="l"/>
            <a:r>
              <a:rPr lang="en-US" dirty="0">
                <a:latin typeface="Georgia" panose="02040502050405020303" pitchFamily="18" charset="0"/>
              </a:rPr>
              <a:t>Long Short Term Memory (LSTM)</a:t>
            </a:r>
          </a:p>
        </p:txBody>
      </p:sp>
      <p:sp>
        <p:nvSpPr>
          <p:cNvPr id="6" name="Rectangle 5">
            <a:extLst>
              <a:ext uri="{FF2B5EF4-FFF2-40B4-BE49-F238E27FC236}">
                <a16:creationId xmlns:a16="http://schemas.microsoft.com/office/drawing/2014/main" id="{56FAFD5D-CF34-4168-8BA1-6192F476D2B0}"/>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5"/>
              </a:rPr>
              <a:t>http://colah.github.io/posts/2015-08-Understanding-LSTMs/</a:t>
            </a:r>
            <a:r>
              <a:rPr lang="en-US" sz="1100" dirty="0"/>
              <a:t> </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7923-B1E0-435F-AB1D-146687E3C8F8}"/>
              </a:ext>
            </a:extLst>
          </p:cNvPr>
          <p:cNvSpPr>
            <a:spLocks noGrp="1"/>
          </p:cNvSpPr>
          <p:nvPr>
            <p:ph type="title"/>
          </p:nvPr>
        </p:nvSpPr>
        <p:spPr/>
        <p:txBody>
          <a:bodyPr/>
          <a:lstStyle/>
          <a:p>
            <a:r>
              <a:rPr lang="en-US" dirty="0"/>
              <a:t>Use case: Sentiment Analysis using LSTM</a:t>
            </a:r>
          </a:p>
        </p:txBody>
      </p:sp>
      <p:sp>
        <p:nvSpPr>
          <p:cNvPr id="3" name="Content Placeholder 2">
            <a:extLst>
              <a:ext uri="{FF2B5EF4-FFF2-40B4-BE49-F238E27FC236}">
                <a16:creationId xmlns:a16="http://schemas.microsoft.com/office/drawing/2014/main" id="{CC1D2E5E-C135-490E-9105-F7BF7B43262A}"/>
              </a:ext>
            </a:extLst>
          </p:cNvPr>
          <p:cNvSpPr>
            <a:spLocks noGrp="1"/>
          </p:cNvSpPr>
          <p:nvPr>
            <p:ph idx="1"/>
          </p:nvPr>
        </p:nvSpPr>
        <p:spPr>
          <a:xfrm>
            <a:off x="457200" y="971550"/>
            <a:ext cx="8229600" cy="3623073"/>
          </a:xfrm>
        </p:spPr>
        <p:txBody>
          <a:bodyPr/>
          <a:lstStyle/>
          <a:p>
            <a:endParaRPr lang="en-US" dirty="0"/>
          </a:p>
        </p:txBody>
      </p:sp>
      <p:pic>
        <p:nvPicPr>
          <p:cNvPr id="7" name="Picture 6" descr="A close up of a logo&#10;&#10;Description automatically generated">
            <a:extLst>
              <a:ext uri="{FF2B5EF4-FFF2-40B4-BE49-F238E27FC236}">
                <a16:creationId xmlns:a16="http://schemas.microsoft.com/office/drawing/2014/main" id="{F07564E2-3814-44E4-B4C4-A3166E10F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063229"/>
            <a:ext cx="8001000" cy="3413521"/>
          </a:xfrm>
          <a:prstGeom prst="rect">
            <a:avLst/>
          </a:prstGeom>
        </p:spPr>
      </p:pic>
    </p:spTree>
    <p:extLst>
      <p:ext uri="{BB962C8B-B14F-4D97-AF65-F5344CB8AC3E}">
        <p14:creationId xmlns:p14="http://schemas.microsoft.com/office/powerpoint/2010/main" val="2064614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9A32-50A2-4029-8790-41DD105C1B94}"/>
              </a:ext>
            </a:extLst>
          </p:cNvPr>
          <p:cNvSpPr>
            <a:spLocks noGrp="1"/>
          </p:cNvSpPr>
          <p:nvPr>
            <p:ph type="title"/>
          </p:nvPr>
        </p:nvSpPr>
        <p:spPr/>
        <p:txBody>
          <a:bodyPr/>
          <a:lstStyle/>
          <a:p>
            <a:r>
              <a:rPr lang="en-US" dirty="0"/>
              <a:t>Sentiment Classification</a:t>
            </a:r>
          </a:p>
        </p:txBody>
      </p:sp>
      <p:sp>
        <p:nvSpPr>
          <p:cNvPr id="3" name="Content Placeholder 2">
            <a:extLst>
              <a:ext uri="{FF2B5EF4-FFF2-40B4-BE49-F238E27FC236}">
                <a16:creationId xmlns:a16="http://schemas.microsoft.com/office/drawing/2014/main" id="{8EC78CEF-7AA7-4604-842F-6D8B637B7AF8}"/>
              </a:ext>
            </a:extLst>
          </p:cNvPr>
          <p:cNvSpPr>
            <a:spLocks noGrp="1"/>
          </p:cNvSpPr>
          <p:nvPr>
            <p:ph idx="1"/>
          </p:nvPr>
        </p:nvSpPr>
        <p:spPr/>
        <p:txBody>
          <a:bodyPr/>
          <a:lstStyle/>
          <a:p>
            <a:r>
              <a:rPr lang="en-US" dirty="0"/>
              <a:t>the process of computationally identifying and categorizing opinions expressed in a piece of text</a:t>
            </a:r>
          </a:p>
          <a:p>
            <a:r>
              <a:rPr lang="en-US" dirty="0"/>
              <a:t>especially in order to determine whether the writer's attitude towards a particular topic, product, etc. is positive, negative, or neutral.</a:t>
            </a:r>
          </a:p>
        </p:txBody>
      </p:sp>
    </p:spTree>
    <p:extLst>
      <p:ext uri="{BB962C8B-B14F-4D97-AF65-F5344CB8AC3E}">
        <p14:creationId xmlns:p14="http://schemas.microsoft.com/office/powerpoint/2010/main" val="4231172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6E91-7329-4DC3-9935-E99410A07FB8}"/>
              </a:ext>
            </a:extLst>
          </p:cNvPr>
          <p:cNvSpPr>
            <a:spLocks noGrp="1"/>
          </p:cNvSpPr>
          <p:nvPr>
            <p:ph type="title"/>
          </p:nvPr>
        </p:nvSpPr>
        <p:spPr/>
        <p:txBody>
          <a:bodyPr/>
          <a:lstStyle/>
          <a:p>
            <a:r>
              <a:rPr lang="en-US" dirty="0"/>
              <a:t>Loading the documents</a:t>
            </a:r>
          </a:p>
        </p:txBody>
      </p:sp>
      <p:sp>
        <p:nvSpPr>
          <p:cNvPr id="9" name="Rectangle 4">
            <a:extLst>
              <a:ext uri="{FF2B5EF4-FFF2-40B4-BE49-F238E27FC236}">
                <a16:creationId xmlns:a16="http://schemas.microsoft.com/office/drawing/2014/main" id="{1985970B-FAF4-430E-953F-30A76C2DF1D6}"/>
              </a:ext>
            </a:extLst>
          </p:cNvPr>
          <p:cNvSpPr>
            <a:spLocks noChangeArrowheads="1"/>
          </p:cNvSpPr>
          <p:nvPr/>
        </p:nvSpPr>
        <p:spPr bwMode="auto">
          <a:xfrm>
            <a:off x="457200" y="1323387"/>
            <a:ext cx="82296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imdb_df</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pd.read_csv</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labeledTrainData.tsv</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sep</a:t>
            </a:r>
            <a:r>
              <a:rPr kumimoji="0" lang="en-US" altLang="en-US" sz="20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\t</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682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504C7-5AE8-451E-B37A-D1CE6F6D2CF9}"/>
              </a:ext>
            </a:extLst>
          </p:cNvPr>
          <p:cNvSpPr>
            <a:spLocks noGrp="1"/>
          </p:cNvSpPr>
          <p:nvPr>
            <p:ph type="title"/>
          </p:nvPr>
        </p:nvSpPr>
        <p:spPr/>
        <p:txBody>
          <a:bodyPr>
            <a:normAutofit fontScale="90000"/>
          </a:bodyPr>
          <a:lstStyle/>
          <a:p>
            <a:r>
              <a:rPr lang="en-US" dirty="0"/>
              <a:t>Data Tokenization</a:t>
            </a:r>
            <a:br>
              <a:rPr lang="en-US" dirty="0"/>
            </a:br>
            <a:endParaRPr lang="en-US" dirty="0"/>
          </a:p>
        </p:txBody>
      </p:sp>
      <p:sp>
        <p:nvSpPr>
          <p:cNvPr id="4" name="Rectangle 1">
            <a:extLst>
              <a:ext uri="{FF2B5EF4-FFF2-40B4-BE49-F238E27FC236}">
                <a16:creationId xmlns:a16="http://schemas.microsoft.com/office/drawing/2014/main" id="{A8F2D418-C93D-471E-8E32-1EFC62BCA125}"/>
              </a:ext>
            </a:extLst>
          </p:cNvPr>
          <p:cNvSpPr>
            <a:spLocks noChangeArrowheads="1"/>
          </p:cNvSpPr>
          <p:nvPr/>
        </p:nvSpPr>
        <p:spPr bwMode="auto">
          <a:xfrm>
            <a:off x="609600" y="1095886"/>
            <a:ext cx="74676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num_words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10000</a:t>
            </a:r>
            <a:b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tokenizer = Tokenizer(</a:t>
            </a:r>
            <a:r>
              <a:rPr kumimoji="0" lang="en-US" altLang="en-US" sz="20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num_words</a:t>
            </a:r>
            <a:r>
              <a:rPr kumimoji="0" lang="en-US" altLang="en-US" sz="20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num_words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tokenizer.fit_on_texts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imdb_df.review</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sequences =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tokenizer.texts_to_sequences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imdb_df.review</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 =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np.array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imdb_df.sentiment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03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0693-74CB-4A03-89D8-D68491B41A71}"/>
              </a:ext>
            </a:extLst>
          </p:cNvPr>
          <p:cNvSpPr>
            <a:spLocks noGrp="1"/>
          </p:cNvSpPr>
          <p:nvPr>
            <p:ph type="title"/>
          </p:nvPr>
        </p:nvSpPr>
        <p:spPr/>
        <p:txBody>
          <a:bodyPr>
            <a:normAutofit/>
          </a:bodyPr>
          <a:lstStyle/>
          <a:p>
            <a:pPr algn="l"/>
            <a:r>
              <a:rPr lang="en-US" dirty="0">
                <a:latin typeface="Georgia" panose="02040502050405020303" pitchFamily="18" charset="0"/>
              </a:rPr>
              <a:t>Overview</a:t>
            </a:r>
          </a:p>
        </p:txBody>
      </p:sp>
      <p:sp>
        <p:nvSpPr>
          <p:cNvPr id="3" name="Content Placeholder 2">
            <a:extLst>
              <a:ext uri="{FF2B5EF4-FFF2-40B4-BE49-F238E27FC236}">
                <a16:creationId xmlns:a16="http://schemas.microsoft.com/office/drawing/2014/main" id="{D91D4812-4F5D-4718-9494-4D0FE188BF74}"/>
              </a:ext>
            </a:extLst>
          </p:cNvPr>
          <p:cNvSpPr>
            <a:spLocks noGrp="1"/>
          </p:cNvSpPr>
          <p:nvPr>
            <p:ph idx="1"/>
          </p:nvPr>
        </p:nvSpPr>
        <p:spPr>
          <a:xfrm>
            <a:off x="469605" y="1072532"/>
            <a:ext cx="7772400" cy="3352799"/>
          </a:xfrm>
        </p:spPr>
        <p:txBody>
          <a:bodyPr>
            <a:normAutofit/>
          </a:bodyPr>
          <a:lstStyle/>
          <a:p>
            <a:r>
              <a:rPr lang="en-US" dirty="0">
                <a:latin typeface="Georgia" panose="02040502050405020303" pitchFamily="18" charset="0"/>
              </a:rPr>
              <a:t>Difference between Feedforward Neural Network (FNN) and Recurrent Neural Network (RNN)</a:t>
            </a:r>
          </a:p>
          <a:p>
            <a:r>
              <a:rPr lang="en-US" dirty="0">
                <a:latin typeface="Georgia" panose="02040502050405020303" pitchFamily="18" charset="0"/>
              </a:rPr>
              <a:t>The importance of context</a:t>
            </a:r>
          </a:p>
          <a:p>
            <a:r>
              <a:rPr lang="en-US" dirty="0">
                <a:latin typeface="Georgia" panose="02040502050405020303" pitchFamily="18" charset="0"/>
              </a:rPr>
              <a:t>RNN</a:t>
            </a:r>
          </a:p>
          <a:p>
            <a:r>
              <a:rPr lang="en-US" dirty="0">
                <a:latin typeface="Georgia" panose="02040502050405020303" pitchFamily="18" charset="0"/>
              </a:rPr>
              <a:t>LSTM</a:t>
            </a:r>
          </a:p>
          <a:p>
            <a:r>
              <a:rPr lang="en-US" dirty="0">
                <a:latin typeface="Georgia" panose="02040502050405020303" pitchFamily="18" charset="0"/>
              </a:rPr>
              <a:t>Use case</a:t>
            </a:r>
          </a:p>
        </p:txBody>
      </p:sp>
    </p:spTree>
    <p:extLst>
      <p:ext uri="{BB962C8B-B14F-4D97-AF65-F5344CB8AC3E}">
        <p14:creationId xmlns:p14="http://schemas.microsoft.com/office/powerpoint/2010/main" val="3943544121"/>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420F-59FD-4DAD-A700-8F451EE86247}"/>
              </a:ext>
            </a:extLst>
          </p:cNvPr>
          <p:cNvSpPr>
            <a:spLocks noGrp="1"/>
          </p:cNvSpPr>
          <p:nvPr>
            <p:ph type="title"/>
          </p:nvPr>
        </p:nvSpPr>
        <p:spPr/>
        <p:txBody>
          <a:bodyPr>
            <a:normAutofit fontScale="90000"/>
          </a:bodyPr>
          <a:lstStyle/>
          <a:p>
            <a:r>
              <a:rPr lang="en-US" b="1" dirty="0"/>
              <a:t>Encoding the documents</a:t>
            </a:r>
            <a:br>
              <a:rPr lang="en-US" b="1" dirty="0"/>
            </a:br>
            <a:endParaRPr lang="en-US" dirty="0"/>
          </a:p>
        </p:txBody>
      </p:sp>
      <p:sp>
        <p:nvSpPr>
          <p:cNvPr id="3" name="Content Placeholder 2">
            <a:extLst>
              <a:ext uri="{FF2B5EF4-FFF2-40B4-BE49-F238E27FC236}">
                <a16:creationId xmlns:a16="http://schemas.microsoft.com/office/drawing/2014/main" id="{5C2EB69D-E236-442B-A50C-0BF772BA195A}"/>
              </a:ext>
            </a:extLst>
          </p:cNvPr>
          <p:cNvSpPr>
            <a:spLocks noGrp="1"/>
          </p:cNvSpPr>
          <p:nvPr>
            <p:ph idx="1"/>
          </p:nvPr>
        </p:nvSpPr>
        <p:spPr>
          <a:xfrm>
            <a:off x="457200" y="1200151"/>
            <a:ext cx="8229600" cy="3394472"/>
          </a:xfrm>
        </p:spPr>
        <p:txBody>
          <a:bodyPr>
            <a:normAutofit/>
          </a:bodyPr>
          <a:lstStyle/>
          <a:p>
            <a:r>
              <a:rPr lang="en-US" sz="2000" b="1" dirty="0">
                <a:latin typeface="Times New Roman" panose="02020603050405020304" pitchFamily="18" charset="0"/>
                <a:cs typeface="Times New Roman" panose="02020603050405020304" pitchFamily="18" charset="0"/>
              </a:rPr>
              <a:t>Count vectors</a:t>
            </a:r>
          </a:p>
          <a:p>
            <a:pPr lvl="2"/>
            <a:r>
              <a:rPr lang="en-US" altLang="en-US" sz="2000" dirty="0">
                <a:solidFill>
                  <a:srgbClr val="0000FF"/>
                </a:solidFill>
                <a:latin typeface="Times New Roman" panose="02020603050405020304" pitchFamily="18" charset="0"/>
                <a:cs typeface="Times New Roman" panose="02020603050405020304" pitchFamily="18" charset="0"/>
              </a:rPr>
              <a:t>sequences</a:t>
            </a:r>
            <a:r>
              <a:rPr lang="en-US" altLang="en-US" sz="2000" dirty="0">
                <a:solidFill>
                  <a:srgbClr val="FFFFFF"/>
                </a:solidFill>
                <a:latin typeface="Times New Roman" panose="02020603050405020304" pitchFamily="18" charset="0"/>
                <a:cs typeface="Times New Roman" panose="02020603050405020304" pitchFamily="18" charset="0"/>
              </a:rPr>
              <a:t> </a:t>
            </a:r>
            <a:r>
              <a:rPr lang="en-US" altLang="en-US" sz="2000" dirty="0">
                <a:solidFill>
                  <a:srgbClr val="666666"/>
                </a:solidFill>
                <a:latin typeface="Times New Roman" panose="02020603050405020304" pitchFamily="18" charset="0"/>
                <a:cs typeface="Times New Roman" panose="02020603050405020304" pitchFamily="18" charset="0"/>
              </a:rPr>
              <a:t>=</a:t>
            </a:r>
            <a:r>
              <a:rPr lang="en-US" altLang="en-US" sz="2000" dirty="0">
                <a:solidFill>
                  <a:srgbClr val="FFFFFF"/>
                </a:solidFill>
                <a:latin typeface="Times New Roman" panose="02020603050405020304" pitchFamily="18" charset="0"/>
                <a:cs typeface="Times New Roman" panose="02020603050405020304" pitchFamily="18" charset="0"/>
              </a:rPr>
              <a:t> </a:t>
            </a:r>
            <a:r>
              <a:rPr lang="en-US" altLang="en-US" sz="2000" dirty="0" err="1">
                <a:solidFill>
                  <a:srgbClr val="0000FF"/>
                </a:solidFill>
                <a:latin typeface="Times New Roman" panose="02020603050405020304" pitchFamily="18" charset="0"/>
                <a:cs typeface="Times New Roman" panose="02020603050405020304" pitchFamily="18" charset="0"/>
              </a:rPr>
              <a:t>tokenizer</a:t>
            </a:r>
            <a:r>
              <a:rPr lang="en-US" altLang="en-US" sz="2000" dirty="0" err="1">
                <a:solidFill>
                  <a:srgbClr val="666666"/>
                </a:solidFill>
                <a:latin typeface="Times New Roman" panose="02020603050405020304" pitchFamily="18" charset="0"/>
                <a:cs typeface="Times New Roman" panose="02020603050405020304" pitchFamily="18" charset="0"/>
              </a:rPr>
              <a:t>.</a:t>
            </a:r>
            <a:r>
              <a:rPr lang="en-US" altLang="en-US" sz="2000" dirty="0" err="1">
                <a:solidFill>
                  <a:srgbClr val="0000FF"/>
                </a:solidFill>
                <a:latin typeface="Times New Roman" panose="02020603050405020304" pitchFamily="18" charset="0"/>
                <a:cs typeface="Times New Roman" panose="02020603050405020304" pitchFamily="18" charset="0"/>
              </a:rPr>
              <a:t>texts_to_sequences</a:t>
            </a:r>
            <a:r>
              <a:rPr lang="en-US" altLang="en-US" sz="2000" dirty="0">
                <a:solidFill>
                  <a:srgbClr val="AA22FF"/>
                </a:solidFill>
                <a:latin typeface="Times New Roman" panose="02020603050405020304" pitchFamily="18" charset="0"/>
                <a:cs typeface="Times New Roman" panose="02020603050405020304" pitchFamily="18" charset="0"/>
              </a:rPr>
              <a:t>(</a:t>
            </a:r>
            <a:r>
              <a:rPr lang="en-US" altLang="en-US" sz="2000" dirty="0" err="1">
                <a:solidFill>
                  <a:srgbClr val="0000FF"/>
                </a:solidFill>
                <a:latin typeface="Times New Roman" panose="02020603050405020304" pitchFamily="18" charset="0"/>
                <a:cs typeface="Times New Roman" panose="02020603050405020304" pitchFamily="18" charset="0"/>
              </a:rPr>
              <a:t>imdb_df</a:t>
            </a:r>
            <a:r>
              <a:rPr lang="en-US" altLang="en-US" sz="2000" dirty="0" err="1">
                <a:solidFill>
                  <a:srgbClr val="666666"/>
                </a:solidFill>
                <a:latin typeface="Times New Roman" panose="02020603050405020304" pitchFamily="18" charset="0"/>
                <a:cs typeface="Times New Roman" panose="02020603050405020304" pitchFamily="18" charset="0"/>
              </a:rPr>
              <a:t>.</a:t>
            </a:r>
            <a:r>
              <a:rPr lang="en-US" altLang="en-US" sz="2000" dirty="0" err="1">
                <a:solidFill>
                  <a:srgbClr val="0000FF"/>
                </a:solidFill>
                <a:latin typeface="Times New Roman" panose="02020603050405020304" pitchFamily="18" charset="0"/>
                <a:cs typeface="Times New Roman" panose="02020603050405020304" pitchFamily="18" charset="0"/>
              </a:rPr>
              <a:t>review</a:t>
            </a:r>
            <a:r>
              <a:rPr lang="en-US" altLang="en-US" sz="2000" dirty="0">
                <a:solidFill>
                  <a:srgbClr val="AA22FF"/>
                </a:solidFill>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Trim X</a:t>
            </a:r>
          </a:p>
          <a:p>
            <a:pPr lvl="2"/>
            <a:r>
              <a:rPr lang="en-US" altLang="en-US" sz="2000" dirty="0" err="1">
                <a:solidFill>
                  <a:srgbClr val="0000FF"/>
                </a:solidFill>
                <a:latin typeface="Times New Roman" panose="02020603050405020304" pitchFamily="18" charset="0"/>
                <a:cs typeface="Times New Roman" panose="02020603050405020304" pitchFamily="18" charset="0"/>
              </a:rPr>
              <a:t>max_review_length</a:t>
            </a:r>
            <a:r>
              <a:rPr lang="en-US" altLang="en-US" sz="2000" dirty="0">
                <a:solidFill>
                  <a:srgbClr val="FFFFFF"/>
                </a:solidFill>
                <a:latin typeface="Times New Roman" panose="02020603050405020304" pitchFamily="18" charset="0"/>
                <a:cs typeface="Times New Roman" panose="02020603050405020304" pitchFamily="18" charset="0"/>
              </a:rPr>
              <a:t> </a:t>
            </a:r>
            <a:r>
              <a:rPr lang="en-US" altLang="en-US" sz="2000" dirty="0">
                <a:solidFill>
                  <a:srgbClr val="666666"/>
                </a:solidFill>
                <a:latin typeface="Times New Roman" panose="02020603050405020304" pitchFamily="18" charset="0"/>
                <a:cs typeface="Times New Roman" panose="02020603050405020304" pitchFamily="18" charset="0"/>
              </a:rPr>
              <a:t>=</a:t>
            </a:r>
            <a:r>
              <a:rPr lang="en-US" altLang="en-US" sz="2000" dirty="0">
                <a:solidFill>
                  <a:srgbClr val="FFFFFF"/>
                </a:solidFill>
                <a:latin typeface="Times New Roman" panose="02020603050405020304" pitchFamily="18" charset="0"/>
                <a:cs typeface="Times New Roman" panose="02020603050405020304" pitchFamily="18" charset="0"/>
              </a:rPr>
              <a:t> </a:t>
            </a:r>
            <a:r>
              <a:rPr lang="en-US" altLang="en-US" sz="2000" dirty="0">
                <a:solidFill>
                  <a:srgbClr val="666666"/>
                </a:solidFill>
                <a:latin typeface="Times New Roman" panose="02020603050405020304" pitchFamily="18" charset="0"/>
                <a:cs typeface="Times New Roman" panose="02020603050405020304" pitchFamily="18" charset="0"/>
              </a:rPr>
              <a:t>552</a:t>
            </a:r>
            <a:r>
              <a:rPr lang="en-US" altLang="en-US" sz="2000" dirty="0">
                <a:solidFill>
                  <a:srgbClr val="FFFFFF"/>
                </a:solidFill>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pad</a:t>
            </a:r>
            <a:r>
              <a:rPr lang="en-US" altLang="en-US" sz="2000" dirty="0">
                <a:solidFill>
                  <a:srgbClr val="FFFFFF"/>
                </a:solidFill>
                <a:latin typeface="Times New Roman" panose="02020603050405020304" pitchFamily="18" charset="0"/>
                <a:cs typeface="Times New Roman" panose="02020603050405020304" pitchFamily="18" charset="0"/>
              </a:rPr>
              <a:t> </a:t>
            </a:r>
            <a:r>
              <a:rPr lang="en-US" altLang="en-US" sz="2000" dirty="0">
                <a:solidFill>
                  <a:srgbClr val="666666"/>
                </a:solidFill>
                <a:latin typeface="Times New Roman" panose="02020603050405020304" pitchFamily="18" charset="0"/>
                <a:cs typeface="Times New Roman" panose="02020603050405020304" pitchFamily="18" charset="0"/>
              </a:rPr>
              <a:t>=</a:t>
            </a:r>
            <a:r>
              <a:rPr lang="en-US" altLang="en-US" sz="2000" dirty="0">
                <a:solidFill>
                  <a:srgbClr val="FFFFFF"/>
                </a:solidFill>
                <a:latin typeface="Times New Roman" panose="02020603050405020304" pitchFamily="18" charset="0"/>
                <a:cs typeface="Times New Roman" panose="02020603050405020304" pitchFamily="18" charset="0"/>
              </a:rPr>
              <a:t> </a:t>
            </a:r>
            <a:r>
              <a:rPr lang="en-US" altLang="en-US" sz="2000" dirty="0">
                <a:solidFill>
                  <a:srgbClr val="BA2121"/>
                </a:solidFill>
                <a:latin typeface="Times New Roman" panose="02020603050405020304" pitchFamily="18" charset="0"/>
                <a:cs typeface="Times New Roman" panose="02020603050405020304" pitchFamily="18" charset="0"/>
              </a:rPr>
              <a:t>'pre'</a:t>
            </a:r>
            <a:r>
              <a:rPr lang="en-US" altLang="en-US" sz="2000" dirty="0">
                <a:solidFill>
                  <a:srgbClr val="FFFFFF"/>
                </a:solidFill>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X</a:t>
            </a:r>
            <a:r>
              <a:rPr lang="en-US" altLang="en-US" sz="2000" dirty="0">
                <a:solidFill>
                  <a:srgbClr val="FFFFFF"/>
                </a:solidFill>
                <a:latin typeface="Times New Roman" panose="02020603050405020304" pitchFamily="18" charset="0"/>
                <a:cs typeface="Times New Roman" panose="02020603050405020304" pitchFamily="18" charset="0"/>
              </a:rPr>
              <a:t> </a:t>
            </a:r>
            <a:r>
              <a:rPr lang="en-US" altLang="en-US" sz="2000" dirty="0">
                <a:solidFill>
                  <a:srgbClr val="666666"/>
                </a:solidFill>
                <a:latin typeface="Times New Roman" panose="02020603050405020304" pitchFamily="18" charset="0"/>
                <a:cs typeface="Times New Roman" panose="02020603050405020304" pitchFamily="18" charset="0"/>
              </a:rPr>
              <a:t>=</a:t>
            </a:r>
            <a:r>
              <a:rPr lang="en-US" altLang="en-US" sz="2000" dirty="0">
                <a:solidFill>
                  <a:srgbClr val="FFFFFF"/>
                </a:solidFill>
                <a:latin typeface="Times New Roman" panose="02020603050405020304" pitchFamily="18" charset="0"/>
                <a:cs typeface="Times New Roman" panose="02020603050405020304" pitchFamily="18" charset="0"/>
              </a:rPr>
              <a:t> </a:t>
            </a:r>
            <a:r>
              <a:rPr lang="en-US" altLang="en-US" sz="2000" dirty="0" err="1">
                <a:solidFill>
                  <a:srgbClr val="0000FF"/>
                </a:solidFill>
                <a:latin typeface="Times New Roman" panose="02020603050405020304" pitchFamily="18" charset="0"/>
                <a:cs typeface="Times New Roman" panose="02020603050405020304" pitchFamily="18" charset="0"/>
              </a:rPr>
              <a:t>pad_sequences</a:t>
            </a:r>
            <a:r>
              <a:rPr lang="en-US" altLang="en-US" sz="2000" dirty="0">
                <a:solidFill>
                  <a:srgbClr val="AA22FF"/>
                </a:solidFill>
                <a:latin typeface="Times New Roman" panose="02020603050405020304" pitchFamily="18" charset="0"/>
                <a:cs typeface="Times New Roman" panose="02020603050405020304" pitchFamily="18" charset="0"/>
              </a:rPr>
              <a:t>(</a:t>
            </a:r>
            <a:r>
              <a:rPr lang="en-US" altLang="en-US" sz="2000" dirty="0">
                <a:solidFill>
                  <a:srgbClr val="0000FF"/>
                </a:solidFill>
                <a:latin typeface="Times New Roman" panose="02020603050405020304" pitchFamily="18" charset="0"/>
                <a:cs typeface="Times New Roman" panose="02020603050405020304" pitchFamily="18" charset="0"/>
              </a:rPr>
              <a:t>sequences</a:t>
            </a:r>
            <a:r>
              <a:rPr lang="en-US" altLang="en-US" sz="2000" dirty="0">
                <a:solidFill>
                  <a:srgbClr val="AA22FF"/>
                </a:solidFill>
                <a:latin typeface="Times New Roman" panose="02020603050405020304" pitchFamily="18" charset="0"/>
                <a:cs typeface="Times New Roman" panose="02020603050405020304" pitchFamily="18" charset="0"/>
              </a:rPr>
              <a:t>,</a:t>
            </a:r>
            <a:r>
              <a:rPr lang="en-US" altLang="en-US" sz="2000" dirty="0">
                <a:solidFill>
                  <a:srgbClr val="FFFFFF"/>
                </a:solidFill>
                <a:latin typeface="Times New Roman" panose="02020603050405020304" pitchFamily="18" charset="0"/>
                <a:cs typeface="Times New Roman" panose="02020603050405020304" pitchFamily="18" charset="0"/>
              </a:rPr>
              <a:t> </a:t>
            </a:r>
            <a:r>
              <a:rPr lang="en-US" altLang="en-US" sz="2000" dirty="0" err="1">
                <a:solidFill>
                  <a:srgbClr val="0000FF"/>
                </a:solidFill>
                <a:latin typeface="Times New Roman" panose="02020603050405020304" pitchFamily="18" charset="0"/>
                <a:cs typeface="Times New Roman" panose="02020603050405020304" pitchFamily="18" charset="0"/>
              </a:rPr>
              <a:t>max_review_length</a:t>
            </a:r>
            <a:r>
              <a:rPr lang="en-US" altLang="en-US" sz="2000" dirty="0">
                <a:solidFill>
                  <a:srgbClr val="AA22FF"/>
                </a:solidFill>
                <a:latin typeface="Times New Roman" panose="02020603050405020304" pitchFamily="18" charset="0"/>
                <a:cs typeface="Times New Roman" panose="02020603050405020304" pitchFamily="18" charset="0"/>
              </a:rPr>
              <a:t>,</a:t>
            </a:r>
            <a:r>
              <a:rPr lang="en-US" altLang="en-US" sz="2000" dirty="0">
                <a:solidFill>
                  <a:srgbClr val="FFFFFF"/>
                </a:solidFill>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padding</a:t>
            </a:r>
            <a:r>
              <a:rPr lang="en-US" altLang="en-US" sz="2000" dirty="0">
                <a:solidFill>
                  <a:srgbClr val="666666"/>
                </a:solidFill>
                <a:latin typeface="Times New Roman" panose="02020603050405020304" pitchFamily="18" charset="0"/>
                <a:cs typeface="Times New Roman" panose="02020603050405020304" pitchFamily="18" charset="0"/>
              </a:rPr>
              <a:t>=</a:t>
            </a:r>
            <a:r>
              <a:rPr lang="en-US" altLang="en-US" sz="2000" dirty="0">
                <a:solidFill>
                  <a:srgbClr val="0000FF"/>
                </a:solidFill>
                <a:latin typeface="Times New Roman" panose="02020603050405020304" pitchFamily="18" charset="0"/>
                <a:cs typeface="Times New Roman" panose="02020603050405020304" pitchFamily="18" charset="0"/>
              </a:rPr>
              <a:t>pad</a:t>
            </a:r>
            <a:r>
              <a:rPr lang="en-US" altLang="en-US" sz="2000" dirty="0">
                <a:solidFill>
                  <a:srgbClr val="AA22FF"/>
                </a:solidFill>
                <a:latin typeface="Times New Roman" panose="02020603050405020304" pitchFamily="18" charset="0"/>
                <a:cs typeface="Times New Roman" panose="02020603050405020304" pitchFamily="18" charset="0"/>
              </a:rPr>
              <a:t>,</a:t>
            </a:r>
            <a:r>
              <a:rPr lang="en-US" altLang="en-US" sz="2000" dirty="0">
                <a:solidFill>
                  <a:srgbClr val="FFFFFF"/>
                </a:solidFill>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truncating</a:t>
            </a:r>
            <a:r>
              <a:rPr lang="en-US" altLang="en-US" sz="2000" dirty="0">
                <a:solidFill>
                  <a:srgbClr val="666666"/>
                </a:solidFill>
                <a:latin typeface="Times New Roman" panose="02020603050405020304" pitchFamily="18" charset="0"/>
                <a:cs typeface="Times New Roman" panose="02020603050405020304" pitchFamily="18" charset="0"/>
              </a:rPr>
              <a:t>=</a:t>
            </a:r>
            <a:r>
              <a:rPr lang="en-US" altLang="en-US" sz="2000" dirty="0">
                <a:solidFill>
                  <a:srgbClr val="0000FF"/>
                </a:solidFill>
                <a:latin typeface="Times New Roman" panose="02020603050405020304" pitchFamily="18" charset="0"/>
                <a:cs typeface="Times New Roman" panose="02020603050405020304" pitchFamily="18" charset="0"/>
              </a:rPr>
              <a:t>pad</a:t>
            </a:r>
            <a:r>
              <a:rPr lang="en-US" altLang="en-US" sz="2000" dirty="0">
                <a:solidFill>
                  <a:srgbClr val="AA22FF"/>
                </a:solidFill>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a:t>
            </a:r>
          </a:p>
          <a:p>
            <a:pPr lvl="2"/>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246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86A3-96B7-4FE6-9520-0163FE754B1B}"/>
              </a:ext>
            </a:extLst>
          </p:cNvPr>
          <p:cNvSpPr>
            <a:spLocks noGrp="1"/>
          </p:cNvSpPr>
          <p:nvPr>
            <p:ph type="title"/>
          </p:nvPr>
        </p:nvSpPr>
        <p:spPr/>
        <p:txBody>
          <a:bodyPr/>
          <a:lstStyle/>
          <a:p>
            <a:r>
              <a:rPr lang="en-US" dirty="0"/>
              <a:t>Output of Trim</a:t>
            </a:r>
          </a:p>
        </p:txBody>
      </p:sp>
      <p:sp>
        <p:nvSpPr>
          <p:cNvPr id="3" name="Content Placeholder 2">
            <a:extLst>
              <a:ext uri="{FF2B5EF4-FFF2-40B4-BE49-F238E27FC236}">
                <a16:creationId xmlns:a16="http://schemas.microsoft.com/office/drawing/2014/main" id="{306EECCA-1FE8-4F31-9153-67FC5BCE1D67}"/>
              </a:ext>
            </a:extLst>
          </p:cNvPr>
          <p:cNvSpPr>
            <a:spLocks noGrp="1"/>
          </p:cNvSpPr>
          <p:nvPr>
            <p:ph idx="1"/>
          </p:nvPr>
        </p:nvSpPr>
        <p:spPr/>
        <p:txBody>
          <a:bodyPr>
            <a:normAutofit lnSpcReduction="10000"/>
          </a:bodyPr>
          <a:lstStyle/>
          <a:p>
            <a:r>
              <a:rPr lang="en-US" dirty="0"/>
              <a:t>X[0:1]</a:t>
            </a:r>
          </a:p>
          <a:p>
            <a:pPr lvl="2"/>
            <a:r>
              <a:rPr lang="en-US" altLang="en-US" dirty="0">
                <a:solidFill>
                  <a:srgbClr val="000000"/>
                </a:solidFill>
                <a:latin typeface="Courier New" panose="02070309020205020404" pitchFamily="49" charset="0"/>
                <a:cs typeface="Courier New" panose="02070309020205020404" pitchFamily="49" charset="0"/>
              </a:rPr>
              <a:t>array([[ 0,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16, 29, 11, 535, 167, 177, 30, 1, 558, 16, 204, 642, 2615, 5, 24, 225, 146, 1, 1028, 659, 130]],</a:t>
            </a:r>
            <a:r>
              <a:rPr lang="en-US" altLang="en-US" dirty="0" err="1">
                <a:solidFill>
                  <a:srgbClr val="000000"/>
                </a:solidFill>
                <a:latin typeface="Courier New" panose="02070309020205020404" pitchFamily="49" charset="0"/>
                <a:cs typeface="Courier New" panose="02070309020205020404" pitchFamily="49" charset="0"/>
              </a:rPr>
              <a:t>dttype</a:t>
            </a:r>
            <a:r>
              <a:rPr lang="en-US" altLang="en-US" dirty="0">
                <a:solidFill>
                  <a:srgbClr val="000000"/>
                </a:solidFill>
                <a:latin typeface="Courier New" panose="02070309020205020404" pitchFamily="49" charset="0"/>
                <a:cs typeface="Courier New" panose="02070309020205020404" pitchFamily="49" charset="0"/>
              </a:rPr>
              <a:t>=int32)</a:t>
            </a:r>
            <a:r>
              <a:rPr lang="en-US" altLang="en-US" sz="800" dirty="0"/>
              <a:t> </a:t>
            </a:r>
            <a:endParaRPr lang="en-US" altLang="en-US" sz="4000" dirty="0">
              <a:latin typeface="Arial" panose="020B0604020202020204" pitchFamily="34" charset="0"/>
            </a:endParaRPr>
          </a:p>
          <a:p>
            <a:pPr lvl="2"/>
            <a:endParaRPr lang="en-US" dirty="0"/>
          </a:p>
          <a:p>
            <a:endParaRPr lang="en-US" dirty="0"/>
          </a:p>
        </p:txBody>
      </p:sp>
    </p:spTree>
    <p:extLst>
      <p:ext uri="{BB962C8B-B14F-4D97-AF65-F5344CB8AC3E}">
        <p14:creationId xmlns:p14="http://schemas.microsoft.com/office/powerpoint/2010/main" val="199977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CD93-88CA-473C-A553-911C790799C5}"/>
              </a:ext>
            </a:extLst>
          </p:cNvPr>
          <p:cNvSpPr>
            <a:spLocks noGrp="1"/>
          </p:cNvSpPr>
          <p:nvPr>
            <p:ph type="title"/>
          </p:nvPr>
        </p:nvSpPr>
        <p:spPr/>
        <p:txBody>
          <a:bodyPr/>
          <a:lstStyle/>
          <a:p>
            <a:r>
              <a:rPr lang="en-US" dirty="0"/>
              <a:t>Split the dataset</a:t>
            </a:r>
          </a:p>
        </p:txBody>
      </p:sp>
      <p:sp>
        <p:nvSpPr>
          <p:cNvPr id="6" name="Content Placeholder 5">
            <a:extLst>
              <a:ext uri="{FF2B5EF4-FFF2-40B4-BE49-F238E27FC236}">
                <a16:creationId xmlns:a16="http://schemas.microsoft.com/office/drawing/2014/main" id="{D89AB7F6-8ACE-45C2-93AA-B42A63E8D325}"/>
              </a:ext>
            </a:extLst>
          </p:cNvPr>
          <p:cNvSpPr>
            <a:spLocks noGrp="1"/>
          </p:cNvSpPr>
          <p:nvPr>
            <p:ph idx="1"/>
          </p:nvPr>
        </p:nvSpPr>
        <p:spPr/>
        <p:txBody>
          <a:bodyPr>
            <a:normAutofit/>
          </a:bodyPr>
          <a:lstStyle/>
          <a:p>
            <a:r>
              <a:rPr lang="en-US" altLang="en-US" sz="2000" dirty="0" err="1">
                <a:latin typeface="Times New Roman" panose="02020603050405020304" pitchFamily="18" charset="0"/>
                <a:cs typeface="Times New Roman" panose="02020603050405020304" pitchFamily="18" charset="0"/>
              </a:rPr>
              <a:t>X_train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X_test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y_train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y_test</a:t>
            </a:r>
            <a:r>
              <a:rPr lang="en-US" altLang="en-US" sz="2000" dirty="0">
                <a:latin typeface="Times New Roman" panose="02020603050405020304" pitchFamily="18" charset="0"/>
                <a:cs typeface="Times New Roman" panose="02020603050405020304" pitchFamily="18" charset="0"/>
              </a:rPr>
              <a:t> = </a:t>
            </a:r>
            <a:r>
              <a:rPr lang="en-US" altLang="en-US" sz="2000" dirty="0" err="1">
                <a:latin typeface="Times New Roman" panose="02020603050405020304" pitchFamily="18" charset="0"/>
                <a:cs typeface="Times New Roman" panose="02020603050405020304" pitchFamily="18" charset="0"/>
              </a:rPr>
              <a:t>train_test_split</a:t>
            </a:r>
            <a:r>
              <a:rPr lang="en-US" altLang="en-US" sz="2000" dirty="0">
                <a:latin typeface="Times New Roman" panose="02020603050405020304" pitchFamily="18" charset="0"/>
                <a:cs typeface="Times New Roman" panose="02020603050405020304" pitchFamily="18" charset="0"/>
              </a:rPr>
              <a:t>(X, y, </a:t>
            </a:r>
            <a:r>
              <a:rPr lang="en-US" altLang="en-US" sz="2000" dirty="0" err="1">
                <a:latin typeface="Times New Roman" panose="02020603050405020304" pitchFamily="18" charset="0"/>
                <a:cs typeface="Times New Roman" panose="02020603050405020304" pitchFamily="18" charset="0"/>
              </a:rPr>
              <a:t>test_size</a:t>
            </a:r>
            <a:r>
              <a:rPr lang="en-US" altLang="en-US" sz="2000" dirty="0">
                <a:latin typeface="Times New Roman" panose="02020603050405020304" pitchFamily="18" charset="0"/>
                <a:cs typeface="Times New Roman" panose="02020603050405020304" pitchFamily="18" charset="0"/>
              </a:rPr>
              <a:t> = 0.2) </a:t>
            </a:r>
          </a:p>
          <a:p>
            <a:endParaRPr lang="en-US" alt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Print(</a:t>
            </a:r>
            <a:r>
              <a:rPr lang="en-US" sz="2000" dirty="0" err="1">
                <a:latin typeface="Times New Roman" panose="02020603050405020304" pitchFamily="18" charset="0"/>
                <a:cs typeface="Times New Roman" panose="02020603050405020304" pitchFamily="18" charset="0"/>
              </a:rPr>
              <a:t>x_train.shape</a:t>
            </a:r>
            <a:r>
              <a:rPr lang="en-US" sz="2000" dirty="0">
                <a:latin typeface="Times New Roman" panose="02020603050405020304" pitchFamily="18" charset="0"/>
                <a:cs typeface="Times New Roman" panose="02020603050405020304" pitchFamily="18" charset="0"/>
              </a:rPr>
              <a:t>)</a:t>
            </a:r>
          </a:p>
          <a:p>
            <a:pPr lvl="2"/>
            <a:r>
              <a:rPr lang="en-US" sz="2000" dirty="0">
                <a:latin typeface="Times New Roman" panose="02020603050405020304" pitchFamily="18" charset="0"/>
                <a:cs typeface="Times New Roman" panose="02020603050405020304" pitchFamily="18" charset="0"/>
              </a:rPr>
              <a:t>(20000,552)</a:t>
            </a:r>
          </a:p>
          <a:p>
            <a:endParaRPr lang="en-US" altLang="en-US" sz="2000" dirty="0">
              <a:latin typeface="Times New Roman" panose="02020603050405020304" pitchFamily="18" charset="0"/>
              <a:cs typeface="Times New Roman" panose="02020603050405020304" pitchFamily="18" charset="0"/>
            </a:endParaRPr>
          </a:p>
          <a:p>
            <a:r>
              <a:rPr lang="en-US" altLang="en-US" sz="2000" dirty="0" err="1">
                <a:latin typeface="Times New Roman" panose="02020603050405020304" pitchFamily="18" charset="0"/>
                <a:cs typeface="Times New Roman" panose="02020603050405020304" pitchFamily="18" charset="0"/>
              </a:rPr>
              <a:t>input_shape</a:t>
            </a:r>
            <a:r>
              <a:rPr lang="en-US" altLang="en-US" sz="2000" dirty="0">
                <a:latin typeface="Times New Roman" panose="02020603050405020304" pitchFamily="18" charset="0"/>
                <a:cs typeface="Times New Roman" panose="02020603050405020304" pitchFamily="18" charset="0"/>
              </a:rPr>
              <a:t> = </a:t>
            </a:r>
            <a:r>
              <a:rPr lang="en-US" altLang="en-US" sz="2000" dirty="0" err="1">
                <a:latin typeface="Times New Roman" panose="02020603050405020304" pitchFamily="18" charset="0"/>
                <a:cs typeface="Times New Roman" panose="02020603050405020304" pitchFamily="18" charset="0"/>
              </a:rPr>
              <a:t>X_train.shape</a:t>
            </a:r>
            <a:r>
              <a:rPr lang="en-US" alt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2507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BD23-7B5B-46D3-8C99-E9E1FD12DD9F}"/>
              </a:ext>
            </a:extLst>
          </p:cNvPr>
          <p:cNvSpPr>
            <a:spLocks noGrp="1"/>
          </p:cNvSpPr>
          <p:nvPr>
            <p:ph type="title"/>
          </p:nvPr>
        </p:nvSpPr>
        <p:spPr/>
        <p:txBody>
          <a:bodyPr>
            <a:normAutofit fontScale="90000"/>
          </a:bodyPr>
          <a:lstStyle/>
          <a:p>
            <a:r>
              <a:rPr lang="en-US" dirty="0"/>
              <a:t>Model: RNN and Embeddings</a:t>
            </a:r>
            <a:br>
              <a:rPr lang="en-US" dirty="0"/>
            </a:br>
            <a:endParaRPr lang="en-US" dirty="0"/>
          </a:p>
        </p:txBody>
      </p:sp>
      <p:sp>
        <p:nvSpPr>
          <p:cNvPr id="6" name="Content Placeholder 5">
            <a:extLst>
              <a:ext uri="{FF2B5EF4-FFF2-40B4-BE49-F238E27FC236}">
                <a16:creationId xmlns:a16="http://schemas.microsoft.com/office/drawing/2014/main" id="{C6BD04DD-9F30-4D94-AF4E-A4940CDBEE53}"/>
              </a:ext>
            </a:extLst>
          </p:cNvPr>
          <p:cNvSpPr>
            <a:spLocks noGrp="1"/>
          </p:cNvSpPr>
          <p:nvPr>
            <p:ph idx="1"/>
          </p:nvPr>
        </p:nvSpPr>
        <p:spPr/>
        <p:txBody>
          <a:bodyPr>
            <a:normAutofit/>
          </a:bodyPr>
          <a:lstStyle/>
          <a:p>
            <a:r>
              <a:rPr lang="en-US" altLang="en-US" sz="2000" dirty="0" err="1">
                <a:latin typeface="Times New Roman" panose="02020603050405020304" pitchFamily="18" charset="0"/>
                <a:cs typeface="Times New Roman" panose="02020603050405020304" pitchFamily="18" charset="0"/>
              </a:rPr>
              <a:t>rnn_model</a:t>
            </a:r>
            <a:r>
              <a:rPr lang="en-US" altLang="en-US" sz="2000" dirty="0">
                <a:latin typeface="Times New Roman" panose="02020603050405020304" pitchFamily="18" charset="0"/>
                <a:cs typeface="Times New Roman" panose="02020603050405020304" pitchFamily="18" charset="0"/>
              </a:rPr>
              <a:t> = Sequential() </a:t>
            </a:r>
          </a:p>
          <a:p>
            <a:r>
              <a:rPr lang="en-US" altLang="en-US" sz="2000" dirty="0" err="1">
                <a:latin typeface="Times New Roman" panose="02020603050405020304" pitchFamily="18" charset="0"/>
                <a:cs typeface="Times New Roman" panose="02020603050405020304" pitchFamily="18" charset="0"/>
              </a:rPr>
              <a:t>rnn_model.add</a:t>
            </a:r>
            <a:r>
              <a:rPr lang="en-US" altLang="en-US" sz="2000" dirty="0">
                <a:latin typeface="Times New Roman" panose="02020603050405020304" pitchFamily="18" charset="0"/>
                <a:cs typeface="Times New Roman" panose="02020603050405020304" pitchFamily="18" charset="0"/>
              </a:rPr>
              <a:t>(Embedding(</a:t>
            </a:r>
            <a:r>
              <a:rPr lang="en-US" altLang="en-US" sz="2000" dirty="0" err="1">
                <a:latin typeface="Times New Roman" panose="02020603050405020304" pitchFamily="18" charset="0"/>
                <a:cs typeface="Times New Roman" panose="02020603050405020304" pitchFamily="18" charset="0"/>
              </a:rPr>
              <a:t>num_words</a:t>
            </a:r>
            <a:r>
              <a:rPr lang="en-US" altLang="en-US" sz="2000" dirty="0">
                <a:latin typeface="Times New Roman" panose="02020603050405020304" pitchFamily="18" charset="0"/>
                <a:cs typeface="Times New Roman" panose="02020603050405020304" pitchFamily="18" charset="0"/>
              </a:rPr>
              <a:t>, 8, </a:t>
            </a:r>
            <a:r>
              <a:rPr lang="en-US" altLang="en-US" sz="2000" dirty="0" err="1">
                <a:latin typeface="Times New Roman" panose="02020603050405020304" pitchFamily="18" charset="0"/>
                <a:cs typeface="Times New Roman" panose="02020603050405020304" pitchFamily="18" charset="0"/>
              </a:rPr>
              <a:t>input_length</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max_review_length</a:t>
            </a:r>
            <a:r>
              <a:rPr lang="en-US" altLang="en-US" sz="2000" dirty="0">
                <a:latin typeface="Times New Roman" panose="02020603050405020304" pitchFamily="18" charset="0"/>
                <a:cs typeface="Times New Roman" panose="02020603050405020304" pitchFamily="18" charset="0"/>
              </a:rPr>
              <a:t>)) </a:t>
            </a:r>
          </a:p>
          <a:p>
            <a:r>
              <a:rPr lang="en-US" altLang="en-US" sz="2000" dirty="0" err="1">
                <a:latin typeface="Times New Roman" panose="02020603050405020304" pitchFamily="18" charset="0"/>
                <a:cs typeface="Times New Roman" panose="02020603050405020304" pitchFamily="18" charset="0"/>
              </a:rPr>
              <a:t>rnn_model.add</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SimpleRNN</a:t>
            </a:r>
            <a:r>
              <a:rPr lang="en-US" altLang="en-US" sz="2000" dirty="0">
                <a:latin typeface="Times New Roman" panose="02020603050405020304" pitchFamily="18" charset="0"/>
                <a:cs typeface="Times New Roman" panose="02020603050405020304" pitchFamily="18" charset="0"/>
              </a:rPr>
              <a:t>(32))</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rnn_model.add</a:t>
            </a:r>
            <a:r>
              <a:rPr lang="en-US" altLang="en-US" sz="2000" dirty="0">
                <a:latin typeface="Times New Roman" panose="02020603050405020304" pitchFamily="18" charset="0"/>
                <a:cs typeface="Times New Roman" panose="02020603050405020304" pitchFamily="18" charset="0"/>
              </a:rPr>
              <a:t>(Dense(1)) </a:t>
            </a:r>
          </a:p>
          <a:p>
            <a:r>
              <a:rPr lang="en-US" altLang="en-US" sz="2000" dirty="0" err="1">
                <a:latin typeface="Times New Roman" panose="02020603050405020304" pitchFamily="18" charset="0"/>
                <a:cs typeface="Times New Roman" panose="02020603050405020304" pitchFamily="18" charset="0"/>
              </a:rPr>
              <a:t>rnn_model.add</a:t>
            </a:r>
            <a:r>
              <a:rPr lang="en-US" altLang="en-US" sz="2000" dirty="0">
                <a:latin typeface="Times New Roman" panose="02020603050405020304" pitchFamily="18" charset="0"/>
                <a:cs typeface="Times New Roman" panose="02020603050405020304" pitchFamily="18" charset="0"/>
              </a:rPr>
              <a:t>(Activation('sigmoid’))</a:t>
            </a:r>
          </a:p>
          <a:p>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rnn_model.summary</a:t>
            </a:r>
            <a:r>
              <a:rPr lang="en-US" alt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715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9E83-2F70-4D1A-B84F-F0E9EF3295AE}"/>
              </a:ext>
            </a:extLst>
          </p:cNvPr>
          <p:cNvSpPr>
            <a:spLocks noGrp="1"/>
          </p:cNvSpPr>
          <p:nvPr>
            <p:ph type="title"/>
          </p:nvPr>
        </p:nvSpPr>
        <p:spPr/>
        <p:txBody>
          <a:bodyPr/>
          <a:lstStyle/>
          <a:p>
            <a:r>
              <a:rPr lang="en-US" dirty="0"/>
              <a:t>Calling Callback</a:t>
            </a:r>
          </a:p>
        </p:txBody>
      </p:sp>
      <p:sp>
        <p:nvSpPr>
          <p:cNvPr id="4" name="Rectangle 1">
            <a:extLst>
              <a:ext uri="{FF2B5EF4-FFF2-40B4-BE49-F238E27FC236}">
                <a16:creationId xmlns:a16="http://schemas.microsoft.com/office/drawing/2014/main" id="{01291F37-848A-40C7-8E8F-F5E84B501C6A}"/>
              </a:ext>
            </a:extLst>
          </p:cNvPr>
          <p:cNvSpPr>
            <a:spLocks noGrp="1" noChangeArrowheads="1"/>
          </p:cNvSpPr>
          <p:nvPr>
            <p:ph idx="1"/>
          </p:nvPr>
        </p:nvSpPr>
        <p:spPr bwMode="auto">
          <a:xfrm>
            <a:off x="685800" y="1200150"/>
            <a:ext cx="7848600"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callbacks_list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ReduceLROnPlateau</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monitor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val_loss</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factor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0.1</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patience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3</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EarlyStopping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monitor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val_loss</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patience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4</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ModelCheckpoint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filepath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'imdb_rnn_model.h5'</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monitor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val_loss</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save_best_only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True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TensorBoard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imdb_rnn_logs</a:t>
            </a:r>
            <a:r>
              <a:rPr kumimoji="0" lang="en-US" altLang="en-US" sz="20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41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AC3F-7BE1-4107-B5DB-470618B6E7B3}"/>
              </a:ext>
            </a:extLst>
          </p:cNvPr>
          <p:cNvSpPr>
            <a:spLocks noGrp="1"/>
          </p:cNvSpPr>
          <p:nvPr>
            <p:ph type="title"/>
          </p:nvPr>
        </p:nvSpPr>
        <p:spPr/>
        <p:txBody>
          <a:bodyPr/>
          <a:lstStyle/>
          <a:p>
            <a:r>
              <a:rPr lang="en-US" dirty="0"/>
              <a:t>Fit the model</a:t>
            </a:r>
          </a:p>
        </p:txBody>
      </p:sp>
      <p:sp>
        <p:nvSpPr>
          <p:cNvPr id="6" name="Content Placeholder 5">
            <a:extLst>
              <a:ext uri="{FF2B5EF4-FFF2-40B4-BE49-F238E27FC236}">
                <a16:creationId xmlns:a16="http://schemas.microsoft.com/office/drawing/2014/main" id="{2925B258-15D3-4B0A-AED5-9656388BD576}"/>
              </a:ext>
            </a:extLst>
          </p:cNvPr>
          <p:cNvSpPr>
            <a:spLocks noGrp="1"/>
          </p:cNvSpPr>
          <p:nvPr>
            <p:ph idx="1"/>
          </p:nvPr>
        </p:nvSpPr>
        <p:spPr/>
        <p:txBody>
          <a:bodyPr>
            <a:normAutofit/>
          </a:bodyPr>
          <a:lstStyle/>
          <a:p>
            <a:r>
              <a:rPr lang="en-US" altLang="en-US" sz="2000" dirty="0" err="1">
                <a:latin typeface="Times New Roman" panose="02020603050405020304" pitchFamily="18" charset="0"/>
                <a:cs typeface="Times New Roman" panose="02020603050405020304" pitchFamily="18" charset="0"/>
              </a:rPr>
              <a:t>rnn_model.compile</a:t>
            </a:r>
            <a:r>
              <a:rPr lang="en-US" altLang="en-US" sz="2000" dirty="0">
                <a:latin typeface="Times New Roman" panose="02020603050405020304" pitchFamily="18" charset="0"/>
                <a:cs typeface="Times New Roman" panose="02020603050405020304" pitchFamily="18" charset="0"/>
              </a:rPr>
              <a:t>(optimizer="</a:t>
            </a:r>
            <a:r>
              <a:rPr lang="en-US" altLang="en-US" sz="2000" dirty="0" err="1">
                <a:solidFill>
                  <a:srgbClr val="C00000"/>
                </a:solidFill>
                <a:latin typeface="Times New Roman" panose="02020603050405020304" pitchFamily="18" charset="0"/>
                <a:cs typeface="Times New Roman" panose="02020603050405020304" pitchFamily="18" charset="0"/>
              </a:rPr>
              <a:t>adam</a:t>
            </a:r>
            <a:r>
              <a:rPr lang="en-US" altLang="en-US" sz="2000" dirty="0">
                <a:latin typeface="Times New Roman" panose="02020603050405020304" pitchFamily="18" charset="0"/>
                <a:cs typeface="Times New Roman" panose="02020603050405020304" pitchFamily="18" charset="0"/>
              </a:rPr>
              <a:t>", loss=</a:t>
            </a:r>
            <a:r>
              <a:rPr lang="en-US" altLang="en-US" sz="2000" dirty="0">
                <a:solidFill>
                  <a:srgbClr val="C00000"/>
                </a:solidFill>
                <a:latin typeface="Times New Roman" panose="02020603050405020304" pitchFamily="18" charset="0"/>
                <a:cs typeface="Times New Roman" panose="02020603050405020304" pitchFamily="18" charset="0"/>
              </a:rPr>
              <a:t>'</a:t>
            </a:r>
            <a:r>
              <a:rPr lang="en-US" altLang="en-US" sz="2000" dirty="0" err="1">
                <a:solidFill>
                  <a:srgbClr val="C00000"/>
                </a:solidFill>
                <a:latin typeface="Times New Roman" panose="02020603050405020304" pitchFamily="18" charset="0"/>
                <a:cs typeface="Times New Roman" panose="02020603050405020304" pitchFamily="18" charset="0"/>
              </a:rPr>
              <a:t>binary</a:t>
            </a:r>
            <a:r>
              <a:rPr lang="en-US" altLang="en-US" sz="2000" dirty="0" err="1">
                <a:latin typeface="Times New Roman" panose="02020603050405020304" pitchFamily="18" charset="0"/>
                <a:cs typeface="Times New Roman" panose="02020603050405020304" pitchFamily="18" charset="0"/>
              </a:rPr>
              <a:t>_</a:t>
            </a:r>
            <a:r>
              <a:rPr lang="en-US" altLang="en-US" sz="2000" dirty="0" err="1">
                <a:solidFill>
                  <a:srgbClr val="C00000"/>
                </a:solidFill>
                <a:latin typeface="Times New Roman" panose="02020603050405020304" pitchFamily="18" charset="0"/>
                <a:cs typeface="Times New Roman" panose="02020603050405020304" pitchFamily="18" charset="0"/>
              </a:rPr>
              <a:t>crossentropy</a:t>
            </a:r>
            <a:r>
              <a:rPr lang="en-US" altLang="en-US" sz="2000" dirty="0">
                <a:latin typeface="Times New Roman" panose="02020603050405020304" pitchFamily="18" charset="0"/>
                <a:cs typeface="Times New Roman" panose="02020603050405020304" pitchFamily="18" charset="0"/>
              </a:rPr>
              <a:t>', metrics=[</a:t>
            </a:r>
            <a:r>
              <a:rPr lang="en-US" altLang="en-US" sz="2000" dirty="0">
                <a:solidFill>
                  <a:srgbClr val="C00000"/>
                </a:solidFill>
                <a:latin typeface="Times New Roman" panose="02020603050405020304" pitchFamily="18" charset="0"/>
                <a:cs typeface="Times New Roman" panose="02020603050405020304" pitchFamily="18" charset="0"/>
              </a:rPr>
              <a:t>'accuracy</a:t>
            </a:r>
            <a:r>
              <a:rPr lang="en-US" altLang="en-US" sz="2000" dirty="0">
                <a:latin typeface="Times New Roman" panose="02020603050405020304" pitchFamily="18" charset="0"/>
                <a:cs typeface="Times New Roman" panose="02020603050405020304" pitchFamily="18" charset="0"/>
              </a:rPr>
              <a:t>’]) </a:t>
            </a:r>
          </a:p>
          <a:p>
            <a:r>
              <a:rPr lang="en-US" altLang="en-US" sz="2000" dirty="0" err="1">
                <a:latin typeface="Times New Roman" panose="02020603050405020304" pitchFamily="18" charset="0"/>
                <a:cs typeface="Times New Roman" panose="02020603050405020304" pitchFamily="18" charset="0"/>
              </a:rPr>
              <a:t>rnn_history</a:t>
            </a:r>
            <a:r>
              <a:rPr lang="en-US" altLang="en-US" sz="2000" dirty="0">
                <a:latin typeface="Times New Roman" panose="02020603050405020304" pitchFamily="18" charset="0"/>
                <a:cs typeface="Times New Roman" panose="02020603050405020304" pitchFamily="18" charset="0"/>
              </a:rPr>
              <a:t> = </a:t>
            </a:r>
            <a:r>
              <a:rPr lang="en-US" altLang="en-US" sz="2000" dirty="0" err="1">
                <a:latin typeface="Times New Roman" panose="02020603050405020304" pitchFamily="18" charset="0"/>
                <a:cs typeface="Times New Roman" panose="02020603050405020304" pitchFamily="18" charset="0"/>
              </a:rPr>
              <a:t>rnn_model.fit</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X_train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y_train</a:t>
            </a:r>
            <a:r>
              <a:rPr lang="en-US" altLang="en-US" sz="2000" dirty="0">
                <a:latin typeface="Times New Roman" panose="02020603050405020304" pitchFamily="18" charset="0"/>
                <a:cs typeface="Times New Roman" panose="02020603050405020304" pitchFamily="18" charset="0"/>
              </a:rPr>
              <a:t>, epochs=10, </a:t>
            </a:r>
            <a:r>
              <a:rPr lang="en-US" altLang="en-US" sz="2000" dirty="0" err="1">
                <a:latin typeface="Times New Roman" panose="02020603050405020304" pitchFamily="18" charset="0"/>
                <a:cs typeface="Times New Roman" panose="02020603050405020304" pitchFamily="18" charset="0"/>
              </a:rPr>
              <a:t>batch_size</a:t>
            </a:r>
            <a:r>
              <a:rPr lang="en-US" altLang="en-US" sz="2000" dirty="0">
                <a:latin typeface="Times New Roman" panose="02020603050405020304" pitchFamily="18" charset="0"/>
                <a:cs typeface="Times New Roman" panose="02020603050405020304" pitchFamily="18" charset="0"/>
              </a:rPr>
              <a:t>=32, callbacks=</a:t>
            </a:r>
            <a:r>
              <a:rPr lang="en-US" altLang="en-US" sz="2000" dirty="0" err="1">
                <a:latin typeface="Times New Roman" panose="02020603050405020304" pitchFamily="18" charset="0"/>
                <a:cs typeface="Times New Roman" panose="02020603050405020304" pitchFamily="18" charset="0"/>
              </a:rPr>
              <a:t>callbacks_list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validation_split</a:t>
            </a:r>
            <a:r>
              <a:rPr lang="en-US" altLang="en-US" sz="2000" dirty="0">
                <a:latin typeface="Times New Roman" panose="02020603050405020304" pitchFamily="18" charset="0"/>
                <a:cs typeface="Times New Roman" panose="02020603050405020304" pitchFamily="18" charset="0"/>
              </a:rPr>
              <a:t>=0.3)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30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10134EA-FD68-4914-9895-59B527A18043}"/>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References</a:t>
            </a:r>
          </a:p>
        </p:txBody>
      </p:sp>
      <p:sp>
        <p:nvSpPr>
          <p:cNvPr id="7" name="Rectangle 6">
            <a:extLst>
              <a:ext uri="{FF2B5EF4-FFF2-40B4-BE49-F238E27FC236}">
                <a16:creationId xmlns:a16="http://schemas.microsoft.com/office/drawing/2014/main" id="{3FD4CFED-460D-4BCE-848D-0B8C16508245}"/>
              </a:ext>
            </a:extLst>
          </p:cNvPr>
          <p:cNvSpPr/>
          <p:nvPr/>
        </p:nvSpPr>
        <p:spPr>
          <a:xfrm>
            <a:off x="476693" y="1063229"/>
            <a:ext cx="8229600" cy="4278094"/>
          </a:xfrm>
          <a:prstGeom prst="rect">
            <a:avLst/>
          </a:prstGeom>
        </p:spPr>
        <p:txBody>
          <a:bodyPr wrap="square">
            <a:spAutoFit/>
          </a:bodyPr>
          <a:lstStyle/>
          <a:p>
            <a:pPr marL="285750" indent="-285750">
              <a:buFont typeface="Arial" panose="020B0604020202020204" pitchFamily="34" charset="0"/>
              <a:buChar char="•"/>
            </a:pPr>
            <a:r>
              <a:rPr lang="en-US" sz="1600" dirty="0">
                <a:latin typeface="Georgia" panose="02040502050405020303" pitchFamily="18" charset="0"/>
                <a:hlinkClick r:id="rId2"/>
              </a:rPr>
              <a:t>https://medium.com/the-theory-of-everything/understanding-activation-functions-in-neural-networks-9491262884e0</a:t>
            </a: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hlinkClick r:id="rId3"/>
              </a:rPr>
              <a:t>https://towardsdatascience.com/lstm-by-example-using-tensorflow-feb0c1968537</a:t>
            </a:r>
            <a:r>
              <a:rPr lang="en-US" sz="1600" dirty="0">
                <a:latin typeface="Georgia" panose="02040502050405020303" pitchFamily="18" charset="0"/>
              </a:rPr>
              <a:t> </a:t>
            </a:r>
          </a:p>
          <a:p>
            <a:pPr marL="285750" indent="-285750">
              <a:buFont typeface="Arial" panose="020B0604020202020204" pitchFamily="34" charset="0"/>
              <a:buChar char="•"/>
            </a:pPr>
            <a:r>
              <a:rPr lang="en-US" sz="1600" dirty="0">
                <a:latin typeface="Georgia" panose="02040502050405020303" pitchFamily="18" charset="0"/>
                <a:hlinkClick r:id="rId4"/>
              </a:rPr>
              <a:t>https://medium.com/@erikhallstrm/hello-world-rnn-83cd7105b767</a:t>
            </a:r>
            <a:r>
              <a:rPr lang="en-US" sz="1600" dirty="0">
                <a:latin typeface="Georgia" panose="02040502050405020303" pitchFamily="18" charset="0"/>
              </a:rPr>
              <a:t> </a:t>
            </a:r>
          </a:p>
          <a:p>
            <a:pPr marL="285750" indent="-285750">
              <a:buFont typeface="Arial" panose="020B0604020202020204" pitchFamily="34" charset="0"/>
              <a:buChar char="•"/>
            </a:pPr>
            <a:r>
              <a:rPr lang="en-US" sz="1600" dirty="0">
                <a:latin typeface="Georgia" panose="02040502050405020303" pitchFamily="18" charset="0"/>
                <a:hlinkClick r:id="rId5"/>
              </a:rPr>
              <a:t>https://towardsdatascience.com/exploring-activation-functions-for-neural-networks-73498da59b02</a:t>
            </a:r>
            <a:r>
              <a:rPr lang="en-US" sz="1600" dirty="0">
                <a:latin typeface="Georgia" panose="02040502050405020303" pitchFamily="18" charset="0"/>
              </a:rPr>
              <a:t> </a:t>
            </a:r>
          </a:p>
          <a:p>
            <a:pPr marL="285750" indent="-285750">
              <a:buFont typeface="Arial" panose="020B0604020202020204" pitchFamily="34" charset="0"/>
              <a:buChar char="•"/>
            </a:pPr>
            <a:r>
              <a:rPr lang="en-US" sz="1600" dirty="0">
                <a:latin typeface="Georgia" panose="02040502050405020303" pitchFamily="18" charset="0"/>
                <a:hlinkClick r:id="rId6"/>
              </a:rPr>
              <a:t>https://medium.com/lingvo-masino/introduction-to-recurrent-neural-network-d77a3fe2c56c</a:t>
            </a:r>
            <a:r>
              <a:rPr lang="en-US" sz="1600" dirty="0">
                <a:latin typeface="Georgia" panose="02040502050405020303" pitchFamily="18" charset="0"/>
              </a:rPr>
              <a:t> </a:t>
            </a:r>
          </a:p>
          <a:p>
            <a:pPr marL="285750" indent="-285750">
              <a:buFont typeface="Arial" panose="020B0604020202020204" pitchFamily="34" charset="0"/>
              <a:buChar char="•"/>
            </a:pPr>
            <a:r>
              <a:rPr lang="en-US" sz="1600" dirty="0">
                <a:latin typeface="Georgia" panose="02040502050405020303" pitchFamily="18" charset="0"/>
                <a:hlinkClick r:id="rId7"/>
              </a:rPr>
              <a:t>http://colah.github.io/posts/2015-08-Understanding-LSTMs/</a:t>
            </a:r>
            <a:r>
              <a:rPr lang="en-US" sz="1600" dirty="0">
                <a:latin typeface="Georgia" panose="02040502050405020303" pitchFamily="18" charset="0"/>
              </a:rPr>
              <a:t> </a:t>
            </a:r>
          </a:p>
          <a:p>
            <a:pPr marL="285750" indent="-285750">
              <a:buFont typeface="Arial" panose="020B0604020202020204" pitchFamily="34" charset="0"/>
              <a:buChar char="•"/>
            </a:pPr>
            <a:r>
              <a:rPr lang="en-US" sz="1600" dirty="0">
                <a:latin typeface="Georgia" panose="02040502050405020303" pitchFamily="18" charset="0"/>
                <a:hlinkClick r:id="rId8"/>
              </a:rPr>
              <a:t>https://www.slideshare.net/ashraybhandare/deep-learning-cnn-and-rnn?qid=0f39b4da-a290-4e9e-9d31-ed21816598e3&amp;v=&amp;b=&amp;from_search=27</a:t>
            </a:r>
            <a:r>
              <a:rPr lang="en-US" sz="1600" dirty="0">
                <a:latin typeface="Georgia" panose="02040502050405020303" pitchFamily="18" charset="0"/>
              </a:rPr>
              <a:t> </a:t>
            </a:r>
          </a:p>
          <a:p>
            <a:pPr marL="285750" indent="-285750">
              <a:buFont typeface="Arial" panose="020B0604020202020204" pitchFamily="34" charset="0"/>
              <a:buChar char="•"/>
            </a:pPr>
            <a:r>
              <a:rPr lang="en-US" sz="1600" dirty="0">
                <a:latin typeface="Georgia" panose="02040502050405020303" pitchFamily="18" charset="0"/>
                <a:hlinkClick r:id="rId9"/>
              </a:rPr>
              <a:t>https://medium.freecodecamp.org/how-to-become-a-data-scientist-2d829fa33aba</a:t>
            </a:r>
            <a:r>
              <a:rPr lang="en-US" sz="1600" dirty="0">
                <a:latin typeface="Georgia" panose="02040502050405020303" pitchFamily="18" charset="0"/>
              </a:rPr>
              <a:t> </a:t>
            </a:r>
          </a:p>
          <a:p>
            <a:pPr marL="285750" indent="-285750">
              <a:buFont typeface="Arial" panose="020B0604020202020204" pitchFamily="34" charset="0"/>
              <a:buChar char="•"/>
            </a:pPr>
            <a:r>
              <a:rPr lang="en-US" sz="1600" dirty="0">
                <a:latin typeface="Georgia" panose="02040502050405020303" pitchFamily="18" charset="0"/>
                <a:hlinkClick r:id="rId10"/>
              </a:rPr>
              <a:t>https://machinelearningmastery.com/truncated-backpropagation-through-time-in-keras/</a:t>
            </a: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hlinkClick r:id="rId11"/>
              </a:rPr>
              <a:t>https://stats.stackexchange.com/questions/270546/how-does-keras-embedding-layer-work</a:t>
            </a:r>
            <a:endParaRPr lang="en-US" sz="1600" dirty="0">
              <a:latin typeface="Georgia" panose="02040502050405020303" pitchFamily="18" charset="0"/>
            </a:endParaRPr>
          </a:p>
          <a:p>
            <a:pPr marL="285750" indent="-285750">
              <a:buFont typeface="Arial" panose="020B0604020202020204" pitchFamily="34" charset="0"/>
              <a:buChar char="•"/>
            </a:pPr>
            <a:endParaRPr lang="en-US" sz="1600" dirty="0">
              <a:latin typeface="Georgia" panose="02040502050405020303" pitchFamily="18" charset="0"/>
            </a:endParaRPr>
          </a:p>
        </p:txBody>
      </p:sp>
    </p:spTree>
    <p:extLst>
      <p:ext uri="{BB962C8B-B14F-4D97-AF65-F5344CB8AC3E}">
        <p14:creationId xmlns:p14="http://schemas.microsoft.com/office/powerpoint/2010/main" val="310247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66F3588-72AB-4329-851C-B22457F021DE}"/>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Difference between RNN and feed forward</a:t>
            </a:r>
          </a:p>
        </p:txBody>
      </p:sp>
      <p:pic>
        <p:nvPicPr>
          <p:cNvPr id="9" name="Picture 8">
            <a:extLst>
              <a:ext uri="{FF2B5EF4-FFF2-40B4-BE49-F238E27FC236}">
                <a16:creationId xmlns:a16="http://schemas.microsoft.com/office/drawing/2014/main" id="{A3CA3791-4A07-404B-9B69-45E42C1E66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1" y="971551"/>
            <a:ext cx="6324600" cy="3494794"/>
          </a:xfrm>
          <a:prstGeom prst="rect">
            <a:avLst/>
          </a:prstGeom>
        </p:spPr>
      </p:pic>
      <p:sp>
        <p:nvSpPr>
          <p:cNvPr id="10" name="Rectangle 9">
            <a:extLst>
              <a:ext uri="{FF2B5EF4-FFF2-40B4-BE49-F238E27FC236}">
                <a16:creationId xmlns:a16="http://schemas.microsoft.com/office/drawing/2014/main" id="{D1D35794-C965-48E2-B3E8-27D79105CE98}"/>
              </a:ext>
            </a:extLst>
          </p:cNvPr>
          <p:cNvSpPr/>
          <p:nvPr/>
        </p:nvSpPr>
        <p:spPr>
          <a:xfrm>
            <a:off x="304800" y="4629150"/>
            <a:ext cx="7010400" cy="246221"/>
          </a:xfrm>
          <a:prstGeom prst="rect">
            <a:avLst/>
          </a:prstGeom>
        </p:spPr>
        <p:txBody>
          <a:bodyPr wrap="square">
            <a:spAutoFit/>
          </a:bodyPr>
          <a:lstStyle/>
          <a:p>
            <a:r>
              <a:rPr lang="en-US" sz="1000" dirty="0"/>
              <a:t>Source: </a:t>
            </a:r>
            <a:r>
              <a:rPr lang="en-US" sz="1000" dirty="0">
                <a:hlinkClick r:id="rId4"/>
              </a:rPr>
              <a:t>https://towardsdatascience.com/recurrent-neural-networks-and-lstm-4b601dd822a5</a:t>
            </a:r>
            <a:r>
              <a:rPr lang="en-US" sz="1000" dirty="0"/>
              <a:t> </a:t>
            </a:r>
          </a:p>
        </p:txBody>
      </p:sp>
    </p:spTree>
    <p:extLst>
      <p:ext uri="{BB962C8B-B14F-4D97-AF65-F5344CB8AC3E}">
        <p14:creationId xmlns:p14="http://schemas.microsoft.com/office/powerpoint/2010/main" val="239909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A6D83-14C7-442E-A171-38777332DC8B}"/>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The importance of context</a:t>
            </a:r>
          </a:p>
        </p:txBody>
      </p:sp>
      <p:sp>
        <p:nvSpPr>
          <p:cNvPr id="2" name="Rectangle 1">
            <a:extLst>
              <a:ext uri="{FF2B5EF4-FFF2-40B4-BE49-F238E27FC236}">
                <a16:creationId xmlns:a16="http://schemas.microsoft.com/office/drawing/2014/main" id="{F38A4066-2239-468E-8F66-753196AEC8CD}"/>
              </a:ext>
            </a:extLst>
          </p:cNvPr>
          <p:cNvSpPr/>
          <p:nvPr/>
        </p:nvSpPr>
        <p:spPr>
          <a:xfrm>
            <a:off x="466060" y="1123950"/>
            <a:ext cx="8091377" cy="3231654"/>
          </a:xfrm>
          <a:prstGeom prst="rect">
            <a:avLst/>
          </a:prstGeom>
        </p:spPr>
        <p:txBody>
          <a:bodyPr wrap="square">
            <a:spAutoFit/>
          </a:bodyPr>
          <a:lstStyle/>
          <a:p>
            <a:pPr marL="342900" indent="-342900">
              <a:buFont typeface="Arial" panose="020B0604020202020204" pitchFamily="34" charset="0"/>
              <a:buChar char="•"/>
            </a:pPr>
            <a:r>
              <a:rPr lang="en-US" sz="2000" dirty="0">
                <a:latin typeface="Georgia" panose="02040502050405020303" pitchFamily="18" charset="0"/>
              </a:rPr>
              <a:t>Recall the 5th digit of your phone number</a:t>
            </a:r>
          </a:p>
          <a:p>
            <a:pPr marL="342900" indent="-342900">
              <a:buFont typeface="Arial" panose="020B0604020202020204" pitchFamily="34" charset="0"/>
              <a:buChar char="•"/>
            </a:pPr>
            <a:r>
              <a:rPr lang="en-US" sz="2000" dirty="0">
                <a:latin typeface="Georgia" panose="02040502050405020303" pitchFamily="18" charset="0"/>
              </a:rPr>
              <a:t>Sing your favorite song beginning at third sentence</a:t>
            </a:r>
          </a:p>
          <a:p>
            <a:pPr marL="342900" indent="-342900">
              <a:buFont typeface="Arial" panose="020B0604020202020204" pitchFamily="34" charset="0"/>
              <a:buChar char="•"/>
            </a:pPr>
            <a:r>
              <a:rPr lang="en-US" sz="2000" dirty="0">
                <a:latin typeface="Georgia" panose="02040502050405020303" pitchFamily="18" charset="0"/>
              </a:rPr>
              <a:t>Recall 10th character of the alphabet</a:t>
            </a:r>
          </a:p>
          <a:p>
            <a:endParaRPr lang="en-US" sz="2000" dirty="0">
              <a:latin typeface="Georgia" panose="02040502050405020303" pitchFamily="18" charset="0"/>
            </a:endParaRPr>
          </a:p>
          <a:p>
            <a:r>
              <a:rPr lang="en-US" sz="2000" dirty="0">
                <a:latin typeface="Georgia" panose="02040502050405020303" pitchFamily="18" charset="0"/>
              </a:rPr>
              <a:t>Probably you went straight from the beginning of the stream in each case…  </a:t>
            </a:r>
          </a:p>
          <a:p>
            <a:r>
              <a:rPr lang="en-US" sz="2000" dirty="0">
                <a:latin typeface="Georgia" panose="02040502050405020303" pitchFamily="18" charset="0"/>
              </a:rPr>
              <a:t>because in sequences, order matters!</a:t>
            </a:r>
          </a:p>
          <a:p>
            <a:endParaRPr lang="en-US" sz="2000" dirty="0">
              <a:latin typeface="Georgia" panose="02040502050405020303" pitchFamily="18" charset="0"/>
            </a:endParaRPr>
          </a:p>
          <a:p>
            <a:endParaRPr lang="en-US" sz="2000" dirty="0">
              <a:latin typeface="Georgia" panose="02040502050405020303" pitchFamily="18" charset="0"/>
            </a:endParaRPr>
          </a:p>
          <a:p>
            <a:r>
              <a:rPr lang="en-US" sz="2400" dirty="0">
                <a:solidFill>
                  <a:srgbClr val="FF0000"/>
                </a:solidFill>
                <a:latin typeface="Georgia" panose="02040502050405020303" pitchFamily="18" charset="0"/>
              </a:rPr>
              <a:t>Idea: </a:t>
            </a:r>
            <a:r>
              <a:rPr lang="en-US" sz="2000" dirty="0">
                <a:latin typeface="Georgia" panose="02040502050405020303" pitchFamily="18" charset="0"/>
              </a:rPr>
              <a:t>retain the information preserving the importance of order</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3E92AD-4C93-46E4-BE71-A269F52F5729}"/>
              </a:ext>
            </a:extLst>
          </p:cNvPr>
          <p:cNvSpPr/>
          <p:nvPr/>
        </p:nvSpPr>
        <p:spPr>
          <a:xfrm>
            <a:off x="304800" y="2114550"/>
            <a:ext cx="8651727" cy="769441"/>
          </a:xfrm>
          <a:prstGeom prst="rect">
            <a:avLst/>
          </a:prstGeom>
        </p:spPr>
        <p:txBody>
          <a:bodyPr wrap="none">
            <a:spAutoFit/>
          </a:bodyPr>
          <a:lstStyle/>
          <a:p>
            <a:r>
              <a:rPr lang="en-US" sz="4400" dirty="0">
                <a:latin typeface="Georgia" panose="02040502050405020303" pitchFamily="18" charset="0"/>
              </a:rPr>
              <a:t>Recurrent Neural Network (RNN)</a:t>
            </a:r>
          </a:p>
        </p:txBody>
      </p:sp>
    </p:spTree>
    <p:extLst>
      <p:ext uri="{BB962C8B-B14F-4D97-AF65-F5344CB8AC3E}">
        <p14:creationId xmlns:p14="http://schemas.microsoft.com/office/powerpoint/2010/main" val="865283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2" name="Rectangle 1">
            <a:extLst>
              <a:ext uri="{FF2B5EF4-FFF2-40B4-BE49-F238E27FC236}">
                <a16:creationId xmlns:a16="http://schemas.microsoft.com/office/drawing/2014/main" id="{57FD302F-9961-4192-BEED-F85502842A66}"/>
              </a:ext>
            </a:extLst>
          </p:cNvPr>
          <p:cNvSpPr/>
          <p:nvPr/>
        </p:nvSpPr>
        <p:spPr>
          <a:xfrm>
            <a:off x="457200" y="1276350"/>
            <a:ext cx="7543800"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Georgia" panose="02040502050405020303" pitchFamily="18" charset="0"/>
              </a:rPr>
              <a:t>Good for Sequential data, or ordered data</a:t>
            </a:r>
          </a:p>
          <a:p>
            <a:pPr marL="342900" indent="-342900">
              <a:buFont typeface="Arial" panose="020B0604020202020204" pitchFamily="34" charset="0"/>
              <a:buChar char="•"/>
            </a:pPr>
            <a:r>
              <a:rPr lang="en-US" sz="2400" dirty="0">
                <a:latin typeface="Georgia" panose="02040502050405020303" pitchFamily="18" charset="0"/>
              </a:rPr>
              <a:t>Internal memory: remember important things about input</a:t>
            </a:r>
          </a:p>
          <a:p>
            <a:pPr marL="342900" indent="-342900">
              <a:buFont typeface="Arial" panose="020B0604020202020204" pitchFamily="34" charset="0"/>
              <a:buChar char="•"/>
            </a:pPr>
            <a:r>
              <a:rPr lang="en-US" sz="2400" dirty="0">
                <a:latin typeface="Georgia" panose="02040502050405020303" pitchFamily="18" charset="0"/>
              </a:rPr>
              <a:t>Produces output, copies and output, loop it back into input</a:t>
            </a:r>
          </a:p>
        </p:txBody>
      </p:sp>
    </p:spTree>
    <p:extLst>
      <p:ext uri="{BB962C8B-B14F-4D97-AF65-F5344CB8AC3E}">
        <p14:creationId xmlns:p14="http://schemas.microsoft.com/office/powerpoint/2010/main" val="286558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Shape 238"/>
        <p:cNvGrpSpPr/>
        <p:nvPr/>
      </p:nvGrpSpPr>
      <p:grpSpPr>
        <a:xfrm>
          <a:off x="0" y="0"/>
          <a:ext cx="0" cy="0"/>
          <a:chOff x="0" y="0"/>
          <a:chExt cx="0" cy="0"/>
        </a:xfrm>
      </p:grpSpPr>
      <p:cxnSp>
        <p:nvCxnSpPr>
          <p:cNvPr id="243" name="Google Shape;243;p27"/>
          <p:cNvCxnSpPr/>
          <p:nvPr/>
        </p:nvCxnSpPr>
        <p:spPr>
          <a:xfrm rot="10800000">
            <a:off x="1814250" y="1753200"/>
            <a:ext cx="2400" cy="435600"/>
          </a:xfrm>
          <a:prstGeom prst="straightConnector1">
            <a:avLst/>
          </a:prstGeom>
          <a:noFill/>
          <a:ln w="28575" cap="flat" cmpd="sng">
            <a:solidFill>
              <a:schemeClr val="dk2"/>
            </a:solidFill>
            <a:prstDash val="solid"/>
            <a:round/>
            <a:headEnd type="none" w="med" len="med"/>
            <a:tailEnd type="triangle" w="med" len="med"/>
          </a:ln>
        </p:spPr>
      </p:cxnSp>
      <p:cxnSp>
        <p:nvCxnSpPr>
          <p:cNvPr id="244" name="Google Shape;244;p27"/>
          <p:cNvCxnSpPr>
            <a:cxnSpLocks/>
          </p:cNvCxnSpPr>
          <p:nvPr/>
        </p:nvCxnSpPr>
        <p:spPr>
          <a:xfrm rot="10800000">
            <a:off x="1816650" y="3115200"/>
            <a:ext cx="0" cy="681300"/>
          </a:xfrm>
          <a:prstGeom prst="straightConnector1">
            <a:avLst/>
          </a:prstGeom>
          <a:noFill/>
          <a:ln w="28575" cap="flat" cmpd="sng">
            <a:solidFill>
              <a:schemeClr val="dk2"/>
            </a:solidFill>
            <a:prstDash val="solid"/>
            <a:round/>
            <a:headEnd type="none" w="med" len="med"/>
            <a:tailEnd type="triangle" w="med" len="med"/>
          </a:ln>
        </p:spPr>
      </p:cxnSp>
      <p:sp>
        <p:nvSpPr>
          <p:cNvPr id="246" name="Google Shape;246;p27"/>
          <p:cNvSpPr txBox="1"/>
          <p:nvPr/>
        </p:nvSpPr>
        <p:spPr>
          <a:xfrm>
            <a:off x="1353450" y="3796600"/>
            <a:ext cx="890100" cy="336600"/>
          </a:xfrm>
          <a:prstGeom prst="rect">
            <a:avLst/>
          </a:prstGeom>
          <a:noFill/>
          <a:ln>
            <a:noFill/>
          </a:ln>
        </p:spPr>
        <p:txBody>
          <a:bodyPr spcFirstLastPara="1" wrap="square" lIns="91425" tIns="91425" rIns="91425" bIns="91425" anchor="t" anchorCtr="0">
            <a:noAutofit/>
          </a:bodyPr>
          <a:lstStyle/>
          <a:p>
            <a:pPr algn="ctr">
              <a:buClr>
                <a:srgbClr val="000000"/>
              </a:buClr>
            </a:pPr>
            <a:r>
              <a:rPr lang="en" sz="1400" b="1" kern="0" dirty="0">
                <a:solidFill>
                  <a:srgbClr val="000000"/>
                </a:solidFill>
                <a:latin typeface="Cambria" panose="02040503050406030204" pitchFamily="18" charset="0"/>
                <a:ea typeface="Cambria" panose="02040503050406030204" pitchFamily="18" charset="0"/>
                <a:sym typeface="Montserrat"/>
              </a:rPr>
              <a:t>Input</a:t>
            </a:r>
            <a:endParaRPr sz="1400" b="1" kern="0" dirty="0">
              <a:solidFill>
                <a:srgbClr val="000000"/>
              </a:solidFill>
              <a:latin typeface="Cambria" panose="02040503050406030204" pitchFamily="18" charset="0"/>
              <a:ea typeface="Cambria" panose="02040503050406030204" pitchFamily="18" charset="0"/>
              <a:sym typeface="Montserrat"/>
            </a:endParaRPr>
          </a:p>
          <a:p>
            <a:pPr algn="ctr">
              <a:buClr>
                <a:srgbClr val="000000"/>
              </a:buClr>
            </a:pPr>
            <a:r>
              <a:rPr lang="en" sz="1400" b="1" kern="0" dirty="0">
                <a:solidFill>
                  <a:srgbClr val="000000"/>
                </a:solidFill>
                <a:latin typeface="Cambria" panose="02040503050406030204" pitchFamily="18" charset="0"/>
                <a:ea typeface="Cambria" panose="02040503050406030204" pitchFamily="18" charset="0"/>
                <a:sym typeface="Montserrat"/>
              </a:rPr>
              <a:t>at t=0</a:t>
            </a:r>
            <a:endParaRPr sz="1400" b="1" kern="0" dirty="0">
              <a:solidFill>
                <a:srgbClr val="000000"/>
              </a:solidFill>
              <a:latin typeface="Cambria" panose="02040503050406030204" pitchFamily="18" charset="0"/>
              <a:ea typeface="Cambria" panose="02040503050406030204" pitchFamily="18" charset="0"/>
              <a:sym typeface="Montserrat"/>
            </a:endParaRPr>
          </a:p>
        </p:txBody>
      </p:sp>
      <p:sp>
        <p:nvSpPr>
          <p:cNvPr id="247" name="Google Shape;247;p27"/>
          <p:cNvSpPr txBox="1"/>
          <p:nvPr/>
        </p:nvSpPr>
        <p:spPr>
          <a:xfrm>
            <a:off x="1371600" y="1276350"/>
            <a:ext cx="890100" cy="33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ontserrat"/>
                <a:sym typeface="Montserrat"/>
              </a:rPr>
              <a:t>Output at t=0</a:t>
            </a:r>
            <a:endParaRPr kumimoji="0" sz="14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ontserrat"/>
              <a:sym typeface="Montserrat"/>
            </a:endParaRPr>
          </a:p>
        </p:txBody>
      </p:sp>
      <p:cxnSp>
        <p:nvCxnSpPr>
          <p:cNvPr id="248" name="Google Shape;248;p27"/>
          <p:cNvCxnSpPr/>
          <p:nvPr/>
        </p:nvCxnSpPr>
        <p:spPr>
          <a:xfrm rot="10800000">
            <a:off x="3732150" y="1783113"/>
            <a:ext cx="2400" cy="435600"/>
          </a:xfrm>
          <a:prstGeom prst="straightConnector1">
            <a:avLst/>
          </a:prstGeom>
          <a:noFill/>
          <a:ln w="28575" cap="flat" cmpd="sng">
            <a:solidFill>
              <a:schemeClr val="dk2"/>
            </a:solidFill>
            <a:prstDash val="solid"/>
            <a:round/>
            <a:headEnd type="none" w="med" len="med"/>
            <a:tailEnd type="triangle" w="med" len="med"/>
          </a:ln>
        </p:spPr>
      </p:cxnSp>
      <p:cxnSp>
        <p:nvCxnSpPr>
          <p:cNvPr id="249" name="Google Shape;249;p27"/>
          <p:cNvCxnSpPr/>
          <p:nvPr/>
        </p:nvCxnSpPr>
        <p:spPr>
          <a:xfrm rot="10800000">
            <a:off x="3734550" y="3145113"/>
            <a:ext cx="0" cy="681300"/>
          </a:xfrm>
          <a:prstGeom prst="straightConnector1">
            <a:avLst/>
          </a:prstGeom>
          <a:noFill/>
          <a:ln w="28575" cap="flat" cmpd="sng">
            <a:solidFill>
              <a:schemeClr val="dk2"/>
            </a:solidFill>
            <a:prstDash val="solid"/>
            <a:round/>
            <a:headEnd type="none" w="med" len="med"/>
            <a:tailEnd type="triangle" w="med" len="med"/>
          </a:ln>
        </p:spPr>
      </p:cxnSp>
      <p:sp>
        <p:nvSpPr>
          <p:cNvPr id="250" name="Google Shape;250;p27"/>
          <p:cNvSpPr txBox="1"/>
          <p:nvPr/>
        </p:nvSpPr>
        <p:spPr>
          <a:xfrm>
            <a:off x="3271350" y="3826513"/>
            <a:ext cx="890100" cy="336600"/>
          </a:xfrm>
          <a:prstGeom prst="rect">
            <a:avLst/>
          </a:prstGeom>
          <a:noFill/>
          <a:ln>
            <a:noFill/>
          </a:ln>
        </p:spPr>
        <p:txBody>
          <a:bodyPr spcFirstLastPara="1" wrap="square" lIns="91425" tIns="91425" rIns="91425" bIns="91425" anchor="t" anchorCtr="0">
            <a:noAutofit/>
          </a:bodyPr>
          <a:lstStyle/>
          <a:p>
            <a:pPr marR="0" lvl="0" indent="0" algn="ctr" fontAlgn="auto">
              <a:lnSpc>
                <a:spcPct val="100000"/>
              </a:lnSpc>
              <a:spcBef>
                <a:spcPts val="0"/>
              </a:spcBef>
              <a:spcAft>
                <a:spcPts val="0"/>
              </a:spcAft>
              <a:buClr>
                <a:srgbClr val="000000"/>
              </a:buClr>
              <a:buSzTx/>
              <a:buFont typeface="Arial"/>
              <a:buNone/>
              <a:tabLst/>
              <a:defRPr/>
            </a:pPr>
            <a:r>
              <a:rPr lang="en" sz="1400" b="1" kern="0" dirty="0">
                <a:solidFill>
                  <a:srgbClr val="000000"/>
                </a:solidFill>
                <a:latin typeface="Cambria" panose="02040503050406030204" pitchFamily="18" charset="0"/>
                <a:ea typeface="Cambria" panose="02040503050406030204" pitchFamily="18" charset="0"/>
                <a:sym typeface="Montserrat"/>
              </a:rPr>
              <a:t>Input at t+1</a:t>
            </a:r>
            <a:endParaRPr sz="1400" b="1" kern="0" dirty="0">
              <a:solidFill>
                <a:srgbClr val="000000"/>
              </a:solidFill>
              <a:latin typeface="Cambria" panose="02040503050406030204" pitchFamily="18" charset="0"/>
              <a:ea typeface="Cambria" panose="02040503050406030204" pitchFamily="18" charset="0"/>
              <a:sym typeface="Montserrat"/>
            </a:endParaRPr>
          </a:p>
        </p:txBody>
      </p:sp>
      <p:cxnSp>
        <p:nvCxnSpPr>
          <p:cNvPr id="251" name="Google Shape;251;p27"/>
          <p:cNvCxnSpPr/>
          <p:nvPr/>
        </p:nvCxnSpPr>
        <p:spPr>
          <a:xfrm rot="10800000">
            <a:off x="5760200" y="1783113"/>
            <a:ext cx="2400" cy="435600"/>
          </a:xfrm>
          <a:prstGeom prst="straightConnector1">
            <a:avLst/>
          </a:prstGeom>
          <a:noFill/>
          <a:ln w="28575" cap="flat" cmpd="sng">
            <a:solidFill>
              <a:schemeClr val="dk2"/>
            </a:solidFill>
            <a:prstDash val="solid"/>
            <a:round/>
            <a:headEnd type="none" w="med" len="med"/>
            <a:tailEnd type="triangle" w="med" len="med"/>
          </a:ln>
        </p:spPr>
      </p:cxnSp>
      <p:cxnSp>
        <p:nvCxnSpPr>
          <p:cNvPr id="252" name="Google Shape;252;p27"/>
          <p:cNvCxnSpPr/>
          <p:nvPr/>
        </p:nvCxnSpPr>
        <p:spPr>
          <a:xfrm rot="10800000">
            <a:off x="5762600" y="3145113"/>
            <a:ext cx="0" cy="681300"/>
          </a:xfrm>
          <a:prstGeom prst="straightConnector1">
            <a:avLst/>
          </a:prstGeom>
          <a:noFill/>
          <a:ln w="28575" cap="flat" cmpd="sng">
            <a:solidFill>
              <a:schemeClr val="dk2"/>
            </a:solidFill>
            <a:prstDash val="solid"/>
            <a:round/>
            <a:headEnd type="none" w="med" len="med"/>
            <a:tailEnd type="triangle" w="med" len="med"/>
          </a:ln>
        </p:spPr>
      </p:cxnSp>
      <p:sp>
        <p:nvSpPr>
          <p:cNvPr id="253" name="Google Shape;253;p27"/>
          <p:cNvSpPr txBox="1"/>
          <p:nvPr/>
        </p:nvSpPr>
        <p:spPr>
          <a:xfrm>
            <a:off x="5299400" y="3826513"/>
            <a:ext cx="890100" cy="336600"/>
          </a:xfrm>
          <a:prstGeom prst="rect">
            <a:avLst/>
          </a:prstGeom>
          <a:noFill/>
          <a:ln>
            <a:noFill/>
          </a:ln>
        </p:spPr>
        <p:txBody>
          <a:bodyPr spcFirstLastPara="1" wrap="square" lIns="91425" tIns="91425" rIns="91425" bIns="91425" anchor="t" anchorCtr="0">
            <a:noAutofit/>
          </a:bodyPr>
          <a:lstStyle/>
          <a:p>
            <a:pPr algn="ctr">
              <a:buClr>
                <a:srgbClr val="000000"/>
              </a:buClr>
            </a:pPr>
            <a:r>
              <a:rPr lang="en" sz="1400" b="1" kern="0" dirty="0">
                <a:solidFill>
                  <a:srgbClr val="000000"/>
                </a:solidFill>
                <a:latin typeface="Cambria" panose="02040503050406030204" pitchFamily="18" charset="0"/>
                <a:ea typeface="Cambria" panose="02040503050406030204" pitchFamily="18" charset="0"/>
                <a:sym typeface="Montserrat"/>
              </a:rPr>
              <a:t>Input at t+2</a:t>
            </a:r>
            <a:endParaRPr sz="1400" b="1" kern="0" dirty="0">
              <a:solidFill>
                <a:srgbClr val="000000"/>
              </a:solidFill>
              <a:latin typeface="Cambria" panose="02040503050406030204" pitchFamily="18" charset="0"/>
              <a:ea typeface="Cambria" panose="02040503050406030204" pitchFamily="18" charset="0"/>
              <a:sym typeface="Montserrat"/>
            </a:endParaRPr>
          </a:p>
        </p:txBody>
      </p:sp>
      <p:sp>
        <p:nvSpPr>
          <p:cNvPr id="254" name="Google Shape;254;p27"/>
          <p:cNvSpPr txBox="1"/>
          <p:nvPr/>
        </p:nvSpPr>
        <p:spPr>
          <a:xfrm>
            <a:off x="3288300" y="1306263"/>
            <a:ext cx="890100" cy="33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400" b="1" kern="0" dirty="0">
                <a:solidFill>
                  <a:srgbClr val="000000"/>
                </a:solidFill>
                <a:latin typeface="Cambria" panose="02040503050406030204" pitchFamily="18" charset="0"/>
                <a:ea typeface="Cambria" panose="02040503050406030204" pitchFamily="18" charset="0"/>
                <a:sym typeface="Montserrat"/>
              </a:rPr>
              <a:t>Output at t+1</a:t>
            </a:r>
            <a:endParaRPr sz="1400" b="1" kern="0" dirty="0">
              <a:solidFill>
                <a:srgbClr val="000000"/>
              </a:solidFill>
              <a:latin typeface="Cambria" panose="02040503050406030204" pitchFamily="18" charset="0"/>
              <a:ea typeface="Cambria" panose="02040503050406030204" pitchFamily="18" charset="0"/>
              <a:sym typeface="Montserrat"/>
            </a:endParaRPr>
          </a:p>
        </p:txBody>
      </p:sp>
      <p:sp>
        <p:nvSpPr>
          <p:cNvPr id="255" name="Google Shape;255;p27"/>
          <p:cNvSpPr txBox="1"/>
          <p:nvPr/>
        </p:nvSpPr>
        <p:spPr>
          <a:xfrm>
            <a:off x="5299400" y="1306263"/>
            <a:ext cx="890100" cy="336600"/>
          </a:xfrm>
          <a:prstGeom prst="rect">
            <a:avLst/>
          </a:prstGeom>
          <a:noFill/>
          <a:ln>
            <a:noFill/>
          </a:ln>
        </p:spPr>
        <p:txBody>
          <a:bodyPr spcFirstLastPara="1" wrap="square" lIns="91425" tIns="91425" rIns="91425" bIns="91425" anchor="t" anchorCtr="0">
            <a:noAutofit/>
          </a:bodyPr>
          <a:lstStyle/>
          <a:p>
            <a:pPr algn="ctr">
              <a:buClr>
                <a:srgbClr val="000000"/>
              </a:buClr>
            </a:pPr>
            <a:r>
              <a:rPr lang="en" sz="1400" b="1" kern="0" dirty="0">
                <a:solidFill>
                  <a:srgbClr val="000000"/>
                </a:solidFill>
                <a:latin typeface="Cambria" panose="02040503050406030204" pitchFamily="18" charset="0"/>
                <a:ea typeface="Cambria" panose="02040503050406030204" pitchFamily="18" charset="0"/>
                <a:sym typeface="Montserrat"/>
              </a:rPr>
              <a:t>Output at t+2</a:t>
            </a:r>
            <a:endParaRPr sz="1400" b="1" kern="0" dirty="0">
              <a:solidFill>
                <a:srgbClr val="000000"/>
              </a:solidFill>
              <a:latin typeface="Cambria" panose="02040503050406030204" pitchFamily="18" charset="0"/>
              <a:ea typeface="Cambria" panose="02040503050406030204" pitchFamily="18" charset="0"/>
              <a:sym typeface="Montserrat"/>
            </a:endParaRPr>
          </a:p>
        </p:txBody>
      </p:sp>
      <p:cxnSp>
        <p:nvCxnSpPr>
          <p:cNvPr id="256" name="Google Shape;256;p27"/>
          <p:cNvCxnSpPr>
            <a:cxnSpLocks/>
          </p:cNvCxnSpPr>
          <p:nvPr/>
        </p:nvCxnSpPr>
        <p:spPr>
          <a:xfrm>
            <a:off x="2434700" y="2366825"/>
            <a:ext cx="762000" cy="612600"/>
          </a:xfrm>
          <a:prstGeom prst="curvedConnector3">
            <a:avLst>
              <a:gd name="adj1" fmla="val 50000"/>
            </a:avLst>
          </a:prstGeom>
          <a:noFill/>
          <a:ln w="28575" cap="flat" cmpd="sng">
            <a:solidFill>
              <a:schemeClr val="dk2"/>
            </a:solidFill>
            <a:prstDash val="solid"/>
            <a:round/>
            <a:headEnd type="none" w="med" len="med"/>
            <a:tailEnd type="triangle" w="med" len="med"/>
          </a:ln>
        </p:spPr>
      </p:cxnSp>
      <p:cxnSp>
        <p:nvCxnSpPr>
          <p:cNvPr id="258" name="Google Shape;258;p27"/>
          <p:cNvCxnSpPr/>
          <p:nvPr/>
        </p:nvCxnSpPr>
        <p:spPr>
          <a:xfrm>
            <a:off x="4338493" y="2409494"/>
            <a:ext cx="845700" cy="650400"/>
          </a:xfrm>
          <a:prstGeom prst="curvedConnector3">
            <a:avLst>
              <a:gd name="adj1" fmla="val 50000"/>
            </a:avLst>
          </a:prstGeom>
          <a:noFill/>
          <a:ln w="28575" cap="flat" cmpd="sng">
            <a:solidFill>
              <a:schemeClr val="dk2"/>
            </a:solidFill>
            <a:prstDash val="solid"/>
            <a:round/>
            <a:headEnd type="none" w="med" len="med"/>
            <a:tailEnd type="triangle" w="med" len="med"/>
          </a:ln>
        </p:spPr>
      </p:cxnSp>
      <p:cxnSp>
        <p:nvCxnSpPr>
          <p:cNvPr id="259" name="Google Shape;259;p27"/>
          <p:cNvCxnSpPr/>
          <p:nvPr/>
        </p:nvCxnSpPr>
        <p:spPr>
          <a:xfrm>
            <a:off x="6280868" y="2393919"/>
            <a:ext cx="751800" cy="751200"/>
          </a:xfrm>
          <a:prstGeom prst="curvedConnector3">
            <a:avLst>
              <a:gd name="adj1" fmla="val 50000"/>
            </a:avLst>
          </a:prstGeom>
          <a:noFill/>
          <a:ln w="28575" cap="flat" cmpd="sng">
            <a:solidFill>
              <a:schemeClr val="dk2"/>
            </a:solidFill>
            <a:prstDash val="dash"/>
            <a:round/>
            <a:headEnd type="none" w="med" len="med"/>
            <a:tailEnd type="triangle" w="med" len="med"/>
          </a:ln>
        </p:spPr>
      </p:cxnSp>
      <p:sp>
        <p:nvSpPr>
          <p:cNvPr id="260" name="Google Shape;260;p27"/>
          <p:cNvSpPr txBox="1"/>
          <p:nvPr/>
        </p:nvSpPr>
        <p:spPr>
          <a:xfrm>
            <a:off x="1433975" y="4207525"/>
            <a:ext cx="159780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ontserrat"/>
                <a:sym typeface="Montserrat"/>
              </a:rPr>
              <a:t>Time</a:t>
            </a:r>
            <a:endParaRPr kumimoji="0" sz="3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ontserrat"/>
              <a:sym typeface="Montserrat"/>
            </a:endParaRPr>
          </a:p>
        </p:txBody>
      </p:sp>
      <p:sp>
        <p:nvSpPr>
          <p:cNvPr id="261" name="Google Shape;261;p27"/>
          <p:cNvSpPr/>
          <p:nvPr/>
        </p:nvSpPr>
        <p:spPr>
          <a:xfrm>
            <a:off x="1282800" y="2241300"/>
            <a:ext cx="1141800" cy="821400"/>
          </a:xfrm>
          <a:prstGeom prst="roundRect">
            <a:avLst>
              <a:gd name="adj" fmla="val 16667"/>
            </a:avLst>
          </a:prstGeom>
          <a:noFill/>
          <a:ln w="28575" cap="flat" cmpd="sng">
            <a:solidFill>
              <a:srgbClr val="351C75"/>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2" name="Google Shape;262;p27"/>
          <p:cNvSpPr/>
          <p:nvPr/>
        </p:nvSpPr>
        <p:spPr>
          <a:xfrm>
            <a:off x="3163650" y="2271225"/>
            <a:ext cx="1141800" cy="821400"/>
          </a:xfrm>
          <a:prstGeom prst="roundRect">
            <a:avLst>
              <a:gd name="adj" fmla="val 16667"/>
            </a:avLst>
          </a:prstGeom>
          <a:noFill/>
          <a:ln w="28575" cap="flat" cmpd="sng">
            <a:solidFill>
              <a:srgbClr val="351C75"/>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3" name="Google Shape;263;p27"/>
          <p:cNvSpPr/>
          <p:nvPr/>
        </p:nvSpPr>
        <p:spPr>
          <a:xfrm>
            <a:off x="5139075" y="2324000"/>
            <a:ext cx="1141800" cy="821400"/>
          </a:xfrm>
          <a:prstGeom prst="roundRect">
            <a:avLst>
              <a:gd name="adj" fmla="val 16667"/>
            </a:avLst>
          </a:prstGeom>
          <a:noFill/>
          <a:ln w="28575" cap="flat" cmpd="sng">
            <a:solidFill>
              <a:srgbClr val="351C75"/>
            </a:solidFill>
            <a:prstDash val="dash"/>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4" name="Google Shape;264;p27"/>
          <p:cNvSpPr/>
          <p:nvPr/>
        </p:nvSpPr>
        <p:spPr>
          <a:xfrm>
            <a:off x="1371600" y="2533313"/>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5" name="Google Shape;265;p27"/>
          <p:cNvSpPr/>
          <p:nvPr/>
        </p:nvSpPr>
        <p:spPr>
          <a:xfrm>
            <a:off x="1728450" y="2526738"/>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6" name="Google Shape;266;p27"/>
          <p:cNvSpPr/>
          <p:nvPr/>
        </p:nvSpPr>
        <p:spPr>
          <a:xfrm>
            <a:off x="2081575" y="2526738"/>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7" name="Google Shape;267;p27"/>
          <p:cNvSpPr/>
          <p:nvPr/>
        </p:nvSpPr>
        <p:spPr>
          <a:xfrm>
            <a:off x="3236150" y="2559963"/>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8" name="Google Shape;268;p27"/>
          <p:cNvSpPr/>
          <p:nvPr/>
        </p:nvSpPr>
        <p:spPr>
          <a:xfrm>
            <a:off x="3593000" y="2553388"/>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9" name="Google Shape;269;p27"/>
          <p:cNvSpPr/>
          <p:nvPr/>
        </p:nvSpPr>
        <p:spPr>
          <a:xfrm>
            <a:off x="3946125" y="2553388"/>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0" name="Google Shape;270;p27"/>
          <p:cNvSpPr/>
          <p:nvPr/>
        </p:nvSpPr>
        <p:spPr>
          <a:xfrm>
            <a:off x="5252300" y="2559950"/>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1" name="Google Shape;271;p27"/>
          <p:cNvSpPr/>
          <p:nvPr/>
        </p:nvSpPr>
        <p:spPr>
          <a:xfrm>
            <a:off x="5609150" y="2553375"/>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2" name="Google Shape;272;p27"/>
          <p:cNvSpPr/>
          <p:nvPr/>
        </p:nvSpPr>
        <p:spPr>
          <a:xfrm>
            <a:off x="5962275" y="2553375"/>
            <a:ext cx="2505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73" name="Google Shape;273;p27"/>
          <p:cNvCxnSpPr/>
          <p:nvPr/>
        </p:nvCxnSpPr>
        <p:spPr>
          <a:xfrm>
            <a:off x="2625375" y="4562288"/>
            <a:ext cx="4407300" cy="0"/>
          </a:xfrm>
          <a:prstGeom prst="straightConnector1">
            <a:avLst/>
          </a:prstGeom>
          <a:noFill/>
          <a:ln w="76200" cap="flat" cmpd="sng">
            <a:solidFill>
              <a:srgbClr val="000000"/>
            </a:solidFill>
            <a:prstDash val="solid"/>
            <a:round/>
            <a:headEnd type="none" w="med" len="med"/>
            <a:tailEnd type="triangle" w="med" len="med"/>
          </a:ln>
        </p:spPr>
      </p:cxnSp>
      <p:sp>
        <p:nvSpPr>
          <p:cNvPr id="37" name="Title 1">
            <a:extLst>
              <a:ext uri="{FF2B5EF4-FFF2-40B4-BE49-F238E27FC236}">
                <a16:creationId xmlns:a16="http://schemas.microsoft.com/office/drawing/2014/main" id="{24E641F7-3162-4674-ADBD-7C6772C0CF8A}"/>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40" name="Rectangle 39">
            <a:extLst>
              <a:ext uri="{FF2B5EF4-FFF2-40B4-BE49-F238E27FC236}">
                <a16:creationId xmlns:a16="http://schemas.microsoft.com/office/drawing/2014/main" id="{0EFD8914-C961-4B6E-BD7F-1C54048DEC48}"/>
              </a:ext>
            </a:extLst>
          </p:cNvPr>
          <p:cNvSpPr/>
          <p:nvPr/>
        </p:nvSpPr>
        <p:spPr>
          <a:xfrm>
            <a:off x="598858" y="906218"/>
            <a:ext cx="2026517" cy="400110"/>
          </a:xfrm>
          <a:prstGeom prst="rect">
            <a:avLst/>
          </a:prstGeom>
        </p:spPr>
        <p:txBody>
          <a:bodyPr wrap="none">
            <a:spAutoFit/>
          </a:bodyPr>
          <a:lstStyle/>
          <a:p>
            <a:r>
              <a:rPr lang="en-US" sz="2000" dirty="0">
                <a:latin typeface="Georgia" panose="02040502050405020303" pitchFamily="18" charset="0"/>
              </a:rPr>
              <a:t>"Unrolled" layer</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817CC0-874B-46B4-989C-87A2EB78F651}"/>
              </a:ext>
            </a:extLst>
          </p:cNvPr>
          <p:cNvPicPr>
            <a:picLocks noChangeAspect="1"/>
          </p:cNvPicPr>
          <p:nvPr/>
        </p:nvPicPr>
        <p:blipFill>
          <a:blip r:embed="rId2"/>
          <a:stretch>
            <a:fillRect/>
          </a:stretch>
        </p:blipFill>
        <p:spPr>
          <a:xfrm>
            <a:off x="457200" y="1123950"/>
            <a:ext cx="8052872" cy="3352800"/>
          </a:xfrm>
          <a:prstGeom prst="rect">
            <a:avLst/>
          </a:prstGeom>
        </p:spPr>
      </p:pic>
      <p:sp>
        <p:nvSpPr>
          <p:cNvPr id="5" name="Title 1">
            <a:extLst>
              <a:ext uri="{FF2B5EF4-FFF2-40B4-BE49-F238E27FC236}">
                <a16:creationId xmlns:a16="http://schemas.microsoft.com/office/drawing/2014/main" id="{9A574F34-2A5B-435B-BF8E-7266756391E8}"/>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Different kind of RNN</a:t>
            </a:r>
          </a:p>
        </p:txBody>
      </p:sp>
    </p:spTree>
    <p:extLst>
      <p:ext uri="{BB962C8B-B14F-4D97-AF65-F5344CB8AC3E}">
        <p14:creationId xmlns:p14="http://schemas.microsoft.com/office/powerpoint/2010/main" val="282525980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8279</TotalTime>
  <Words>1743</Words>
  <Application>Microsoft Office PowerPoint</Application>
  <PresentationFormat>On-screen Show (16:9)</PresentationFormat>
  <Paragraphs>172</Paragraphs>
  <Slides>36</Slides>
  <Notes>7</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36</vt:i4>
      </vt:variant>
    </vt:vector>
  </HeadingPairs>
  <TitlesOfParts>
    <vt:vector size="49" baseType="lpstr">
      <vt:lpstr>Arial</vt:lpstr>
      <vt:lpstr>Calibri</vt:lpstr>
      <vt:lpstr>Cambria</vt:lpstr>
      <vt:lpstr>Courier New</vt:lpstr>
      <vt:lpstr>Georgia</vt:lpstr>
      <vt:lpstr>Helvetica</vt:lpstr>
      <vt:lpstr>Montserrat</vt:lpstr>
      <vt:lpstr>Times New Roman</vt:lpstr>
      <vt:lpstr>Custom Design</vt:lpstr>
      <vt:lpstr>1_Custom Design</vt:lpstr>
      <vt:lpstr>2_Custom Design</vt:lpstr>
      <vt:lpstr>2_Office Theme</vt:lpstr>
      <vt:lpstr>3_Custom Design</vt:lpstr>
      <vt:lpstr>Keras</vt:lpstr>
      <vt:lpstr>Feedback is greatly appreciated!</vt:lpstr>
      <vt:lpstr>Overview</vt:lpstr>
      <vt:lpstr>Difference between RNN and feed forward</vt:lpstr>
      <vt:lpstr>The importance of context</vt:lpstr>
      <vt:lpstr>PowerPoint Presentation</vt:lpstr>
      <vt:lpstr>Recurrent Neural Network (RNN)</vt:lpstr>
      <vt:lpstr>Recurrent Neural Network (RNN)</vt:lpstr>
      <vt:lpstr>Different kind of RNN</vt:lpstr>
      <vt:lpstr>Recurrent Neural Network (RNN)</vt:lpstr>
      <vt:lpstr>Recurrent Neural Network (RNN)</vt:lpstr>
      <vt:lpstr>Recurrent Neural Network (RNN)</vt:lpstr>
      <vt:lpstr>PowerPoint Presentation</vt:lpstr>
      <vt:lpstr>RNN vs LSTM</vt:lpstr>
      <vt:lpstr>RNN vs LSTM</vt:lpstr>
      <vt:lpstr>An LSTM Cell</vt:lpstr>
      <vt:lpstr>Core idea behind LSTM</vt:lpstr>
      <vt:lpstr>Gate</vt:lpstr>
      <vt:lpstr>Long Short Term Memory (LSTM)</vt:lpstr>
      <vt:lpstr>Meaning Of the Symbols</vt:lpstr>
      <vt:lpstr>Long Short Term Memory (LSTM)</vt:lpstr>
      <vt:lpstr>Long Short Term Memory (LSTM)</vt:lpstr>
      <vt:lpstr>PowerPoint Presentation</vt:lpstr>
      <vt:lpstr>PowerPoint Presentation</vt:lpstr>
      <vt:lpstr>PowerPoint Presentation</vt:lpstr>
      <vt:lpstr>Use case: Sentiment Analysis using LSTM</vt:lpstr>
      <vt:lpstr>Sentiment Classification</vt:lpstr>
      <vt:lpstr>Loading the documents</vt:lpstr>
      <vt:lpstr>Data Tokenization </vt:lpstr>
      <vt:lpstr>Encoding the documents </vt:lpstr>
      <vt:lpstr>Output of Trim</vt:lpstr>
      <vt:lpstr>Split the dataset</vt:lpstr>
      <vt:lpstr>Model: RNN and Embeddings </vt:lpstr>
      <vt:lpstr>Calling Callback</vt:lpstr>
      <vt:lpstr>Fit the model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cp:lastModifiedBy>Goudarzvand, Saria (UMKC-Student)</cp:lastModifiedBy>
  <cp:revision>130</cp:revision>
  <dcterms:created xsi:type="dcterms:W3CDTF">2017-11-15T06:49:23Z</dcterms:created>
  <dcterms:modified xsi:type="dcterms:W3CDTF">2018-11-09T18:20:14Z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2017-11-15T00:00:00Z</vt:filetime>
  </property>
</Properties>
</file>