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media/image6.jpg" ContentType="image/jpg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media/image7.jpg" ContentType="image/jpg"/>
  <Override PartName="/ppt/media/image8.jpg" ContentType="image/jpg"/>
  <Override PartName="/ppt/media/image11.jpg" ContentType="image/jpg"/>
  <Override PartName="/ppt/media/image12.jpg" ContentType="image/jpg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media/image25.jpg" ContentType="image/jpg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  <p:sldMasterId id="2147483785" r:id="rId3"/>
    <p:sldMasterId id="2147483799" r:id="rId4"/>
    <p:sldMasterId id="2147483811" r:id="rId5"/>
    <p:sldMasterId id="2147483823" r:id="rId6"/>
  </p:sldMasterIdLst>
  <p:notesMasterIdLst>
    <p:notesMasterId r:id="rId69"/>
  </p:notesMasterIdLst>
  <p:sldIdLst>
    <p:sldId id="530" r:id="rId7"/>
    <p:sldId id="531" r:id="rId8"/>
    <p:sldId id="406" r:id="rId9"/>
    <p:sldId id="519" r:id="rId10"/>
    <p:sldId id="520" r:id="rId11"/>
    <p:sldId id="523" r:id="rId12"/>
    <p:sldId id="524" r:id="rId13"/>
    <p:sldId id="533" r:id="rId14"/>
    <p:sldId id="534" r:id="rId15"/>
    <p:sldId id="535" r:id="rId16"/>
    <p:sldId id="261" r:id="rId17"/>
    <p:sldId id="532" r:id="rId18"/>
    <p:sldId id="522" r:id="rId19"/>
    <p:sldId id="536" r:id="rId20"/>
    <p:sldId id="537" r:id="rId21"/>
    <p:sldId id="538" r:id="rId22"/>
    <p:sldId id="549" r:id="rId23"/>
    <p:sldId id="489" r:id="rId24"/>
    <p:sldId id="491" r:id="rId25"/>
    <p:sldId id="542" r:id="rId26"/>
    <p:sldId id="258" r:id="rId27"/>
    <p:sldId id="259" r:id="rId28"/>
    <p:sldId id="260" r:id="rId29"/>
    <p:sldId id="541" r:id="rId30"/>
    <p:sldId id="490" r:id="rId31"/>
    <p:sldId id="262" r:id="rId32"/>
    <p:sldId id="263" r:id="rId33"/>
    <p:sldId id="264" r:id="rId34"/>
    <p:sldId id="265" r:id="rId35"/>
    <p:sldId id="269" r:id="rId36"/>
    <p:sldId id="502" r:id="rId37"/>
    <p:sldId id="503" r:id="rId38"/>
    <p:sldId id="501" r:id="rId39"/>
    <p:sldId id="460" r:id="rId40"/>
    <p:sldId id="493" r:id="rId41"/>
    <p:sldId id="550" r:id="rId42"/>
    <p:sldId id="496" r:id="rId43"/>
    <p:sldId id="552" r:id="rId44"/>
    <p:sldId id="498" r:id="rId45"/>
    <p:sldId id="553" r:id="rId46"/>
    <p:sldId id="551" r:id="rId47"/>
    <p:sldId id="554" r:id="rId48"/>
    <p:sldId id="555" r:id="rId49"/>
    <p:sldId id="505" r:id="rId50"/>
    <p:sldId id="556" r:id="rId51"/>
    <p:sldId id="557" r:id="rId52"/>
    <p:sldId id="558" r:id="rId53"/>
    <p:sldId id="559" r:id="rId54"/>
    <p:sldId id="560" r:id="rId55"/>
    <p:sldId id="507" r:id="rId56"/>
    <p:sldId id="508" r:id="rId57"/>
    <p:sldId id="463" r:id="rId58"/>
    <p:sldId id="509" r:id="rId59"/>
    <p:sldId id="271" r:id="rId60"/>
    <p:sldId id="272" r:id="rId61"/>
    <p:sldId id="273" r:id="rId62"/>
    <p:sldId id="561" r:id="rId63"/>
    <p:sldId id="562" r:id="rId64"/>
    <p:sldId id="563" r:id="rId65"/>
    <p:sldId id="477" r:id="rId66"/>
    <p:sldId id="478" r:id="rId67"/>
    <p:sldId id="39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chu" initials="P" lastIdx="1" clrIdx="0">
    <p:extLst>
      <p:ext uri="{19B8F6BF-5375-455C-9EA6-DF929625EA0E}">
        <p15:presenceInfo xmlns:p15="http://schemas.microsoft.com/office/powerpoint/2012/main" userId="Puc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2BE9"/>
    <a:srgbClr val="23E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" Type="http://schemas.openxmlformats.org/officeDocument/2006/relationships/slide" Target="slides/slide1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0AA69-3194-4F77-8600-3A6CCD6561C2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348D4-D935-46B2-B451-65D48947C9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CF24-6477-4947-845F-515A6C44A1CA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62F8-8F68-4B44-AF60-BA5CE8118F12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31D1-2132-4EF8-9D46-E1300BBA8367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4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4EC9-9287-4537-8986-1400CFC2524C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4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62E2-87C3-4636-BB4F-8E43C6BEEDE0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75D-18EE-4A66-B069-AB40CAF6B82D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2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8A2D-8CFC-48B1-9844-3A56CB82AD2D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4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FFD5-430F-48B5-93B5-7E36CAFED6F0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7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C19B-F48C-4958-9FFD-ABFB1FB9E08C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4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F6C5-F5AB-463A-988C-EBB07BF1F5A3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0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0653-7E50-401F-98BE-D291C7E36781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14D4-BA91-4141-9A04-EFDCED6D1DAE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25FC-9A0A-4FB4-B3FF-E60D9BD50DED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82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A70D-FDD9-44C2-8617-874F6905D1B1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3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304E-3565-4D12-8195-086404A4EF48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65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2203-F868-4364-928F-79020713F0BD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30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EEC-EA61-4B61-8B1F-47BB529A9462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23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73-6903-448D-B79C-037D34592124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53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9325-6B63-481B-B9C8-176E1B913C34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93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4980-3BA0-4B98-88C2-DE3DE8374370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70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7CB2-9B33-4A3C-BA91-C1AA2E8D2242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3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081-8C7F-4D5B-AF39-366A6A62D4B8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0FE6-CEB5-4891-88A7-E79E0046CD5D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05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8A65-BC9A-413C-BF1E-80006E2B002E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10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070-B3D2-42D1-890D-A5AC45FBA4AF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11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B234-2B59-40EF-BAE3-D95EFE7803BD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58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F0FA-B4B9-4A21-80C8-1201212F5B18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19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E9B-C3A8-4707-8B26-F40CE9BEC07C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18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DD3E-C812-4718-9784-F230AE16DBE3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8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E4DE-4D1E-4D4E-AC55-652FB20245BF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33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9978-FCDE-4E34-A56D-EAB8C3E42944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5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ACFD-EFD7-4BC6-989C-E35B81C1A295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1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C126-13D5-4C66-ACBD-2DDB0B041FF0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C117-560E-465F-BBF8-0C8EFB7B3D98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7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ED91-1F64-4A1F-B009-6210086771B9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42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78FA-77BF-40B5-A43D-6DDAB7467AAE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95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0823-07C6-4F3A-BC2B-D5E627FD0E8F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001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C808-4FE7-4D68-8CDD-68DB3341513A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56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DDA1-C2D7-4EB6-B34E-E88836B071B3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9EC1-CD5A-4655-B36A-BFB24930CC76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220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B27E-2834-43A9-803F-9EFDDFAC4ACE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275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2203-F868-4364-928F-79020713F0BD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661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EEC-EA61-4B61-8B1F-47BB529A9462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365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73-6903-448D-B79C-037D34592124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5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8F12-6B62-4160-BB22-477E4D31B25B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516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9325-6B63-481B-B9C8-176E1B913C34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830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4980-3BA0-4B98-88C2-DE3DE8374370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417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7CB2-9B33-4A3C-BA91-C1AA2E8D2242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910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081-8C7F-4D5B-AF39-366A6A62D4B8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485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8A65-BC9A-413C-BF1E-80006E2B002E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19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070-B3D2-42D1-890D-A5AC45FBA4AF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179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B234-2B59-40EF-BAE3-D95EFE7803BD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218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F0FA-B4B9-4A21-80C8-1201212F5B18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63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2203-F868-4364-928F-79020713F0BD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085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EEC-EA61-4B61-8B1F-47BB529A9462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1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C2E2-6DDE-4DA6-B048-43F7A7D6D745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714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73-6903-448D-B79C-037D34592124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586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9325-6B63-481B-B9C8-176E1B913C34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393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4980-3BA0-4B98-88C2-DE3DE8374370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501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7CB2-9B33-4A3C-BA91-C1AA2E8D2242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052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081-8C7F-4D5B-AF39-366A6A62D4B8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912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8A65-BC9A-413C-BF1E-80006E2B002E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7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070-B3D2-42D1-890D-A5AC45FBA4AF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037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B234-2B59-40EF-BAE3-D95EFE7803BD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690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F0FA-B4B9-4A21-80C8-1201212F5B18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022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4092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C54A-3E01-4A52-B506-79481A3F0B77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988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33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7931" y="1508003"/>
            <a:ext cx="527388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55021" y="1508003"/>
            <a:ext cx="468206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716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CB0F-C574-4A54-8C1D-46EEBDA23A67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747D-5F41-45A3-AAD6-0F3106E43D6C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E9C3-9B43-4C41-8D4A-D23BD117D93F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27773-88B3-4CA3-9000-AF64165FE434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01DB-61BE-4B8C-A702-48D8EAA5930E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83650-1D65-4EC5-B2E9-6054F31F9F25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E9C3-9B43-4C41-8D4A-D23BD117D93F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6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E9C3-9B43-4C41-8D4A-D23BD117D93F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</p:sldLayoutIdLst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mastery.com/machine-learning-in-python-step-by-step/" TargetMode="External"/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6.xml"/><Relationship Id="rId4" Type="http://schemas.openxmlformats.org/officeDocument/2006/relationships/hyperlink" Target="https://www.analyticsvidhya.com/blog/2015/08/comprehensive-guide-regressio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python-for-data-science-and-machine-learning-bootcamp/learn/v4/overview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python-for-data-science-and-machine-learning-bootcamp/learn/v4/overview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python-for-data-science-and-machine-learning-bootcamp/learn/v4/overview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python-for-data-science-and-machine-learning-bootcamp/learn/v4/overview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5/08/comprehensive-guide-regression/" TargetMode="External"/><Relationship Id="rId1" Type="http://schemas.openxmlformats.org/officeDocument/2006/relationships/slideLayout" Target="../slideLayouts/slideLayout5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python-for-data-science-and-machine-learning-bootcamp/learn/v4/overview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python-for-data-science-and-machine-learning-bootcamp/learn/v4/overview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python-for-data-science-and-machine-learning-bootcamp/learn/v4/overview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python-for-data-science-and-machine-learning-bootcamp/learn/v4/overview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www.udemy.com/python-for-data-science-and-machine-learning-bootcamp/learn/v4/overview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8.xml"/><Relationship Id="rId4" Type="http://schemas.openxmlformats.org/officeDocument/2006/relationships/hyperlink" Target="https://www.analyticsvidhya.com/blog/2015/08/comprehensive-guide-regress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9.xml"/><Relationship Id="rId5" Type="http://schemas.openxmlformats.org/officeDocument/2006/relationships/hyperlink" Target="https://www.analyticsvidhya.com/blog/2015/08/comprehensive-guide-regression/" TargetMode="External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slideLayout" Target="../slideLayouts/slideLayout59.xml"/><Relationship Id="rId7" Type="http://schemas.openxmlformats.org/officeDocument/2006/relationships/oleObject" Target="../embeddings/oleObject2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0.wmf"/><Relationship Id="rId4" Type="http://schemas.openxmlformats.org/officeDocument/2006/relationships/image" Target="../media/image2.jpg"/><Relationship Id="rId9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11.xml"/><Relationship Id="rId5" Type="http://schemas.openxmlformats.org/officeDocument/2006/relationships/hyperlink" Target="http://beancoder.com/linear-regression-stock-prediction/" TargetMode="External"/><Relationship Id="rId4" Type="http://schemas.openxmlformats.org/officeDocument/2006/relationships/image" Target="../media/image2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4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clustering.html#dbscan" TargetMode="External"/><Relationship Id="rId3" Type="http://schemas.openxmlformats.org/officeDocument/2006/relationships/hyperlink" Target="http://scikit-learn.org/stable/modules/clustering.html#mini-batch-kmeans" TargetMode="External"/><Relationship Id="rId7" Type="http://schemas.openxmlformats.org/officeDocument/2006/relationships/hyperlink" Target="http://scikit-learn.org/stable/modules/clustering.html#hierarchical-clustering" TargetMode="External"/><Relationship Id="rId2" Type="http://schemas.openxmlformats.org/officeDocument/2006/relationships/hyperlink" Target="http://scikit-learn.org/stable/modules/clustering.html#k-means" TargetMode="External"/><Relationship Id="rId1" Type="http://schemas.openxmlformats.org/officeDocument/2006/relationships/slideLayout" Target="../slideLayouts/slideLayout59.xml"/><Relationship Id="rId6" Type="http://schemas.openxmlformats.org/officeDocument/2006/relationships/hyperlink" Target="http://scikit-learn.org/stable/modules/clustering.html#spectral-clustering" TargetMode="External"/><Relationship Id="rId11" Type="http://schemas.openxmlformats.org/officeDocument/2006/relationships/hyperlink" Target="http://scikit-learn.org/stable/modules/clustering.html" TargetMode="External"/><Relationship Id="rId5" Type="http://schemas.openxmlformats.org/officeDocument/2006/relationships/hyperlink" Target="http://scikit-learn.org/stable/modules/clustering.html#mean-shift" TargetMode="External"/><Relationship Id="rId10" Type="http://schemas.openxmlformats.org/officeDocument/2006/relationships/hyperlink" Target="http://scikit-learn.org/stable/modules/clustering.html#birch" TargetMode="External"/><Relationship Id="rId4" Type="http://schemas.openxmlformats.org/officeDocument/2006/relationships/hyperlink" Target="http://scikit-learn.org/stable/modules/clustering.html#affinity-propagation" TargetMode="External"/><Relationship Id="rId9" Type="http://schemas.openxmlformats.org/officeDocument/2006/relationships/hyperlink" Target="http://scikit-learn.org/stable/modules/mixture.html#mixtu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63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27.jpg"/><Relationship Id="rId4" Type="http://schemas.openxmlformats.org/officeDocument/2006/relationships/hyperlink" Target="http://opencv-python-tutroals.readthedocs.io/en/latest/py_tutorials/py_ml/py_kmeans/py_kmeans_understanding/py_kmeans_understanding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8.xml"/><Relationship Id="rId1" Type="http://schemas.openxmlformats.org/officeDocument/2006/relationships/themeOverride" Target="../theme/themeOverr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31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32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schmit/cme193/lec/lec5.pdf" TargetMode="External"/><Relationship Id="rId1" Type="http://schemas.openxmlformats.org/officeDocument/2006/relationships/slideLayout" Target="../slideLayouts/slideLayout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schmit/cme193/lec/lec5.pdf" TargetMode="External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5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clustering.html" TargetMode="External"/><Relationship Id="rId13" Type="http://schemas.openxmlformats.org/officeDocument/2006/relationships/hyperlink" Target="https://github.com/tarlen5/coursera_ml/blob/master/unit6/ex2_sklearn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analyticsvidhya.com/blog/2015/08/comprehensive-guide-regression/" TargetMode="External"/><Relationship Id="rId12" Type="http://schemas.openxmlformats.org/officeDocument/2006/relationships/hyperlink" Target="http://opencv-python-tutroals.readthedocs.io/en/latest/py_tutorials/py_ml/py_kmeans/py_kmeans_understanding/py_kmeans_understanding.html" TargetMode="External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19.xml"/><Relationship Id="rId6" Type="http://schemas.openxmlformats.org/officeDocument/2006/relationships/hyperlink" Target="http://scikit-learn.org/stable/auto_examples/linear_model/plot_ols.html" TargetMode="External"/><Relationship Id="rId11" Type="http://schemas.openxmlformats.org/officeDocument/2006/relationships/hyperlink" Target="http://beancoder.com/linear-regression-stock-prediction/" TargetMode="External"/><Relationship Id="rId5" Type="http://schemas.openxmlformats.org/officeDocument/2006/relationships/hyperlink" Target="http://machinelearningmastery.com/machine-learning-in-python-step-by-step/" TargetMode="External"/><Relationship Id="rId10" Type="http://schemas.openxmlformats.org/officeDocument/2006/relationships/hyperlink" Target="http://www.kdnuggets.com/2015/11/seven-steps-machine-learning-python.html/2" TargetMode="External"/><Relationship Id="rId4" Type="http://schemas.openxmlformats.org/officeDocument/2006/relationships/hyperlink" Target="https://web.stanford.edu/~schmit/cme193/lec/lec5.pdf" TargetMode="External"/><Relationship Id="rId9" Type="http://schemas.openxmlformats.org/officeDocument/2006/relationships/hyperlink" Target="http://scikit-learn.org/stable/auto_examples/cluster/plot_kmeans_digit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446" y="2426189"/>
            <a:ext cx="8845062" cy="11874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Python 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53D98B-4839-4E64-B511-F6ACE9F4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F859ED-F81E-4A6A-B729-75E2BCBE24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86" y="325520"/>
            <a:ext cx="4690045" cy="158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37577" y="3775563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en-US" sz="2400" dirty="0">
                <a:solidFill>
                  <a:prstClr val="white"/>
                </a:solidFill>
                <a:latin typeface="Georgia" panose="02040502050405020303" pitchFamily="18" charset="0"/>
              </a:rPr>
              <a:t>Regression and Clustering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28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B45761-9C16-484F-B062-B93DB38F6F0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Reinforcement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92BEF-3848-4656-AFFB-3057A32CCE79}"/>
              </a:ext>
            </a:extLst>
          </p:cNvPr>
          <p:cNvSpPr/>
          <p:nvPr/>
        </p:nvSpPr>
        <p:spPr>
          <a:xfrm>
            <a:off x="752629" y="1661718"/>
            <a:ext cx="102201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Allows the machine or software agent to learn its behavior based on feedback from the 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This behavior can be learnt once and for all, or keep on  adapting as time goes by.</a:t>
            </a:r>
          </a:p>
        </p:txBody>
      </p:sp>
    </p:spTree>
    <p:extLst>
      <p:ext uri="{BB962C8B-B14F-4D97-AF65-F5344CB8AC3E}">
        <p14:creationId xmlns:p14="http://schemas.microsoft.com/office/powerpoint/2010/main" val="7148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9575F27-18C1-431F-A8A9-22251662F89C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What is it used for?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0AE668-AEED-441A-8045-07323DF4FA6A}"/>
              </a:ext>
            </a:extLst>
          </p:cNvPr>
          <p:cNvSpPr/>
          <p:nvPr/>
        </p:nvSpPr>
        <p:spPr>
          <a:xfrm>
            <a:off x="715745" y="1622751"/>
            <a:ext cx="52431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Fraud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Web search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Real-time ads on web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Credit scoring and next-best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Prediction of equipment failures.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New pricing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Network intrusion detection.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852F55-DCF1-4D86-8F46-EA847614CAA3}"/>
              </a:ext>
            </a:extLst>
          </p:cNvPr>
          <p:cNvSpPr/>
          <p:nvPr/>
        </p:nvSpPr>
        <p:spPr>
          <a:xfrm>
            <a:off x="5958892" y="1621859"/>
            <a:ext cx="58667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Recommendation Engines.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Customer Segmentation.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Text Sentiment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Predicting Customer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Pattern and image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Email spam filtering.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Financial Modeling.</a:t>
            </a:r>
          </a:p>
        </p:txBody>
      </p:sp>
    </p:spTree>
    <p:extLst>
      <p:ext uri="{BB962C8B-B14F-4D97-AF65-F5344CB8AC3E}">
        <p14:creationId xmlns:p14="http://schemas.microsoft.com/office/powerpoint/2010/main" val="159733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D841FF-BF54-45E7-9C33-EF791B0A63E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Terminology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B15E5-5114-44EA-AA6A-2791EC92E3E0}"/>
              </a:ext>
            </a:extLst>
          </p:cNvPr>
          <p:cNvSpPr/>
          <p:nvPr/>
        </p:nvSpPr>
        <p:spPr>
          <a:xfrm>
            <a:off x="609600" y="1417638"/>
            <a:ext cx="109728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Features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Georgia" panose="02040502050405020303" pitchFamily="18" charset="0"/>
              </a:rPr>
              <a:t>The number of features or distinct traits that can be used to describe each item in a quantitative manner.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Samples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Georgia" panose="02040502050405020303" pitchFamily="18" charset="0"/>
              </a:rPr>
              <a:t>A sample is an item to process (e.g. classify). It can be a document, a  picture, a sound, a video, a row in database or CSV file, or whatever  you can describe with a fixed set of quantitative traits.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Feature vector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Georgia" panose="02040502050405020303" pitchFamily="18" charset="0"/>
              </a:rPr>
              <a:t>an n-dimensional vector of numerical features that represent some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Feature extraction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Georgia" panose="02040502050405020303" pitchFamily="18" charset="0"/>
              </a:rPr>
              <a:t>Preparation of feature vector 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Georgia" panose="02040502050405020303" pitchFamily="18" charset="0"/>
              </a:rPr>
              <a:t>Transforms the data in the high-dimensional space to a space of fewer dimensions.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Training/Evolution set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Georgia" panose="02040502050405020303" pitchFamily="18" charset="0"/>
              </a:rPr>
              <a:t>Set of data to discover potentially predictive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2864525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B50BB3C9-C5BC-40F7-80B8-57446E770B98}"/>
              </a:ext>
            </a:extLst>
          </p:cNvPr>
          <p:cNvSpPr/>
          <p:nvPr/>
        </p:nvSpPr>
        <p:spPr>
          <a:xfrm>
            <a:off x="609600" y="1439209"/>
            <a:ext cx="8166503" cy="424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E1D9C1-F1BD-4C8E-8D5B-1F73AE736E3F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Workflow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80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9579" y="2923392"/>
            <a:ext cx="10293173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en-US" spc="-5" dirty="0">
                <a:latin typeface="Georgia" panose="02040502050405020303" pitchFamily="18" charset="0"/>
              </a:rPr>
              <a:t>Machine Learning Techniques</a:t>
            </a:r>
            <a:endParaRPr spc="-5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1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B45761-9C16-484F-B062-B93DB38F6F0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Techniques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92BEF-3848-4656-AFFB-3057A32CCE79}"/>
              </a:ext>
            </a:extLst>
          </p:cNvPr>
          <p:cNvSpPr/>
          <p:nvPr/>
        </p:nvSpPr>
        <p:spPr>
          <a:xfrm>
            <a:off x="752629" y="1661718"/>
            <a:ext cx="1097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>
                <a:latin typeface="Georgia" panose="02040502050405020303" pitchFamily="18" charset="0"/>
              </a:rPr>
              <a:t>classification</a:t>
            </a:r>
            <a:r>
              <a:rPr lang="en-US" sz="3200" dirty="0">
                <a:latin typeface="Georgia" panose="02040502050405020303" pitchFamily="18" charset="0"/>
              </a:rPr>
              <a:t>: predict class from observations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>
                <a:latin typeface="Georgia" panose="02040502050405020303" pitchFamily="18" charset="0"/>
              </a:rPr>
              <a:t>clustering</a:t>
            </a:r>
            <a:r>
              <a:rPr lang="en-US" sz="3200" dirty="0">
                <a:latin typeface="Georgia" panose="02040502050405020303" pitchFamily="18" charset="0"/>
              </a:rPr>
              <a:t>: group observations into "meaningful"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>
                <a:latin typeface="Georgia" panose="02040502050405020303" pitchFamily="18" charset="0"/>
              </a:rPr>
              <a:t>regression (prediction): </a:t>
            </a:r>
            <a:r>
              <a:rPr lang="en-US" sz="3200" dirty="0">
                <a:latin typeface="Georgia" panose="02040502050405020303" pitchFamily="18" charset="0"/>
              </a:rPr>
              <a:t>predict value from observations</a:t>
            </a:r>
          </a:p>
        </p:txBody>
      </p:sp>
    </p:spTree>
    <p:extLst>
      <p:ext uri="{BB962C8B-B14F-4D97-AF65-F5344CB8AC3E}">
        <p14:creationId xmlns:p14="http://schemas.microsoft.com/office/powerpoint/2010/main" val="312140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B45761-9C16-484F-B062-B93DB38F6F0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Machine Learning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92BEF-3848-4656-AFFB-3057A32CCE79}"/>
              </a:ext>
            </a:extLst>
          </p:cNvPr>
          <p:cNvSpPr/>
          <p:nvPr/>
        </p:nvSpPr>
        <p:spPr>
          <a:xfrm>
            <a:off x="752629" y="1661718"/>
            <a:ext cx="102201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It has a number of well known steps: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Define Problem.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Prepare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Evaluate Algorithms.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Improve Results.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Present Results.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03D6C2D-F9A4-409D-B838-52E2D82C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http://machinelearningmastery.com/machine-learning-in-python-step-by-step/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31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717" y="3020108"/>
            <a:ext cx="10293173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en-US" spc="-5" dirty="0">
                <a:latin typeface="Georgia" panose="02040502050405020303" pitchFamily="18" charset="0"/>
              </a:rPr>
              <a:t>Regression</a:t>
            </a:r>
            <a:endParaRPr spc="-5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82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https://www.analyticsvidhya.com/blog/2015/08/comprehensive-guide-regression/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F2E5DD-095A-4BE1-9D5D-31A1FDE4F93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Regression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0B34AE-49B8-4061-9252-60F3A4C830BE}"/>
              </a:ext>
            </a:extLst>
          </p:cNvPr>
          <p:cNvSpPr/>
          <p:nvPr/>
        </p:nvSpPr>
        <p:spPr>
          <a:xfrm>
            <a:off x="726830" y="1340594"/>
            <a:ext cx="106680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Regression is a form of supervised machine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scientist teaches the machine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by showing it features </a:t>
            </a:r>
            <a:r>
              <a:rPr lang="en-US" sz="2400" dirty="0">
                <a:latin typeface="Georgia" panose="02040502050405020303" pitchFamily="18" charset="0"/>
              </a:rPr>
              <a:t>and then showing it what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the correct answer </a:t>
            </a:r>
            <a:r>
              <a:rPr lang="en-US" sz="2400" dirty="0">
                <a:latin typeface="Georgia" panose="02040502050405020303" pitchFamily="18" charset="0"/>
              </a:rPr>
              <a:t>is,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over and over</a:t>
            </a:r>
            <a:r>
              <a:rPr lang="en-US" sz="2400" dirty="0">
                <a:latin typeface="Georgia" panose="02040502050405020303" pitchFamily="18" charset="0"/>
              </a:rPr>
              <a:t>, to teach the machine.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Once the machine is taught, the scientist will usually "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test</a:t>
            </a:r>
            <a:r>
              <a:rPr lang="en-US" sz="2400" dirty="0">
                <a:latin typeface="Georgia" panose="02040502050405020303" pitchFamily="18" charset="0"/>
              </a:rPr>
              <a:t>" the machine on some unseen data, where the scientist still knows what the correct answer is, but the machine doesn't.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machine's answers are compared to the known answers, and the machine's accuracy can be measured.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If the accuracy is high enough, the scientist may consider actually employing the algorithm in the real world.</a:t>
            </a:r>
          </a:p>
        </p:txBody>
      </p:sp>
    </p:spTree>
    <p:extLst>
      <p:ext uri="{BB962C8B-B14F-4D97-AF65-F5344CB8AC3E}">
        <p14:creationId xmlns:p14="http://schemas.microsoft.com/office/powerpoint/2010/main" val="1777558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E4227C-2061-49D3-B939-E40746B21F57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DB28BD-DFDB-4D42-ABDE-6870C6021A52}"/>
              </a:ext>
            </a:extLst>
          </p:cNvPr>
          <p:cNvSpPr/>
          <p:nvPr/>
        </p:nvSpPr>
        <p:spPr>
          <a:xfrm>
            <a:off x="709245" y="1516523"/>
            <a:ext cx="1034268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Polynomial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Stepwise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Ridge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Lasso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Elastic Net Regression</a:t>
            </a:r>
          </a:p>
        </p:txBody>
      </p:sp>
    </p:spTree>
    <p:extLst>
      <p:ext uri="{BB962C8B-B14F-4D97-AF65-F5344CB8AC3E}">
        <p14:creationId xmlns:p14="http://schemas.microsoft.com/office/powerpoint/2010/main" val="3210736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2616201"/>
            <a:ext cx="9956800" cy="1298575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Feedback is greatly appreciated!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CE8B5-B26D-4664-835F-2D5A2E80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1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717" y="3020108"/>
            <a:ext cx="10293173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en-US" spc="-5" dirty="0">
                <a:latin typeface="Georgia" panose="02040502050405020303" pitchFamily="18" charset="0"/>
              </a:rPr>
              <a:t>Linear Regression</a:t>
            </a:r>
            <a:endParaRPr spc="-5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2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2965" y="1661464"/>
            <a:ext cx="6098850" cy="250919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3599"/>
              </a:lnSpc>
              <a:spcBef>
                <a:spcPts val="133"/>
              </a:spcBef>
            </a:pPr>
            <a:r>
              <a:rPr sz="2400" spc="7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This </a:t>
            </a:r>
            <a:r>
              <a:rPr sz="2400" spc="20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all </a:t>
            </a:r>
            <a:r>
              <a:rPr sz="2400" spc="27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started </a:t>
            </a:r>
            <a:r>
              <a:rPr sz="2400" spc="20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in </a:t>
            </a:r>
            <a:r>
              <a:rPr sz="2400" spc="7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the </a:t>
            </a:r>
            <a:r>
              <a:rPr sz="2400" spc="13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1800s</a:t>
            </a:r>
            <a:r>
              <a:rPr lang="en-US" sz="2400" spc="13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2400" spc="60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with </a:t>
            </a:r>
            <a:r>
              <a:rPr sz="2400" spc="-40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a </a:t>
            </a:r>
            <a:r>
              <a:rPr sz="2400" spc="-33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guy </a:t>
            </a:r>
            <a:r>
              <a:rPr sz="2400" spc="-7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named </a:t>
            </a:r>
            <a:r>
              <a:rPr sz="2400" spc="-13" dirty="0">
                <a:solidFill>
                  <a:srgbClr val="0B5293"/>
                </a:solidFill>
                <a:latin typeface="Georgia" panose="02040502050405020303" pitchFamily="18" charset="0"/>
                <a:cs typeface="Arial"/>
              </a:rPr>
              <a:t>Francis  </a:t>
            </a:r>
            <a:r>
              <a:rPr sz="2400" spc="-27" dirty="0">
                <a:solidFill>
                  <a:srgbClr val="0B5293"/>
                </a:solidFill>
                <a:latin typeface="Georgia" panose="02040502050405020303" pitchFamily="18" charset="0"/>
                <a:cs typeface="Arial"/>
              </a:rPr>
              <a:t>Galton</a:t>
            </a:r>
            <a:r>
              <a:rPr sz="2400" spc="-27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. Galton </a:t>
            </a:r>
            <a:r>
              <a:rPr sz="2400" spc="27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was </a:t>
            </a:r>
            <a:r>
              <a:rPr sz="2400" spc="13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studying  </a:t>
            </a:r>
            <a:r>
              <a:rPr sz="2400" spc="7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the </a:t>
            </a:r>
            <a:r>
              <a:rPr sz="2400" spc="13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relationship </a:t>
            </a:r>
            <a:r>
              <a:rPr sz="2400" spc="-13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between  </a:t>
            </a:r>
            <a:r>
              <a:rPr sz="2400" spc="7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parents </a:t>
            </a:r>
            <a:r>
              <a:rPr sz="2400" spc="-13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and </a:t>
            </a:r>
            <a:r>
              <a:rPr sz="2400" spc="13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their </a:t>
            </a:r>
            <a:r>
              <a:rPr sz="2400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children. </a:t>
            </a:r>
            <a:r>
              <a:rPr sz="2400" spc="-27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In  </a:t>
            </a:r>
            <a:r>
              <a:rPr sz="2400" spc="-7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particular, </a:t>
            </a:r>
            <a:r>
              <a:rPr sz="2400" spc="-53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he </a:t>
            </a:r>
            <a:r>
              <a:rPr sz="2400" spc="13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investigated</a:t>
            </a:r>
            <a:r>
              <a:rPr sz="2400" spc="-280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2400" spc="7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the  </a:t>
            </a:r>
            <a:r>
              <a:rPr sz="2400" spc="13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relationship </a:t>
            </a:r>
            <a:r>
              <a:rPr sz="2400" spc="-7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between </a:t>
            </a:r>
            <a:r>
              <a:rPr sz="2400" spc="7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the </a:t>
            </a:r>
            <a:r>
              <a:rPr sz="2400" spc="13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heights </a:t>
            </a:r>
            <a:r>
              <a:rPr sz="2400" spc="113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of </a:t>
            </a:r>
            <a:r>
              <a:rPr sz="2400" spc="33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fathers </a:t>
            </a:r>
            <a:r>
              <a:rPr sz="2400" spc="-13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and </a:t>
            </a:r>
            <a:r>
              <a:rPr sz="2400" spc="13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their </a:t>
            </a:r>
            <a:r>
              <a:rPr sz="2400" spc="7" dirty="0">
                <a:solidFill>
                  <a:srgbClr val="313131"/>
                </a:solidFill>
                <a:latin typeface="Georgia" panose="02040502050405020303" pitchFamily="18" charset="0"/>
                <a:cs typeface="Arial"/>
              </a:rPr>
              <a:t>sons.</a:t>
            </a:r>
            <a:endParaRPr sz="2400" dirty="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4753" y="1502763"/>
            <a:ext cx="3481692" cy="4726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120959-4044-426D-92E0-0458232AF9B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History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B43B2B-868A-4724-B592-AE89A03215C5}"/>
              </a:ext>
            </a:extLst>
          </p:cNvPr>
          <p:cNvSpPr/>
          <p:nvPr/>
        </p:nvSpPr>
        <p:spPr>
          <a:xfrm>
            <a:off x="398665" y="6229152"/>
            <a:ext cx="77957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https://www.udemy.com/python-for-data-science-and-machine-learning-bootcamp/learn/v4/overview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3246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934753" y="1502763"/>
            <a:ext cx="3481692" cy="4726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99367D-E6FA-4F10-BB4A-259B9AE706C3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986317-4ACE-4BFC-9EA8-E053F24ECD1C}"/>
              </a:ext>
            </a:extLst>
          </p:cNvPr>
          <p:cNvSpPr/>
          <p:nvPr/>
        </p:nvSpPr>
        <p:spPr>
          <a:xfrm>
            <a:off x="398665" y="6229152"/>
            <a:ext cx="77957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https://www.udemy.com/python-for-data-science-and-machine-learning-bootcamp/learn/v4/overview</a:t>
            </a:r>
            <a:r>
              <a:rPr lang="en-US" sz="12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FE7103-68DA-46B1-9F47-84026A4F5C23}"/>
              </a:ext>
            </a:extLst>
          </p:cNvPr>
          <p:cNvSpPr/>
          <p:nvPr/>
        </p:nvSpPr>
        <p:spPr>
          <a:xfrm>
            <a:off x="524608" y="1502763"/>
            <a:ext cx="58146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What he discovered was that a man's son tended to be roughly as tall as his father.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However Galton's breakthrough was that the  son's height </a:t>
            </a:r>
            <a:r>
              <a:rPr lang="en-US" sz="2400" b="1" dirty="0">
                <a:latin typeface="Georgia" panose="02040502050405020303" pitchFamily="18" charset="0"/>
              </a:rPr>
              <a:t>tended to be closer to the overall average height </a:t>
            </a:r>
            <a:r>
              <a:rPr lang="en-US" sz="2400" dirty="0">
                <a:latin typeface="Georgia" panose="02040502050405020303" pitchFamily="18" charset="0"/>
              </a:rPr>
              <a:t>of all people.</a:t>
            </a:r>
          </a:p>
        </p:txBody>
      </p:sp>
    </p:spTree>
    <p:extLst>
      <p:ext uri="{BB962C8B-B14F-4D97-AF65-F5344CB8AC3E}">
        <p14:creationId xmlns:p14="http://schemas.microsoft.com/office/powerpoint/2010/main" val="3825831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177653" y="807298"/>
            <a:ext cx="3627825" cy="5594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60664E-EE2A-4048-B66C-3BCE25B29E83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EEC85-AFD2-4995-8234-862126EA4096}"/>
              </a:ext>
            </a:extLst>
          </p:cNvPr>
          <p:cNvSpPr/>
          <p:nvPr/>
        </p:nvSpPr>
        <p:spPr>
          <a:xfrm>
            <a:off x="398665" y="1516385"/>
            <a:ext cx="62894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Let's take Shaquille O'Neal as an  example. Shaq is really tall:7ft 1in  (2.2 meters).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If Shaq has a son, chances are  he'll be pretty tall too. However,  Shaq is such an anomaly that  there is also a very good chance that his son will be</a:t>
            </a:r>
            <a:r>
              <a:rPr lang="en-US" sz="2800" b="1" dirty="0">
                <a:latin typeface="Georgia" panose="02040502050405020303" pitchFamily="18" charset="0"/>
              </a:rPr>
              <a:t> not be as tall  as Shaq</a:t>
            </a:r>
            <a:r>
              <a:rPr lang="en-US" sz="28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AE31C-75C9-40D7-ADB9-91C48436DC2A}"/>
              </a:ext>
            </a:extLst>
          </p:cNvPr>
          <p:cNvSpPr/>
          <p:nvPr/>
        </p:nvSpPr>
        <p:spPr>
          <a:xfrm>
            <a:off x="398665" y="6229152"/>
            <a:ext cx="77957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https://www.udemy.com/python-for-data-science-and-machine-learning-bootcamp/learn/v4/overview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0923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177653" y="807298"/>
            <a:ext cx="3627825" cy="5594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D31FD2-6B31-4FFC-A1E7-35E4F5EF865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19E8E-9432-4AAF-8A39-CEAB595A0839}"/>
              </a:ext>
            </a:extLst>
          </p:cNvPr>
          <p:cNvSpPr/>
          <p:nvPr/>
        </p:nvSpPr>
        <p:spPr>
          <a:xfrm>
            <a:off x="609599" y="1265979"/>
            <a:ext cx="64506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Turns out this is the case: Shaq's son is pretty tall (6 ft 7  in), but not nearly as tall as his  dad.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Galton called this phenomenon regression, as in "A father's son's height tends to </a:t>
            </a:r>
            <a:r>
              <a:rPr lang="en-US" sz="2800" b="1" dirty="0">
                <a:latin typeface="Georgia" panose="02040502050405020303" pitchFamily="18" charset="0"/>
              </a:rPr>
              <a:t>regress</a:t>
            </a:r>
            <a:r>
              <a:rPr lang="en-US" sz="2800" dirty="0">
                <a:latin typeface="Georgia" panose="02040502050405020303" pitchFamily="18" charset="0"/>
              </a:rPr>
              <a:t> (or drift towards) the mean (average) height."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42919-8D58-4389-BB55-87C7A6669209}"/>
              </a:ext>
            </a:extLst>
          </p:cNvPr>
          <p:cNvSpPr/>
          <p:nvPr/>
        </p:nvSpPr>
        <p:spPr>
          <a:xfrm>
            <a:off x="398665" y="6229152"/>
            <a:ext cx="77957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https://www.udemy.com/python-for-data-science-and-machine-learning-bootcamp/learn/v4/overview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308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https://www.analyticsvidhya.com/blog/2015/08/comprehensive-guide-regression/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34D3D7-0C7D-49C8-AE02-352D7EB3665B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Linear Regression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1B9E1-5253-4EC7-B4BB-2988075242A4}"/>
              </a:ext>
            </a:extLst>
          </p:cNvPr>
          <p:cNvSpPr/>
          <p:nvPr/>
        </p:nvSpPr>
        <p:spPr>
          <a:xfrm>
            <a:off x="744414" y="1553867"/>
            <a:ext cx="109053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Linear regression analysis means "fitting a straight line to data" also called linear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It's a widely used technique to help model and understand real-world phenomena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easy to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easy to understand intuitively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Allows 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We want to model our data as follows: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y = B0 + B1 * x</a:t>
            </a:r>
          </a:p>
        </p:txBody>
      </p:sp>
    </p:spTree>
    <p:extLst>
      <p:ext uri="{BB962C8B-B14F-4D97-AF65-F5344CB8AC3E}">
        <p14:creationId xmlns:p14="http://schemas.microsoft.com/office/powerpoint/2010/main" val="2254913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241611" y="2045847"/>
            <a:ext cx="5154197" cy="3876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55AA0D-97AA-44EE-A579-746E22D5E213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CB33B0-5B92-4621-836B-E2E53E0BB1B1}"/>
              </a:ext>
            </a:extLst>
          </p:cNvPr>
          <p:cNvSpPr/>
          <p:nvPr/>
        </p:nvSpPr>
        <p:spPr>
          <a:xfrm>
            <a:off x="540190" y="1740265"/>
            <a:ext cx="5410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Let's take the simplest possible example: calculating a regression with only 2 data points.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94B18-9EEA-40C3-879A-E9A8C6086247}"/>
              </a:ext>
            </a:extLst>
          </p:cNvPr>
          <p:cNvSpPr/>
          <p:nvPr/>
        </p:nvSpPr>
        <p:spPr>
          <a:xfrm>
            <a:off x="398665" y="6229152"/>
            <a:ext cx="77957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https://www.udemy.com/python-for-data-science-and-machine-learning-bootcamp/learn/v4/overview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617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263972" y="1953461"/>
            <a:ext cx="5228433" cy="3932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DAA83C-1538-4D81-982D-0CEC2994495F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E265D8-5FDF-4E19-BBDF-FD549A7FC44A}"/>
              </a:ext>
            </a:extLst>
          </p:cNvPr>
          <p:cNvSpPr/>
          <p:nvPr/>
        </p:nvSpPr>
        <p:spPr>
          <a:xfrm>
            <a:off x="427893" y="1501197"/>
            <a:ext cx="52284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All we're trying to do when we calculate our regression line is draw a line that's as close to every dot as possible.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For classic linear regression, or "Least Squares Method", you only measure the closeness in the "up and down" direction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DBF7DC-3406-4B1D-9DB2-08BBD0141896}"/>
              </a:ext>
            </a:extLst>
          </p:cNvPr>
          <p:cNvSpPr/>
          <p:nvPr/>
        </p:nvSpPr>
        <p:spPr>
          <a:xfrm>
            <a:off x="398665" y="6229152"/>
            <a:ext cx="77957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https://www.udemy.com/python-for-data-science-and-machine-learning-bootcamp/learn/v4/overview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933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812161" y="1766709"/>
            <a:ext cx="6147243" cy="424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26830F-543D-4237-87F1-FD5C2E18B61B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20582-2488-4FB7-8263-32270ABEE051}"/>
              </a:ext>
            </a:extLst>
          </p:cNvPr>
          <p:cNvSpPr/>
          <p:nvPr/>
        </p:nvSpPr>
        <p:spPr>
          <a:xfrm>
            <a:off x="454269" y="1720838"/>
            <a:ext cx="53578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Now wouldn't it be great if we could apply this same concept to a graph with more than just two data points?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By doing this, we could take  multiple men and their son's heights and do things like tell a man how tall we expect his son to be...before he even has a son!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A8A4F8-AC7C-4B0F-95DB-DEF40E71993C}"/>
              </a:ext>
            </a:extLst>
          </p:cNvPr>
          <p:cNvSpPr/>
          <p:nvPr/>
        </p:nvSpPr>
        <p:spPr>
          <a:xfrm>
            <a:off x="398665" y="6229152"/>
            <a:ext cx="77957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https://www.udemy.com/python-for-data-science-and-machine-learning-bootcamp/learn/v4/overview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8371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620988" y="1639964"/>
            <a:ext cx="6570987" cy="4627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A16CB1-54D7-412F-B7DC-917BCC35FC1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D87DA-0647-4980-8CFE-73353A6E64A3}"/>
              </a:ext>
            </a:extLst>
          </p:cNvPr>
          <p:cNvSpPr/>
          <p:nvPr/>
        </p:nvSpPr>
        <p:spPr>
          <a:xfrm>
            <a:off x="521677" y="1639964"/>
            <a:ext cx="49295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Our goal with linear regression is to </a:t>
            </a:r>
            <a:r>
              <a:rPr lang="en-US" sz="2400" b="1" dirty="0">
                <a:latin typeface="Georgia" panose="02040502050405020303" pitchFamily="18" charset="0"/>
              </a:rPr>
              <a:t>minimize the vertical distance </a:t>
            </a:r>
            <a:r>
              <a:rPr lang="en-US" sz="2400" dirty="0">
                <a:latin typeface="Georgia" panose="02040502050405020303" pitchFamily="18" charset="0"/>
              </a:rPr>
              <a:t>between all the data points and our line.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So in determining the </a:t>
            </a:r>
            <a:r>
              <a:rPr lang="en-US" sz="2400" b="1" dirty="0">
                <a:latin typeface="Georgia" panose="02040502050405020303" pitchFamily="18" charset="0"/>
              </a:rPr>
              <a:t>best line</a:t>
            </a:r>
            <a:r>
              <a:rPr lang="en-US" sz="2400" dirty="0">
                <a:latin typeface="Georgia" panose="02040502050405020303" pitchFamily="18" charset="0"/>
              </a:rPr>
              <a:t>, we are attempting to minimize the distance between </a:t>
            </a:r>
            <a:r>
              <a:rPr lang="en-US" sz="2400" b="1" dirty="0">
                <a:latin typeface="Georgia" panose="02040502050405020303" pitchFamily="18" charset="0"/>
              </a:rPr>
              <a:t>all </a:t>
            </a:r>
            <a:r>
              <a:rPr lang="en-US" sz="2400" dirty="0">
                <a:latin typeface="Georgia" panose="02040502050405020303" pitchFamily="18" charset="0"/>
              </a:rPr>
              <a:t>the points and their distance to our line.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2AC60-830F-4CBD-9B23-6C7024C6D8CB}"/>
              </a:ext>
            </a:extLst>
          </p:cNvPr>
          <p:cNvSpPr/>
          <p:nvPr/>
        </p:nvSpPr>
        <p:spPr>
          <a:xfrm>
            <a:off x="398665" y="6229152"/>
            <a:ext cx="77957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https://www.udemy.com/python-for-data-science-and-machine-learning-bootcamp/learn/v4/overview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197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What is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Scientific packages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E40BE9-8BB1-49D2-A2FC-524B792D4FD6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Objective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04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1611" y="2045847"/>
            <a:ext cx="5154197" cy="3876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7286685" y="4689823"/>
            <a:ext cx="0" cy="493607"/>
          </a:xfrm>
          <a:custGeom>
            <a:avLst/>
            <a:gdLst/>
            <a:ahLst/>
            <a:cxnLst/>
            <a:rect l="l" t="t" r="r" b="b"/>
            <a:pathLst>
              <a:path h="370204">
                <a:moveTo>
                  <a:pt x="0" y="369899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7839751" y="4237625"/>
            <a:ext cx="0" cy="493607"/>
          </a:xfrm>
          <a:custGeom>
            <a:avLst/>
            <a:gdLst/>
            <a:ahLst/>
            <a:cxnLst/>
            <a:rect l="l" t="t" r="r" b="b"/>
            <a:pathLst>
              <a:path h="370204">
                <a:moveTo>
                  <a:pt x="0" y="369899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9061515" y="3780626"/>
            <a:ext cx="0" cy="493607"/>
          </a:xfrm>
          <a:custGeom>
            <a:avLst/>
            <a:gdLst/>
            <a:ahLst/>
            <a:cxnLst/>
            <a:rect l="l" t="t" r="r" b="b"/>
            <a:pathLst>
              <a:path h="370205">
                <a:moveTo>
                  <a:pt x="0" y="369899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9849213" y="2766661"/>
            <a:ext cx="0" cy="493607"/>
          </a:xfrm>
          <a:custGeom>
            <a:avLst/>
            <a:gdLst/>
            <a:ahLst/>
            <a:cxnLst/>
            <a:rect l="l" t="t" r="r" b="b"/>
            <a:pathLst>
              <a:path h="370205">
                <a:moveTo>
                  <a:pt x="0" y="369899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0909478" y="2486195"/>
            <a:ext cx="847" cy="839047"/>
          </a:xfrm>
          <a:custGeom>
            <a:avLst/>
            <a:gdLst/>
            <a:ahLst/>
            <a:cxnLst/>
            <a:rect l="l" t="t" r="r" b="b"/>
            <a:pathLst>
              <a:path w="634" h="629285">
                <a:moveTo>
                  <a:pt x="0" y="629098"/>
                </a:moveTo>
                <a:lnTo>
                  <a:pt x="599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6429354" y="2187361"/>
            <a:ext cx="4806527" cy="3584787"/>
          </a:xfrm>
          <a:custGeom>
            <a:avLst/>
            <a:gdLst/>
            <a:ahLst/>
            <a:cxnLst/>
            <a:rect l="l" t="t" r="r" b="b"/>
            <a:pathLst>
              <a:path w="3604895" h="2688590">
                <a:moveTo>
                  <a:pt x="0" y="2688594"/>
                </a:moveTo>
                <a:lnTo>
                  <a:pt x="3604492" y="0"/>
                </a:lnTo>
              </a:path>
            </a:pathLst>
          </a:custGeom>
          <a:ln w="7619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7176335" y="4475473"/>
            <a:ext cx="220699" cy="220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8951164" y="4267473"/>
            <a:ext cx="220699" cy="220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9738863" y="2602611"/>
            <a:ext cx="220699" cy="220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0799127" y="3318643"/>
            <a:ext cx="220699" cy="220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7729400" y="4059475"/>
            <a:ext cx="220699" cy="220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1E20ADD-540D-4DAF-AB68-96E5C30258C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B5FA86-74C9-4A0E-9CCC-880AF2037AF5}"/>
              </a:ext>
            </a:extLst>
          </p:cNvPr>
          <p:cNvSpPr/>
          <p:nvPr/>
        </p:nvSpPr>
        <p:spPr>
          <a:xfrm>
            <a:off x="539688" y="1437305"/>
            <a:ext cx="52360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We’ll use the Least Squares  Method, which is fitted by minimizing the </a:t>
            </a:r>
            <a:r>
              <a:rPr lang="en-US" sz="2400" b="1" dirty="0">
                <a:latin typeface="Georgia" panose="02040502050405020303" pitchFamily="18" charset="0"/>
              </a:rPr>
              <a:t>sum of squares of the residuals</a:t>
            </a:r>
            <a:r>
              <a:rPr lang="en-US" sz="2400" dirty="0">
                <a:latin typeface="Georgia" panose="02040502050405020303" pitchFamily="18" charset="0"/>
              </a:rPr>
              <a:t>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 residuals for an observation is the difference  between the observation (the  y-value) and the fitted line.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3C73CB-0A94-4AEE-AC6E-B866870E2F3B}"/>
              </a:ext>
            </a:extLst>
          </p:cNvPr>
          <p:cNvSpPr/>
          <p:nvPr/>
        </p:nvSpPr>
        <p:spPr>
          <a:xfrm>
            <a:off x="398665" y="6229152"/>
            <a:ext cx="77957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7"/>
              </a:rPr>
              <a:t>https://www.udemy.com/python-for-data-science-and-machine-learning-bootcamp/learn/v4/overview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0304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https://www.analyticsvidhya.com/blog/2015/08/comprehensive-guide-regression/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387D4-645C-4B23-A946-920CC2C0EE55}"/>
              </a:ext>
            </a:extLst>
          </p:cNvPr>
          <p:cNvSpPr/>
          <p:nvPr/>
        </p:nvSpPr>
        <p:spPr>
          <a:xfrm>
            <a:off x="609600" y="1472561"/>
            <a:ext cx="112688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Linear regression assumes that… 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1. The relationship between X and Y is linear</a:t>
            </a:r>
          </a:p>
          <a:p>
            <a:r>
              <a:rPr lang="en-US" sz="2800" dirty="0">
                <a:latin typeface="Georgia" panose="02040502050405020303" pitchFamily="18" charset="0"/>
              </a:rPr>
              <a:t>2. Y is distributed normally at each value of X</a:t>
            </a:r>
          </a:p>
          <a:p>
            <a:r>
              <a:rPr lang="en-US" sz="2800" dirty="0">
                <a:latin typeface="Georgia" panose="02040502050405020303" pitchFamily="18" charset="0"/>
              </a:rPr>
              <a:t>3. The variance of Y at every value of X is the same (homogeneity of variances)</a:t>
            </a:r>
          </a:p>
          <a:p>
            <a:r>
              <a:rPr lang="en-US" sz="2800" dirty="0">
                <a:latin typeface="Georgia" panose="02040502050405020303" pitchFamily="18" charset="0"/>
              </a:rPr>
              <a:t>4. The observations are independent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F2DB6E-A2A5-44F0-AB70-4A87E1484E13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16814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85900"/>
            <a:ext cx="6629400" cy="3886200"/>
          </a:xfrm>
          <a:prstGeom prst="rect">
            <a:avLst/>
          </a:prstGeom>
          <a:noFill/>
          <a:ln>
            <a:noFill/>
          </a:ln>
          <a:effectLst>
            <a:innerShdw blurRad="114300">
              <a:schemeClr val="tx1">
                <a:lumMod val="95000"/>
                <a:lumOff val="5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https://www.analyticsvidhya.com/blog/2015/08/comprehensive-guide-regression/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8E283A-8BE3-4A91-BC52-E48E63DA5CF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947458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67039"/>
              </p:ext>
            </p:extLst>
          </p:nvPr>
        </p:nvGraphicFramePr>
        <p:xfrm>
          <a:off x="9144000" y="1600201"/>
          <a:ext cx="1929384" cy="1892808"/>
        </p:xfrm>
        <a:graphic>
          <a:graphicData uri="http://schemas.openxmlformats.org/drawingml/2006/table">
            <a:tbl>
              <a:tblPr/>
              <a:tblGrid>
                <a:gridCol w="512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2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en-US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en-US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en-US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en-US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en-US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 y</a:t>
                      </a:r>
                    </a:p>
                    <a:p>
                      <a:pPr algn="l" fontAlgn="base"/>
                      <a:r>
                        <a:rPr lang="es-E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1 1</a:t>
                      </a:r>
                    </a:p>
                    <a:p>
                      <a:pPr algn="l" fontAlgn="base"/>
                      <a:r>
                        <a:rPr lang="es-E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2 3</a:t>
                      </a:r>
                    </a:p>
                    <a:p>
                      <a:pPr algn="l" fontAlgn="base"/>
                      <a:r>
                        <a:rPr lang="es-E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4 3</a:t>
                      </a:r>
                    </a:p>
                    <a:p>
                      <a:pPr algn="l" fontAlgn="base"/>
                      <a:r>
                        <a:rPr lang="es-E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3 2</a:t>
                      </a:r>
                    </a:p>
                    <a:p>
                      <a:pPr algn="l" fontAlgn="base"/>
                      <a:r>
                        <a:rPr lang="es-E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5 5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0" y="3535156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Raw Data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27799"/>
              </p:ext>
            </p:extLst>
          </p:nvPr>
        </p:nvGraphicFramePr>
        <p:xfrm>
          <a:off x="5016500" y="423827"/>
          <a:ext cx="215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" name="Equation" r:id="rId5" imgW="2158920" imgH="533160" progId="Equation.DSMT4">
                  <p:embed/>
                </p:oleObj>
              </mc:Choice>
              <mc:Fallback>
                <p:oleObj name="Equation" r:id="rId5" imgW="21589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23827"/>
                        <a:ext cx="215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726893"/>
              </p:ext>
            </p:extLst>
          </p:nvPr>
        </p:nvGraphicFramePr>
        <p:xfrm>
          <a:off x="1118616" y="2992153"/>
          <a:ext cx="40386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Equation" r:id="rId7" imgW="4813200" imgH="1193760" progId="Equation.3">
                  <p:embed/>
                </p:oleObj>
              </mc:Choice>
              <mc:Fallback>
                <p:oleObj name="Equation" r:id="rId7" imgW="481320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616" y="2992153"/>
                        <a:ext cx="40386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079819"/>
              </p:ext>
            </p:extLst>
          </p:nvPr>
        </p:nvGraphicFramePr>
        <p:xfrm>
          <a:off x="1118616" y="4991100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Equation" r:id="rId9" imgW="2108160" imgH="533160" progId="Equation.3">
                  <p:embed/>
                </p:oleObj>
              </mc:Choice>
              <mc:Fallback>
                <p:oleObj name="Equation" r:id="rId9" imgW="2108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616" y="4991100"/>
                        <a:ext cx="210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EB99572-6FBD-4775-82CD-AD8114657037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Calculations For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EA866-EDA5-4E5A-9D75-37EC8B7ED49B}"/>
              </a:ext>
            </a:extLst>
          </p:cNvPr>
          <p:cNvSpPr/>
          <p:nvPr/>
        </p:nvSpPr>
        <p:spPr>
          <a:xfrm>
            <a:off x="650191" y="1600200"/>
            <a:ext cx="1068309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Estimating The Slope (B1)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Georgia" panose="02040502050405020303" pitchFamily="18" charset="0"/>
              </a:rPr>
              <a:t>Calculate mean(X) = 3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Georgia" panose="02040502050405020303" pitchFamily="18" charset="0"/>
              </a:rPr>
              <a:t>Calculate mean(Y) = 2.8</a:t>
            </a:r>
          </a:p>
          <a:p>
            <a:pPr lvl="1"/>
            <a:endParaRPr lang="en-US" sz="2400" dirty="0">
              <a:latin typeface="Georgia" panose="02040502050405020303" pitchFamily="18" charset="0"/>
            </a:endParaRPr>
          </a:p>
          <a:p>
            <a:pPr lvl="1"/>
            <a:endParaRPr lang="en-US" sz="2400" dirty="0">
              <a:latin typeface="Georgia" panose="02040502050405020303" pitchFamily="18" charset="0"/>
            </a:endParaRPr>
          </a:p>
          <a:p>
            <a:pPr lvl="1"/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Estimating The Intercept (B0)</a:t>
            </a:r>
          </a:p>
        </p:txBody>
      </p:sp>
    </p:spTree>
    <p:extLst>
      <p:ext uri="{BB962C8B-B14F-4D97-AF65-F5344CB8AC3E}">
        <p14:creationId xmlns:p14="http://schemas.microsoft.com/office/powerpoint/2010/main" val="2731792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60" y="1311023"/>
            <a:ext cx="7517842" cy="432168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http://beancoder.com/linear-regression-stock-prediction/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67672" y="3555230"/>
            <a:ext cx="23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Loading linear model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34367" y="1564890"/>
            <a:ext cx="23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Importing packages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57437" y="4910224"/>
            <a:ext cx="2624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Independent variable date and dependent variable price for prediction</a:t>
            </a:r>
          </a:p>
        </p:txBody>
      </p:sp>
      <p:cxnSp>
        <p:nvCxnSpPr>
          <p:cNvPr id="8" name="Straight Arrow Connector 7"/>
          <p:cNvCxnSpPr>
            <a:cxnSpLocks/>
            <a:endCxn id="10" idx="1"/>
          </p:cNvCxnSpPr>
          <p:nvPr/>
        </p:nvCxnSpPr>
        <p:spPr>
          <a:xfrm flipV="1">
            <a:off x="3789485" y="1749556"/>
            <a:ext cx="5144882" cy="416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7" idx="1"/>
          </p:cNvCxnSpPr>
          <p:nvPr/>
        </p:nvCxnSpPr>
        <p:spPr>
          <a:xfrm flipV="1">
            <a:off x="4791808" y="3739896"/>
            <a:ext cx="4775864" cy="139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4909625" y="5061204"/>
            <a:ext cx="4278337" cy="39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F2EFC10-0D57-447C-910D-8FEFF294523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Use Case 1-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629796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46" y="3551230"/>
            <a:ext cx="3074566" cy="281290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7" y="1320983"/>
            <a:ext cx="8216900" cy="22302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6E171C7-ECFB-4D0E-B938-2753BD0A8E97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90080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717" y="3020108"/>
            <a:ext cx="10293173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en-US" spc="-5" dirty="0">
                <a:latin typeface="Georgia" panose="02040502050405020303" pitchFamily="18" charset="0"/>
              </a:rPr>
              <a:t>Clustering</a:t>
            </a:r>
            <a:endParaRPr spc="-5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877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077307"/>
            <a:ext cx="7787054" cy="12937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4A75C6-52AF-4DA9-A3C5-5458FFEE9AB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Clustering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34DCFB-9C46-483B-A604-279A684ED5E8}"/>
              </a:ext>
            </a:extLst>
          </p:cNvPr>
          <p:cNvSpPr/>
          <p:nvPr/>
        </p:nvSpPr>
        <p:spPr>
          <a:xfrm>
            <a:off x="679938" y="1460361"/>
            <a:ext cx="10750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Clustering is the grouping of objects together so that objects belonging in the same group (cluster) are more similar to each other than those in other groups  (clusters)</a:t>
            </a:r>
          </a:p>
        </p:txBody>
      </p:sp>
    </p:spTree>
    <p:extLst>
      <p:ext uri="{BB962C8B-B14F-4D97-AF65-F5344CB8AC3E}">
        <p14:creationId xmlns:p14="http://schemas.microsoft.com/office/powerpoint/2010/main" val="3558808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35393B-64EF-456F-BAAF-67FBC5AD342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90A0C7-8B2B-4854-ACA0-32CBD7206D09}"/>
              </a:ext>
            </a:extLst>
          </p:cNvPr>
          <p:cNvSpPr/>
          <p:nvPr/>
        </p:nvSpPr>
        <p:spPr>
          <a:xfrm>
            <a:off x="609600" y="1252753"/>
            <a:ext cx="1097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Clustering is an unsupervised learning algorithm that  will attempt to group similar clusters together in your data.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So what does a typical clustering problem look like?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Cluster Similar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Cluster Customers based on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Market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Identify similar physical groups</a:t>
            </a:r>
          </a:p>
        </p:txBody>
      </p:sp>
    </p:spTree>
    <p:extLst>
      <p:ext uri="{BB962C8B-B14F-4D97-AF65-F5344CB8AC3E}">
        <p14:creationId xmlns:p14="http://schemas.microsoft.com/office/powerpoint/2010/main" val="2591326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44424" y="1118028"/>
          <a:ext cx="11503151" cy="4946588"/>
        </p:xfrm>
        <a:graphic>
          <a:graphicData uri="http://schemas.openxmlformats.org/drawingml/2006/table">
            <a:tbl>
              <a:tblPr/>
              <a:tblGrid>
                <a:gridCol w="1725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5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0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56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Georgia" panose="02040502050405020303" pitchFamily="18" charset="0"/>
                        </a:rPr>
                        <a:t>Method name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00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Georgia" panose="02040502050405020303" pitchFamily="18" charset="0"/>
                        </a:rPr>
                        <a:t>Parameters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80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Georgia" panose="02040502050405020303" pitchFamily="18" charset="0"/>
                        </a:rPr>
                        <a:t>Scalability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80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Georgia" panose="02040502050405020303" pitchFamily="18" charset="0"/>
                        </a:rPr>
                        <a:t>Use case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0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Georgia" panose="02040502050405020303" pitchFamily="18" charset="0"/>
                        </a:rPr>
                        <a:t>Geometry (metric used)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80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83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2"/>
                        </a:rPr>
                        <a:t>K-Means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number of 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Very large n_samples, medium n_clusterswith </a:t>
                      </a:r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3"/>
                        </a:rPr>
                        <a:t>MiniBatch code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General-purpose, even cluster size, flat geometry, not too many 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Distances between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4"/>
                        </a:rPr>
                        <a:t>Affinity propagation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damping, sample preference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Not scalable with n_samples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Many clusters, uneven cluster size, non-flat geometry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Graph distance (e.g. nearest-neighbor graph)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5"/>
                        </a:rPr>
                        <a:t>Mean-shift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bandwidth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Not scalable with n_samples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Many clusters, uneven cluster size, non-flat geometry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Distances between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6"/>
                        </a:rPr>
                        <a:t>Spectral clustering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number of 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Medium n_samples, small n_clusters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Few clusters, even cluster size, non-flat geometry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Graph distance (e.g. nearest-neighbor graph)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983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7"/>
                        </a:rPr>
                        <a:t>Ward hierarchical clustering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number of 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Large n_samples and n_clusters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Many clusters, possibly connectivity constraints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Distances between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983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7"/>
                        </a:rPr>
                        <a:t>Agglomerative clustering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number of clusters, linkage type, distance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Large n_samples and n_clusters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Many clusters, possibly connectivity constraints, non Euclidean distances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Any pairwise distance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8"/>
                        </a:rPr>
                        <a:t>DBSCAN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neighborhood size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Very large n_samples, medium n_clusters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Non-flat geometry, uneven cluster sizes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Distances between nearest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9"/>
                        </a:rPr>
                        <a:t>Gaussian mixtures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many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Not scalable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Flat geometry, good for density estimation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Mahalanobis distances to centers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8191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10"/>
                        </a:rPr>
                        <a:t>Birch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branching factor, threshold, optional global clusterer.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Large n_clustersand n_samples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Large dataset, outlier removal, data reduction.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Euclidean distance between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11"/>
              </a:rPr>
              <a:t>http://scikit-learn.org/stable/modules/clustering.html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82F325-C00E-4A90-B67C-4A857140909C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165193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644" y="2984938"/>
            <a:ext cx="10293173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5" dirty="0">
                <a:latin typeface="Georgia" panose="02040502050405020303" pitchFamily="18" charset="0"/>
              </a:rPr>
              <a:t>What is Machine</a:t>
            </a:r>
            <a:r>
              <a:rPr spc="-40" dirty="0">
                <a:latin typeface="Georgia" panose="02040502050405020303" pitchFamily="18" charset="0"/>
              </a:rPr>
              <a:t> </a:t>
            </a:r>
            <a:r>
              <a:rPr spc="-5" dirty="0">
                <a:latin typeface="Georgia" panose="02040502050405020303" pitchFamily="18" charset="0"/>
              </a:rPr>
              <a:t>Learning?</a:t>
            </a:r>
          </a:p>
        </p:txBody>
      </p:sp>
    </p:spTree>
    <p:extLst>
      <p:ext uri="{BB962C8B-B14F-4D97-AF65-F5344CB8AC3E}">
        <p14:creationId xmlns:p14="http://schemas.microsoft.com/office/powerpoint/2010/main" val="1066330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19259" y="3005861"/>
            <a:ext cx="6699155" cy="2858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BFB15D-7632-4108-BA12-01977CFD20CD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Clustering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8FBFDA-5970-45F1-A492-C8056DE57600}"/>
              </a:ext>
            </a:extLst>
          </p:cNvPr>
          <p:cNvSpPr/>
          <p:nvPr/>
        </p:nvSpPr>
        <p:spPr>
          <a:xfrm>
            <a:off x="609599" y="1450079"/>
            <a:ext cx="10972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The overall goal is to divide data into distinct groups such  that observations within each group are similar</a:t>
            </a:r>
          </a:p>
        </p:txBody>
      </p:sp>
    </p:spTree>
    <p:extLst>
      <p:ext uri="{BB962C8B-B14F-4D97-AF65-F5344CB8AC3E}">
        <p14:creationId xmlns:p14="http://schemas.microsoft.com/office/powerpoint/2010/main" val="2236932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717" y="3020108"/>
            <a:ext cx="10293173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en-US" spc="-5" dirty="0">
                <a:latin typeface="Georgia" panose="02040502050405020303" pitchFamily="18" charset="0"/>
              </a:rPr>
              <a:t>K Means Clustering</a:t>
            </a:r>
            <a:endParaRPr spc="-5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02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532ECB-584C-44E2-ABD6-19E3F3016E1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K Means 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C0F56-2948-470B-9B90-6700F32C7F74}"/>
              </a:ext>
            </a:extLst>
          </p:cNvPr>
          <p:cNvSpPr/>
          <p:nvPr/>
        </p:nvSpPr>
        <p:spPr>
          <a:xfrm>
            <a:off x="687265" y="1334061"/>
            <a:ext cx="111471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The K Means Algorithm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Choose a number of Clusters “K”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Randomly assign each point to a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Until clusters stop changing, repeat the following: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For each cluster, compute the cluster centroid by taking the mean vector of points in the cluster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Assign each data point to the cluster for which the centroid is the closest</a:t>
            </a:r>
          </a:p>
        </p:txBody>
      </p:sp>
    </p:spTree>
    <p:extLst>
      <p:ext uri="{BB962C8B-B14F-4D97-AF65-F5344CB8AC3E}">
        <p14:creationId xmlns:p14="http://schemas.microsoft.com/office/powerpoint/2010/main" val="391338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817861-35F3-475A-A64D-39C1BF0EA0E3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K Means Clustering</a:t>
            </a:r>
          </a:p>
        </p:txBody>
      </p:sp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E99D59A2-E774-4057-9D5C-BFE37B305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70" y="1371599"/>
            <a:ext cx="6125308" cy="45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21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2712" y="6356351"/>
            <a:ext cx="9585960" cy="190753"/>
          </a:xfrm>
        </p:spPr>
        <p:txBody>
          <a:bodyPr/>
          <a:lstStyle/>
          <a:p>
            <a:r>
              <a:rPr lang="en-US" dirty="0">
                <a:hlinkClick r:id="rId4"/>
              </a:rPr>
              <a:t>http://opencv-python-tutroals.readthedocs.io/en/latest/py_tutorials/py_ml/py_kmeans/py_kmeans_understanding/py_kmeans_understanding.html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30" y="1616202"/>
            <a:ext cx="4493726" cy="41603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E817D9-00D9-4D38-9F2A-A5DD5A89EFFC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K-Means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0EF3A-AF71-4E7A-BBC7-3A42C929DD1A}"/>
              </a:ext>
            </a:extLst>
          </p:cNvPr>
          <p:cNvSpPr/>
          <p:nvPr/>
        </p:nvSpPr>
        <p:spPr>
          <a:xfrm>
            <a:off x="609600" y="1450138"/>
            <a:ext cx="6345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T-shirt size problem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Consider a company, which is going to release a new model of T-shirt to market.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Obviously they will have to manufacture models in different sizes to satisfy people of all sizes.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So the company make a data of people’s height and weight, and plot them on to a graph.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Company can’t create t-shirts with all the sizes. Instead, they divide people to Small, Medium and Large, and manufacture only these 3 models which will fit into all the people.</a:t>
            </a:r>
          </a:p>
        </p:txBody>
      </p:sp>
    </p:spTree>
    <p:extLst>
      <p:ext uri="{BB962C8B-B14F-4D97-AF65-F5344CB8AC3E}">
        <p14:creationId xmlns:p14="http://schemas.microsoft.com/office/powerpoint/2010/main" val="2377957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940EDA-AC75-4E75-8B11-E6DF20A5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As a first step in finding a sensible initial partition(k=2)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060375E-62C3-48C9-A575-8103C7D24EC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196954"/>
              </p:ext>
            </p:extLst>
          </p:nvPr>
        </p:nvGraphicFramePr>
        <p:xfrm>
          <a:off x="609600" y="1600200"/>
          <a:ext cx="5386360" cy="2926080"/>
        </p:xfrm>
        <a:graphic>
          <a:graphicData uri="http://schemas.openxmlformats.org/drawingml/2006/table">
            <a:tbl>
              <a:tblPr/>
              <a:tblGrid>
                <a:gridCol w="1831362">
                  <a:extLst>
                    <a:ext uri="{9D8B030D-6E8A-4147-A177-3AD203B41FA5}">
                      <a16:colId xmlns:a16="http://schemas.microsoft.com/office/drawing/2014/main" val="3317899835"/>
                    </a:ext>
                  </a:extLst>
                </a:gridCol>
                <a:gridCol w="1777499">
                  <a:extLst>
                    <a:ext uri="{9D8B030D-6E8A-4147-A177-3AD203B41FA5}">
                      <a16:colId xmlns:a16="http://schemas.microsoft.com/office/drawing/2014/main" val="2186220586"/>
                    </a:ext>
                  </a:extLst>
                </a:gridCol>
                <a:gridCol w="1777499">
                  <a:extLst>
                    <a:ext uri="{9D8B030D-6E8A-4147-A177-3AD203B41FA5}">
                      <a16:colId xmlns:a16="http://schemas.microsoft.com/office/drawing/2014/main" val="2244505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Subject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585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649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1.5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2.0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72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76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7.0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3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3.5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03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4.5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510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3.5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4.5</a:t>
                      </a:r>
                      <a:endParaRPr lang="en-US" dirty="0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592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099A0A3-080A-4AA4-9B30-96B3BA683D5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596844"/>
              </p:ext>
            </p:extLst>
          </p:nvPr>
        </p:nvGraphicFramePr>
        <p:xfrm>
          <a:off x="6676585" y="2106967"/>
          <a:ext cx="4389121" cy="1645920"/>
        </p:xfrm>
        <a:graphic>
          <a:graphicData uri="http://schemas.openxmlformats.org/drawingml/2006/table">
            <a:tbl>
              <a:tblPr/>
              <a:tblGrid>
                <a:gridCol w="1492301">
                  <a:extLst>
                    <a:ext uri="{9D8B030D-6E8A-4147-A177-3AD203B41FA5}">
                      <a16:colId xmlns:a16="http://schemas.microsoft.com/office/drawing/2014/main" val="383418182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3268068143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1578524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Individual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Mean Vector (centroid)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15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Group 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(1.0, 1.0)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399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Group 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(5.0, 7.0)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11983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AADF8-9A08-4E78-8BF3-C2F97C1A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023D79-BC58-4E1A-BF44-E8C65A22511E}"/>
              </a:ext>
            </a:extLst>
          </p:cNvPr>
          <p:cNvSpPr/>
          <p:nvPr/>
        </p:nvSpPr>
        <p:spPr>
          <a:xfrm>
            <a:off x="5750351" y="2929927"/>
            <a:ext cx="999241" cy="671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01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EA8B-3FB9-427B-9288-E81C3B32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do 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621E80-D4D7-44DD-8202-38E478D1707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09600" y="2421029"/>
          <a:ext cx="5384800" cy="2884304"/>
        </p:xfrm>
        <a:graphic>
          <a:graphicData uri="http://schemas.openxmlformats.org/drawingml/2006/table">
            <a:tbl>
              <a:tblPr/>
              <a:tblGrid>
                <a:gridCol w="1076960">
                  <a:extLst>
                    <a:ext uri="{9D8B030D-6E8A-4147-A177-3AD203B41FA5}">
                      <a16:colId xmlns:a16="http://schemas.microsoft.com/office/drawing/2014/main" val="2873004438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314612042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755106311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953953417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3599936181"/>
                    </a:ext>
                  </a:extLst>
                </a:gridCol>
              </a:tblGrid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Cluster 1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Cluster 2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02819"/>
                  </a:ext>
                </a:extLst>
              </a:tr>
              <a:tr h="747889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Step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Individual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Mean Vector (centroid)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Individual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Mean Vector (centroid)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322221"/>
                  </a:ext>
                </a:extLst>
              </a:tr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500" dirty="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(1.0, 1.0)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(5.0, 7.0)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859908"/>
                  </a:ext>
                </a:extLst>
              </a:tr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1, 2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(1.2, 1.5)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(5.0, 7.0)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79"/>
                  </a:ext>
                </a:extLst>
              </a:tr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1, 2, 3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(1.8, 2.3)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(5.0, 7.0)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998016"/>
                  </a:ext>
                </a:extLst>
              </a:tr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1, 2, 3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(1.8, 2.3)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4, 5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(4.2, 6.0)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78960"/>
                  </a:ext>
                </a:extLst>
              </a:tr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1, 2, 3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(1.8, 2.3)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4, 5, 6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(4.3, 5.7)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600867"/>
                  </a:ext>
                </a:extLst>
              </a:tr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1, 2, 3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(1.8, 2.3)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4, 5, 6, 7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Arial" panose="020B0604020202020204" pitchFamily="34" charset="0"/>
                        </a:rPr>
                        <a:t>(4.1, 5.4)</a:t>
                      </a:r>
                      <a:endParaRPr lang="en-US" sz="1500" dirty="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4798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17214-5E79-4645-B47C-E137EC8DC8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remaining individuals are now examined in sequence and allocated to the cluster to which they are closest, in terms of Euclidean distance to the cluster mean. </a:t>
            </a:r>
          </a:p>
          <a:p>
            <a:r>
              <a:rPr lang="en-US" dirty="0"/>
              <a:t>The mean vector is recalculated each time a new member is added.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3439C-E51B-4FFD-952F-EA829A7A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79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820A-0599-4090-A2E6-587AEB9F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do 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CB12B74-4EA9-4276-A0FD-D0ADD637A43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7439" y="3040221"/>
          <a:ext cx="4389121" cy="1645920"/>
        </p:xfrm>
        <a:graphic>
          <a:graphicData uri="http://schemas.openxmlformats.org/drawingml/2006/table">
            <a:tbl>
              <a:tblPr/>
              <a:tblGrid>
                <a:gridCol w="1492301">
                  <a:extLst>
                    <a:ext uri="{9D8B030D-6E8A-4147-A177-3AD203B41FA5}">
                      <a16:colId xmlns:a16="http://schemas.microsoft.com/office/drawing/2014/main" val="2929296060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2722137517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1240949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Individual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Mean Vector (centroid)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372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Cluster 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1, 2, 3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(1.8, 2.3)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217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Cluster 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4, 5, 6, 7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(4.1, 5.4)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2957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FE64E-4727-45C6-96DD-E97F7A1941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Now the initial partition has changed, and the two clusters at this stage having the following characteristics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B320-6910-4833-8292-30516D51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63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5237-BD4F-48ED-88C8-787A7FEC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do 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725F594-122D-413E-86E7-ED7B2EA2B6E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7439" y="1988661"/>
          <a:ext cx="4389121" cy="3749040"/>
        </p:xfrm>
        <a:graphic>
          <a:graphicData uri="http://schemas.openxmlformats.org/drawingml/2006/table">
            <a:tbl>
              <a:tblPr/>
              <a:tblGrid>
                <a:gridCol w="1492301">
                  <a:extLst>
                    <a:ext uri="{9D8B030D-6E8A-4147-A177-3AD203B41FA5}">
                      <a16:colId xmlns:a16="http://schemas.microsoft.com/office/drawing/2014/main" val="501706391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2614377319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303244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Individual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Distance to mean (centroid) of Cluster 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Distance to mean (centroid) of Cluster 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613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1.5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5.4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676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4.3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6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2.1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1.8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8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5.7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1.8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4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3.2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0.7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345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3.8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26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2.8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1.1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44648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3BA6-A591-4C83-A4B0-33767C75B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But we cannot yet be sure that each individual has been assigned to the right cluster.  So, we compare each individual’s distance to its own cluster mean and to</a:t>
            </a:r>
            <a:br>
              <a:rPr lang="en-US" dirty="0"/>
            </a:br>
            <a:r>
              <a:rPr lang="en-US" dirty="0"/>
              <a:t>that of the opposite cluster.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243B-114F-48DE-8BE8-7090B084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90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9444-4580-4596-BADA-B99A13F5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do 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710E8F3-F28B-427C-848A-3E37FFA8870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7439" y="3040221"/>
          <a:ext cx="4389121" cy="1645920"/>
        </p:xfrm>
        <a:graphic>
          <a:graphicData uri="http://schemas.openxmlformats.org/drawingml/2006/table">
            <a:tbl>
              <a:tblPr/>
              <a:tblGrid>
                <a:gridCol w="1492301">
                  <a:extLst>
                    <a:ext uri="{9D8B030D-6E8A-4147-A177-3AD203B41FA5}">
                      <a16:colId xmlns:a16="http://schemas.microsoft.com/office/drawing/2014/main" val="272282967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3714894129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650612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Individual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Mean Vector (centroid)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289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Cluster 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1, 2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(1.3, 1.5)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086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Cluster 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3, 4, 5, 6, 7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(3.9, 5.1)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13986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74E80-ABA9-437F-AF8F-6E9FFF41A7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Only individual 3 is nearer to the mean of the opposite cluster (Cluster 2) than its own (Cluster 1).  </a:t>
            </a:r>
          </a:p>
          <a:p>
            <a:r>
              <a:rPr lang="en-US" dirty="0"/>
              <a:t>In other words, each individual's distance to its own cluster mean should be smaller that the distance to the other cluster's mean (which is not the case with individual 3).  </a:t>
            </a:r>
          </a:p>
          <a:p>
            <a:r>
              <a:rPr lang="en-US" dirty="0"/>
              <a:t>Thus, individual 3 is relocated to Cluster 2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45DC-6D95-44B4-B1E3-1CC76D4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8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5D7B1-FC93-4016-9E03-5AE1871F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1AAD9A-F29F-4C96-A29E-6A290E13D845}"/>
              </a:ext>
            </a:extLst>
          </p:cNvPr>
          <p:cNvSpPr/>
          <p:nvPr/>
        </p:nvSpPr>
        <p:spPr>
          <a:xfrm>
            <a:off x="609600" y="1417638"/>
            <a:ext cx="100049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Subfield of Artificial Intelligence (AI)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Building blocks to make computers learn to behave more intelligently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It is a theoretical concept. There are various techniques with  various implementations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4EE090-1155-4820-9A83-B9D0D35EA4FB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Machine</a:t>
            </a:r>
            <a:r>
              <a:rPr lang="en-US" spc="-40" dirty="0">
                <a:latin typeface="Georgia" panose="02040502050405020303" pitchFamily="18" charset="0"/>
              </a:rPr>
              <a:t> </a:t>
            </a:r>
            <a:r>
              <a:rPr lang="en-US" spc="-5" dirty="0">
                <a:latin typeface="Georgia" panose="02040502050405020303" pitchFamily="18" charset="0"/>
              </a:rPr>
              <a:t>Learning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9307" y="1352001"/>
            <a:ext cx="4255800" cy="35243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4" y="5217400"/>
            <a:ext cx="4476750" cy="990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243" y="1352001"/>
            <a:ext cx="5475450" cy="4106334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5247831" y="2154115"/>
            <a:ext cx="4766607" cy="3648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05842" y="3645525"/>
            <a:ext cx="2037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Distance formula to calculate minimum distance from initial centroids and the do clustering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736D7D0-F855-40C5-B8CF-B430A23C80B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68A7CA-D72C-4702-A674-D300A8574974}"/>
              </a:ext>
            </a:extLst>
          </p:cNvPr>
          <p:cNvSpPr/>
          <p:nvPr/>
        </p:nvSpPr>
        <p:spPr>
          <a:xfrm>
            <a:off x="6881393" y="982669"/>
            <a:ext cx="4942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Suppose, D2, D5 &amp; D7 are chosen as initial centroids</a:t>
            </a:r>
          </a:p>
        </p:txBody>
      </p:sp>
    </p:spTree>
    <p:extLst>
      <p:ext uri="{BB962C8B-B14F-4D97-AF65-F5344CB8AC3E}">
        <p14:creationId xmlns:p14="http://schemas.microsoft.com/office/powerpoint/2010/main" val="1070629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436608" cy="273049"/>
          </a:xfrm>
        </p:spPr>
        <p:txBody>
          <a:bodyPr/>
          <a:lstStyle/>
          <a:p>
            <a:r>
              <a:rPr lang="en-US" dirty="0"/>
              <a:t>https://github.com/mayankskb/Clustering/blob/b42319f5d9bf3642e8478031c4b7cafd80c584af/k_means.py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6" y="1272286"/>
            <a:ext cx="8008493" cy="493649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5125915" y="2037356"/>
            <a:ext cx="4981019" cy="761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09991" y="1637246"/>
            <a:ext cx="240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k-means algorithm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9C5858-7DBC-495C-897F-0B1168B9E1A7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Use Case 2 - k-means</a:t>
            </a:r>
          </a:p>
        </p:txBody>
      </p:sp>
    </p:spTree>
    <p:extLst>
      <p:ext uri="{BB962C8B-B14F-4D97-AF65-F5344CB8AC3E}">
        <p14:creationId xmlns:p14="http://schemas.microsoft.com/office/powerpoint/2010/main" val="3024160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48" y="1088136"/>
            <a:ext cx="8546231" cy="4525963"/>
          </a:xfrm>
        </p:spPr>
      </p:pic>
      <p:sp>
        <p:nvSpPr>
          <p:cNvPr id="11" name="TextBox 10"/>
          <p:cNvSpPr txBox="1"/>
          <p:nvPr/>
        </p:nvSpPr>
        <p:spPr>
          <a:xfrm>
            <a:off x="9656064" y="2220375"/>
            <a:ext cx="231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Initial data points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479792" y="2377440"/>
            <a:ext cx="2048256" cy="128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A1CA047F-9AA1-43B1-86BD-B9E7678DAD7D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27901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51908"/>
            <a:ext cx="4108450" cy="38544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23" y="1209008"/>
            <a:ext cx="4108450" cy="41973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55464" y="3307683"/>
            <a:ext cx="1380744" cy="8254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1712-133D-4D9F-B10C-49B180713C0B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Different Iterations</a:t>
            </a:r>
          </a:p>
        </p:txBody>
      </p:sp>
    </p:spTree>
    <p:extLst>
      <p:ext uri="{BB962C8B-B14F-4D97-AF65-F5344CB8AC3E}">
        <p14:creationId xmlns:p14="http://schemas.microsoft.com/office/powerpoint/2010/main" val="2554276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9A3214-913E-4B79-843E-3A8F93D42CFC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What is Scikit-Learn?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E5D382-8573-4466-9FE1-C2B0A3B9EFF9}"/>
              </a:ext>
            </a:extLst>
          </p:cNvPr>
          <p:cNvSpPr/>
          <p:nvPr/>
        </p:nvSpPr>
        <p:spPr>
          <a:xfrm>
            <a:off x="685800" y="1417638"/>
            <a:ext cx="106203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Extensions to SciPy (Scientific Python) are called Scikit. Scikit-Learn provides Machine Learning algorithms.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Algorithms for supervised &amp; unsupervised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Built on SciPy and 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Standard Python API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Sits on top of c libraries, LAPACK, </a:t>
            </a:r>
            <a:r>
              <a:rPr lang="en-US" sz="2400" dirty="0" err="1">
                <a:latin typeface="Georgia" panose="02040502050405020303" pitchFamily="18" charset="0"/>
              </a:rPr>
              <a:t>LibSVM</a:t>
            </a:r>
            <a:r>
              <a:rPr lang="en-US" sz="2400" dirty="0">
                <a:latin typeface="Georgia" panose="02040502050405020303" pitchFamily="18" charset="0"/>
              </a:rPr>
              <a:t>, and </a:t>
            </a:r>
            <a:r>
              <a:rPr lang="en-US" sz="2400" dirty="0" err="1">
                <a:latin typeface="Georgia" panose="02040502050405020303" pitchFamily="18" charset="0"/>
              </a:rPr>
              <a:t>Cython</a:t>
            </a: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Open Source: BSD License (part of Linux)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Probably the best general ML framework out there.</a:t>
            </a:r>
          </a:p>
        </p:txBody>
      </p:sp>
    </p:spTree>
    <p:extLst>
      <p:ext uri="{BB962C8B-B14F-4D97-AF65-F5344CB8AC3E}">
        <p14:creationId xmlns:p14="http://schemas.microsoft.com/office/powerpoint/2010/main" val="3615142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3"/>
          <p:cNvSpPr/>
          <p:nvPr/>
        </p:nvSpPr>
        <p:spPr>
          <a:xfrm>
            <a:off x="4394715" y="4240035"/>
            <a:ext cx="1821420" cy="7570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D480E8-E5B2-43A6-B598-BCD0C5E41E00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Where did it come from?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CD8E49-720D-41C8-8C60-E12F66F5A8CE}"/>
              </a:ext>
            </a:extLst>
          </p:cNvPr>
          <p:cNvSpPr/>
          <p:nvPr/>
        </p:nvSpPr>
        <p:spPr>
          <a:xfrm>
            <a:off x="752474" y="1575137"/>
            <a:ext cx="105918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Started as a Google Summer of Code project in 2007 by David </a:t>
            </a:r>
            <a:r>
              <a:rPr lang="en-US" sz="2400" dirty="0" err="1">
                <a:latin typeface="Georgia" panose="02040502050405020303" pitchFamily="18" charset="0"/>
              </a:rPr>
              <a:t>Cournapeau</a:t>
            </a:r>
            <a:r>
              <a:rPr lang="en-US" sz="2400" dirty="0">
                <a:latin typeface="Georgia" panose="02040502050405020303" pitchFamily="18" charset="0"/>
              </a:rPr>
              <a:t>, then used as a thesis project by Matthieu </a:t>
            </a:r>
            <a:r>
              <a:rPr lang="en-US" sz="2400" dirty="0" err="1">
                <a:latin typeface="Georgia" panose="02040502050405020303" pitchFamily="18" charset="0"/>
              </a:rPr>
              <a:t>Brucher</a:t>
            </a:r>
            <a:r>
              <a:rPr lang="en-US" sz="2400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In 2010, INRIA pushed the first public release, and sponsors the project, as do Google, </a:t>
            </a:r>
            <a:r>
              <a:rPr lang="en-US" sz="2400" dirty="0" err="1">
                <a:latin typeface="Georgia" panose="02040502050405020303" pitchFamily="18" charset="0"/>
              </a:rPr>
              <a:t>Tinyclues</a:t>
            </a:r>
            <a:r>
              <a:rPr lang="en-US" sz="2400" dirty="0">
                <a:latin typeface="Georgia" panose="02040502050405020303" pitchFamily="18" charset="0"/>
              </a:rPr>
              <a:t>, and the Python Software Foundation.</a:t>
            </a:r>
          </a:p>
        </p:txBody>
      </p:sp>
    </p:spTree>
    <p:extLst>
      <p:ext uri="{BB962C8B-B14F-4D97-AF65-F5344CB8AC3E}">
        <p14:creationId xmlns:p14="http://schemas.microsoft.com/office/powerpoint/2010/main" val="3177593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D85320-7D74-486F-A4D2-BEEED05B160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Primary Features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5E7ACF-6468-4F07-BF12-0D8059382D94}"/>
              </a:ext>
            </a:extLst>
          </p:cNvPr>
          <p:cNvSpPr/>
          <p:nvPr/>
        </p:nvSpPr>
        <p:spPr>
          <a:xfrm>
            <a:off x="695324" y="1417639"/>
            <a:ext cx="109727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Generalized Linear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SVMs, </a:t>
            </a:r>
            <a:r>
              <a:rPr lang="en-US" sz="2800" dirty="0" err="1">
                <a:latin typeface="Georgia" panose="02040502050405020303" pitchFamily="18" charset="0"/>
              </a:rPr>
              <a:t>kNN</a:t>
            </a:r>
            <a:r>
              <a:rPr lang="en-US" sz="2800" dirty="0">
                <a:latin typeface="Georgia" panose="02040502050405020303" pitchFamily="18" charset="0"/>
              </a:rPr>
              <a:t>, Bayes, Decision Trees, Ensembles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Cross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Grid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Pipelining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Model Evaluations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Dataset Transformations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Dataset Loading</a:t>
            </a:r>
          </a:p>
        </p:txBody>
      </p:sp>
    </p:spTree>
    <p:extLst>
      <p:ext uri="{BB962C8B-B14F-4D97-AF65-F5344CB8AC3E}">
        <p14:creationId xmlns:p14="http://schemas.microsoft.com/office/powerpoint/2010/main" val="29745379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676830-1617-40E6-B4FA-EDBD6290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K means clustering in </a:t>
            </a:r>
            <a:r>
              <a:rPr lang="en-US" dirty="0" err="1">
                <a:latin typeface="Georgia" panose="02040502050405020303" pitchFamily="18" charset="0"/>
              </a:rPr>
              <a:t>scikit</a:t>
            </a:r>
            <a:r>
              <a:rPr lang="en-US" dirty="0">
                <a:latin typeface="Georgia" panose="02040502050405020303" pitchFamily="18" charset="0"/>
              </a:rPr>
              <a:t>-learn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B9EEC4-7DD8-4C40-983E-6500C02A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6B70A7-52D2-406D-9AB8-D05E2AE4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</a:t>
            </a:r>
            <a:r>
              <a:rPr lang="en-US" sz="2400" dirty="0" err="1"/>
              <a:t>sklearn.cluster</a:t>
            </a:r>
            <a:r>
              <a:rPr lang="en-US" sz="2400" dirty="0"/>
              <a:t> import </a:t>
            </a:r>
            <a:r>
              <a:rPr lang="en-US" sz="2400" dirty="0" err="1">
                <a:solidFill>
                  <a:srgbClr val="C00000"/>
                </a:solidFill>
              </a:rPr>
              <a:t>Kmeans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r>
              <a:rPr lang="en-US" sz="2400" dirty="0"/>
              <a:t>X= </a:t>
            </a:r>
            <a:r>
              <a:rPr lang="en-US" sz="2400" dirty="0" err="1"/>
              <a:t>np.array</a:t>
            </a:r>
            <a:r>
              <a:rPr lang="en-US" sz="2400" dirty="0"/>
              <a:t>([[1,2], [1,4]</a:t>
            </a:r>
          </a:p>
          <a:p>
            <a:pPr marL="1371566" lvl="3" indent="0">
              <a:buNone/>
            </a:pPr>
            <a:r>
              <a:rPr lang="en-US" sz="2400" dirty="0"/>
              <a:t>			[4,2],[4,4]])</a:t>
            </a:r>
          </a:p>
          <a:p>
            <a:r>
              <a:rPr lang="en-US" sz="2400" dirty="0" err="1"/>
              <a:t>Kmeans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rgbClr val="C00000"/>
                </a:solidFill>
              </a:rPr>
              <a:t>Kmeans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n_clusters</a:t>
            </a:r>
            <a:r>
              <a:rPr lang="en-US" sz="2400" dirty="0">
                <a:solidFill>
                  <a:srgbClr val="C00000"/>
                </a:solidFill>
              </a:rPr>
              <a:t> =2)</a:t>
            </a:r>
          </a:p>
          <a:p>
            <a:r>
              <a:rPr lang="en-US" sz="2400" dirty="0" err="1"/>
              <a:t>k.means.labels</a:t>
            </a:r>
            <a:r>
              <a:rPr lang="en-US" sz="2400" dirty="0"/>
              <a:t>_     							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 [0,0,1,1]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Kmeans.predict</a:t>
            </a:r>
            <a:r>
              <a:rPr lang="en-US" sz="2400" dirty="0">
                <a:sym typeface="Wingdings" panose="05000000000000000000" pitchFamily="2" charset="2"/>
              </a:rPr>
              <a:t>([[0,0], [4,4]]   				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 [0,1]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Kmeans.cluster_centers</a:t>
            </a:r>
            <a:r>
              <a:rPr lang="en-US" sz="2400" dirty="0">
                <a:sym typeface="Wingdings" panose="05000000000000000000" pitchFamily="2" charset="2"/>
              </a:rPr>
              <a:t>_  					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 [[2.  3.] [4. 3.]]</a:t>
            </a:r>
          </a:p>
          <a:p>
            <a:endParaRPr lang="en-US" sz="2400" dirty="0"/>
          </a:p>
          <a:p>
            <a:pPr marL="1371566" lvl="3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46634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0BED-9CD8-4E1D-B153-ED1BD31B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13BD-7B33-4A2D-AF28-0E5587B1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Good for data analytics</a:t>
            </a:r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Df1= </a:t>
            </a:r>
            <a:r>
              <a:rPr lang="en-US" sz="2800" dirty="0" err="1"/>
              <a:t>pd.read_csv</a:t>
            </a:r>
            <a:r>
              <a:rPr lang="en-US" sz="2800" dirty="0"/>
              <a:t>(‘test.csv’)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PassengerId</a:t>
            </a:r>
            <a:r>
              <a:rPr lang="en-US" dirty="0">
                <a:solidFill>
                  <a:srgbClr val="C00000"/>
                </a:solidFill>
              </a:rPr>
              <a:t>  		Survived     		Sex        Age</a:t>
            </a:r>
          </a:p>
          <a:p>
            <a:pPr marL="0" indent="0">
              <a:buNone/>
            </a:pPr>
            <a:r>
              <a:rPr lang="en-US" dirty="0"/>
              <a:t>0              				1         0    male  		22</a:t>
            </a:r>
          </a:p>
          <a:p>
            <a:pPr marL="0" indent="0">
              <a:buNone/>
            </a:pPr>
            <a:r>
              <a:rPr lang="en-US" dirty="0"/>
              <a:t>1              				2         1  female  		38</a:t>
            </a:r>
          </a:p>
          <a:p>
            <a:pPr marL="0" indent="0">
              <a:buNone/>
            </a:pPr>
            <a:r>
              <a:rPr lang="en-US" dirty="0"/>
              <a:t>2             				3         1  female  		26</a:t>
            </a:r>
          </a:p>
          <a:p>
            <a:pPr marL="0" indent="0">
              <a:buNone/>
            </a:pPr>
            <a:r>
              <a:rPr lang="en-US" dirty="0"/>
              <a:t>3              				4         1  female  		35</a:t>
            </a:r>
          </a:p>
          <a:p>
            <a:pPr marL="0" indent="0">
              <a:buNone/>
            </a:pPr>
            <a:r>
              <a:rPr lang="en-US" dirty="0"/>
              <a:t>4              				5         0    male  		35</a:t>
            </a:r>
          </a:p>
          <a:p>
            <a:pPr marL="0" indent="0">
              <a:buNone/>
            </a:pPr>
            <a:r>
              <a:rPr lang="en-US" dirty="0"/>
              <a:t>5              				6         0    male  		29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494BA-CC56-4E04-9BEB-0D3A97DD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616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F985-A46C-4266-BD11-95DF62E3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0542-FBE7-4675-941E-9433D4E03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56F9A-C426-42D2-850A-2F36D389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0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17CFC0-5275-4A94-9720-593147EA9AF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Types of Algorithms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17F25-D045-4050-9E08-B2F938060ABB}"/>
              </a:ext>
            </a:extLst>
          </p:cNvPr>
          <p:cNvSpPr/>
          <p:nvPr/>
        </p:nvSpPr>
        <p:spPr>
          <a:xfrm>
            <a:off x="709247" y="161549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Supervised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Unsupervised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Semi-Supervised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738873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https://web.stanford.edu/~schmit/cme193/lec/lec5.pdf</a:t>
            </a:r>
            <a:r>
              <a:rPr lang="en-US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050968-E28C-4A7F-9531-08B317727BA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What is matplotlib?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F7E55-0642-4A20-A21B-952D631FAC21}"/>
              </a:ext>
            </a:extLst>
          </p:cNvPr>
          <p:cNvSpPr/>
          <p:nvPr/>
        </p:nvSpPr>
        <p:spPr>
          <a:xfrm>
            <a:off x="718038" y="1446266"/>
            <a:ext cx="97623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Plotting library for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Works well with NumPy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Syntax similar to MATLAB</a:t>
            </a:r>
          </a:p>
        </p:txBody>
      </p:sp>
    </p:spTree>
    <p:extLst>
      <p:ext uri="{BB962C8B-B14F-4D97-AF65-F5344CB8AC3E}">
        <p14:creationId xmlns:p14="http://schemas.microsoft.com/office/powerpoint/2010/main" val="12224249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731" y="1228169"/>
            <a:ext cx="5190000" cy="388000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https://web.stanford.edu/~schmit/cme193/lec/lec5.pdf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599" y="1754083"/>
            <a:ext cx="610772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80"/>
                </a:solidFill>
                <a:latin typeface="Georgia" panose="02040502050405020303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numpy </a:t>
            </a:r>
            <a:r>
              <a:rPr lang="en-US" sz="2000" b="1" dirty="0">
                <a:solidFill>
                  <a:srgbClr val="008080"/>
                </a:solidFill>
                <a:latin typeface="Georgia" panose="02040502050405020303" pitchFamily="18" charset="0"/>
              </a:rPr>
              <a:t>as </a:t>
            </a:r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np</a:t>
            </a:r>
          </a:p>
          <a:p>
            <a:r>
              <a:rPr lang="en-US" sz="2000" b="1" dirty="0">
                <a:solidFill>
                  <a:srgbClr val="008080"/>
                </a:solidFill>
                <a:latin typeface="Georgia" panose="02040502050405020303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matplotlib . pyplot </a:t>
            </a:r>
            <a:r>
              <a:rPr lang="en-US" sz="2000" b="1" dirty="0">
                <a:solidFill>
                  <a:srgbClr val="008080"/>
                </a:solidFill>
                <a:latin typeface="Georgia" panose="02040502050405020303" pitchFamily="18" charset="0"/>
              </a:rPr>
              <a:t>as </a:t>
            </a:r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plt</a:t>
            </a:r>
          </a:p>
          <a:p>
            <a:r>
              <a:rPr lang="pl-PL" sz="2000" dirty="0">
                <a:solidFill>
                  <a:srgbClr val="000000"/>
                </a:solidFill>
                <a:latin typeface="Georgia" panose="02040502050405020303" pitchFamily="18" charset="0"/>
              </a:rPr>
              <a:t>x = np. linspace (0 , 10, 1000)</a:t>
            </a:r>
          </a:p>
          <a:p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y = np.power(x , 2)</a:t>
            </a:r>
          </a:p>
          <a:p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plt . plot (x , y)</a:t>
            </a:r>
          </a:p>
          <a:p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plt .show()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0AF267-EB11-4F87-AE28-FBA97120EDC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733882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028781-990F-4F17-BA34-B75043C3645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28DF3-13F5-48CF-B1DA-14BD4D90F259}"/>
              </a:ext>
            </a:extLst>
          </p:cNvPr>
          <p:cNvSpPr/>
          <p:nvPr/>
        </p:nvSpPr>
        <p:spPr>
          <a:xfrm>
            <a:off x="609599" y="1289595"/>
            <a:ext cx="1128639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  <a:hlinkClick r:id="rId4"/>
              </a:rPr>
              <a:t>http://www-bcf.usc.edu/~gareth/ISL/ISLR%20Sixth%20Printing.pdf</a:t>
            </a:r>
          </a:p>
          <a:p>
            <a:r>
              <a:rPr lang="en-US" sz="2000" dirty="0">
                <a:latin typeface="Georgia" panose="02040502050405020303" pitchFamily="18" charset="0"/>
                <a:hlinkClick r:id="rId4"/>
              </a:rPr>
              <a:t>https://web.stanford.edu/~schmit/cme193/lec/lec5.pdf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5"/>
              </a:rPr>
              <a:t>http://machinelearningmastery.com/machine-learning-in-python-step-by-step/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6"/>
              </a:rPr>
              <a:t>http://scikit-learn.org/stable/auto_examples/linear_model/plot_ols.html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7"/>
              </a:rPr>
              <a:t>https://www.analyticsvidhya.com/blog/2015/08/comprehensive-guide-regression/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8"/>
              </a:rPr>
              <a:t>http://scikit-learn.org/stable/modules/clustering.html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9"/>
              </a:rPr>
              <a:t>http://scikit-learn.org/stable/auto_examples/cluster/plot_kmeans_digits.html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10"/>
              </a:rPr>
              <a:t>http://www.kdnuggets.com/2015/11/seven-steps-machine-learning-python.html/2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11"/>
              </a:rPr>
              <a:t>http://beancoder.com/linear-regression-stock-prediction/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12"/>
              </a:rPr>
              <a:t>http://opencv-python-tutroals.readthedocs.io/en/latest/py_tutorials/py_ml/py_kmeans/py_kmeans_understanding/py_kmeans_understanding.html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13"/>
              </a:rPr>
              <a:t>https://github.com/tarlen5/coursera_ml/blob/master/unit6/ex2_sklearn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9071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B45761-9C16-484F-B062-B93DB38F6F0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Supervised Learning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92BEF-3848-4656-AFFB-3057A32CCE79}"/>
              </a:ext>
            </a:extLst>
          </p:cNvPr>
          <p:cNvSpPr/>
          <p:nvPr/>
        </p:nvSpPr>
        <p:spPr>
          <a:xfrm>
            <a:off x="752628" y="1661719"/>
            <a:ext cx="93554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The correct classes of the training data are known</a:t>
            </a:r>
          </a:p>
        </p:txBody>
      </p:sp>
    </p:spTree>
    <p:extLst>
      <p:ext uri="{BB962C8B-B14F-4D97-AF65-F5344CB8AC3E}">
        <p14:creationId xmlns:p14="http://schemas.microsoft.com/office/powerpoint/2010/main" val="2147690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B45761-9C16-484F-B062-B93DB38F6F0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Unsupervised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92BEF-3848-4656-AFFB-3057A32CCE79}"/>
              </a:ext>
            </a:extLst>
          </p:cNvPr>
          <p:cNvSpPr/>
          <p:nvPr/>
        </p:nvSpPr>
        <p:spPr>
          <a:xfrm>
            <a:off x="752628" y="1661719"/>
            <a:ext cx="9959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The correct classes of the training data are not known</a:t>
            </a:r>
          </a:p>
        </p:txBody>
      </p:sp>
    </p:spTree>
    <p:extLst>
      <p:ext uri="{BB962C8B-B14F-4D97-AF65-F5344CB8AC3E}">
        <p14:creationId xmlns:p14="http://schemas.microsoft.com/office/powerpoint/2010/main" val="4698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B45761-9C16-484F-B062-B93DB38F6F0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Semi-Supervised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92BEF-3848-4656-AFFB-3057A32CCE79}"/>
              </a:ext>
            </a:extLst>
          </p:cNvPr>
          <p:cNvSpPr/>
          <p:nvPr/>
        </p:nvSpPr>
        <p:spPr>
          <a:xfrm>
            <a:off x="752628" y="1661719"/>
            <a:ext cx="8895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A mix of Supervised and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649006810"/>
      </p:ext>
    </p:extLst>
  </p:cSld>
  <p:clrMapOvr>
    <a:masterClrMapping/>
  </p:clrMapOvr>
</p:sld>
</file>

<file path=ppt/theme/theme1.xml><?xml version="1.0" encoding="utf-8"?>
<a:theme xmlns:a="http://schemas.openxmlformats.org/drawingml/2006/main" name="UMKC_PPT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MKC_PP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UMKC_PPT4</Template>
  <TotalTime>10531</TotalTime>
  <Words>2925</Words>
  <Application>Microsoft Office PowerPoint</Application>
  <PresentationFormat>Widescreen</PresentationFormat>
  <Paragraphs>469</Paragraphs>
  <Slides>62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7" baseType="lpstr">
      <vt:lpstr>Arial</vt:lpstr>
      <vt:lpstr>Calibri</vt:lpstr>
      <vt:lpstr>Franklin Gothic Book</vt:lpstr>
      <vt:lpstr>Georgia</vt:lpstr>
      <vt:lpstr>Helvetica</vt:lpstr>
      <vt:lpstr>inherit</vt:lpstr>
      <vt:lpstr>Times New Roman</vt:lpstr>
      <vt:lpstr>Wingdings</vt:lpstr>
      <vt:lpstr>UMKC_PPT4</vt:lpstr>
      <vt:lpstr>Custom Design</vt:lpstr>
      <vt:lpstr>UMKC_PPT1</vt:lpstr>
      <vt:lpstr>1_Custom Design</vt:lpstr>
      <vt:lpstr>1_Office Theme</vt:lpstr>
      <vt:lpstr>2_Custom Design</vt:lpstr>
      <vt:lpstr>Equation</vt:lpstr>
      <vt:lpstr>PowerPoint Presentation</vt:lpstr>
      <vt:lpstr>Feedback is greatly appreciated!</vt:lpstr>
      <vt:lpstr>PowerPoint Presentation</vt:lpstr>
      <vt:lpstr>What is Machine Learning?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Techniques</vt:lpstr>
      <vt:lpstr>PowerPoint Presentation</vt:lpstr>
      <vt:lpstr>PowerPoint Presentation</vt:lpstr>
      <vt:lpstr>Regression</vt:lpstr>
      <vt:lpstr>PowerPoint Presentation</vt:lpstr>
      <vt:lpstr>PowerPoint Presentation</vt:lpstr>
      <vt:lpstr>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Clustering</vt:lpstr>
      <vt:lpstr>PowerPoint Presentation</vt:lpstr>
      <vt:lpstr>PowerPoint Presentation</vt:lpstr>
      <vt:lpstr>PowerPoint Presentation</vt:lpstr>
      <vt:lpstr>PowerPoint Presentation</vt:lpstr>
      <vt:lpstr>K Means Clustering</vt:lpstr>
      <vt:lpstr>PowerPoint Presentation</vt:lpstr>
      <vt:lpstr>PowerPoint Presentation</vt:lpstr>
      <vt:lpstr>PowerPoint Presentation</vt:lpstr>
      <vt:lpstr>As a first step in finding a sensible initial partition(k=2)</vt:lpstr>
      <vt:lpstr>Steps to do clustering</vt:lpstr>
      <vt:lpstr>Steps to do clustering</vt:lpstr>
      <vt:lpstr>Steps to do clustering</vt:lpstr>
      <vt:lpstr>Steps to do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 means clustering in scikit-learn</vt:lpstr>
      <vt:lpstr>Pandas library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Puchu</dc:creator>
  <cp:lastModifiedBy>Goudarzvand, Saria (UMKC-Student)</cp:lastModifiedBy>
  <cp:revision>321</cp:revision>
  <dcterms:created xsi:type="dcterms:W3CDTF">2017-05-18T14:44:07Z</dcterms:created>
  <dcterms:modified xsi:type="dcterms:W3CDTF">2018-09-21T19:45:54Z</dcterms:modified>
</cp:coreProperties>
</file>