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4" r:id="rId3"/>
    <p:sldMasterId id="2147483727" r:id="rId4"/>
    <p:sldMasterId id="2147483740" r:id="rId5"/>
  </p:sldMasterIdLst>
  <p:notesMasterIdLst>
    <p:notesMasterId r:id="rId47"/>
  </p:notesMasterIdLst>
  <p:sldIdLst>
    <p:sldId id="532" r:id="rId6"/>
    <p:sldId id="533" r:id="rId7"/>
    <p:sldId id="257" r:id="rId8"/>
    <p:sldId id="296" r:id="rId9"/>
    <p:sldId id="543" r:id="rId10"/>
    <p:sldId id="544" r:id="rId11"/>
    <p:sldId id="297" r:id="rId12"/>
    <p:sldId id="546" r:id="rId13"/>
    <p:sldId id="547" r:id="rId14"/>
    <p:sldId id="545" r:id="rId15"/>
    <p:sldId id="563" r:id="rId16"/>
    <p:sldId id="299" r:id="rId17"/>
    <p:sldId id="564" r:id="rId18"/>
    <p:sldId id="548" r:id="rId19"/>
    <p:sldId id="549" r:id="rId20"/>
    <p:sldId id="292" r:id="rId21"/>
    <p:sldId id="293" r:id="rId22"/>
    <p:sldId id="294" r:id="rId23"/>
    <p:sldId id="550" r:id="rId24"/>
    <p:sldId id="290" r:id="rId25"/>
    <p:sldId id="551" r:id="rId26"/>
    <p:sldId id="552" r:id="rId27"/>
    <p:sldId id="259" r:id="rId28"/>
    <p:sldId id="324" r:id="rId29"/>
    <p:sldId id="261" r:id="rId30"/>
    <p:sldId id="262" r:id="rId31"/>
    <p:sldId id="260" r:id="rId32"/>
    <p:sldId id="304" r:id="rId33"/>
    <p:sldId id="325" r:id="rId34"/>
    <p:sldId id="295" r:id="rId35"/>
    <p:sldId id="560" r:id="rId36"/>
    <p:sldId id="561" r:id="rId37"/>
    <p:sldId id="289" r:id="rId38"/>
    <p:sldId id="269" r:id="rId39"/>
    <p:sldId id="556" r:id="rId40"/>
    <p:sldId id="553" r:id="rId41"/>
    <p:sldId id="554" r:id="rId42"/>
    <p:sldId id="555" r:id="rId43"/>
    <p:sldId id="558" r:id="rId44"/>
    <p:sldId id="559" r:id="rId45"/>
    <p:sldId id="395" r:id="rId4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73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97B4613-8993-45EB-94E7-5AD5C1238A68}"/>
    <pc:docChg chg="modSld">
      <pc:chgData name="" userId="" providerId="" clId="Web-{497B4613-8993-45EB-94E7-5AD5C1238A68}" dt="2018-02-24T17:04:07.868" v="6"/>
      <pc:docMkLst>
        <pc:docMk/>
      </pc:docMkLst>
      <pc:sldChg chg="modSp">
        <pc:chgData name="" userId="" providerId="" clId="Web-{497B4613-8993-45EB-94E7-5AD5C1238A68}" dt="2018-02-24T17:02:56.927" v="0"/>
        <pc:sldMkLst>
          <pc:docMk/>
          <pc:sldMk cId="0" sldId="256"/>
        </pc:sldMkLst>
        <pc:spChg chg="mod">
          <ac:chgData name="" userId="" providerId="" clId="Web-{497B4613-8993-45EB-94E7-5AD5C1238A68}" dt="2018-02-24T17:02:56.927" v="0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497B4613-8993-45EB-94E7-5AD5C1238A68}" dt="2018-02-24T17:04:07.868" v="6"/>
        <pc:sldMkLst>
          <pc:docMk/>
          <pc:sldMk cId="3458875930" sldId="259"/>
        </pc:sldMkLst>
        <pc:spChg chg="mod">
          <ac:chgData name="" userId="" providerId="" clId="Web-{497B4613-8993-45EB-94E7-5AD5C1238A68}" dt="2018-02-24T17:04:07.868" v="6"/>
          <ac:spMkLst>
            <pc:docMk/>
            <pc:sldMk cId="3458875930" sldId="259"/>
            <ac:spMk id="226" creationId="{00000000-0000-0000-0000-000000000000}"/>
          </ac:spMkLst>
        </pc:spChg>
      </pc:sldChg>
    </pc:docChg>
  </pc:docChgLst>
  <pc:docChgLst>
    <pc:chgData clId="Web-{C45563F5-772F-4151-B7E7-B469105C40E8}"/>
    <pc:docChg chg="mod modSld modMainMaster setSldSz">
      <pc:chgData name="" userId="" providerId="" clId="Web-{C45563F5-772F-4151-B7E7-B469105C40E8}" dt="2018-02-24T16:55:26.256" v="3"/>
      <pc:docMkLst>
        <pc:docMk/>
      </pc:docMkLst>
      <pc:sldChg chg="modSp">
        <pc:chgData name="" userId="" providerId="" clId="Web-{C45563F5-772F-4151-B7E7-B469105C40E8}" dt="2018-02-24T16:55:26.256" v="3"/>
        <pc:sldMkLst>
          <pc:docMk/>
          <pc:sldMk cId="0" sldId="25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5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301862" sldId="258"/>
        </pc:sldMkLst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458875930" sldId="259"/>
        </pc:sldMkLst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545159645" sldId="260"/>
        </pc:sldMkLst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603203861" sldId="261"/>
        </pc:sldMkLst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037087023" sldId="262"/>
        </pc:sldMkLst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1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967128190" sldId="263"/>
        </pc:sldMkLst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4"/>
            <ac:spMk id="24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4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5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957254966" sldId="269"/>
        </pc:sldMkLst>
        <pc:spChg chg="mod">
          <ac:chgData name="" userId="" providerId="" clId="Web-{C45563F5-772F-4151-B7E7-B469105C40E8}" dt="2018-02-24T16:55:26.256" v="3"/>
          <ac:spMkLst>
            <pc:docMk/>
            <pc:sldMk cId="1957254966" sldId="269"/>
            <ac:spMk id="25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50052455" sldId="270"/>
        </pc:sldMkLst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2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1550052455" sldId="270"/>
            <ac:graphicFrameMk id="265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0" sldId="27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4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68963162" sldId="279"/>
        </pc:sldMkLst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0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1"/>
            <ac:spMk id="34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867408062" sldId="284"/>
        </pc:sldMkLst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79219883" sldId="286"/>
        </pc:sldMkLst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70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2379219883" sldId="286"/>
            <ac:graphicFrameMk id="369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2852933852" sldId="287"/>
        </pc:sldMkLst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32679056" sldId="288"/>
        </pc:sldMkLst>
        <pc:spChg chg="mod">
          <ac:chgData name="" userId="" providerId="" clId="Web-{C45563F5-772F-4151-B7E7-B469105C40E8}" dt="2018-02-24T16:55:26.256" v="3"/>
          <ac:spMkLst>
            <pc:docMk/>
            <pc:sldMk cId="432679056" sldId="288"/>
            <ac:spMk id="37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40060077" sldId="289"/>
        </pc:sldMkLst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064790836" sldId="290"/>
        </pc:sldMkLst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08974641" sldId="291"/>
        </pc:sldMkLst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107163114" sldId="292"/>
        </pc:sldMkLst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45574056" sldId="293"/>
        </pc:sldMkLst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4" creationId="{00000000-0000-0000-0000-000000000000}"/>
          </ac:spMkLst>
        </pc:spChg>
      </pc:sld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48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4"/>
              <ac:spMk id="1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2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6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7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8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61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3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6"/>
              <ac:spMk id="5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7"/>
              <ac:spMk id="5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6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5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6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7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74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2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9"/>
              <ac:spMk id="9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0"/>
              <ac:spMk id="9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4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5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6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87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1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8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2"/>
              <ac:spMk id="12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3"/>
              <ac:spMk id="13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3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3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4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5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700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60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5"/>
              <ac:spMk id="16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6"/>
              <ac:spMk id="16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2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3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98996-6CDD-4780-AD0C-69A3BD51CDB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3C9-76CF-4C80-8335-1BACA011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you need this information?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it against a knowledge base to understand what the sentence is about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relationships between different named entities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(like who works where, when the event takes place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340-CDAE-4E1B-9799-6C3EF7DCBDB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26DD-B5AC-4F4F-9FB7-A5EDBF01B3D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E27A42-1043-4B47-A243-2069773CC01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54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6334E0-12A4-409B-ABB7-0BD5F213DDA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482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4733B2-2AEB-4230-80F7-8BC03D2000F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7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8685933-E6F6-4D0C-9FD3-1C977EC676D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477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C2DFF72-8243-4D9C-8956-2D3E824CFE8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448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40DE-AEB3-4039-8B69-2BB95E66FDD8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60805D-CD07-4B84-BC67-1D2EF50F2541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61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F7174A-356B-433E-8004-A2CF26CF799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07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B17232A-2D80-49A7-A066-5A7FF6668B9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691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874B755-903D-4105-AD82-5A0FB5AA9AB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7118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0C7C8A1-60ED-4197-B7E9-191F0934FD5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247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464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0A9332-3A5B-4746-9313-64CD0223BCC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5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C308F4-05EC-4B3A-9B0C-DBB5D0D53E0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723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32FF63F-5DA7-4C30-A6D5-16332337964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2300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48E30D-2DAA-4707-8962-4543ED499424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164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DDEB326-3211-4BA5-AAD1-F01A56436157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428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0194-B43E-407B-A00B-323200AD663B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4A4BF08-D995-4F99-AEFB-E1CC74770D2D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115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755EBA9-DEC1-42B2-962C-4FE2BF90844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5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AC0CBB0-33F8-422F-95FC-038CC91FF68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5110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9043A20-E6FC-4037-ACD9-849BB09F2B58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2207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CAF47B-B1DD-4048-8596-CAF76C17309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4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018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65-65AB-4E36-9068-4FEED51E0781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7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3ABA-DD17-4542-80D5-B1D51A3E385F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7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63F-9556-4A5F-9346-B7DABB85D010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65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9EB-0563-4542-9979-A7DBC91C436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81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38C6-3CB7-4E8B-AD0B-F4482F61C80B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63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60B-04E0-4A2A-A5E9-1AA70D878C4F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586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44F-F09F-413E-A7E0-776C416CEA40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15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523-CE48-4E2E-9009-E1F0A642AF5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68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1-ABAA-498B-A0C7-7A2F4911306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6D74-DAB9-4846-890C-5E3D62DB879B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423-AF79-47BB-9F2B-698DC0C8B194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49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05168-5CC3-4629-870F-6DEF286B6B5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57310" indent="-25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557280" lvl="1" indent="-21411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250" lvl="2" indent="-1711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150" lvl="3" indent="-1711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3050" lvl="4" indent="-1711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8D64B8-435C-43A6-9F56-99DEB3D048CA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10" indent="-2570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764497-E257-42BF-A705-8C8DB61EE2B6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9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EED91DA-1F5D-4071-850A-4BA82D97042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10/4/2018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7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FCDA-740E-4833-84AB-B8C030FCAC7B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net.princeton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_with_python/artificial_intelligence_with_python_nltk_package.htm" TargetMode="Externa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ot.com/nltk-stemmin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://text-processing.com/demo/stem/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s.uantwerpen.be/pages/mbsp-tag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ling.upenn.edu/courses/Fall_2003/ling001/penn_treebank_po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5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for-clients/artificial-intelligence-and-natural-language-processing-in-big-d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" TargetMode="External"/><Relationship Id="rId2" Type="http://schemas.openxmlformats.org/officeDocument/2006/relationships/hyperlink" Target="https://github.com/wade12/WikiScraper/blob/master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learnpython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business/15/7/five-open-source-nlp-tools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41563" y="3854694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Natural language processing in Python using NLTK</a:t>
            </a:r>
          </a:p>
        </p:txBody>
      </p:sp>
    </p:spTree>
    <p:extLst>
      <p:ext uri="{BB962C8B-B14F-4D97-AF65-F5344CB8AC3E}">
        <p14:creationId xmlns:p14="http://schemas.microsoft.com/office/powerpoint/2010/main" val="360633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609600" y="1500970"/>
            <a:ext cx="10876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For pip or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Installation instructions at: http://www.nltk.org/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central installation on a multi-user machine, do the following from an administrator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Opens the NLTK downloader, you can choose what to download.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78727-5A32-400F-8015-37F685EC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20" y="3811771"/>
            <a:ext cx="2594688" cy="8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Basic NLP pipeline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6B88B-AA84-4EAD-A7DB-31AE190E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0" y="1417639"/>
            <a:ext cx="10729586" cy="4000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5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8277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Corpus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Large collection of text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Raw or categorized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Concentrate on a topic or open domain 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plural form of corpus is </a:t>
            </a: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corpora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Brown Corpus - first, largest corpus, categorized by genre such as news, editorial, and so 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Web and Chat Text - discussion forum, reviews, etc.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Reuters Corpus - news, 90 topics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Universal Declaration of Human Rights (UDHR) corpus – multilingual (372)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Text corpora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https://www.nltk.org/book/ch02.html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3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0B0-07B7-416F-98F7-1F1D35D2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brown corpus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A131-6B31-47BB-BE43-DA950D3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92E4B4-88A5-46EC-AB3A-033BBDE1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729906"/>
            <a:ext cx="71897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8767F-C423-4DD2-9383-F000FD28CC10}"/>
              </a:ext>
            </a:extLst>
          </p:cNvPr>
          <p:cNvSpPr/>
          <p:nvPr/>
        </p:nvSpPr>
        <p:spPr>
          <a:xfrm>
            <a:off x="744187" y="4348877"/>
            <a:ext cx="10525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['adventure', '</a:t>
            </a:r>
            <a:r>
              <a:rPr lang="en-US" dirty="0" err="1"/>
              <a:t>belles_lettres</a:t>
            </a:r>
            <a:r>
              <a:rPr lang="en-US" dirty="0"/>
              <a:t>', 'editorial', 'fiction', 'government', 'hobbies', 'humor', 'learned', 'lore', 'mystery', 'news', 'religion', 'reviews', 'romance', '</a:t>
            </a:r>
            <a:r>
              <a:rPr lang="en-US" dirty="0" err="1"/>
              <a:t>science_fiction</a:t>
            </a:r>
            <a:r>
              <a:rPr lang="en-US" dirty="0"/>
              <a:t>']</a:t>
            </a:r>
          </a:p>
          <a:p>
            <a:r>
              <a:rPr lang="en-US" dirty="0"/>
              <a:t>['The', 'Fulton', 'County', 'Grand', 'Jury', 'said', ...]</a:t>
            </a:r>
          </a:p>
        </p:txBody>
      </p:sp>
    </p:spTree>
    <p:extLst>
      <p:ext uri="{BB962C8B-B14F-4D97-AF65-F5344CB8AC3E}">
        <p14:creationId xmlns:p14="http://schemas.microsoft.com/office/powerpoint/2010/main" val="265535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a lexical database for the English language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It groups English words into sets of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synonyms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called </a:t>
            </a:r>
            <a:r>
              <a:rPr lang="en-US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freely and publicly available for download</a:t>
            </a: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WordNet's structure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makes it a useful tool for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relation among words in WordNet is synonymy, as between the words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automobile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https://en.wikipedia.org/wiki/WordNet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86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https://wordnet.princeton.edu/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90A60-6EFA-4FD9-8850-F64D54A1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46" y="1417639"/>
            <a:ext cx="4057650" cy="1647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D3A2A6-03A9-489D-A6A1-F3787FF0A02F}"/>
              </a:ext>
            </a:extLst>
          </p:cNvPr>
          <p:cNvSpPr/>
          <p:nvPr/>
        </p:nvSpPr>
        <p:spPr>
          <a:xfrm>
            <a:off x="812346" y="3273307"/>
            <a:ext cx="9144000" cy="263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 'electronic equipment that converts sound into electrical signals that can be transmitted over distances and then converts received signals back into sounds‘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'(phonetics) an individual sound unit of speech without concern as to whether or not it is a phoneme of some language‘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'electro-acoustic transducer for converting electric signals into sounds; it is held over or inserted into the ear‘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'get or try to get into communication (with someone) by telephone'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latin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CCDC2-1498-4255-8A12-64D132D9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454" y="1524684"/>
            <a:ext cx="5410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A14716-81A3-4B74-97F5-24F08A46876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493AE-4C90-41AD-800C-00F921D97E6C}"/>
              </a:ext>
            </a:extLst>
          </p:cNvPr>
          <p:cNvSpPr/>
          <p:nvPr/>
        </p:nvSpPr>
        <p:spPr>
          <a:xfrm>
            <a:off x="609600" y="1617506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Tokenization is the process of breaking a stream of text up into words, phrases, symbols, or other meaningful elements called tokens.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tokens may be the sentences, words, numbers or punctuation marks.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Example: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I/P: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Mango, banana, pineapple and apple all are fruits.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O/P: 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Mango | Banana | Pineapple | and | Apple | all | are | Fruits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BC606-8500-4A97-B9B0-70B127F458AB}"/>
              </a:ext>
            </a:extLst>
          </p:cNvPr>
          <p:cNvSpPr/>
          <p:nvPr/>
        </p:nvSpPr>
        <p:spPr>
          <a:xfrm>
            <a:off x="609600" y="6164722"/>
            <a:ext cx="8991600" cy="27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https://www.tutorialspoint.com/artificial_intelligence_with_python/artificial_intelligence_with_python_nltk_package.htm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6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583A0-CBA7-4869-8633-8A38CFCA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" y="1170668"/>
            <a:ext cx="8286070" cy="350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778BA-9862-4FFA-B724-8623F58C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35" y="2090057"/>
            <a:ext cx="5553942" cy="35011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5667837" y="592221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884651" y="580608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455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603F6-96B7-4551-8CD9-FCE4906C4F8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F23BC-94AE-4590-AB97-C80674FE32CA}"/>
              </a:ext>
            </a:extLst>
          </p:cNvPr>
          <p:cNvSpPr/>
          <p:nvPr/>
        </p:nvSpPr>
        <p:spPr>
          <a:xfrm>
            <a:off x="609599" y="1239521"/>
            <a:ext cx="107768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grammatical reasons, documents are going to use different forms of a word, such as organize, organizes, and organizing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Stemming is the process for reducing injected words to their stem, base root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8DA3E-955B-4776-A476-CCAD3E41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8" y="2809181"/>
            <a:ext cx="3312214" cy="3036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1244E-10BE-4FB7-99E2-B88DD46B0D92}"/>
              </a:ext>
            </a:extLst>
          </p:cNvPr>
          <p:cNvSpPr/>
          <p:nvPr/>
        </p:nvSpPr>
        <p:spPr>
          <a:xfrm>
            <a:off x="468084" y="6144633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https://pythonspot.com/nltk-stemming/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93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8407079" y="57714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332945" y="57714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E020-4250-400C-87FB-66379A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326697"/>
            <a:ext cx="6359237" cy="4076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F889D-1F27-43C2-8AC7-942EA0E4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94" y="2971109"/>
            <a:ext cx="4876800" cy="145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http://text-processing.com/demo/stem/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26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2625726"/>
            <a:ext cx="9956800" cy="12985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4466B1-ACF6-441F-8F6A-06964C27257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54B38-7675-48DF-8982-E2FA6786CE4C}"/>
              </a:ext>
            </a:extLst>
          </p:cNvPr>
          <p:cNvSpPr/>
          <p:nvPr/>
        </p:nvSpPr>
        <p:spPr>
          <a:xfrm>
            <a:off x="609600" y="1504724"/>
            <a:ext cx="105591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Lemmatization process involves first 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determining the part of speech of a word </a:t>
            </a:r>
            <a:r>
              <a:rPr lang="en-US" sz="2800" dirty="0">
                <a:latin typeface="Georgia" panose="02040502050405020303" pitchFamily="18" charset="0"/>
              </a:rPr>
              <a:t>and applying different normalization rules for each part of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WordNet </a:t>
            </a:r>
            <a:r>
              <a:rPr lang="en-US" sz="2800" dirty="0" err="1">
                <a:latin typeface="Georgia" panose="02040502050405020303" pitchFamily="18" charset="0"/>
              </a:rPr>
              <a:t>Lemmatizer</a:t>
            </a:r>
            <a:r>
              <a:rPr lang="en-US" sz="2800" dirty="0">
                <a:latin typeface="Georgia" panose="02040502050405020303" pitchFamily="18" charset="0"/>
              </a:rPr>
              <a:t> uses the WordNet Database to lookup lemmas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Lemmatization and stemming are </a:t>
            </a:r>
            <a:r>
              <a:rPr lang="en-US" sz="2800" dirty="0">
                <a:solidFill>
                  <a:srgbClr val="C00000"/>
                </a:solidFill>
              </a:rPr>
              <a:t>related, </a:t>
            </a:r>
            <a:r>
              <a:rPr lang="en-US" sz="2800" dirty="0"/>
              <a:t>but different. The </a:t>
            </a:r>
            <a:r>
              <a:rPr lang="en-US" sz="2800" dirty="0">
                <a:solidFill>
                  <a:srgbClr val="C00000"/>
                </a:solidFill>
              </a:rPr>
              <a:t>difference</a:t>
            </a:r>
            <a:r>
              <a:rPr lang="en-US" sz="2800" dirty="0"/>
              <a:t> is that a </a:t>
            </a:r>
            <a:r>
              <a:rPr lang="en-US" sz="2800" dirty="0">
                <a:solidFill>
                  <a:srgbClr val="C00000"/>
                </a:solidFill>
              </a:rPr>
              <a:t>stemmer</a:t>
            </a:r>
            <a:r>
              <a:rPr lang="en-US" sz="2800" dirty="0"/>
              <a:t> operates on a single word </a:t>
            </a:r>
            <a:r>
              <a:rPr lang="en-US" sz="2800" i="1" dirty="0">
                <a:solidFill>
                  <a:srgbClr val="C00000"/>
                </a:solidFill>
              </a:rPr>
              <a:t>without</a:t>
            </a:r>
            <a:r>
              <a:rPr lang="en-US" sz="2800" dirty="0">
                <a:solidFill>
                  <a:srgbClr val="C00000"/>
                </a:solidFill>
              </a:rPr>
              <a:t> knowledge of the context</a:t>
            </a:r>
            <a:r>
              <a:rPr lang="en-US" sz="2800" dirty="0"/>
              <a:t>, and therefore cannot discriminate between words which have </a:t>
            </a:r>
            <a:r>
              <a:rPr lang="en-US" sz="2800" dirty="0">
                <a:solidFill>
                  <a:srgbClr val="C00000"/>
                </a:solidFill>
              </a:rPr>
              <a:t>different meaning depending on part of speech.</a:t>
            </a:r>
            <a:endParaRPr lang="en-US" sz="28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701ED-5B76-433D-B82E-9056CE14E332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79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27947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A7911-0D39-4CBB-9809-9D11035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47" y="1165616"/>
            <a:ext cx="5400675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089D0-D552-4420-ABA0-5A135D13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43" y="2212458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 vs 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75449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E24BC-C7E5-488E-B5BE-CE75E4B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65402"/>
            <a:ext cx="4981575" cy="2990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58DFE-3393-4F21-80AD-1FA2535B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66" y="3060827"/>
            <a:ext cx="4410075" cy="21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E9B4-2252-4E03-B580-9FF8284450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03EC1-4F1A-4CAF-BE67-A76DADE1B2E9}"/>
              </a:ext>
            </a:extLst>
          </p:cNvPr>
          <p:cNvSpPr/>
          <p:nvPr/>
        </p:nvSpPr>
        <p:spPr>
          <a:xfrm>
            <a:off x="609600" y="1548267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process of classifying the words in a text(corpus) into their parts of speech and labeling them accordingly is known as part-of-speech tagging,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POS-tagging</a:t>
            </a:r>
            <a:r>
              <a:rPr lang="en-US" sz="2400" dirty="0">
                <a:latin typeface="Georgia" panose="02040502050405020303" pitchFamily="18" charset="0"/>
              </a:rPr>
              <a:t>, or simply tagging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Parts of speech are also known as word classes or lexical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collection of tags used for a particular task is known as a </a:t>
            </a:r>
            <a:r>
              <a:rPr lang="en-US" sz="2400" dirty="0" err="1">
                <a:latin typeface="Georgia" panose="02040502050405020303" pitchFamily="18" charset="0"/>
              </a:rPr>
              <a:t>tagset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 English the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main parts of speech </a:t>
            </a:r>
            <a:r>
              <a:rPr lang="en-US" sz="2400" dirty="0">
                <a:latin typeface="Georgia" panose="02040502050405020303" pitchFamily="18" charset="0"/>
              </a:rPr>
              <a:t>are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noun,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pronoun, adjective</a:t>
            </a:r>
            <a:r>
              <a:rPr lang="en-US" sz="2400" dirty="0">
                <a:latin typeface="Georgia" panose="02040502050405020303" pitchFamily="18" charset="0"/>
              </a:rPr>
              <a:t>, determiner,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verb, adverb</a:t>
            </a:r>
            <a:r>
              <a:rPr lang="en-US" sz="2400" dirty="0">
                <a:latin typeface="Georgia" panose="02040502050405020303" pitchFamily="18" charset="0"/>
              </a:rPr>
              <a:t>, preposition, conjunction, and interjection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5FF5E9-6944-44F8-A15F-72DE6210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20" y="4225923"/>
            <a:ext cx="4650159" cy="18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7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50E97D-447D-43A1-B8ED-08F95F2CAAC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>
                <a:latin typeface="Georgia" panose="02040502050405020303" pitchFamily="18" charset="0"/>
                <a:cs typeface="Times New Roman" panose="02020603050405020304" pitchFamily="18" charset="0"/>
              </a:rPr>
              <a:t>Penn Treebank Part-of-Speech Tags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6A046-C865-4F62-B46B-025115C9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1240971"/>
            <a:ext cx="9930617" cy="4550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F9FC47-19C1-4BE1-8838-EE86FC014718}"/>
              </a:ext>
            </a:extLst>
          </p:cNvPr>
          <p:cNvSpPr/>
          <p:nvPr/>
        </p:nvSpPr>
        <p:spPr>
          <a:xfrm>
            <a:off x="424541" y="6171808"/>
            <a:ext cx="6184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https://www.clips.uantwerpen.be/pages/mbsp-tags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https://www.ling.upenn.edu/courses/Fall_2003/ling001/penn_treebank_pos.html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45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6C8002-520B-4E9E-A7EE-BF14A55DE81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C2864-9FC5-4145-ABB6-8F1997C7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9" y="1550533"/>
            <a:ext cx="8877300" cy="14810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BF2BDC-AC32-4A69-803F-3E4C70A0D91E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https://www.nltk.org/book/ch05.html</a:t>
            </a:r>
            <a:r>
              <a:rPr lang="en-US" sz="1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8A675-DEEA-4C9B-9FE9-2955ADAA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9" y="3521949"/>
            <a:ext cx="10406744" cy="10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9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E8B4C-E058-4AA9-992C-320F210EBC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84B7E-2683-4991-8831-5E16E5815B84}"/>
              </a:ext>
            </a:extLst>
          </p:cNvPr>
          <p:cNvSpPr/>
          <p:nvPr/>
        </p:nvSpPr>
        <p:spPr>
          <a:xfrm>
            <a:off x="609600" y="1442729"/>
            <a:ext cx="106353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Named entity recognition is the subtask of information extraction that seeks to locate and classify elements in text into pre-defined categories such as the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names of the person, organizations, locations, expressions of times, quantities</a:t>
            </a:r>
            <a:r>
              <a:rPr lang="en-US" sz="2400" dirty="0">
                <a:latin typeface="Georgia" panose="02040502050405020303" pitchFamily="18" charset="0"/>
              </a:rPr>
              <a:t>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81FAD-036A-4D56-9318-52E157562A32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C72756-2308-4CF4-8EFC-CC1906424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2" y="2808982"/>
            <a:ext cx="6032725" cy="32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8FF51A-A0B5-4939-BBBC-7BF8A76172D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9EDD8-94A3-4331-8B1E-DDA24F3915E3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DD8E6-F79C-4EE3-B8BC-C4D9F8D5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1" y="1308698"/>
            <a:ext cx="8477250" cy="1657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C78610-D81F-4141-8175-E3815EC6522B}"/>
              </a:ext>
            </a:extLst>
          </p:cNvPr>
          <p:cNvSpPr/>
          <p:nvPr/>
        </p:nvSpPr>
        <p:spPr>
          <a:xfrm>
            <a:off x="1217097" y="5802476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4E3EE-6823-4201-8F12-9BAC9A892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13302"/>
            <a:ext cx="4306741" cy="27010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8093F7-8F79-4266-857E-B62542BB9CAB}"/>
              </a:ext>
            </a:extLst>
          </p:cNvPr>
          <p:cNvSpPr/>
          <p:nvPr/>
        </p:nvSpPr>
        <p:spPr>
          <a:xfrm>
            <a:off x="6438743" y="582820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7650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19C8F6-4B80-4F97-A904-2BC3D497C33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N-gram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4A310-E7EC-430D-B166-4E7BF1D7CB4E}"/>
              </a:ext>
            </a:extLst>
          </p:cNvPr>
          <p:cNvSpPr/>
          <p:nvPr/>
        </p:nvSpPr>
        <p:spPr>
          <a:xfrm>
            <a:off x="609600" y="1508130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An n-gram is a contiguous sequence of n items from a given sample of text or speech.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ACB9D-8759-426E-9747-153C25E5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36" y="2737994"/>
            <a:ext cx="7061812" cy="2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9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9F257B-6A82-4780-BAC1-2945669A38C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Trigram: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2F42F-6D20-4CD8-AEBA-5C698C4BC0AC}"/>
              </a:ext>
            </a:extLst>
          </p:cNvPr>
          <p:cNvSpPr/>
          <p:nvPr/>
        </p:nvSpPr>
        <p:spPr>
          <a:xfrm>
            <a:off x="707570" y="1277035"/>
            <a:ext cx="109727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sentence "the quick red fox jumps over the lazy brown dog" has the following word level trigrams: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quick 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quick red fox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red fox jumps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fox jumps 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jumps over the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over the lazy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lazy brown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lazy brown dog</a:t>
            </a:r>
          </a:p>
        </p:txBody>
      </p:sp>
    </p:spTree>
    <p:extLst>
      <p:ext uri="{BB962C8B-B14F-4D97-AF65-F5344CB8AC3E}">
        <p14:creationId xmlns:p14="http://schemas.microsoft.com/office/powerpoint/2010/main" val="38245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FA857-D4E1-4697-B85A-00B3EE517CAC}"/>
              </a:ext>
            </a:extLst>
          </p:cNvPr>
          <p:cNvSpPr/>
          <p:nvPr/>
        </p:nvSpPr>
        <p:spPr>
          <a:xfrm>
            <a:off x="762002" y="1503312"/>
            <a:ext cx="10067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NLP (Natural language processing)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NLTK (Natural Language Toolkit)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B01997-9310-4CD1-B46D-745F05DF52A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Objective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8E6BD-2B10-4102-9743-4266B5A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95400" y="1344545"/>
          <a:ext cx="10056102" cy="455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051">
                  <a:extLst>
                    <a:ext uri="{9D8B030D-6E8A-4147-A177-3AD203B41FA5}">
                      <a16:colId xmlns:a16="http://schemas.microsoft.com/office/drawing/2014/main" val="1087845834"/>
                    </a:ext>
                  </a:extLst>
                </a:gridCol>
                <a:gridCol w="5028051">
                  <a:extLst>
                    <a:ext uri="{9D8B030D-6E8A-4147-A177-3AD203B41FA5}">
                      <a16:colId xmlns:a16="http://schemas.microsoft.com/office/drawing/2014/main" val="3645328073"/>
                    </a:ext>
                  </a:extLst>
                </a:gridCol>
              </a:tblGrid>
              <a:tr h="3793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NLTK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12562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nltk.corpus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8808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nltk.tokenize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nltk.stem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Tokenizers, Stemmer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6183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nltk.collacations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T-test, chi-squared, mutual-info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177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nltk.tag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41349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nltk.cluster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nltk.classify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Decision tree, Naïve Bayes, K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05066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nltk.chunk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Regex, n-gram, named-entity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4177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nltk.parsing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453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nltk.metrics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5125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nltk.probability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Probability and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1711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nltk.app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nltk.chat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532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6515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modules and functionality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16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 in Python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DB257-7754-42AB-9897-5B8A71ED184B}"/>
              </a:ext>
            </a:extLst>
          </p:cNvPr>
          <p:cNvSpPr/>
          <p:nvPr/>
        </p:nvSpPr>
        <p:spPr>
          <a:xfrm>
            <a:off x="609600" y="1233493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purpose of zip() is to map the similar index of multiple containers so that they can be used just as single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553BC-CC48-492E-9DD6-D430DE44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2520722"/>
            <a:ext cx="8057683" cy="32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0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4A987-0F7E-4F86-9ACC-AAD8EFB1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7030"/>
            <a:ext cx="5910943" cy="3754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721F7-D1B3-4C43-B3AE-83A4B8B6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18344"/>
            <a:ext cx="9405257" cy="74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9A94F-0139-4B4A-85D2-5786C437DC2E}"/>
              </a:ext>
            </a:extLst>
          </p:cNvPr>
          <p:cNvSpPr/>
          <p:nvPr/>
        </p:nvSpPr>
        <p:spPr>
          <a:xfrm>
            <a:off x="8206368" y="2437039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C06EA-1395-4851-BE9F-AB6DD85FB42C}"/>
              </a:ext>
            </a:extLst>
          </p:cNvPr>
          <p:cNvSpPr/>
          <p:nvPr/>
        </p:nvSpPr>
        <p:spPr>
          <a:xfrm>
            <a:off x="9275426" y="381368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A6287C1-24EB-46B7-B9C9-5A358C32FC5C}"/>
              </a:ext>
            </a:extLst>
          </p:cNvPr>
          <p:cNvSpPr/>
          <p:nvPr/>
        </p:nvSpPr>
        <p:spPr>
          <a:xfrm>
            <a:off x="6520543" y="2420030"/>
            <a:ext cx="1685825" cy="3693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24D8AB9-A7E0-4CAD-B8A2-91BCCE2027A5}"/>
              </a:ext>
            </a:extLst>
          </p:cNvPr>
          <p:cNvSpPr/>
          <p:nvPr/>
        </p:nvSpPr>
        <p:spPr>
          <a:xfrm rot="19135181">
            <a:off x="7730897" y="4547503"/>
            <a:ext cx="1685825" cy="20160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8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536E7-A02F-450E-B0DF-65F1C64DB79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We are here to think about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4D46C-FA5C-4339-A80F-C7019C9F33EA}"/>
              </a:ext>
            </a:extLst>
          </p:cNvPr>
          <p:cNvSpPr/>
          <p:nvPr/>
        </p:nvSpPr>
        <p:spPr>
          <a:xfrm>
            <a:off x="740227" y="1417639"/>
            <a:ext cx="10417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Determining the topic of an article or a 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Deciding if an email is spam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Determining who wrote a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Determining the meaning of a word in a particular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Creating a new poem out of a text</a:t>
            </a:r>
          </a:p>
        </p:txBody>
      </p:sp>
    </p:spTree>
    <p:extLst>
      <p:ext uri="{BB962C8B-B14F-4D97-AF65-F5344CB8AC3E}">
        <p14:creationId xmlns:p14="http://schemas.microsoft.com/office/powerpoint/2010/main" val="120643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4F77DE-A4A3-48FA-942C-8B83148388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Use Case: Spelling corrector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9F393-DF21-4227-8D3A-28AB3CA1D373}"/>
              </a:ext>
            </a:extLst>
          </p:cNvPr>
          <p:cNvSpPr/>
          <p:nvPr/>
        </p:nvSpPr>
        <p:spPr>
          <a:xfrm>
            <a:off x="690406" y="1297896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Initializing the corpus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D26E4-4258-403F-9301-8EF17C33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3" y="1988161"/>
            <a:ext cx="7997154" cy="35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4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4F77DE-A4A3-48FA-942C-8B83148388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Use Case: Spelling corrector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F7928-4021-4925-BF96-5B44992D105F}"/>
              </a:ext>
            </a:extLst>
          </p:cNvPr>
          <p:cNvSpPr/>
          <p:nvPr/>
        </p:nvSpPr>
        <p:spPr>
          <a:xfrm>
            <a:off x="609600" y="1417638"/>
            <a:ext cx="108312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Edit distance is defined as the minimum number of insert/delete/substitute operations required to transform str1 into str2.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Example: if str1 = "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INTENTION</a:t>
            </a:r>
            <a:r>
              <a:rPr lang="en-US" sz="2000" dirty="0">
                <a:latin typeface="Georgia" panose="02040502050405020303" pitchFamily="18" charset="0"/>
              </a:rPr>
              <a:t>" and str2 = "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EXECUTION</a:t>
            </a:r>
            <a:r>
              <a:rPr lang="en-US" sz="2000" dirty="0">
                <a:latin typeface="Georgia" panose="02040502050405020303" pitchFamily="18" charset="0"/>
              </a:rPr>
              <a:t>", then the minimum edit distance between str1 and str2 turns out to be 5 as shown below. </a:t>
            </a:r>
          </a:p>
        </p:txBody>
      </p:sp>
      <p:pic>
        <p:nvPicPr>
          <p:cNvPr id="6" name="Picture 5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152C246F-74B5-4AA1-BE5A-275E4B40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82" y="3429000"/>
            <a:ext cx="5014232" cy="30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80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4F77DE-A4A3-48FA-942C-8B83148388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Use Case: Spelling corrector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9F393-DF21-4227-8D3A-28AB3CA1D373}"/>
              </a:ext>
            </a:extLst>
          </p:cNvPr>
          <p:cNvSpPr/>
          <p:nvPr/>
        </p:nvSpPr>
        <p:spPr>
          <a:xfrm>
            <a:off x="690406" y="1297896"/>
            <a:ext cx="10758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Return all the words that are zero or one edits away from our 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016630-7BE8-4307-9534-A4C6A9E1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088540"/>
            <a:ext cx="7852328" cy="32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3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4F77DE-A4A3-48FA-942C-8B83148388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Use Case: Spelling corrector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CB35-A2BC-43F6-B5ED-D15764D9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1" y="1279752"/>
            <a:ext cx="5951764" cy="44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89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4F77DE-A4A3-48FA-942C-8B83148388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Use Case: Spelling corrector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39426-E9F7-4C9F-8050-3C558930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0" y="1417638"/>
            <a:ext cx="8943245" cy="3753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A0B621-ECE8-46D9-BC0F-81649D47C38F}"/>
              </a:ext>
            </a:extLst>
          </p:cNvPr>
          <p:cNvSpPr/>
          <p:nvPr/>
        </p:nvSpPr>
        <p:spPr>
          <a:xfrm>
            <a:off x="609600" y="5440362"/>
            <a:ext cx="7516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priority is for edit distance 0 then 1 then 2</a:t>
            </a:r>
          </a:p>
        </p:txBody>
      </p:sp>
    </p:spTree>
    <p:extLst>
      <p:ext uri="{BB962C8B-B14F-4D97-AF65-F5344CB8AC3E}">
        <p14:creationId xmlns:p14="http://schemas.microsoft.com/office/powerpoint/2010/main" val="1943971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4F77DE-A4A3-48FA-942C-8B83148388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Use Case: Spelling corrector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600D3-BE67-406B-98CC-2982F58D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5" y="1417639"/>
            <a:ext cx="8277687" cy="46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Natural Language Processing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609600" y="1492282"/>
            <a:ext cx="72747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Computer aided text analysis of human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The </a:t>
            </a:r>
            <a:r>
              <a:rPr lang="en-US" sz="3000" dirty="0">
                <a:solidFill>
                  <a:srgbClr val="C00000"/>
                </a:solidFill>
                <a:latin typeface="Georgia" panose="02040502050405020303" pitchFamily="18" charset="0"/>
              </a:rPr>
              <a:t>goal</a:t>
            </a:r>
            <a:r>
              <a:rPr lang="en-US" sz="3000" dirty="0">
                <a:latin typeface="Georgia" panose="02040502050405020303" pitchFamily="18" charset="0"/>
              </a:rPr>
              <a:t> is to enable machines to </a:t>
            </a:r>
            <a:r>
              <a:rPr lang="en-US" sz="3000" dirty="0">
                <a:solidFill>
                  <a:srgbClr val="C00000"/>
                </a:solidFill>
                <a:latin typeface="Georgia" panose="02040502050405020303" pitchFamily="18" charset="0"/>
              </a:rPr>
              <a:t>understand human language</a:t>
            </a:r>
            <a:r>
              <a:rPr lang="en-US" sz="3000" dirty="0">
                <a:latin typeface="Georgia" panose="02040502050405020303" pitchFamily="18" charset="0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Georgia" panose="02040502050405020303" pitchFamily="18" charset="0"/>
              </a:rPr>
              <a:t>extract meaning</a:t>
            </a:r>
            <a:r>
              <a:rPr lang="en-US" sz="3000" dirty="0">
                <a:latin typeface="Georgia" panose="02040502050405020303" pitchFamily="18" charset="0"/>
              </a:rPr>
              <a:t> from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The “Natural Language Toolkit” is a python module that provides a variety of functionality that will aid us in processing text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81A483-7D1B-4FD8-A40D-E7550835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224752"/>
            <a:ext cx="4307632" cy="4053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A0F7E5-9985-460F-A816-F13E42EE40A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https://www.upwork.com/hiring/for-clients/artificial-intelligence-and-natural-language-processing-in-big-data/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43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4F77DE-A4A3-48FA-942C-8B83148388A7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Use Case: Spelling corrector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D892C9-8D5D-4D9C-A47F-FC0EDE5C1F50}"/>
              </a:ext>
            </a:extLst>
          </p:cNvPr>
          <p:cNvSpPr/>
          <p:nvPr/>
        </p:nvSpPr>
        <p:spPr>
          <a:xfrm>
            <a:off x="702805" y="1232973"/>
            <a:ext cx="3025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Return the corrected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D03F3-DE73-4E1F-A7C3-AA6F1C39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5" y="1966398"/>
            <a:ext cx="5419725" cy="819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55B788-EC5A-4343-ABBA-14FE610B2302}"/>
              </a:ext>
            </a:extLst>
          </p:cNvPr>
          <p:cNvSpPr/>
          <p:nvPr/>
        </p:nvSpPr>
        <p:spPr>
          <a:xfrm>
            <a:off x="8409890" y="2278717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EDC1C-7579-46F4-8C6F-FAB10E17FBAE}"/>
              </a:ext>
            </a:extLst>
          </p:cNvPr>
          <p:cNvSpPr/>
          <p:nvPr/>
        </p:nvSpPr>
        <p:spPr>
          <a:xfrm>
            <a:off x="7539033" y="4340125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AA510-CEA5-443C-B9B6-EF9526E5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47" y="4032797"/>
            <a:ext cx="3790950" cy="9810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B683995-33F6-4A29-95B1-5B1D7C303177}"/>
              </a:ext>
            </a:extLst>
          </p:cNvPr>
          <p:cNvSpPr/>
          <p:nvPr/>
        </p:nvSpPr>
        <p:spPr>
          <a:xfrm>
            <a:off x="5088397" y="4391279"/>
            <a:ext cx="2015207" cy="29780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CDB512-5532-41AB-A1A7-910D44388976}"/>
              </a:ext>
            </a:extLst>
          </p:cNvPr>
          <p:cNvSpPr/>
          <p:nvPr/>
        </p:nvSpPr>
        <p:spPr>
          <a:xfrm>
            <a:off x="6215063" y="2317820"/>
            <a:ext cx="2015207" cy="29780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14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600" y="1289596"/>
            <a:ext cx="1076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2"/>
              </a:rPr>
              <a:t>https://github.com/wade12/WikiScraper/blob/master/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3"/>
              </a:rPr>
              <a:t>http://www.w3resource.com/python-exercises/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4"/>
              </a:rPr>
              <a:t>https://www.learnpython.org/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19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Applications 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584718" y="764024"/>
            <a:ext cx="48277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Consumer behavior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Site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Spam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Detecting fake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Automatic Summarization (to generate summary of given text) and Machine Translation (translation of one language into another)</a:t>
            </a:r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A028529-8206-4A6B-B746-2ED34635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959439"/>
            <a:ext cx="2501653" cy="2208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2357BAE5-7735-4116-B3E2-6FC0C51F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3320870"/>
            <a:ext cx="5719664" cy="133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01A36-4433-4560-9D79-8D7C9BF6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1180289"/>
            <a:ext cx="361950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hand holding up a sign&#10;&#10;Description generated with very high confidence">
            <a:extLst>
              <a:ext uri="{FF2B5EF4-FFF2-40B4-BE49-F238E27FC236}">
                <a16:creationId xmlns:a16="http://schemas.microsoft.com/office/drawing/2014/main" id="{18DEEADB-7EC6-4CCF-AAB5-98EAD6D81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4774107"/>
            <a:ext cx="2584581" cy="1452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4D72EF3-A1C9-4A1E-96C4-5CEF8CB60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4774107"/>
            <a:ext cx="2994738" cy="145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8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Libraries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44145-4E66-4796-8C1B-2CD846F4FCA9}"/>
              </a:ext>
            </a:extLst>
          </p:cNvPr>
          <p:cNvSpPr/>
          <p:nvPr/>
        </p:nvSpPr>
        <p:spPr>
          <a:xfrm>
            <a:off x="734008" y="1685836"/>
            <a:ext cx="1032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NLTK (Natural Language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" panose="02040502050405020303" pitchFamily="18" charset="0"/>
              </a:rPr>
              <a:t>SpaCy</a:t>
            </a: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Stanford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Apache </a:t>
            </a:r>
            <a:r>
              <a:rPr lang="en-US" sz="2800" dirty="0" err="1">
                <a:latin typeface="Georgia" panose="02040502050405020303" pitchFamily="18" charset="0"/>
              </a:rPr>
              <a:t>OpenNLP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44E4-4910-4D88-AE1D-D4314261D70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https://opensource.com/business/15/7/five-open-source-nlp-tools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(Natural Language Toolkit)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8EF5C-CD8A-4E9C-BC70-10C24E078219}"/>
              </a:ext>
            </a:extLst>
          </p:cNvPr>
          <p:cNvSpPr/>
          <p:nvPr/>
        </p:nvSpPr>
        <p:spPr>
          <a:xfrm>
            <a:off x="696685" y="1622267"/>
            <a:ext cx="966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An open source library which simplifies the implementation of Natural Language Processing(NLP) in Python.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2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749559" y="1402385"/>
            <a:ext cx="79559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For Anaconda and Python3.6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 </a:t>
            </a:r>
            <a:r>
              <a:rPr lang="en-US" sz="2000" dirty="0" err="1">
                <a:latin typeface="Georgia" panose="02040502050405020303" pitchFamily="18" charset="0"/>
              </a:rPr>
              <a:t>conda</a:t>
            </a:r>
            <a:r>
              <a:rPr lang="en-US" sz="2000" dirty="0">
                <a:latin typeface="Georgia" panose="02040502050405020303" pitchFamily="18" charset="0"/>
              </a:rPr>
              <a:t> install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 import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</a:t>
            </a:r>
            <a:r>
              <a:rPr lang="en-US" sz="2000" dirty="0" err="1">
                <a:latin typeface="Georgia" panose="02040502050405020303" pitchFamily="18" charset="0"/>
              </a:rPr>
              <a:t>nltk.download</a:t>
            </a:r>
            <a:r>
              <a:rPr lang="en-US" sz="2000" dirty="0">
                <a:latin typeface="Georgia" panose="02040502050405020303" pitchFamily="18" charset="0"/>
              </a:rPr>
              <a:t>()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AD91F-1D8E-4696-997A-832C00D2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17" y="2635594"/>
            <a:ext cx="8282474" cy="22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D9D47-E7B6-481C-A82E-4E4C7A7B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2" y="1600394"/>
            <a:ext cx="4973682" cy="4259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E86B2-55C1-4428-BA83-DD7A4BF2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04" y="1593526"/>
            <a:ext cx="4989749" cy="42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1521</Words>
  <Application>Microsoft Office PowerPoint</Application>
  <PresentationFormat>Widescreen</PresentationFormat>
  <Paragraphs>212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Calibri</vt:lpstr>
      <vt:lpstr>Courier New</vt:lpstr>
      <vt:lpstr>DejaVu Sans</vt:lpstr>
      <vt:lpstr>Franklin Gothic Book</vt:lpstr>
      <vt:lpstr>Georgia</vt:lpstr>
      <vt:lpstr>Helvetica</vt:lpstr>
      <vt:lpstr>Symbol</vt:lpstr>
      <vt:lpstr>Times New Roman</vt:lpstr>
      <vt:lpstr>Verdana</vt:lpstr>
      <vt:lpstr>Wingdings</vt:lpstr>
      <vt:lpstr>Office Theme</vt:lpstr>
      <vt:lpstr>Office Theme</vt:lpstr>
      <vt:lpstr>2_Custom Design</vt:lpstr>
      <vt:lpstr>3_Custom Design</vt:lpstr>
      <vt:lpstr>4_Custom Design</vt:lpstr>
      <vt:lpstr>PowerPoint Presentation</vt:lpstr>
      <vt:lpstr>Feedback is greatly appreciated!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brown corpus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 Learning with Scikit-Learn</dc:title>
  <dc:subject/>
  <dc:creator/>
  <dc:description/>
  <cp:lastModifiedBy>Goudarzvand, Saria (UMKC-Student)</cp:lastModifiedBy>
  <cp:revision>164</cp:revision>
  <dcterms:created xsi:type="dcterms:W3CDTF">2017-09-04T00:21:53Z</dcterms:created>
  <dcterms:modified xsi:type="dcterms:W3CDTF">2018-10-05T16:35:53Z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2016-02-20T00:00:00Z</vt:filetime>
  </property>
  <property fmtid="{D5CDD505-2E9C-101B-9397-08002B2CF9AE}" pid="4" name="Creator">
    <vt:lpwstr>Google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2017-09-04T00:00:00Z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38</vt:i4>
  </property>
</Properties>
</file>