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4" r:id="rId2"/>
    <p:sldId id="256" r:id="rId3"/>
    <p:sldId id="275" r:id="rId4"/>
    <p:sldId id="257" r:id="rId5"/>
    <p:sldId id="258" r:id="rId6"/>
    <p:sldId id="259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2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50F88-D08C-4074-BB08-36BC0342B762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81781-E2C8-43EF-AB95-AC6F2006B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8" y="4050835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63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05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2" y="3632201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63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812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7661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38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8935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4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6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57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40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6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2" y="2160591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3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9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9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855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863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5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777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8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8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488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2" y="6041364"/>
            <a:ext cx="91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761A-4678-4694-94DA-80FF6946E3E4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DE80BD-4A66-4B36-859B-DBB10135E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498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59" y="339727"/>
            <a:ext cx="9425081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DREAM AND SLEEP ANALYSIS </a:t>
            </a:r>
          </a:p>
          <a:p>
            <a:pPr algn="ctr"/>
            <a:r>
              <a:rPr lang="en-US" sz="5400" b="1" cap="none" spc="0" dirty="0" smtClean="0">
                <a:ln w="11430"/>
                <a:solidFill>
                  <a:srgbClr val="FF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OF AN INDIVIDUAL</a:t>
            </a:r>
            <a:endParaRPr lang="en-US" sz="5400" b="1" cap="none" spc="0" dirty="0">
              <a:ln w="11430"/>
              <a:solidFill>
                <a:srgbClr val="FF6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4131" y="2459337"/>
            <a:ext cx="7160550" cy="276998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Project Dissertation</a:t>
            </a:r>
          </a:p>
          <a:p>
            <a:pPr algn="ctr"/>
            <a:r>
              <a:rPr lang="en-US" sz="54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SNEHA MUKHERJEE</a:t>
            </a:r>
          </a:p>
          <a:p>
            <a:pPr algn="ctr"/>
            <a:r>
              <a:rPr lang="en-US" sz="4800" b="1" dirty="0" smtClean="0">
                <a:ln/>
                <a:solidFill>
                  <a:srgbClr val="FFFF00"/>
                </a:solidFill>
              </a:rPr>
              <a:t>ROLL -STI202015</a:t>
            </a:r>
          </a:p>
          <a:p>
            <a:pPr algn="ctr"/>
            <a:r>
              <a:rPr lang="en-US" sz="3200" b="1" cap="none" spc="0" dirty="0" smtClean="0">
                <a:ln/>
                <a:solidFill>
                  <a:srgbClr val="7030A0"/>
                </a:solidFill>
                <a:effectLst/>
              </a:rPr>
              <a:t>REGISTRATION  No.-1348 of 2020-21</a:t>
            </a:r>
            <a:endParaRPr lang="en-US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CF1E13-FCAB-ABDD-4E3E-171765C65F83}"/>
              </a:ext>
            </a:extLst>
          </p:cNvPr>
          <p:cNvSpPr/>
          <p:nvPr/>
        </p:nvSpPr>
        <p:spPr>
          <a:xfrm>
            <a:off x="2095073" y="198258"/>
            <a:ext cx="56493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FINDING EMOTIONS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FC09C57-FAAF-3EE3-1795-70CE34EEE14E}"/>
              </a:ext>
            </a:extLst>
          </p:cNvPr>
          <p:cNvSpPr txBox="1"/>
          <p:nvPr/>
        </p:nvSpPr>
        <p:spPr>
          <a:xfrm>
            <a:off x="1641186" y="1411221"/>
            <a:ext cx="6103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Sentiment analysis in R :</a:t>
            </a:r>
            <a:endParaRPr lang="en-IN" sz="2000" dirty="0">
              <a:solidFill>
                <a:schemeClr val="accent4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0E0220A2-D667-35A6-2E6B-1A182CF2E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105"/>
          <a:stretch>
            <a:fillRect/>
          </a:stretch>
        </p:blipFill>
        <p:spPr bwMode="auto">
          <a:xfrm>
            <a:off x="1720980" y="2806574"/>
            <a:ext cx="5943600" cy="40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0444" y="1961066"/>
            <a:ext cx="7334251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509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8E326E-9DA2-CAF0-3FA4-72CFEBC7F3E9}"/>
              </a:ext>
            </a:extLst>
          </p:cNvPr>
          <p:cNvSpPr txBox="1"/>
          <p:nvPr/>
        </p:nvSpPr>
        <p:spPr>
          <a:xfrm>
            <a:off x="1907189" y="2202104"/>
            <a:ext cx="70865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● Aim : </a:t>
            </a:r>
            <a:r>
              <a:rPr lang="en-US" sz="1800" b="0" i="0" u="none" strike="noStrike" dirty="0">
                <a:solidFill>
                  <a:srgbClr val="231F20"/>
                </a:solidFill>
                <a:effectLst/>
                <a:latin typeface="Arial" panose="020B0604020202020204" pitchFamily="34" charset="0"/>
              </a:rPr>
              <a:t>If his sleep is  proper or not, how much time he sleep at night and  wake up in the  morning— from this analysis,  we can find all the details.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● Dataset : To show this I have taken the dataset into as csv file format</a:t>
            </a:r>
            <a:r>
              <a:rPr lang="en-US" sz="2000" dirty="0" smtClean="0"/>
              <a:t>. I have got this dataset from</a:t>
            </a:r>
          </a:p>
          <a:p>
            <a:r>
              <a:rPr lang="en-US" sz="2000" dirty="0" smtClean="0"/>
              <a:t>https://www.kaggle.com/dataset/danagerous/sleep-data?resource=download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151CA3-69AF-DB2B-F5A1-8D91370B8664}"/>
              </a:ext>
            </a:extLst>
          </p:cNvPr>
          <p:cNvSpPr/>
          <p:nvPr/>
        </p:nvSpPr>
        <p:spPr>
          <a:xfrm>
            <a:off x="3400758" y="860239"/>
            <a:ext cx="39546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SLEEP ANALYSIS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6388" y="5088990"/>
            <a:ext cx="4648201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9567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7151D6-74DC-E412-55F5-D73CEB660840}"/>
              </a:ext>
            </a:extLst>
          </p:cNvPr>
          <p:cNvSpPr/>
          <p:nvPr/>
        </p:nvSpPr>
        <p:spPr>
          <a:xfrm>
            <a:off x="2948951" y="478577"/>
            <a:ext cx="37332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VISUALIZATION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1FEF5EC6-CA38-E11E-271E-16D23F02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3754" y="1411590"/>
            <a:ext cx="59436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167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D7705EB-7D9C-713D-B6B5-94899B099DE7}"/>
              </a:ext>
            </a:extLst>
          </p:cNvPr>
          <p:cNvSpPr/>
          <p:nvPr/>
        </p:nvSpPr>
        <p:spPr>
          <a:xfrm>
            <a:off x="4024116" y="923850"/>
            <a:ext cx="2291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 - CODE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97FCBC90-E219-300D-3686-081D8F70E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2752" y="1869057"/>
            <a:ext cx="6828668" cy="352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341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151CA3-69AF-DB2B-F5A1-8D91370B8664}"/>
              </a:ext>
            </a:extLst>
          </p:cNvPr>
          <p:cNvSpPr/>
          <p:nvPr/>
        </p:nvSpPr>
        <p:spPr>
          <a:xfrm>
            <a:off x="431298" y="730931"/>
            <a:ext cx="9321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FINDINGS AFTER MERGING SLEEP AND  DREAM DATASET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27F552-56E2-4E77-385F-0E8F0E0258D3}"/>
              </a:ext>
            </a:extLst>
          </p:cNvPr>
          <p:cNvSpPr txBox="1"/>
          <p:nvPr/>
        </p:nvSpPr>
        <p:spPr>
          <a:xfrm>
            <a:off x="1129668" y="1833915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Correlation Matrix: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B9B4F7-0456-7EC3-636B-0F85B1DA42CF}"/>
              </a:ext>
            </a:extLst>
          </p:cNvPr>
          <p:cNvSpPr txBox="1"/>
          <p:nvPr/>
        </p:nvSpPr>
        <p:spPr>
          <a:xfrm>
            <a:off x="1129668" y="2284373"/>
            <a:ext cx="610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5"/>
                </a:solidFill>
              </a:rPr>
              <a:t>R code –</a:t>
            </a:r>
          </a:p>
        </p:txBody>
      </p:sp>
      <p:pic>
        <p:nvPicPr>
          <p:cNvPr id="6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57196" y="3011660"/>
            <a:ext cx="6777273" cy="30813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112057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7151D6-74DC-E412-55F5-D73CEB660840}"/>
              </a:ext>
            </a:extLst>
          </p:cNvPr>
          <p:cNvSpPr/>
          <p:nvPr/>
        </p:nvSpPr>
        <p:spPr>
          <a:xfrm>
            <a:off x="2948951" y="478577"/>
            <a:ext cx="37332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VISUALIZATION</a:t>
            </a:r>
          </a:p>
        </p:txBody>
      </p:sp>
      <p:pic>
        <p:nvPicPr>
          <p:cNvPr id="3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92146" y="1412623"/>
            <a:ext cx="4362450" cy="4286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76355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7151D6-74DC-E412-55F5-D73CEB660840}"/>
              </a:ext>
            </a:extLst>
          </p:cNvPr>
          <p:cNvSpPr/>
          <p:nvPr/>
        </p:nvSpPr>
        <p:spPr>
          <a:xfrm>
            <a:off x="943059" y="478577"/>
            <a:ext cx="77450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DISCUSSION AND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492" y="1493823"/>
            <a:ext cx="8075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this project, I could be able to find the emotions included in his dreams and can say how his sleep quality is and how dream and sleep are correlated among each other. </a:t>
            </a:r>
          </a:p>
          <a:p>
            <a:endParaRPr lang="en-US" dirty="0" smtClean="0"/>
          </a:p>
          <a:p>
            <a:r>
              <a:rPr lang="en-US" dirty="0" smtClean="0"/>
              <a:t>In future I will gather more datasets for different persons. Then I will find the comparison between their dreams . I will also find out if gender differences are necessary for dream interpretation or not.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7151D6-74DC-E412-55F5-D73CEB660840}"/>
              </a:ext>
            </a:extLst>
          </p:cNvPr>
          <p:cNvSpPr/>
          <p:nvPr/>
        </p:nvSpPr>
        <p:spPr>
          <a:xfrm>
            <a:off x="2229754" y="478577"/>
            <a:ext cx="5171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ACKNOWLEDGEMENT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227" y="2163777"/>
            <a:ext cx="7994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has been a great opportunity to gain lots of experience in Logistic Regression followed by machine learning. We would like to express our special thanks to our project supervisor Sir Hare Krishna </a:t>
            </a:r>
            <a:r>
              <a:rPr lang="en-US" dirty="0" err="1" smtClean="0"/>
              <a:t>Maity</a:t>
            </a:r>
            <a:r>
              <a:rPr lang="en-US" dirty="0" smtClean="0"/>
              <a:t> who gave us the golden opportunity to do this wonderful projec</a:t>
            </a:r>
            <a:r>
              <a:rPr lang="en-US" i="1" dirty="0" smtClean="0"/>
              <a:t>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983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7151D6-74DC-E412-55F5-D73CEB660840}"/>
              </a:ext>
            </a:extLst>
          </p:cNvPr>
          <p:cNvSpPr/>
          <p:nvPr/>
        </p:nvSpPr>
        <p:spPr>
          <a:xfrm>
            <a:off x="3348649" y="478577"/>
            <a:ext cx="29338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8845" y="1502876"/>
            <a:ext cx="76501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Cohen, J. (1988). Statistical power analysis for the behavioral sciences. Hillsdale: Lawrence Erlbaum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Hall, C. S., &amp; Van de Castle, R. L. (1966). The content analysis of dreams. New York: Appleton-Century-Crofts</a:t>
            </a:r>
          </a:p>
          <a:p>
            <a:pPr lvl="0">
              <a:buFont typeface="Arial" pitchFamily="34" charset="0"/>
              <a:buChar char="•"/>
            </a:pPr>
            <a:r>
              <a:rPr lang="en-US" dirty="0" err="1" smtClean="0"/>
              <a:t>Roussy</a:t>
            </a:r>
            <a:r>
              <a:rPr lang="en-US" dirty="0" smtClean="0"/>
              <a:t>, F., Brunette, M., Merrier, P., </a:t>
            </a:r>
            <a:r>
              <a:rPr lang="en-US" dirty="0" err="1" smtClean="0"/>
              <a:t>Gonthier</a:t>
            </a:r>
            <a:r>
              <a:rPr lang="en-US" dirty="0" smtClean="0"/>
              <a:t>, I., </a:t>
            </a:r>
            <a:r>
              <a:rPr lang="en-US" dirty="0" err="1" smtClean="0"/>
              <a:t>Grenier</a:t>
            </a:r>
            <a:r>
              <a:rPr lang="en-US" dirty="0" smtClean="0"/>
              <a:t>, J., </a:t>
            </a:r>
            <a:r>
              <a:rPr lang="en-US" dirty="0" err="1" smtClean="0"/>
              <a:t>Sirois-Berliss</a:t>
            </a:r>
            <a:r>
              <a:rPr lang="en-US" dirty="0" smtClean="0"/>
              <a:t>, M., </a:t>
            </a:r>
            <a:r>
              <a:rPr lang="en-US" dirty="0" err="1" smtClean="0"/>
              <a:t>Lortie-Lussier</a:t>
            </a:r>
            <a:r>
              <a:rPr lang="en-US" dirty="0" smtClean="0"/>
              <a:t>, M., &amp; De </a:t>
            </a:r>
            <a:r>
              <a:rPr lang="en-US" dirty="0" err="1" smtClean="0"/>
              <a:t>Koninck</a:t>
            </a:r>
            <a:r>
              <a:rPr lang="en-US" dirty="0" smtClean="0"/>
              <a:t>, J. (2000). Daily events and dream content: unsuccessful matching attempts. Dreaming, 10, 77-83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Zane, M. D. (1971). Significance of differing responses among psychoanalysts to the same dream. In J. H. </a:t>
            </a:r>
            <a:r>
              <a:rPr lang="en-US" dirty="0" err="1" smtClean="0"/>
              <a:t>Masserman</a:t>
            </a:r>
            <a:r>
              <a:rPr lang="en-US" dirty="0" smtClean="0"/>
              <a:t> (Ed.), Dream dynamics (pp. 174-177). New York: </a:t>
            </a:r>
            <a:r>
              <a:rPr lang="en-US" dirty="0" err="1" smtClean="0"/>
              <a:t>Grune</a:t>
            </a:r>
            <a:r>
              <a:rPr lang="en-US" dirty="0" smtClean="0"/>
              <a:t> &amp; </a:t>
            </a:r>
            <a:r>
              <a:rPr lang="en-US" dirty="0" err="1" smtClean="0"/>
              <a:t>Stratton.Zane</a:t>
            </a:r>
            <a:r>
              <a:rPr lang="en-US" dirty="0" smtClean="0"/>
              <a:t>, M. D. (1971).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Significance of differing responses among psychoanalysts to the same dream. In J. H. </a:t>
            </a:r>
            <a:r>
              <a:rPr lang="en-US" dirty="0" err="1" smtClean="0"/>
              <a:t>Masserman</a:t>
            </a:r>
            <a:r>
              <a:rPr lang="en-US" dirty="0" smtClean="0"/>
              <a:t> (Ed.), Dream dynamics (pp. 174-177). New York: </a:t>
            </a:r>
            <a:r>
              <a:rPr lang="en-US" dirty="0" err="1" smtClean="0"/>
              <a:t>Grune</a:t>
            </a:r>
            <a:r>
              <a:rPr lang="en-US" dirty="0" smtClean="0"/>
              <a:t> &amp; Stratton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01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BF9392-30EB-C1BD-B4CF-57829984E861}"/>
              </a:ext>
            </a:extLst>
          </p:cNvPr>
          <p:cNvSpPr txBox="1"/>
          <p:nvPr/>
        </p:nvSpPr>
        <p:spPr>
          <a:xfrm>
            <a:off x="1051780" y="2277333"/>
            <a:ext cx="92155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dirty="0" smtClean="0"/>
              <a:t>Dream analysis  is </a:t>
            </a:r>
            <a:r>
              <a:rPr lang="en-US" b="1" dirty="0" smtClean="0"/>
              <a:t>an interesting method for knowing our mental and emotional health</a:t>
            </a:r>
            <a:r>
              <a:rPr lang="en-US" dirty="0" smtClean="0"/>
              <a:t>. We can  interpret our dreams by analytical method.</a:t>
            </a:r>
          </a:p>
          <a:p>
            <a:endParaRPr lang="en-US" dirty="0" smtClean="0"/>
          </a:p>
          <a:p>
            <a:r>
              <a:rPr lang="en-US" dirty="0" smtClean="0"/>
              <a:t>  A sleep analysis is a technique to record the activity of the body while sleeping and from there  to find if the sleep quality is good or not. 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0E1F02D-A223-7DA9-76C3-D2ACD8B941C0}"/>
              </a:ext>
            </a:extLst>
          </p:cNvPr>
          <p:cNvSpPr/>
          <p:nvPr/>
        </p:nvSpPr>
        <p:spPr>
          <a:xfrm>
            <a:off x="2840053" y="725070"/>
            <a:ext cx="56027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</a:p>
        </p:txBody>
      </p:sp>
      <p:pic>
        <p:nvPicPr>
          <p:cNvPr id="18434" name="Picture 2" descr="The Science of Dreams · Frontiers for Young Mi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0255" y="4261139"/>
            <a:ext cx="3256395" cy="1628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69491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this analysis is to test if I can predict the number of dreams which one person will recall , how happy those dreams will be and how  his sleep quality is.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7345" y="741371"/>
            <a:ext cx="3711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OBJECTIVE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8E326E-9DA2-CAF0-3FA4-72CFEBC7F3E9}"/>
              </a:ext>
            </a:extLst>
          </p:cNvPr>
          <p:cNvSpPr txBox="1"/>
          <p:nvPr/>
        </p:nvSpPr>
        <p:spPr>
          <a:xfrm>
            <a:off x="1951727" y="1048957"/>
            <a:ext cx="70865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● Aim : I have to show how dream recall varies by weekdays and what emotions my dreams are made up of. </a:t>
            </a:r>
          </a:p>
          <a:p>
            <a:endParaRPr lang="en-US" sz="2000" dirty="0"/>
          </a:p>
          <a:p>
            <a:r>
              <a:rPr lang="en-US" sz="2000" dirty="0"/>
              <a:t>● Dataset : To show this I have taken the dataset into a csv file from that text file</a:t>
            </a:r>
            <a:r>
              <a:rPr lang="en-US" sz="2000" dirty="0" smtClean="0"/>
              <a:t>. I have found it from </a:t>
            </a:r>
          </a:p>
          <a:p>
            <a:r>
              <a:rPr lang="en-US" sz="2000" dirty="0" smtClean="0"/>
              <a:t>https://github.com/mpriestley/dream-analysis/blob/master/merri_dreams.txt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151CA3-69AF-DB2B-F5A1-8D91370B8664}"/>
              </a:ext>
            </a:extLst>
          </p:cNvPr>
          <p:cNvSpPr/>
          <p:nvPr/>
        </p:nvSpPr>
        <p:spPr>
          <a:xfrm>
            <a:off x="3218684" y="172176"/>
            <a:ext cx="29770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DREAM ANALYSIS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477" y="3190505"/>
            <a:ext cx="5747159" cy="20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2768" y="4843556"/>
            <a:ext cx="3886201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Elbow Connector 8"/>
          <p:cNvCxnSpPr/>
          <p:nvPr/>
        </p:nvCxnSpPr>
        <p:spPr>
          <a:xfrm>
            <a:off x="1367991" y="5333313"/>
            <a:ext cx="2381061" cy="133086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965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A569184-3AC6-404F-B573-EE11249A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3756" y="2448173"/>
            <a:ext cx="59436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7151D6-74DC-E412-55F5-D73CEB660840}"/>
              </a:ext>
            </a:extLst>
          </p:cNvPr>
          <p:cNvSpPr/>
          <p:nvPr/>
        </p:nvSpPr>
        <p:spPr>
          <a:xfrm>
            <a:off x="2948951" y="478577"/>
            <a:ext cx="37332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3343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D7705EB-7D9C-713D-B6B5-94899B099DE7}"/>
              </a:ext>
            </a:extLst>
          </p:cNvPr>
          <p:cNvSpPr/>
          <p:nvPr/>
        </p:nvSpPr>
        <p:spPr>
          <a:xfrm>
            <a:off x="4024116" y="923850"/>
            <a:ext cx="2291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 - CODE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968" y="2781299"/>
            <a:ext cx="8261758" cy="206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834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DD3F8D-96E5-2209-1806-562F82F5BD47}"/>
              </a:ext>
            </a:extLst>
          </p:cNvPr>
          <p:cNvSpPr txBox="1"/>
          <p:nvPr/>
        </p:nvSpPr>
        <p:spPr>
          <a:xfrm>
            <a:off x="1309675" y="251480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     </a:t>
            </a:r>
            <a:r>
              <a:rPr lang="en-US" sz="180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Cambria Math" panose="02040503050406030204" pitchFamily="18" charset="0"/>
              </a:rPr>
              <a:t>Formula and Calculation of Multiple Linear Regression 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B77E726E-082B-9F6F-C003-09702603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1626" y="3189881"/>
            <a:ext cx="5038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439E9B-DC70-A72C-982A-81A4DC097437}"/>
              </a:ext>
            </a:extLst>
          </p:cNvPr>
          <p:cNvSpPr txBox="1"/>
          <p:nvPr/>
        </p:nvSpPr>
        <p:spPr>
          <a:xfrm>
            <a:off x="1309114" y="1839723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Multiple linear regression–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CF1E13-FCAB-ABDD-4E3E-171765C65F83}"/>
              </a:ext>
            </a:extLst>
          </p:cNvPr>
          <p:cNvSpPr/>
          <p:nvPr/>
        </p:nvSpPr>
        <p:spPr>
          <a:xfrm>
            <a:off x="2959082" y="198258"/>
            <a:ext cx="39212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70A6AA9-492B-E18D-D9E1-791FFA35C9DA}"/>
              </a:ext>
            </a:extLst>
          </p:cNvPr>
          <p:cNvSpPr txBox="1"/>
          <p:nvPr/>
        </p:nvSpPr>
        <p:spPr>
          <a:xfrm>
            <a:off x="1309114" y="1249823"/>
            <a:ext cx="6103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How many dreams I will  remember 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1353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CF1E13-FCAB-ABDD-4E3E-171765C65F83}"/>
              </a:ext>
            </a:extLst>
          </p:cNvPr>
          <p:cNvSpPr/>
          <p:nvPr/>
        </p:nvSpPr>
        <p:spPr>
          <a:xfrm>
            <a:off x="2959082" y="198258"/>
            <a:ext cx="39212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70A6AA9-492B-E18D-D9E1-791FFA35C9DA}"/>
              </a:ext>
            </a:extLst>
          </p:cNvPr>
          <p:cNvSpPr txBox="1"/>
          <p:nvPr/>
        </p:nvSpPr>
        <p:spPr>
          <a:xfrm>
            <a:off x="1309114" y="1249823"/>
            <a:ext cx="6103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9900"/>
                </a:solidFill>
                <a:latin typeface="Arial" panose="020B0604020202020204" pitchFamily="34" charset="0"/>
              </a:rPr>
              <a:t>W</a:t>
            </a:r>
            <a:r>
              <a:rPr lang="en-US" sz="2000" b="1" i="0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hether I have a good  dream or not</a:t>
            </a:r>
            <a:r>
              <a:rPr lang="en-US" sz="2000" b="1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: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442A18-7E4A-76D4-9767-1B403CBFAE7E}"/>
              </a:ext>
            </a:extLst>
          </p:cNvPr>
          <p:cNvSpPr txBox="1"/>
          <p:nvPr/>
        </p:nvSpPr>
        <p:spPr>
          <a:xfrm>
            <a:off x="1309114" y="1827471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Decision tree-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CAF46DD-452C-B45A-FDAB-ABEA6CA0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114" y="2485399"/>
            <a:ext cx="59436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299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81C939-2B5D-5D9D-3A88-EFCBFCA112C8}"/>
              </a:ext>
            </a:extLst>
          </p:cNvPr>
          <p:cNvSpPr txBox="1"/>
          <p:nvPr/>
        </p:nvSpPr>
        <p:spPr>
          <a:xfrm>
            <a:off x="1360818" y="669350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RSS</a:t>
            </a:r>
            <a:r>
              <a:rPr lang="en-IN" sz="1800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7C44A04A-A330-5075-CA9F-FF5C224A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0818" y="1143452"/>
            <a:ext cx="1914524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36C58C4A-263F-2B60-07EF-E4303C1E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5429" y="1038683"/>
            <a:ext cx="2567525" cy="125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56D83090-1AF0-E1B1-7463-B70F2AB6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612" y="2659772"/>
            <a:ext cx="5943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8555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71</TotalTime>
  <Words>484</Words>
  <Application>Microsoft Office PowerPoint</Application>
  <PresentationFormat>Custom</PresentationFormat>
  <Paragraphs>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StatDeptKU_ IndranilDam</dc:creator>
  <cp:lastModifiedBy>SM</cp:lastModifiedBy>
  <cp:revision>15</cp:revision>
  <dcterms:created xsi:type="dcterms:W3CDTF">2022-06-16T16:37:21Z</dcterms:created>
  <dcterms:modified xsi:type="dcterms:W3CDTF">2022-06-16T19:01:23Z</dcterms:modified>
</cp:coreProperties>
</file>