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8" r:id="rId3"/>
    <p:sldId id="257" r:id="rId4"/>
    <p:sldId id="261" r:id="rId5"/>
    <p:sldId id="259" r:id="rId6"/>
    <p:sldId id="260"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07132-AA99-4FBF-8032-2E21F9B767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CD441-0262-4791-8B8B-1E083773F08A}" type="slidenum">
              <a:rPr lang="en-US" smtClean="0"/>
              <a:t>‹#›</a:t>
            </a:fld>
            <a:endParaRPr lang="en-US"/>
          </a:p>
        </p:txBody>
      </p:sp>
    </p:spTree>
    <p:extLst>
      <p:ext uri="{BB962C8B-B14F-4D97-AF65-F5344CB8AC3E}">
        <p14:creationId xmlns:p14="http://schemas.microsoft.com/office/powerpoint/2010/main" val="373348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4745CDE-BABA-4BBE-8282-0CBF04EB4C60}" type="datetime1">
              <a:rPr lang="en-US" smtClean="0"/>
              <a:t>3/20/2021</a:t>
            </a:fld>
            <a:endParaRPr lang="en-US"/>
          </a:p>
        </p:txBody>
      </p:sp>
      <p:sp>
        <p:nvSpPr>
          <p:cNvPr id="8" name="Footer Placeholder 7"/>
          <p:cNvSpPr>
            <a:spLocks noGrp="1"/>
          </p:cNvSpPr>
          <p:nvPr>
            <p:ph type="ftr" sz="quarter" idx="11"/>
          </p:nvPr>
        </p:nvSpPr>
        <p:spPr/>
        <p:txBody>
          <a:bodyPr/>
          <a:lstStyle/>
          <a:p>
            <a:r>
              <a:rPr lang="en-US"/>
              <a:t>Sneha Pawar</a:t>
            </a:r>
          </a:p>
        </p:txBody>
      </p:sp>
      <p:sp>
        <p:nvSpPr>
          <p:cNvPr id="9" name="Slide Number Placeholder 8"/>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1331923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B1150-BC06-46CD-A0CB-2111089E3155}" type="datetime1">
              <a:rPr lang="en-US" smtClean="0"/>
              <a:t>3/20/2021</a:t>
            </a:fld>
            <a:endParaRPr lang="en-US"/>
          </a:p>
        </p:txBody>
      </p:sp>
      <p:sp>
        <p:nvSpPr>
          <p:cNvPr id="5" name="Footer Placeholder 4"/>
          <p:cNvSpPr>
            <a:spLocks noGrp="1"/>
          </p:cNvSpPr>
          <p:nvPr>
            <p:ph type="ftr" sz="quarter" idx="11"/>
          </p:nvPr>
        </p:nvSpPr>
        <p:spPr/>
        <p:txBody>
          <a:bodyPr/>
          <a:lstStyle/>
          <a:p>
            <a:r>
              <a:rPr lang="en-US"/>
              <a:t>Sneha Pawar</a:t>
            </a:r>
          </a:p>
        </p:txBody>
      </p:sp>
      <p:sp>
        <p:nvSpPr>
          <p:cNvPr id="6" name="Slide Number Placeholder 5"/>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240457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203AC-6CD4-4CCA-BF3A-B1294BF7C97F}" type="datetime1">
              <a:rPr lang="en-US" smtClean="0"/>
              <a:t>3/20/2021</a:t>
            </a:fld>
            <a:endParaRPr lang="en-US"/>
          </a:p>
        </p:txBody>
      </p:sp>
      <p:sp>
        <p:nvSpPr>
          <p:cNvPr id="5" name="Footer Placeholder 4"/>
          <p:cNvSpPr>
            <a:spLocks noGrp="1"/>
          </p:cNvSpPr>
          <p:nvPr>
            <p:ph type="ftr" sz="quarter" idx="11"/>
          </p:nvPr>
        </p:nvSpPr>
        <p:spPr/>
        <p:txBody>
          <a:bodyPr/>
          <a:lstStyle/>
          <a:p>
            <a:r>
              <a:rPr lang="en-US"/>
              <a:t>Sneha Pawar</a:t>
            </a:r>
          </a:p>
        </p:txBody>
      </p:sp>
      <p:sp>
        <p:nvSpPr>
          <p:cNvPr id="6" name="Slide Number Placeholder 5"/>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376230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789914-35A6-470C-9A73-8BF4DAEB0A64}" type="datetime1">
              <a:rPr lang="en-US" smtClean="0"/>
              <a:t>3/20/2021</a:t>
            </a:fld>
            <a:endParaRPr lang="en-US"/>
          </a:p>
        </p:txBody>
      </p:sp>
      <p:sp>
        <p:nvSpPr>
          <p:cNvPr id="8" name="Footer Placeholder 7"/>
          <p:cNvSpPr>
            <a:spLocks noGrp="1"/>
          </p:cNvSpPr>
          <p:nvPr>
            <p:ph type="ftr" sz="quarter" idx="11"/>
          </p:nvPr>
        </p:nvSpPr>
        <p:spPr/>
        <p:txBody>
          <a:bodyPr/>
          <a:lstStyle/>
          <a:p>
            <a:r>
              <a:rPr lang="en-US"/>
              <a:t>Sneha Pawar</a:t>
            </a:r>
          </a:p>
        </p:txBody>
      </p:sp>
      <p:sp>
        <p:nvSpPr>
          <p:cNvPr id="9" name="Slide Number Placeholder 8"/>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209140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2267C0-49EA-433E-9EF8-D1CDF51754E3}" type="datetime1">
              <a:rPr lang="en-US" smtClean="0"/>
              <a:t>3/20/2021</a:t>
            </a:fld>
            <a:endParaRPr lang="en-US"/>
          </a:p>
        </p:txBody>
      </p:sp>
      <p:sp>
        <p:nvSpPr>
          <p:cNvPr id="8" name="Footer Placeholder 7"/>
          <p:cNvSpPr>
            <a:spLocks noGrp="1"/>
          </p:cNvSpPr>
          <p:nvPr>
            <p:ph type="ftr" sz="quarter" idx="11"/>
          </p:nvPr>
        </p:nvSpPr>
        <p:spPr/>
        <p:txBody>
          <a:bodyPr/>
          <a:lstStyle/>
          <a:p>
            <a:r>
              <a:rPr lang="en-US"/>
              <a:t>Sneha Pawar</a:t>
            </a:r>
          </a:p>
        </p:txBody>
      </p:sp>
      <p:sp>
        <p:nvSpPr>
          <p:cNvPr id="9" name="Slide Number Placeholder 8"/>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41035923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9EDD096-A124-458F-A700-05283850C51D}" type="datetime1">
              <a:rPr lang="en-US" smtClean="0"/>
              <a:t>3/20/2021</a:t>
            </a:fld>
            <a:endParaRPr lang="en-US"/>
          </a:p>
        </p:txBody>
      </p:sp>
      <p:sp>
        <p:nvSpPr>
          <p:cNvPr id="9" name="Footer Placeholder 8"/>
          <p:cNvSpPr>
            <a:spLocks noGrp="1"/>
          </p:cNvSpPr>
          <p:nvPr>
            <p:ph type="ftr" sz="quarter" idx="11"/>
          </p:nvPr>
        </p:nvSpPr>
        <p:spPr/>
        <p:txBody>
          <a:bodyPr/>
          <a:lstStyle/>
          <a:p>
            <a:r>
              <a:rPr lang="en-US"/>
              <a:t>Sneha Pawar</a:t>
            </a:r>
          </a:p>
        </p:txBody>
      </p:sp>
      <p:sp>
        <p:nvSpPr>
          <p:cNvPr id="10" name="Slide Number Placeholder 9"/>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233736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25D9A35-C117-42FA-A197-053F4C72FBCE}" type="datetime1">
              <a:rPr lang="en-US" smtClean="0"/>
              <a:t>3/20/2021</a:t>
            </a:fld>
            <a:endParaRPr lang="en-US"/>
          </a:p>
        </p:txBody>
      </p:sp>
      <p:sp>
        <p:nvSpPr>
          <p:cNvPr id="8" name="Footer Placeholder 7"/>
          <p:cNvSpPr>
            <a:spLocks noGrp="1"/>
          </p:cNvSpPr>
          <p:nvPr>
            <p:ph type="ftr" sz="quarter" idx="11"/>
          </p:nvPr>
        </p:nvSpPr>
        <p:spPr/>
        <p:txBody>
          <a:bodyPr/>
          <a:lstStyle/>
          <a:p>
            <a:r>
              <a:rPr lang="en-US"/>
              <a:t>Sneha Pawar</a:t>
            </a:r>
          </a:p>
        </p:txBody>
      </p:sp>
      <p:sp>
        <p:nvSpPr>
          <p:cNvPr id="9" name="Slide Number Placeholder 8"/>
          <p:cNvSpPr>
            <a:spLocks noGrp="1"/>
          </p:cNvSpPr>
          <p:nvPr>
            <p:ph type="sldNum" sz="quarter" idx="12"/>
          </p:nvPr>
        </p:nvSpPr>
        <p:spPr/>
        <p:txBody>
          <a:bodyPr/>
          <a:lstStyle/>
          <a:p>
            <a:fld id="{98487FBE-4D7D-4056-B3C6-9343E33FCCB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2476601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69B74-9611-40C6-8970-2CDD1C21FBA5}" type="datetime1">
              <a:rPr lang="en-US" smtClean="0"/>
              <a:t>3/20/2021</a:t>
            </a:fld>
            <a:endParaRPr lang="en-US"/>
          </a:p>
        </p:txBody>
      </p:sp>
      <p:sp>
        <p:nvSpPr>
          <p:cNvPr id="4" name="Footer Placeholder 3"/>
          <p:cNvSpPr>
            <a:spLocks noGrp="1"/>
          </p:cNvSpPr>
          <p:nvPr>
            <p:ph type="ftr" sz="quarter" idx="11"/>
          </p:nvPr>
        </p:nvSpPr>
        <p:spPr/>
        <p:txBody>
          <a:bodyPr/>
          <a:lstStyle/>
          <a:p>
            <a:r>
              <a:rPr lang="en-US"/>
              <a:t>Sneha Pawar</a:t>
            </a:r>
          </a:p>
        </p:txBody>
      </p:sp>
      <p:sp>
        <p:nvSpPr>
          <p:cNvPr id="5" name="Slide Number Placeholder 4"/>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108039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29532-2360-46F5-9BD2-17D1DA2651FA}" type="datetime1">
              <a:rPr lang="en-US" smtClean="0"/>
              <a:t>3/20/2021</a:t>
            </a:fld>
            <a:endParaRPr lang="en-US"/>
          </a:p>
        </p:txBody>
      </p:sp>
      <p:sp>
        <p:nvSpPr>
          <p:cNvPr id="3" name="Footer Placeholder 2"/>
          <p:cNvSpPr>
            <a:spLocks noGrp="1"/>
          </p:cNvSpPr>
          <p:nvPr>
            <p:ph type="ftr" sz="quarter" idx="11"/>
          </p:nvPr>
        </p:nvSpPr>
        <p:spPr/>
        <p:txBody>
          <a:bodyPr/>
          <a:lstStyle/>
          <a:p>
            <a:r>
              <a:rPr lang="en-US"/>
              <a:t>Sneha Pawar</a:t>
            </a:r>
          </a:p>
        </p:txBody>
      </p:sp>
      <p:sp>
        <p:nvSpPr>
          <p:cNvPr id="4" name="Slide Number Placeholder 3"/>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6977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7AFB932-7773-45C3-AB94-5D7F34D73510}" type="datetime1">
              <a:rPr lang="en-US" smtClean="0"/>
              <a:t>3/20/2021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Sneha Pawar</a:t>
            </a:r>
          </a:p>
        </p:txBody>
      </p:sp>
      <p:sp>
        <p:nvSpPr>
          <p:cNvPr id="11" name="Slide Number Placeholder 10"/>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164191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FF088D9-27D3-41F8-B0A9-5FFB4E6F5A20}" type="datetime1">
              <a:rPr lang="en-US" smtClean="0"/>
              <a:t>3/20/2021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Sneha Pawar</a:t>
            </a:r>
          </a:p>
        </p:txBody>
      </p:sp>
      <p:sp>
        <p:nvSpPr>
          <p:cNvPr id="10" name="Slide Number Placeholder 9"/>
          <p:cNvSpPr>
            <a:spLocks noGrp="1"/>
          </p:cNvSpPr>
          <p:nvPr>
            <p:ph type="sldNum" sz="quarter" idx="12"/>
          </p:nvPr>
        </p:nvSpPr>
        <p:spPr/>
        <p:txBody>
          <a:bodyPr/>
          <a:lstStyle/>
          <a:p>
            <a:fld id="{98487FBE-4D7D-4056-B3C6-9343E33FCCBD}" type="slidenum">
              <a:rPr lang="en-US" smtClean="0"/>
              <a:t>‹#›</a:t>
            </a:fld>
            <a:endParaRPr lang="en-US"/>
          </a:p>
        </p:txBody>
      </p:sp>
    </p:spTree>
    <p:extLst>
      <p:ext uri="{BB962C8B-B14F-4D97-AF65-F5344CB8AC3E}">
        <p14:creationId xmlns:p14="http://schemas.microsoft.com/office/powerpoint/2010/main" val="70714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25D9A35-C117-42FA-A197-053F4C72FBCE}" type="datetime1">
              <a:rPr lang="en-US" smtClean="0"/>
              <a:t>3/20/2021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Sneha Pawar</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8487FBE-4D7D-4056-B3C6-9343E33FCCBD}" type="slidenum">
              <a:rPr lang="en-US" smtClean="0"/>
              <a:t>‹#›</a:t>
            </a:fld>
            <a:endParaRPr lang="en-US"/>
          </a:p>
        </p:txBody>
      </p:sp>
    </p:spTree>
    <p:extLst>
      <p:ext uri="{BB962C8B-B14F-4D97-AF65-F5344CB8AC3E}">
        <p14:creationId xmlns:p14="http://schemas.microsoft.com/office/powerpoint/2010/main" val="25448410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372F-78E0-4FFB-9E21-9E04C0FF4967}"/>
              </a:ext>
            </a:extLst>
          </p:cNvPr>
          <p:cNvSpPr>
            <a:spLocks noGrp="1"/>
          </p:cNvSpPr>
          <p:nvPr>
            <p:ph type="ctrTitle"/>
          </p:nvPr>
        </p:nvSpPr>
        <p:spPr>
          <a:xfrm>
            <a:off x="416560" y="254000"/>
            <a:ext cx="11521440" cy="1327149"/>
          </a:xfrm>
        </p:spPr>
        <p:txBody>
          <a:bodyPr>
            <a:normAutofit/>
          </a:bodyPr>
          <a:lstStyle/>
          <a:p>
            <a:r>
              <a:rPr lang="en-US" b="1" u="sng" dirty="0">
                <a:solidFill>
                  <a:srgbClr val="7030A0"/>
                </a:solidFill>
              </a:rPr>
              <a:t>Subject</a:t>
            </a:r>
            <a:r>
              <a:rPr lang="en-US" dirty="0"/>
              <a:t> : </a:t>
            </a:r>
            <a:r>
              <a:rPr lang="en-US" b="1" dirty="0">
                <a:solidFill>
                  <a:srgbClr val="FFC000"/>
                </a:solidFill>
              </a:rPr>
              <a:t>Distributed Systems</a:t>
            </a:r>
            <a:endParaRPr lang="en-US" dirty="0">
              <a:solidFill>
                <a:srgbClr val="FFC000"/>
              </a:solidFill>
            </a:endParaRPr>
          </a:p>
        </p:txBody>
      </p:sp>
      <p:sp>
        <p:nvSpPr>
          <p:cNvPr id="3" name="Subtitle 2">
            <a:extLst>
              <a:ext uri="{FF2B5EF4-FFF2-40B4-BE49-F238E27FC236}">
                <a16:creationId xmlns:a16="http://schemas.microsoft.com/office/drawing/2014/main" id="{D5AF3323-9C39-4500-B967-A86BAF3857B2}"/>
              </a:ext>
            </a:extLst>
          </p:cNvPr>
          <p:cNvSpPr>
            <a:spLocks noGrp="1"/>
          </p:cNvSpPr>
          <p:nvPr>
            <p:ph type="subTitle" idx="1"/>
          </p:nvPr>
        </p:nvSpPr>
        <p:spPr>
          <a:xfrm>
            <a:off x="523875" y="1924051"/>
            <a:ext cx="11287125" cy="4305299"/>
          </a:xfrm>
        </p:spPr>
        <p:txBody>
          <a:bodyPr>
            <a:normAutofit/>
          </a:bodyPr>
          <a:lstStyle/>
          <a:p>
            <a:r>
              <a:rPr lang="en-US" sz="8800" u="sng" dirty="0">
                <a:solidFill>
                  <a:srgbClr val="7030A0"/>
                </a:solidFill>
              </a:rPr>
              <a:t>Topic</a:t>
            </a:r>
            <a:r>
              <a:rPr lang="en-US" sz="7200" dirty="0">
                <a:solidFill>
                  <a:srgbClr val="7030A0"/>
                </a:solidFill>
                <a:highlight>
                  <a:srgbClr val="C0C0C0"/>
                </a:highlight>
              </a:rPr>
              <a:t> </a:t>
            </a:r>
          </a:p>
          <a:p>
            <a:r>
              <a:rPr lang="en-US" sz="7200" dirty="0">
                <a:solidFill>
                  <a:srgbClr val="C00000"/>
                </a:solidFill>
              </a:rPr>
              <a:t>(RADIUS)</a:t>
            </a:r>
          </a:p>
          <a:p>
            <a:endParaRPr lang="en-US" sz="200" dirty="0">
              <a:solidFill>
                <a:srgbClr val="C00000"/>
              </a:solidFill>
              <a:highlight>
                <a:srgbClr val="C0C0C0"/>
              </a:highlight>
            </a:endParaRPr>
          </a:p>
          <a:p>
            <a:r>
              <a:rPr lang="en-US" sz="4800" dirty="0">
                <a:solidFill>
                  <a:srgbClr val="C00000"/>
                </a:solidFill>
              </a:rPr>
              <a:t>Remote Authentication Dial-in  User Service</a:t>
            </a:r>
          </a:p>
        </p:txBody>
      </p:sp>
      <p:sp>
        <p:nvSpPr>
          <p:cNvPr id="5" name="Footer Placeholder 4">
            <a:extLst>
              <a:ext uri="{FF2B5EF4-FFF2-40B4-BE49-F238E27FC236}">
                <a16:creationId xmlns:a16="http://schemas.microsoft.com/office/drawing/2014/main" id="{15600B1A-F466-443C-91B3-EBD79AAAAC6E}"/>
              </a:ext>
            </a:extLst>
          </p:cNvPr>
          <p:cNvSpPr>
            <a:spLocks noGrp="1"/>
          </p:cNvSpPr>
          <p:nvPr>
            <p:ph type="ftr" sz="quarter" idx="11"/>
          </p:nvPr>
        </p:nvSpPr>
        <p:spPr/>
        <p:txBody>
          <a:bodyPr/>
          <a:lstStyle/>
          <a:p>
            <a:r>
              <a:rPr lang="en-US"/>
              <a:t>Sneha Pawar</a:t>
            </a:r>
          </a:p>
        </p:txBody>
      </p:sp>
      <p:sp>
        <p:nvSpPr>
          <p:cNvPr id="4" name="Slide Number Placeholder 3">
            <a:extLst>
              <a:ext uri="{FF2B5EF4-FFF2-40B4-BE49-F238E27FC236}">
                <a16:creationId xmlns:a16="http://schemas.microsoft.com/office/drawing/2014/main" id="{304C76BA-34D9-4E66-ADD1-D29CE47F8FEC}"/>
              </a:ext>
            </a:extLst>
          </p:cNvPr>
          <p:cNvSpPr>
            <a:spLocks noGrp="1"/>
          </p:cNvSpPr>
          <p:nvPr>
            <p:ph type="sldNum" sz="quarter" idx="12"/>
          </p:nvPr>
        </p:nvSpPr>
        <p:spPr/>
        <p:txBody>
          <a:bodyPr/>
          <a:lstStyle/>
          <a:p>
            <a:fld id="{98487FBE-4D7D-4056-B3C6-9343E33FCCBD}" type="slidenum">
              <a:rPr lang="en-US" smtClean="0"/>
              <a:t>1</a:t>
            </a:fld>
            <a:endParaRPr lang="en-US"/>
          </a:p>
        </p:txBody>
      </p:sp>
    </p:spTree>
    <p:extLst>
      <p:ext uri="{BB962C8B-B14F-4D97-AF65-F5344CB8AC3E}">
        <p14:creationId xmlns:p14="http://schemas.microsoft.com/office/powerpoint/2010/main" val="173211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075F85-23ED-4620-AF88-88BF5F38B71C}"/>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A301EF97-67E6-455A-9011-643722D48CCE}"/>
              </a:ext>
            </a:extLst>
          </p:cNvPr>
          <p:cNvSpPr>
            <a:spLocks noGrp="1"/>
          </p:cNvSpPr>
          <p:nvPr>
            <p:ph type="sldNum" sz="quarter" idx="12"/>
          </p:nvPr>
        </p:nvSpPr>
        <p:spPr/>
        <p:txBody>
          <a:bodyPr/>
          <a:lstStyle/>
          <a:p>
            <a:fld id="{98487FBE-4D7D-4056-B3C6-9343E33FCCBD}" type="slidenum">
              <a:rPr lang="en-US" smtClean="0"/>
              <a:t>10</a:t>
            </a:fld>
            <a:endParaRPr lang="en-US"/>
          </a:p>
        </p:txBody>
      </p:sp>
      <p:sp>
        <p:nvSpPr>
          <p:cNvPr id="5" name="TextBox 4">
            <a:extLst>
              <a:ext uri="{FF2B5EF4-FFF2-40B4-BE49-F238E27FC236}">
                <a16:creationId xmlns:a16="http://schemas.microsoft.com/office/drawing/2014/main" id="{72B514F6-48C3-465F-86E9-6E8601181418}"/>
              </a:ext>
            </a:extLst>
          </p:cNvPr>
          <p:cNvSpPr txBox="1"/>
          <p:nvPr/>
        </p:nvSpPr>
        <p:spPr>
          <a:xfrm>
            <a:off x="1476374" y="2514599"/>
            <a:ext cx="9000607" cy="1569660"/>
          </a:xfrm>
          <a:prstGeom prst="rect">
            <a:avLst/>
          </a:prstGeom>
          <a:noFill/>
        </p:spPr>
        <p:txBody>
          <a:bodyPr wrap="square">
            <a:spAutoFit/>
          </a:bodyPr>
          <a:lstStyle/>
          <a:p>
            <a:pPr algn="ctr" fontAlgn="base"/>
            <a:r>
              <a:rPr lang="en-US" sz="9600" b="1" i="0" dirty="0">
                <a:solidFill>
                  <a:schemeClr val="accent3"/>
                </a:solidFill>
                <a:effectLst/>
                <a:latin typeface="urw-din"/>
              </a:rPr>
              <a:t>THANK YOU</a:t>
            </a:r>
            <a:endParaRPr lang="en-US" sz="9600" b="0" i="0" dirty="0">
              <a:solidFill>
                <a:schemeClr val="accent3"/>
              </a:solidFill>
              <a:effectLst/>
              <a:latin typeface="urw-din"/>
            </a:endParaRPr>
          </a:p>
        </p:txBody>
      </p:sp>
    </p:spTree>
    <p:extLst>
      <p:ext uri="{BB962C8B-B14F-4D97-AF65-F5344CB8AC3E}">
        <p14:creationId xmlns:p14="http://schemas.microsoft.com/office/powerpoint/2010/main" val="3524742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4DF054-5A07-4E1B-8745-8ADB7BEAB58B}"/>
              </a:ext>
            </a:extLst>
          </p:cNvPr>
          <p:cNvSpPr/>
          <p:nvPr/>
        </p:nvSpPr>
        <p:spPr>
          <a:xfrm>
            <a:off x="342900" y="247649"/>
            <a:ext cx="11506200" cy="5940088"/>
          </a:xfrm>
          <a:prstGeom prst="rect">
            <a:avLst/>
          </a:prstGeom>
        </p:spPr>
        <p:txBody>
          <a:bodyPr wrap="square">
            <a:spAutoFit/>
          </a:bodyPr>
          <a:lstStyle/>
          <a:p>
            <a:r>
              <a:rPr lang="en-US" sz="4400" u="sng" dirty="0">
                <a:solidFill>
                  <a:srgbClr val="7030A0"/>
                </a:solidFill>
              </a:rPr>
              <a:t>Subtopics</a:t>
            </a:r>
            <a:endParaRPr lang="en-US" sz="4400" dirty="0">
              <a:solidFill>
                <a:srgbClr val="7030A0"/>
              </a:solidFill>
            </a:endParaRPr>
          </a:p>
          <a:p>
            <a:endParaRPr lang="en-US" sz="2000" b="1" dirty="0">
              <a:solidFill>
                <a:schemeClr val="accent4">
                  <a:lumMod val="75000"/>
                </a:schemeClr>
              </a:solidFill>
            </a:endParaRPr>
          </a:p>
          <a:p>
            <a:pPr marL="285750" indent="-285750">
              <a:buFont typeface="Wingdings" panose="05000000000000000000" pitchFamily="2" charset="2"/>
              <a:buChar char="§"/>
            </a:pPr>
            <a:r>
              <a:rPr lang="en-US" sz="3600" b="1" dirty="0">
                <a:solidFill>
                  <a:schemeClr val="accent3">
                    <a:lumMod val="75000"/>
                  </a:schemeClr>
                </a:solidFill>
              </a:rPr>
              <a:t>What is RADIUS?</a:t>
            </a:r>
          </a:p>
          <a:p>
            <a:pPr marL="285750" indent="-285750">
              <a:buFont typeface="Wingdings" panose="05000000000000000000" pitchFamily="2" charset="2"/>
              <a:buChar char="§"/>
            </a:pPr>
            <a:r>
              <a:rPr lang="en-US" sz="3600" b="1" dirty="0">
                <a:solidFill>
                  <a:schemeClr val="accent3">
                    <a:lumMod val="75000"/>
                  </a:schemeClr>
                </a:solidFill>
              </a:rPr>
              <a:t>Primary Functions provided by RADIUS protocol</a:t>
            </a:r>
          </a:p>
          <a:p>
            <a:pPr marL="285750" indent="-285750">
              <a:buFont typeface="Wingdings" panose="05000000000000000000" pitchFamily="2" charset="2"/>
              <a:buChar char="§"/>
            </a:pPr>
            <a:r>
              <a:rPr lang="en-US" sz="3600" b="1" dirty="0">
                <a:solidFill>
                  <a:schemeClr val="accent3">
                    <a:lumMod val="75000"/>
                  </a:schemeClr>
                </a:solidFill>
              </a:rPr>
              <a:t>AAA Security Framework &amp; its application : RADIUS</a:t>
            </a:r>
          </a:p>
          <a:p>
            <a:pPr marL="285750" indent="-285750">
              <a:buFont typeface="Wingdings" panose="05000000000000000000" pitchFamily="2" charset="2"/>
              <a:buChar char="§"/>
            </a:pPr>
            <a:r>
              <a:rPr lang="en-US" sz="3600" b="1" dirty="0">
                <a:solidFill>
                  <a:schemeClr val="accent3">
                    <a:lumMod val="75000"/>
                  </a:schemeClr>
                </a:solidFill>
              </a:rPr>
              <a:t>A Real World Analogy</a:t>
            </a:r>
          </a:p>
          <a:p>
            <a:pPr marL="285750" indent="-285750">
              <a:buFont typeface="Wingdings" panose="05000000000000000000" pitchFamily="2" charset="2"/>
              <a:buChar char="§"/>
            </a:pPr>
            <a:r>
              <a:rPr lang="en-US" sz="3600" b="1" dirty="0">
                <a:solidFill>
                  <a:schemeClr val="accent3">
                    <a:lumMod val="75000"/>
                  </a:schemeClr>
                </a:solidFill>
              </a:rPr>
              <a:t>Basic architecture for NAS/RADIUS/AAA</a:t>
            </a:r>
          </a:p>
          <a:p>
            <a:pPr marL="285750" indent="-285750">
              <a:buFont typeface="Wingdings" panose="05000000000000000000" pitchFamily="2" charset="2"/>
              <a:buChar char="§"/>
            </a:pPr>
            <a:r>
              <a:rPr lang="en-US" sz="3600" b="1" dirty="0">
                <a:solidFill>
                  <a:schemeClr val="accent3">
                    <a:lumMod val="75000"/>
                  </a:schemeClr>
                </a:solidFill>
              </a:rPr>
              <a:t>Working of RADIUS</a:t>
            </a:r>
          </a:p>
          <a:p>
            <a:pPr marL="285750" indent="-285750">
              <a:buFont typeface="Wingdings" panose="05000000000000000000" pitchFamily="2" charset="2"/>
              <a:buChar char="§"/>
            </a:pPr>
            <a:r>
              <a:rPr lang="en-US" sz="3600" b="1" dirty="0">
                <a:solidFill>
                  <a:schemeClr val="accent3">
                    <a:lumMod val="75000"/>
                  </a:schemeClr>
                </a:solidFill>
              </a:rPr>
              <a:t>Advantages &amp; Disadvantages</a:t>
            </a:r>
          </a:p>
          <a:p>
            <a:pPr marL="285750" indent="-285750">
              <a:buFont typeface="Wingdings" panose="05000000000000000000" pitchFamily="2" charset="2"/>
              <a:buChar char="§"/>
            </a:pPr>
            <a:endParaRPr lang="en-US" sz="2800" b="1" dirty="0">
              <a:solidFill>
                <a:schemeClr val="accent4">
                  <a:lumMod val="75000"/>
                </a:schemeClr>
              </a:solidFill>
            </a:endParaRPr>
          </a:p>
        </p:txBody>
      </p:sp>
      <p:sp>
        <p:nvSpPr>
          <p:cNvPr id="4" name="Footer Placeholder 3">
            <a:extLst>
              <a:ext uri="{FF2B5EF4-FFF2-40B4-BE49-F238E27FC236}">
                <a16:creationId xmlns:a16="http://schemas.microsoft.com/office/drawing/2014/main" id="{5E5041F0-F138-4DBB-ABB5-FCC134E03B50}"/>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41B392A9-2411-4E33-B386-FC9B5ABFF362}"/>
              </a:ext>
            </a:extLst>
          </p:cNvPr>
          <p:cNvSpPr>
            <a:spLocks noGrp="1"/>
          </p:cNvSpPr>
          <p:nvPr>
            <p:ph type="sldNum" sz="quarter" idx="12"/>
          </p:nvPr>
        </p:nvSpPr>
        <p:spPr/>
        <p:txBody>
          <a:bodyPr/>
          <a:lstStyle/>
          <a:p>
            <a:fld id="{98487FBE-4D7D-4056-B3C6-9343E33FCCBD}" type="slidenum">
              <a:rPr lang="en-US" smtClean="0"/>
              <a:t>2</a:t>
            </a:fld>
            <a:endParaRPr lang="en-US"/>
          </a:p>
        </p:txBody>
      </p:sp>
    </p:spTree>
    <p:extLst>
      <p:ext uri="{BB962C8B-B14F-4D97-AF65-F5344CB8AC3E}">
        <p14:creationId xmlns:p14="http://schemas.microsoft.com/office/powerpoint/2010/main" val="213797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DA5D0-ADC5-470D-916B-24B858FC1A59}"/>
              </a:ext>
            </a:extLst>
          </p:cNvPr>
          <p:cNvSpPr/>
          <p:nvPr/>
        </p:nvSpPr>
        <p:spPr>
          <a:xfrm>
            <a:off x="457200" y="212735"/>
            <a:ext cx="11277600" cy="6771084"/>
          </a:xfrm>
          <a:prstGeom prst="rect">
            <a:avLst/>
          </a:prstGeom>
        </p:spPr>
        <p:txBody>
          <a:bodyPr wrap="square">
            <a:spAutoFit/>
          </a:bodyPr>
          <a:lstStyle/>
          <a:p>
            <a:r>
              <a:rPr lang="en-US" sz="3600" b="1" dirty="0">
                <a:solidFill>
                  <a:schemeClr val="accent3"/>
                </a:solidFill>
              </a:rPr>
              <a:t>What is RADIUS?</a:t>
            </a:r>
          </a:p>
          <a:p>
            <a:endParaRPr lang="en-US" sz="2000" b="1" dirty="0">
              <a:solidFill>
                <a:schemeClr val="accent4">
                  <a:lumMod val="75000"/>
                </a:schemeClr>
              </a:solidFill>
            </a:endParaRPr>
          </a:p>
          <a:p>
            <a:r>
              <a:rPr lang="en-US" sz="3600" dirty="0">
                <a:solidFill>
                  <a:srgbClr val="0070C0"/>
                </a:solidFill>
              </a:rPr>
              <a:t>RADIUS</a:t>
            </a:r>
            <a:r>
              <a:rPr lang="en-US" sz="3600" dirty="0"/>
              <a:t>, which stands for "</a:t>
            </a:r>
            <a:r>
              <a:rPr lang="en-US" sz="3600" dirty="0">
                <a:solidFill>
                  <a:srgbClr val="0070C0"/>
                </a:solidFill>
              </a:rPr>
              <a:t>Remote Authentication Dial In User Service” </a:t>
            </a:r>
            <a:r>
              <a:rPr lang="en-US" sz="3600" dirty="0"/>
              <a:t>.</a:t>
            </a:r>
          </a:p>
          <a:p>
            <a:endParaRPr lang="en-US" sz="2000" dirty="0"/>
          </a:p>
          <a:p>
            <a:r>
              <a:rPr lang="en-US" sz="3200" b="1" dirty="0"/>
              <a:t>It is a networking protocol, operating on ports 1812 and 1813, that provides centralized Authentication, Authorization, and Accounting management for users who connect and use a network service.</a:t>
            </a:r>
          </a:p>
          <a:p>
            <a:endParaRPr lang="en-US" b="1" dirty="0">
              <a:solidFill>
                <a:schemeClr val="accent4">
                  <a:lumMod val="75000"/>
                </a:schemeClr>
              </a:solidFill>
            </a:endParaRPr>
          </a:p>
          <a:p>
            <a:r>
              <a:rPr lang="en-US" sz="2400" dirty="0"/>
              <a:t>is a network protocol which controls user network access via authentication and authorization. Commonly used by Internet Service Providers (ISPs), cellular network providers, and corporate and educational networks.</a:t>
            </a:r>
            <a:endParaRPr lang="en-US" sz="2800" dirty="0"/>
          </a:p>
          <a:p>
            <a:endParaRPr lang="en-US" sz="3600" b="1" dirty="0">
              <a:solidFill>
                <a:schemeClr val="accent4">
                  <a:lumMod val="75000"/>
                </a:schemeClr>
              </a:solidFill>
            </a:endParaRPr>
          </a:p>
          <a:p>
            <a:endParaRPr lang="en-US" sz="1600" b="1" dirty="0"/>
          </a:p>
        </p:txBody>
      </p:sp>
      <p:sp>
        <p:nvSpPr>
          <p:cNvPr id="4" name="Footer Placeholder 3">
            <a:extLst>
              <a:ext uri="{FF2B5EF4-FFF2-40B4-BE49-F238E27FC236}">
                <a16:creationId xmlns:a16="http://schemas.microsoft.com/office/drawing/2014/main" id="{9DEBA1C8-1865-48D8-AC93-88D006780FDC}"/>
              </a:ext>
            </a:extLst>
          </p:cNvPr>
          <p:cNvSpPr>
            <a:spLocks noGrp="1"/>
          </p:cNvSpPr>
          <p:nvPr>
            <p:ph type="ftr" sz="quarter" idx="11"/>
          </p:nvPr>
        </p:nvSpPr>
        <p:spPr/>
        <p:txBody>
          <a:bodyPr/>
          <a:lstStyle/>
          <a:p>
            <a:r>
              <a:rPr lang="en-US" dirty="0"/>
              <a:t>Sneha Pawar</a:t>
            </a:r>
          </a:p>
        </p:txBody>
      </p:sp>
      <p:sp>
        <p:nvSpPr>
          <p:cNvPr id="3" name="Slide Number Placeholder 2">
            <a:extLst>
              <a:ext uri="{FF2B5EF4-FFF2-40B4-BE49-F238E27FC236}">
                <a16:creationId xmlns:a16="http://schemas.microsoft.com/office/drawing/2014/main" id="{F2AE1997-9538-4838-AB9D-0914828D0089}"/>
              </a:ext>
            </a:extLst>
          </p:cNvPr>
          <p:cNvSpPr>
            <a:spLocks noGrp="1"/>
          </p:cNvSpPr>
          <p:nvPr>
            <p:ph type="sldNum" sz="quarter" idx="12"/>
          </p:nvPr>
        </p:nvSpPr>
        <p:spPr/>
        <p:txBody>
          <a:bodyPr/>
          <a:lstStyle/>
          <a:p>
            <a:fld id="{98487FBE-4D7D-4056-B3C6-9343E33FCCBD}" type="slidenum">
              <a:rPr lang="en-US" smtClean="0"/>
              <a:t>3</a:t>
            </a:fld>
            <a:endParaRPr lang="en-US"/>
          </a:p>
        </p:txBody>
      </p:sp>
    </p:spTree>
    <p:extLst>
      <p:ext uri="{BB962C8B-B14F-4D97-AF65-F5344CB8AC3E}">
        <p14:creationId xmlns:p14="http://schemas.microsoft.com/office/powerpoint/2010/main" val="166000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C4F489-6595-4A22-BB7C-D544F3FCF8DF}"/>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F1B8705B-BA2D-4D47-9A58-E78768CC95B9}"/>
              </a:ext>
            </a:extLst>
          </p:cNvPr>
          <p:cNvSpPr>
            <a:spLocks noGrp="1"/>
          </p:cNvSpPr>
          <p:nvPr>
            <p:ph type="sldNum" sz="quarter" idx="12"/>
          </p:nvPr>
        </p:nvSpPr>
        <p:spPr/>
        <p:txBody>
          <a:bodyPr/>
          <a:lstStyle/>
          <a:p>
            <a:fld id="{98487FBE-4D7D-4056-B3C6-9343E33FCCBD}" type="slidenum">
              <a:rPr lang="en-US" smtClean="0"/>
              <a:t>4</a:t>
            </a:fld>
            <a:endParaRPr lang="en-US"/>
          </a:p>
        </p:txBody>
      </p:sp>
      <p:sp>
        <p:nvSpPr>
          <p:cNvPr id="5" name="TextBox 4">
            <a:extLst>
              <a:ext uri="{FF2B5EF4-FFF2-40B4-BE49-F238E27FC236}">
                <a16:creationId xmlns:a16="http://schemas.microsoft.com/office/drawing/2014/main" id="{1615D3D6-37C1-42DE-89FE-F2F64E1B1477}"/>
              </a:ext>
            </a:extLst>
          </p:cNvPr>
          <p:cNvSpPr txBox="1"/>
          <p:nvPr/>
        </p:nvSpPr>
        <p:spPr>
          <a:xfrm>
            <a:off x="504825" y="457200"/>
            <a:ext cx="11115675" cy="5032147"/>
          </a:xfrm>
          <a:prstGeom prst="rect">
            <a:avLst/>
          </a:prstGeom>
          <a:noFill/>
        </p:spPr>
        <p:txBody>
          <a:bodyPr wrap="square">
            <a:spAutoFit/>
          </a:bodyPr>
          <a:lstStyle/>
          <a:p>
            <a:r>
              <a:rPr lang="en-US" sz="3200" dirty="0">
                <a:solidFill>
                  <a:schemeClr val="accent1"/>
                </a:solidFill>
              </a:rPr>
              <a:t>The RADIUS protocol serves three primary functions:</a:t>
            </a:r>
          </a:p>
          <a:p>
            <a:endParaRPr lang="en-US" sz="1200" dirty="0"/>
          </a:p>
          <a:p>
            <a:endParaRPr lang="en-US" sz="1100" dirty="0"/>
          </a:p>
          <a:p>
            <a:pPr marL="285750" indent="-285750">
              <a:buFont typeface="Wingdings" panose="05000000000000000000" pitchFamily="2" charset="2"/>
              <a:buChar char="§"/>
            </a:pPr>
            <a:r>
              <a:rPr lang="en-US" sz="3200" dirty="0"/>
              <a:t>Authenticates users or devices before allowing them access to a network</a:t>
            </a:r>
          </a:p>
          <a:p>
            <a:pPr marL="285750" indent="-285750">
              <a:buFont typeface="Wingdings" panose="05000000000000000000" pitchFamily="2" charset="2"/>
              <a:buChar char="§"/>
            </a:pPr>
            <a:r>
              <a:rPr lang="en-US" sz="3200" dirty="0"/>
              <a:t>Authorizes those users or devices for specific network services</a:t>
            </a:r>
          </a:p>
          <a:p>
            <a:pPr marL="285750" indent="-285750">
              <a:buFont typeface="Wingdings" panose="05000000000000000000" pitchFamily="2" charset="2"/>
              <a:buChar char="§"/>
            </a:pPr>
            <a:r>
              <a:rPr lang="en-US" sz="3200" dirty="0"/>
              <a:t>Accounts for the usage of those services</a:t>
            </a:r>
          </a:p>
          <a:p>
            <a:endParaRPr lang="en-US" sz="3200" dirty="0"/>
          </a:p>
          <a:p>
            <a:r>
              <a:rPr lang="en-US" sz="3200" dirty="0"/>
              <a:t>The RADIUS protocol is generally hidden inside of controlled networks, and is not seen directly by end users. i.e. it is run between trusted systems in the netwo</a:t>
            </a:r>
            <a:r>
              <a:rPr lang="en-US" sz="3600" dirty="0"/>
              <a:t>rk.</a:t>
            </a:r>
          </a:p>
        </p:txBody>
      </p:sp>
    </p:spTree>
    <p:extLst>
      <p:ext uri="{BB962C8B-B14F-4D97-AF65-F5344CB8AC3E}">
        <p14:creationId xmlns:p14="http://schemas.microsoft.com/office/powerpoint/2010/main" val="15158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EC7860-C6AC-4CBB-A2C1-CB96ED1BBAB9}"/>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A1A86509-C229-494D-BD1A-462F664E929D}"/>
              </a:ext>
            </a:extLst>
          </p:cNvPr>
          <p:cNvSpPr>
            <a:spLocks noGrp="1"/>
          </p:cNvSpPr>
          <p:nvPr>
            <p:ph type="sldNum" sz="quarter" idx="12"/>
          </p:nvPr>
        </p:nvSpPr>
        <p:spPr/>
        <p:txBody>
          <a:bodyPr/>
          <a:lstStyle/>
          <a:p>
            <a:fld id="{98487FBE-4D7D-4056-B3C6-9343E33FCCBD}" type="slidenum">
              <a:rPr lang="en-US" smtClean="0"/>
              <a:t>5</a:t>
            </a:fld>
            <a:endParaRPr lang="en-US"/>
          </a:p>
        </p:txBody>
      </p:sp>
      <p:sp>
        <p:nvSpPr>
          <p:cNvPr id="4" name="Rectangle 3">
            <a:extLst>
              <a:ext uri="{FF2B5EF4-FFF2-40B4-BE49-F238E27FC236}">
                <a16:creationId xmlns:a16="http://schemas.microsoft.com/office/drawing/2014/main" id="{C126E96F-3379-463D-9896-21B33541EF22}"/>
              </a:ext>
            </a:extLst>
          </p:cNvPr>
          <p:cNvSpPr/>
          <p:nvPr/>
        </p:nvSpPr>
        <p:spPr>
          <a:xfrm>
            <a:off x="352425" y="266700"/>
            <a:ext cx="11506200" cy="1677382"/>
          </a:xfrm>
          <a:prstGeom prst="rect">
            <a:avLst/>
          </a:prstGeom>
        </p:spPr>
        <p:txBody>
          <a:bodyPr wrap="square">
            <a:spAutoFit/>
          </a:bodyPr>
          <a:lstStyle/>
          <a:p>
            <a:pPr marL="285750" indent="-285750">
              <a:buFont typeface="Wingdings" panose="05000000000000000000" pitchFamily="2" charset="2"/>
              <a:buChar char="§"/>
            </a:pPr>
            <a:r>
              <a:rPr lang="en-US" sz="3200" b="1" dirty="0">
                <a:solidFill>
                  <a:schemeClr val="accent3"/>
                </a:solidFill>
              </a:rPr>
              <a:t>AAA Security Framework &amp; its application : RADIUS</a:t>
            </a:r>
          </a:p>
          <a:p>
            <a:endParaRPr lang="en-US" sz="1100" b="1" dirty="0">
              <a:solidFill>
                <a:schemeClr val="accent4">
                  <a:lumMod val="75000"/>
                </a:schemeClr>
              </a:solidFill>
            </a:endParaRPr>
          </a:p>
          <a:p>
            <a:r>
              <a:rPr lang="en-US" sz="2000" dirty="0">
                <a:solidFill>
                  <a:srgbClr val="0070C0"/>
                </a:solidFill>
              </a:rPr>
              <a:t> AAA </a:t>
            </a:r>
            <a:r>
              <a:rPr lang="en-US" sz="2000" dirty="0"/>
              <a:t>Stands for </a:t>
            </a:r>
            <a:r>
              <a:rPr lang="en-US" sz="2000" dirty="0">
                <a:solidFill>
                  <a:srgbClr val="0070C0"/>
                </a:solidFill>
              </a:rPr>
              <a:t>Authentication, Authorization, Accounting .</a:t>
            </a:r>
          </a:p>
          <a:p>
            <a:r>
              <a:rPr lang="en-US" sz="2000" dirty="0"/>
              <a:t>It is a fundamental security framework for controlling a user’s access to a network, determining access levels or user privileges based on policies and user identity, and keeping track of user’s activities.</a:t>
            </a:r>
          </a:p>
        </p:txBody>
      </p:sp>
      <p:sp>
        <p:nvSpPr>
          <p:cNvPr id="5" name="Rectangle 4">
            <a:extLst>
              <a:ext uri="{FF2B5EF4-FFF2-40B4-BE49-F238E27FC236}">
                <a16:creationId xmlns:a16="http://schemas.microsoft.com/office/drawing/2014/main" id="{A5BDC563-F1B5-46FC-BB00-C62ED9B8633E}"/>
              </a:ext>
            </a:extLst>
          </p:cNvPr>
          <p:cNvSpPr/>
          <p:nvPr/>
        </p:nvSpPr>
        <p:spPr>
          <a:xfrm>
            <a:off x="719137" y="2303046"/>
            <a:ext cx="10715625" cy="515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Who are you ?</a:t>
            </a:r>
          </a:p>
          <a:p>
            <a:pPr algn="ctr"/>
            <a:r>
              <a:rPr lang="en-US" dirty="0">
                <a:solidFill>
                  <a:srgbClr val="7030A0"/>
                </a:solidFill>
              </a:rPr>
              <a:t>(You need some credentials normally, username &amp; password to verify your identity)</a:t>
            </a:r>
          </a:p>
        </p:txBody>
      </p:sp>
      <p:sp>
        <p:nvSpPr>
          <p:cNvPr id="6" name="Rectangle 5">
            <a:extLst>
              <a:ext uri="{FF2B5EF4-FFF2-40B4-BE49-F238E27FC236}">
                <a16:creationId xmlns:a16="http://schemas.microsoft.com/office/drawing/2014/main" id="{5C5ECC9A-2725-43DF-9A2B-33F7DABA2C53}"/>
              </a:ext>
            </a:extLst>
          </p:cNvPr>
          <p:cNvSpPr/>
          <p:nvPr/>
        </p:nvSpPr>
        <p:spPr>
          <a:xfrm>
            <a:off x="466725" y="3733800"/>
            <a:ext cx="3638550" cy="2209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What can you do ?</a:t>
            </a:r>
            <a:endParaRPr lang="en-US" dirty="0">
              <a:solidFill>
                <a:schemeClr val="accent6"/>
              </a:solidFill>
            </a:endParaRPr>
          </a:p>
          <a:p>
            <a:pPr algn="ctr"/>
            <a:r>
              <a:rPr lang="en-US" dirty="0">
                <a:solidFill>
                  <a:srgbClr val="7030A0"/>
                </a:solidFill>
              </a:rPr>
              <a:t>- It is about what you can do.</a:t>
            </a:r>
          </a:p>
          <a:p>
            <a:pPr marL="285750" indent="-285750" algn="ctr">
              <a:buFontTx/>
              <a:buChar char="-"/>
            </a:pPr>
            <a:r>
              <a:rPr lang="en-US" dirty="0">
                <a:solidFill>
                  <a:srgbClr val="7030A0"/>
                </a:solidFill>
              </a:rPr>
              <a:t>The </a:t>
            </a:r>
            <a:r>
              <a:rPr lang="en-US" dirty="0" err="1">
                <a:solidFill>
                  <a:srgbClr val="7030A0"/>
                </a:solidFill>
              </a:rPr>
              <a:t>priviledges</a:t>
            </a:r>
            <a:r>
              <a:rPr lang="en-US" dirty="0">
                <a:solidFill>
                  <a:srgbClr val="7030A0"/>
                </a:solidFill>
              </a:rPr>
              <a:t> can include what kinds of resources or services you can access,</a:t>
            </a:r>
          </a:p>
          <a:p>
            <a:pPr marL="285750" indent="-285750" algn="ctr">
              <a:buFontTx/>
              <a:buChar char="-"/>
            </a:pPr>
            <a:r>
              <a:rPr lang="en-US" dirty="0">
                <a:solidFill>
                  <a:srgbClr val="7030A0"/>
                </a:solidFill>
              </a:rPr>
              <a:t>What tasks you can perform ?</a:t>
            </a:r>
          </a:p>
          <a:p>
            <a:pPr marL="285750" indent="-285750" algn="ctr">
              <a:buFontTx/>
              <a:buChar char="-"/>
            </a:pPr>
            <a:r>
              <a:rPr lang="en-US" dirty="0">
                <a:solidFill>
                  <a:srgbClr val="7030A0"/>
                </a:solidFill>
              </a:rPr>
              <a:t>And how long you can use these resources.</a:t>
            </a:r>
          </a:p>
        </p:txBody>
      </p:sp>
      <p:sp>
        <p:nvSpPr>
          <p:cNvPr id="7" name="Rectangle 6">
            <a:extLst>
              <a:ext uri="{FF2B5EF4-FFF2-40B4-BE49-F238E27FC236}">
                <a16:creationId xmlns:a16="http://schemas.microsoft.com/office/drawing/2014/main" id="{7959F2A5-2670-432B-9D9A-56463CEE0B9A}"/>
              </a:ext>
            </a:extLst>
          </p:cNvPr>
          <p:cNvSpPr/>
          <p:nvPr/>
        </p:nvSpPr>
        <p:spPr>
          <a:xfrm>
            <a:off x="8257105" y="3438525"/>
            <a:ext cx="3724275" cy="26382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It keeps track of your log activities</a:t>
            </a:r>
          </a:p>
          <a:p>
            <a:pPr marL="285750" indent="-285750" algn="ctr">
              <a:buFontTx/>
              <a:buChar char="-"/>
            </a:pPr>
            <a:r>
              <a:rPr lang="en-US" dirty="0">
                <a:solidFill>
                  <a:srgbClr val="7030A0"/>
                </a:solidFill>
              </a:rPr>
              <a:t>Which may include what resources you used</a:t>
            </a:r>
          </a:p>
          <a:p>
            <a:pPr marL="285750" indent="-285750" algn="ctr">
              <a:buFontTx/>
              <a:buChar char="-"/>
            </a:pPr>
            <a:r>
              <a:rPr lang="en-US" dirty="0">
                <a:solidFill>
                  <a:srgbClr val="7030A0"/>
                </a:solidFill>
              </a:rPr>
              <a:t>How much you used</a:t>
            </a:r>
          </a:p>
          <a:p>
            <a:pPr marL="285750" indent="-285750" algn="ctr">
              <a:buFontTx/>
              <a:buChar char="-"/>
            </a:pPr>
            <a:r>
              <a:rPr lang="en-US" dirty="0">
                <a:solidFill>
                  <a:srgbClr val="7030A0"/>
                </a:solidFill>
              </a:rPr>
              <a:t>How long you used, and etc.</a:t>
            </a:r>
          </a:p>
          <a:p>
            <a:pPr marL="285750" indent="-285750" algn="ctr">
              <a:buFontTx/>
              <a:buChar char="-"/>
            </a:pPr>
            <a:r>
              <a:rPr lang="en-US" dirty="0">
                <a:solidFill>
                  <a:srgbClr val="7030A0"/>
                </a:solidFill>
              </a:rPr>
              <a:t>Data collected at this stage could be used for controlling, monitoring, billing, statistics and so on.</a:t>
            </a:r>
          </a:p>
        </p:txBody>
      </p:sp>
      <p:sp>
        <p:nvSpPr>
          <p:cNvPr id="8" name="AutoShape 2">
            <a:extLst>
              <a:ext uri="{FF2B5EF4-FFF2-40B4-BE49-F238E27FC236}">
                <a16:creationId xmlns:a16="http://schemas.microsoft.com/office/drawing/2014/main" id="{986949AD-4617-40CD-9461-3FCE0CBB8B62}"/>
              </a:ext>
            </a:extLst>
          </p:cNvPr>
          <p:cNvSpPr>
            <a:spLocks noChangeAspect="1" noChangeArrowheads="1"/>
          </p:cNvSpPr>
          <p:nvPr/>
        </p:nvSpPr>
        <p:spPr bwMode="auto">
          <a:xfrm>
            <a:off x="5943600" y="3276600"/>
            <a:ext cx="1738938" cy="17389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7AFDD78C-B8A2-457C-B9BC-91F6F7B057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C7328E97-3B75-4899-84CE-CED5F4DCD136}"/>
              </a:ext>
            </a:extLst>
          </p:cNvPr>
          <p:cNvSpPr>
            <a:spLocks noChangeAspect="1" noChangeArrowheads="1"/>
          </p:cNvSpPr>
          <p:nvPr/>
        </p:nvSpPr>
        <p:spPr bwMode="auto">
          <a:xfrm>
            <a:off x="5991225" y="3362325"/>
            <a:ext cx="171450"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6F68AECA-2670-405B-B22C-FA3962D54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041" y="3042463"/>
            <a:ext cx="3790773" cy="3043861"/>
          </a:xfrm>
          <a:prstGeom prst="rect">
            <a:avLst/>
          </a:prstGeom>
        </p:spPr>
      </p:pic>
    </p:spTree>
    <p:extLst>
      <p:ext uri="{BB962C8B-B14F-4D97-AF65-F5344CB8AC3E}">
        <p14:creationId xmlns:p14="http://schemas.microsoft.com/office/powerpoint/2010/main" val="190175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B9B641-CA61-4E8F-A548-7803ABEAE73A}"/>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0919FED0-556E-4B03-86A3-EE93C3209361}"/>
              </a:ext>
            </a:extLst>
          </p:cNvPr>
          <p:cNvSpPr>
            <a:spLocks noGrp="1"/>
          </p:cNvSpPr>
          <p:nvPr>
            <p:ph type="sldNum" sz="quarter" idx="12"/>
          </p:nvPr>
        </p:nvSpPr>
        <p:spPr/>
        <p:txBody>
          <a:bodyPr/>
          <a:lstStyle/>
          <a:p>
            <a:fld id="{98487FBE-4D7D-4056-B3C6-9343E33FCCBD}" type="slidenum">
              <a:rPr lang="en-US" smtClean="0"/>
              <a:t>6</a:t>
            </a:fld>
            <a:endParaRPr lang="en-US"/>
          </a:p>
        </p:txBody>
      </p:sp>
      <p:sp>
        <p:nvSpPr>
          <p:cNvPr id="6" name="Rectangle 5">
            <a:extLst>
              <a:ext uri="{FF2B5EF4-FFF2-40B4-BE49-F238E27FC236}">
                <a16:creationId xmlns:a16="http://schemas.microsoft.com/office/drawing/2014/main" id="{D3433D87-7638-4774-8AA8-B76F4BF828BA}"/>
              </a:ext>
            </a:extLst>
          </p:cNvPr>
          <p:cNvSpPr/>
          <p:nvPr/>
        </p:nvSpPr>
        <p:spPr>
          <a:xfrm>
            <a:off x="447675" y="301753"/>
            <a:ext cx="11077575" cy="5878532"/>
          </a:xfrm>
          <a:prstGeom prst="rect">
            <a:avLst/>
          </a:prstGeom>
        </p:spPr>
        <p:txBody>
          <a:bodyPr wrap="square">
            <a:spAutoFit/>
          </a:bodyPr>
          <a:lstStyle/>
          <a:p>
            <a:r>
              <a:rPr lang="en-US" sz="3600" b="1" dirty="0">
                <a:solidFill>
                  <a:schemeClr val="accent3"/>
                </a:solidFill>
                <a:latin typeface="Helvetica Neue"/>
              </a:rPr>
              <a:t>A Real World Analogy</a:t>
            </a:r>
          </a:p>
          <a:p>
            <a:endParaRPr lang="en-US" sz="500" b="1" dirty="0">
              <a:solidFill>
                <a:schemeClr val="accent4">
                  <a:lumMod val="75000"/>
                </a:schemeClr>
              </a:solidFill>
            </a:endParaRPr>
          </a:p>
          <a:p>
            <a:r>
              <a:rPr lang="en-US" sz="2000" dirty="0">
                <a:solidFill>
                  <a:srgbClr val="0070C0"/>
                </a:solidFill>
                <a:latin typeface="Helvetica Neue"/>
              </a:rPr>
              <a:t>The following analogy illustrates the difference between Authentication and Authorization.</a:t>
            </a:r>
          </a:p>
          <a:p>
            <a:endParaRPr lang="en-US" sz="900" dirty="0">
              <a:solidFill>
                <a:srgbClr val="0070C0"/>
              </a:solidFill>
              <a:latin typeface="Helvetica Neue"/>
            </a:endParaRPr>
          </a:p>
          <a:p>
            <a:r>
              <a:rPr lang="en-US" dirty="0">
                <a:latin typeface="Helvetica Neue"/>
              </a:rPr>
              <a:t>- Imagine you are driving a car and you are stopped by a police officer. The officer asks you to provide a piece of identification to identify yourself. You could, for example, use your passport, driver’s license, or ID card to prove (i.e. authenticate) who you are. In terms of the RADIUS protocol, the authentication process identifies the user as someone who is known to the system. However, the fact that a user is known does not automatically mean that the user has authorization to do anything at all.</a:t>
            </a:r>
          </a:p>
          <a:p>
            <a:r>
              <a:rPr lang="en-US" dirty="0">
                <a:latin typeface="Helvetica Neue"/>
              </a:rPr>
              <a:t>- In the example above, the police officer may also ask you to prove that you are authorized to drive. In this case, there is only one document - a driver’s license, which proves that you are permitted (i.e. authorized) to drive a car.</a:t>
            </a:r>
          </a:p>
          <a:p>
            <a:r>
              <a:rPr lang="en-US" dirty="0">
                <a:latin typeface="Helvetica Neue"/>
              </a:rPr>
              <a:t>- The authorization process thus combines the policy on the RADIUS server and the information in the request from the NAS. The NAS may add additional information to the request, such as the user’s Media Access Control (MAC) address. The NAS sends the information to the server, where an authorization decision is made.</a:t>
            </a:r>
          </a:p>
          <a:p>
            <a:r>
              <a:rPr lang="en-US" dirty="0">
                <a:latin typeface="Helvetica Neue"/>
              </a:rPr>
              <a:t>- Once the server processes this information, it sends a response to the NAS with instructions detailing which actions are allowed or denied. The NAS then monitors the user’s </a:t>
            </a:r>
          </a:p>
          <a:p>
            <a:r>
              <a:rPr lang="en-US" i="1" dirty="0">
                <a:highlight>
                  <a:srgbClr val="C0C0C0"/>
                </a:highlight>
              </a:rPr>
              <a:t>Important :During the user’s network session the policies are essentially static. In some cases, the server may change policies, and inform the NAS. There is no way for the user to request policy changes in RADIUS. The user must instead disconnect, and reconnect.</a:t>
            </a:r>
            <a:endParaRPr lang="en-US" b="0" i="0" dirty="0">
              <a:effectLst/>
              <a:highlight>
                <a:srgbClr val="C0C0C0"/>
              </a:highlight>
              <a:latin typeface="Helvetica Neue"/>
            </a:endParaRPr>
          </a:p>
        </p:txBody>
      </p:sp>
    </p:spTree>
    <p:extLst>
      <p:ext uri="{BB962C8B-B14F-4D97-AF65-F5344CB8AC3E}">
        <p14:creationId xmlns:p14="http://schemas.microsoft.com/office/powerpoint/2010/main" val="140017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76095B-4DC1-42AA-9807-8FF4307FE88B}"/>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7072B239-E37B-4B47-A93F-E443F06C5A14}"/>
              </a:ext>
            </a:extLst>
          </p:cNvPr>
          <p:cNvSpPr>
            <a:spLocks noGrp="1"/>
          </p:cNvSpPr>
          <p:nvPr>
            <p:ph type="sldNum" sz="quarter" idx="12"/>
          </p:nvPr>
        </p:nvSpPr>
        <p:spPr/>
        <p:txBody>
          <a:bodyPr/>
          <a:lstStyle/>
          <a:p>
            <a:fld id="{98487FBE-4D7D-4056-B3C6-9343E33FCCBD}" type="slidenum">
              <a:rPr lang="en-US" smtClean="0"/>
              <a:t>7</a:t>
            </a:fld>
            <a:endParaRPr lang="en-US"/>
          </a:p>
        </p:txBody>
      </p:sp>
      <p:pic>
        <p:nvPicPr>
          <p:cNvPr id="5" name="Picture 4">
            <a:extLst>
              <a:ext uri="{FF2B5EF4-FFF2-40B4-BE49-F238E27FC236}">
                <a16:creationId xmlns:a16="http://schemas.microsoft.com/office/drawing/2014/main" id="{5B0B7426-E3D6-458E-936F-A6E8A08A5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80" y="536575"/>
            <a:ext cx="10691839" cy="5343525"/>
          </a:xfrm>
          <a:prstGeom prst="rect">
            <a:avLst/>
          </a:prstGeom>
        </p:spPr>
      </p:pic>
    </p:spTree>
    <p:extLst>
      <p:ext uri="{BB962C8B-B14F-4D97-AF65-F5344CB8AC3E}">
        <p14:creationId xmlns:p14="http://schemas.microsoft.com/office/powerpoint/2010/main" val="71284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BE7C36-95D2-47CB-BD86-C50FB53D7258}"/>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D9D69CE1-2702-43A3-869E-31CFD65AD13F}"/>
              </a:ext>
            </a:extLst>
          </p:cNvPr>
          <p:cNvSpPr>
            <a:spLocks noGrp="1"/>
          </p:cNvSpPr>
          <p:nvPr>
            <p:ph type="sldNum" sz="quarter" idx="12"/>
          </p:nvPr>
        </p:nvSpPr>
        <p:spPr/>
        <p:txBody>
          <a:bodyPr/>
          <a:lstStyle/>
          <a:p>
            <a:fld id="{98487FBE-4D7D-4056-B3C6-9343E33FCCBD}" type="slidenum">
              <a:rPr lang="en-US" smtClean="0"/>
              <a:t>8</a:t>
            </a:fld>
            <a:endParaRPr lang="en-US"/>
          </a:p>
        </p:txBody>
      </p:sp>
      <p:sp>
        <p:nvSpPr>
          <p:cNvPr id="5" name="TextBox 4">
            <a:extLst>
              <a:ext uri="{FF2B5EF4-FFF2-40B4-BE49-F238E27FC236}">
                <a16:creationId xmlns:a16="http://schemas.microsoft.com/office/drawing/2014/main" id="{A56CBC70-04B1-41CB-A4BD-A08068C5A509}"/>
              </a:ext>
            </a:extLst>
          </p:cNvPr>
          <p:cNvSpPr txBox="1"/>
          <p:nvPr/>
        </p:nvSpPr>
        <p:spPr>
          <a:xfrm>
            <a:off x="409574" y="375681"/>
            <a:ext cx="11325225" cy="6063198"/>
          </a:xfrm>
          <a:prstGeom prst="rect">
            <a:avLst/>
          </a:prstGeom>
          <a:noFill/>
        </p:spPr>
        <p:txBody>
          <a:bodyPr wrap="square">
            <a:spAutoFit/>
          </a:bodyPr>
          <a:lstStyle/>
          <a:p>
            <a:pPr marL="285750" indent="-285750">
              <a:buFont typeface="Wingdings" panose="05000000000000000000" pitchFamily="2" charset="2"/>
              <a:buChar char="§"/>
            </a:pPr>
            <a:r>
              <a:rPr lang="en-US" sz="3600" b="1" dirty="0">
                <a:solidFill>
                  <a:schemeClr val="accent3"/>
                </a:solidFill>
              </a:rPr>
              <a:t>Working of RADIUS?</a:t>
            </a:r>
          </a:p>
          <a:p>
            <a:endParaRPr lang="en-US" sz="2800" b="1" dirty="0">
              <a:solidFill>
                <a:schemeClr val="accent4">
                  <a:lumMod val="75000"/>
                </a:schemeClr>
              </a:solidFill>
            </a:endParaRPr>
          </a:p>
          <a:p>
            <a:r>
              <a:rPr lang="en-US" sz="3600" b="1" dirty="0">
                <a:solidFill>
                  <a:schemeClr val="tx1">
                    <a:lumMod val="65000"/>
                    <a:lumOff val="35000"/>
                  </a:schemeClr>
                </a:solidFill>
              </a:rPr>
              <a:t>- When other device wants to access Network Access Server, it will send access request message to ACS(Access Control Server) for matching the credentials. </a:t>
            </a:r>
          </a:p>
          <a:p>
            <a:pPr marL="571500" indent="-571500">
              <a:buFontTx/>
              <a:buChar char="-"/>
            </a:pPr>
            <a:endParaRPr lang="en-US" sz="3600" b="1" dirty="0">
              <a:solidFill>
                <a:schemeClr val="tx1">
                  <a:lumMod val="65000"/>
                  <a:lumOff val="35000"/>
                </a:schemeClr>
              </a:solidFill>
            </a:endParaRPr>
          </a:p>
          <a:p>
            <a:r>
              <a:rPr lang="en-US" sz="3600" b="1" dirty="0">
                <a:solidFill>
                  <a:schemeClr val="tx1">
                    <a:lumMod val="65000"/>
                    <a:lumOff val="35000"/>
                  </a:schemeClr>
                </a:solidFill>
              </a:rPr>
              <a:t>- In response to the access request to the client, the ACS server will provide an access-accept message to the client if the credentials are valid.</a:t>
            </a:r>
          </a:p>
          <a:p>
            <a:r>
              <a:rPr lang="en-US" sz="3600" b="1" dirty="0">
                <a:solidFill>
                  <a:schemeClr val="tx1">
                    <a:lumMod val="65000"/>
                    <a:lumOff val="35000"/>
                  </a:schemeClr>
                </a:solidFill>
              </a:rPr>
              <a:t>And access reject if the credentials do not match.</a:t>
            </a:r>
          </a:p>
        </p:txBody>
      </p:sp>
    </p:spTree>
    <p:extLst>
      <p:ext uri="{BB962C8B-B14F-4D97-AF65-F5344CB8AC3E}">
        <p14:creationId xmlns:p14="http://schemas.microsoft.com/office/powerpoint/2010/main" val="24143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DAAB40-B174-416B-B444-9F13B89F665D}"/>
              </a:ext>
            </a:extLst>
          </p:cNvPr>
          <p:cNvSpPr>
            <a:spLocks noGrp="1"/>
          </p:cNvSpPr>
          <p:nvPr>
            <p:ph type="ftr" sz="quarter" idx="11"/>
          </p:nvPr>
        </p:nvSpPr>
        <p:spPr/>
        <p:txBody>
          <a:bodyPr/>
          <a:lstStyle/>
          <a:p>
            <a:r>
              <a:rPr lang="en-US"/>
              <a:t>Sneha Pawar</a:t>
            </a:r>
          </a:p>
        </p:txBody>
      </p:sp>
      <p:sp>
        <p:nvSpPr>
          <p:cNvPr id="3" name="Slide Number Placeholder 2">
            <a:extLst>
              <a:ext uri="{FF2B5EF4-FFF2-40B4-BE49-F238E27FC236}">
                <a16:creationId xmlns:a16="http://schemas.microsoft.com/office/drawing/2014/main" id="{B3E9022F-D441-44C0-AFFD-33132631292B}"/>
              </a:ext>
            </a:extLst>
          </p:cNvPr>
          <p:cNvSpPr>
            <a:spLocks noGrp="1"/>
          </p:cNvSpPr>
          <p:nvPr>
            <p:ph type="sldNum" sz="quarter" idx="12"/>
          </p:nvPr>
        </p:nvSpPr>
        <p:spPr/>
        <p:txBody>
          <a:bodyPr/>
          <a:lstStyle/>
          <a:p>
            <a:fld id="{98487FBE-4D7D-4056-B3C6-9343E33FCCBD}" type="slidenum">
              <a:rPr lang="en-US" smtClean="0"/>
              <a:t>9</a:t>
            </a:fld>
            <a:endParaRPr lang="en-US"/>
          </a:p>
        </p:txBody>
      </p:sp>
      <p:sp>
        <p:nvSpPr>
          <p:cNvPr id="5" name="TextBox 4">
            <a:extLst>
              <a:ext uri="{FF2B5EF4-FFF2-40B4-BE49-F238E27FC236}">
                <a16:creationId xmlns:a16="http://schemas.microsoft.com/office/drawing/2014/main" id="{F18FCA61-42BE-4B2B-B3CA-DA9FC587CA3E}"/>
              </a:ext>
            </a:extLst>
          </p:cNvPr>
          <p:cNvSpPr txBox="1"/>
          <p:nvPr/>
        </p:nvSpPr>
        <p:spPr>
          <a:xfrm>
            <a:off x="638175" y="301571"/>
            <a:ext cx="10734675" cy="5632311"/>
          </a:xfrm>
          <a:prstGeom prst="rect">
            <a:avLst/>
          </a:prstGeom>
          <a:noFill/>
        </p:spPr>
        <p:txBody>
          <a:bodyPr wrap="square">
            <a:spAutoFit/>
          </a:bodyPr>
          <a:lstStyle/>
          <a:p>
            <a:pPr algn="l" fontAlgn="base"/>
            <a:r>
              <a:rPr lang="en-US" sz="3600" b="1" i="0" dirty="0">
                <a:solidFill>
                  <a:schemeClr val="accent3"/>
                </a:solidFill>
                <a:effectLst/>
                <a:latin typeface="urw-din"/>
              </a:rPr>
              <a:t>Advantage –</a:t>
            </a:r>
            <a:endParaRPr lang="en-US" sz="3600" b="0" i="0" dirty="0">
              <a:solidFill>
                <a:schemeClr val="accent3"/>
              </a:solidFill>
              <a:effectLst/>
              <a:latin typeface="urw-din"/>
            </a:endParaRPr>
          </a:p>
          <a:p>
            <a:pPr algn="l" fontAlgn="base">
              <a:buFont typeface="+mj-lt"/>
              <a:buAutoNum type="arabicPeriod"/>
            </a:pPr>
            <a:r>
              <a:rPr lang="en-US" sz="3600" b="0" i="0" dirty="0">
                <a:solidFill>
                  <a:srgbClr val="40424E"/>
                </a:solidFill>
                <a:effectLst/>
                <a:latin typeface="urw-din"/>
              </a:rPr>
              <a:t>As it is open standard, therefore it can be used between the other devices also.</a:t>
            </a:r>
          </a:p>
          <a:p>
            <a:pPr algn="l" fontAlgn="base">
              <a:buFont typeface="+mj-lt"/>
              <a:buAutoNum type="arabicPeriod"/>
            </a:pPr>
            <a:r>
              <a:rPr lang="en-US" sz="3600" b="0" i="0" dirty="0">
                <a:solidFill>
                  <a:srgbClr val="40424E"/>
                </a:solidFill>
                <a:effectLst/>
                <a:latin typeface="urw-din"/>
              </a:rPr>
              <a:t>Greater extensive accounting support than TACACS+</a:t>
            </a:r>
          </a:p>
          <a:p>
            <a:pPr algn="l" fontAlgn="base"/>
            <a:endParaRPr lang="en-US" sz="3600" b="0" i="0" dirty="0">
              <a:solidFill>
                <a:srgbClr val="40424E"/>
              </a:solidFill>
              <a:effectLst/>
              <a:latin typeface="urw-din"/>
            </a:endParaRPr>
          </a:p>
          <a:p>
            <a:pPr algn="l" fontAlgn="base"/>
            <a:r>
              <a:rPr lang="en-US" sz="3600" b="1" i="0" dirty="0">
                <a:solidFill>
                  <a:schemeClr val="accent3"/>
                </a:solidFill>
                <a:effectLst/>
                <a:latin typeface="urw-din"/>
              </a:rPr>
              <a:t>Disadvantage –</a:t>
            </a:r>
            <a:endParaRPr lang="en-US" sz="3600" b="0" i="0" dirty="0">
              <a:solidFill>
                <a:schemeClr val="accent3"/>
              </a:solidFill>
              <a:effectLst/>
              <a:latin typeface="urw-din"/>
            </a:endParaRPr>
          </a:p>
          <a:p>
            <a:pPr algn="l" fontAlgn="base">
              <a:buFont typeface="+mj-lt"/>
              <a:buAutoNum type="arabicPeriod"/>
            </a:pPr>
            <a:r>
              <a:rPr lang="en-US" sz="3600" b="0" i="0" dirty="0">
                <a:solidFill>
                  <a:srgbClr val="40424E"/>
                </a:solidFill>
                <a:effectLst/>
                <a:latin typeface="urw-din"/>
              </a:rPr>
              <a:t>As RADIUS uses UDP therefore it is less reliable than TACACS+.</a:t>
            </a:r>
          </a:p>
          <a:p>
            <a:pPr algn="l" fontAlgn="base">
              <a:buFont typeface="+mj-lt"/>
              <a:buAutoNum type="arabicPeriod"/>
            </a:pPr>
            <a:r>
              <a:rPr lang="en-US" sz="3600" b="0" i="0" dirty="0">
                <a:solidFill>
                  <a:srgbClr val="40424E"/>
                </a:solidFill>
                <a:effectLst/>
                <a:latin typeface="urw-din"/>
              </a:rPr>
              <a:t>RADIUS encrypt only the passwords. It doesn’t protect other data such as username.</a:t>
            </a:r>
          </a:p>
        </p:txBody>
      </p:sp>
    </p:spTree>
    <p:extLst>
      <p:ext uri="{BB962C8B-B14F-4D97-AF65-F5344CB8AC3E}">
        <p14:creationId xmlns:p14="http://schemas.microsoft.com/office/powerpoint/2010/main" val="162531122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225</TotalTime>
  <Words>838</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 Neue</vt:lpstr>
      <vt:lpstr>urw-din</vt:lpstr>
      <vt:lpstr>Wingdings</vt:lpstr>
      <vt:lpstr>Parcel</vt:lpstr>
      <vt:lpstr>Subject : Distributed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Distributed Systems</dc:title>
  <dc:creator>Sneha Pawar</dc:creator>
  <cp:lastModifiedBy>Sneha Pawar</cp:lastModifiedBy>
  <cp:revision>36</cp:revision>
  <dcterms:created xsi:type="dcterms:W3CDTF">2021-02-23T03:51:47Z</dcterms:created>
  <dcterms:modified xsi:type="dcterms:W3CDTF">2021-03-20T16:04:37Z</dcterms:modified>
</cp:coreProperties>
</file>