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8" r:id="rId4"/>
    <p:sldId id="259" r:id="rId5"/>
    <p:sldId id="273" r:id="rId6"/>
    <p:sldId id="262" r:id="rId7"/>
    <p:sldId id="266" r:id="rId8"/>
    <p:sldId id="263" r:id="rId9"/>
    <p:sldId id="264" r:id="rId10"/>
    <p:sldId id="267" r:id="rId11"/>
    <p:sldId id="271" r:id="rId12"/>
    <p:sldId id="268" r:id="rId13"/>
    <p:sldId id="269" r:id="rId14"/>
    <p:sldId id="270" r:id="rId15"/>
    <p:sldId id="265"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F3CB4A-F7AC-403A-B925-67CED95BDF2E}">
          <p14:sldIdLst>
            <p14:sldId id="256"/>
          </p14:sldIdLst>
        </p14:section>
        <p14:section name="Untitled Section" id="{373988C6-0C5F-45EB-95D9-54E081AE1EBC}">
          <p14:sldIdLst>
            <p14:sldId id="261"/>
            <p14:sldId id="258"/>
            <p14:sldId id="259"/>
            <p14:sldId id="273"/>
            <p14:sldId id="262"/>
            <p14:sldId id="266"/>
            <p14:sldId id="263"/>
            <p14:sldId id="264"/>
            <p14:sldId id="267"/>
            <p14:sldId id="271"/>
            <p14:sldId id="268"/>
            <p14:sldId id="269"/>
            <p14:sldId id="270"/>
            <p14:sldId id="265"/>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7BC60F-1F2B-4723-A8E4-DDF6D0816CB5}"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3D410-F7E4-46C6-8DDC-33DC38193BCC}" type="slidenum">
              <a:rPr lang="en-US" smtClean="0"/>
              <a:t>‹#›</a:t>
            </a:fld>
            <a:endParaRPr lang="en-US"/>
          </a:p>
        </p:txBody>
      </p:sp>
    </p:spTree>
    <p:extLst>
      <p:ext uri="{BB962C8B-B14F-4D97-AF65-F5344CB8AC3E}">
        <p14:creationId xmlns:p14="http://schemas.microsoft.com/office/powerpoint/2010/main" val="1182679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7BC60F-1F2B-4723-A8E4-DDF6D0816CB5}"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3D410-F7E4-46C6-8DDC-33DC38193BCC}" type="slidenum">
              <a:rPr lang="en-US" smtClean="0"/>
              <a:t>‹#›</a:t>
            </a:fld>
            <a:endParaRPr lang="en-US"/>
          </a:p>
        </p:txBody>
      </p:sp>
    </p:spTree>
    <p:extLst>
      <p:ext uri="{BB962C8B-B14F-4D97-AF65-F5344CB8AC3E}">
        <p14:creationId xmlns:p14="http://schemas.microsoft.com/office/powerpoint/2010/main" val="270919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7BC60F-1F2B-4723-A8E4-DDF6D0816CB5}"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3D410-F7E4-46C6-8DDC-33DC38193BCC}" type="slidenum">
              <a:rPr lang="en-US" smtClean="0"/>
              <a:t>‹#›</a:t>
            </a:fld>
            <a:endParaRPr lang="en-US"/>
          </a:p>
        </p:txBody>
      </p:sp>
    </p:spTree>
    <p:extLst>
      <p:ext uri="{BB962C8B-B14F-4D97-AF65-F5344CB8AC3E}">
        <p14:creationId xmlns:p14="http://schemas.microsoft.com/office/powerpoint/2010/main" val="435793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7BC60F-1F2B-4723-A8E4-DDF6D0816CB5}"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3D410-F7E4-46C6-8DDC-33DC38193BCC}" type="slidenum">
              <a:rPr lang="en-US" smtClean="0"/>
              <a:t>‹#›</a:t>
            </a:fld>
            <a:endParaRPr lang="en-US"/>
          </a:p>
        </p:txBody>
      </p:sp>
    </p:spTree>
    <p:extLst>
      <p:ext uri="{BB962C8B-B14F-4D97-AF65-F5344CB8AC3E}">
        <p14:creationId xmlns:p14="http://schemas.microsoft.com/office/powerpoint/2010/main" val="4110686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7BC60F-1F2B-4723-A8E4-DDF6D0816CB5}"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3D410-F7E4-46C6-8DDC-33DC38193BCC}" type="slidenum">
              <a:rPr lang="en-US" smtClean="0"/>
              <a:t>‹#›</a:t>
            </a:fld>
            <a:endParaRPr lang="en-US"/>
          </a:p>
        </p:txBody>
      </p:sp>
    </p:spTree>
    <p:extLst>
      <p:ext uri="{BB962C8B-B14F-4D97-AF65-F5344CB8AC3E}">
        <p14:creationId xmlns:p14="http://schemas.microsoft.com/office/powerpoint/2010/main" val="1490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7BC60F-1F2B-4723-A8E4-DDF6D0816CB5}" type="datetimeFigureOut">
              <a:rPr lang="en-US" smtClean="0"/>
              <a:t>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3D410-F7E4-46C6-8DDC-33DC38193BCC}" type="slidenum">
              <a:rPr lang="en-US" smtClean="0"/>
              <a:t>‹#›</a:t>
            </a:fld>
            <a:endParaRPr lang="en-US"/>
          </a:p>
        </p:txBody>
      </p:sp>
    </p:spTree>
    <p:extLst>
      <p:ext uri="{BB962C8B-B14F-4D97-AF65-F5344CB8AC3E}">
        <p14:creationId xmlns:p14="http://schemas.microsoft.com/office/powerpoint/2010/main" val="1311028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7BC60F-1F2B-4723-A8E4-DDF6D0816CB5}" type="datetimeFigureOut">
              <a:rPr lang="en-US" smtClean="0"/>
              <a:t>2/27/2021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F3D410-F7E4-46C6-8DDC-33DC38193BCC}" type="slidenum">
              <a:rPr lang="en-US" smtClean="0"/>
              <a:t>‹#›</a:t>
            </a:fld>
            <a:endParaRPr lang="en-US"/>
          </a:p>
        </p:txBody>
      </p:sp>
    </p:spTree>
    <p:extLst>
      <p:ext uri="{BB962C8B-B14F-4D97-AF65-F5344CB8AC3E}">
        <p14:creationId xmlns:p14="http://schemas.microsoft.com/office/powerpoint/2010/main" val="1116732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7BC60F-1F2B-4723-A8E4-DDF6D0816CB5}" type="datetimeFigureOut">
              <a:rPr lang="en-US" smtClean="0"/>
              <a:t>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F3D410-F7E4-46C6-8DDC-33DC38193BCC}" type="slidenum">
              <a:rPr lang="en-US" smtClean="0"/>
              <a:t>‹#›</a:t>
            </a:fld>
            <a:endParaRPr lang="en-US"/>
          </a:p>
        </p:txBody>
      </p:sp>
    </p:spTree>
    <p:extLst>
      <p:ext uri="{BB962C8B-B14F-4D97-AF65-F5344CB8AC3E}">
        <p14:creationId xmlns:p14="http://schemas.microsoft.com/office/powerpoint/2010/main" val="2096909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BC60F-1F2B-4723-A8E4-DDF6D0816CB5}" type="datetimeFigureOut">
              <a:rPr lang="en-US" smtClean="0"/>
              <a:t>2/27/2021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F3D410-F7E4-46C6-8DDC-33DC38193BCC}" type="slidenum">
              <a:rPr lang="en-US" smtClean="0"/>
              <a:t>‹#›</a:t>
            </a:fld>
            <a:endParaRPr lang="en-US"/>
          </a:p>
        </p:txBody>
      </p:sp>
    </p:spTree>
    <p:extLst>
      <p:ext uri="{BB962C8B-B14F-4D97-AF65-F5344CB8AC3E}">
        <p14:creationId xmlns:p14="http://schemas.microsoft.com/office/powerpoint/2010/main" val="874194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7BC60F-1F2B-4723-A8E4-DDF6D0816CB5}" type="datetimeFigureOut">
              <a:rPr lang="en-US" smtClean="0"/>
              <a:t>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3D410-F7E4-46C6-8DDC-33DC38193BCC}" type="slidenum">
              <a:rPr lang="en-US" smtClean="0"/>
              <a:t>‹#›</a:t>
            </a:fld>
            <a:endParaRPr lang="en-US"/>
          </a:p>
        </p:txBody>
      </p:sp>
    </p:spTree>
    <p:extLst>
      <p:ext uri="{BB962C8B-B14F-4D97-AF65-F5344CB8AC3E}">
        <p14:creationId xmlns:p14="http://schemas.microsoft.com/office/powerpoint/2010/main" val="701167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7BC60F-1F2B-4723-A8E4-DDF6D0816CB5}" type="datetimeFigureOut">
              <a:rPr lang="en-US" smtClean="0"/>
              <a:t>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3D410-F7E4-46C6-8DDC-33DC38193BCC}" type="slidenum">
              <a:rPr lang="en-US" smtClean="0"/>
              <a:t>‹#›</a:t>
            </a:fld>
            <a:endParaRPr lang="en-US"/>
          </a:p>
        </p:txBody>
      </p:sp>
    </p:spTree>
    <p:extLst>
      <p:ext uri="{BB962C8B-B14F-4D97-AF65-F5344CB8AC3E}">
        <p14:creationId xmlns:p14="http://schemas.microsoft.com/office/powerpoint/2010/main" val="1839121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BC60F-1F2B-4723-A8E4-DDF6D0816CB5}" type="datetimeFigureOut">
              <a:rPr lang="en-US" smtClean="0"/>
              <a:t>2/27/2021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F3D410-F7E4-46C6-8DDC-33DC38193BCC}" type="slidenum">
              <a:rPr lang="en-US" smtClean="0"/>
              <a:t>‹#›</a:t>
            </a:fld>
            <a:endParaRPr lang="en-US"/>
          </a:p>
        </p:txBody>
      </p:sp>
    </p:spTree>
    <p:extLst>
      <p:ext uri="{BB962C8B-B14F-4D97-AF65-F5344CB8AC3E}">
        <p14:creationId xmlns:p14="http://schemas.microsoft.com/office/powerpoint/2010/main" val="41687618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832E-B8FF-4C3F-9D84-9DD2F367C8B0}"/>
              </a:ext>
            </a:extLst>
          </p:cNvPr>
          <p:cNvSpPr>
            <a:spLocks noGrp="1"/>
          </p:cNvSpPr>
          <p:nvPr>
            <p:ph type="ctrTitle"/>
          </p:nvPr>
        </p:nvSpPr>
        <p:spPr>
          <a:xfrm>
            <a:off x="323850" y="219077"/>
            <a:ext cx="11506200" cy="1095373"/>
          </a:xfrm>
        </p:spPr>
        <p:txBody>
          <a:bodyPr>
            <a:normAutofit/>
          </a:bodyPr>
          <a:lstStyle/>
          <a:p>
            <a:r>
              <a:rPr lang="en-US" b="1" u="sng" dirty="0">
                <a:solidFill>
                  <a:srgbClr val="7030A0"/>
                </a:solidFill>
              </a:rPr>
              <a:t>Subject</a:t>
            </a:r>
            <a:r>
              <a:rPr lang="en-US" dirty="0"/>
              <a:t> : </a:t>
            </a:r>
            <a:r>
              <a:rPr lang="en-US" b="1" dirty="0">
                <a:solidFill>
                  <a:srgbClr val="FFC000"/>
                </a:solidFill>
              </a:rPr>
              <a:t>Image and Vision Processing</a:t>
            </a:r>
          </a:p>
        </p:txBody>
      </p:sp>
      <p:sp>
        <p:nvSpPr>
          <p:cNvPr id="3" name="Subtitle 2">
            <a:extLst>
              <a:ext uri="{FF2B5EF4-FFF2-40B4-BE49-F238E27FC236}">
                <a16:creationId xmlns:a16="http://schemas.microsoft.com/office/drawing/2014/main" id="{5519B649-BC01-4DA6-AFA4-5CD6EE3D0469}"/>
              </a:ext>
            </a:extLst>
          </p:cNvPr>
          <p:cNvSpPr>
            <a:spLocks noGrp="1"/>
          </p:cNvSpPr>
          <p:nvPr>
            <p:ph type="subTitle" idx="1"/>
          </p:nvPr>
        </p:nvSpPr>
        <p:spPr>
          <a:xfrm>
            <a:off x="171450" y="2076450"/>
            <a:ext cx="11877675" cy="4562474"/>
          </a:xfrm>
        </p:spPr>
        <p:txBody>
          <a:bodyPr>
            <a:normAutofit/>
          </a:bodyPr>
          <a:lstStyle/>
          <a:p>
            <a:r>
              <a:rPr lang="en-US" sz="8000" u="sng" dirty="0">
                <a:solidFill>
                  <a:srgbClr val="7030A0"/>
                </a:solidFill>
              </a:rPr>
              <a:t>Topic</a:t>
            </a:r>
            <a:r>
              <a:rPr lang="en-US" sz="8000" dirty="0">
                <a:solidFill>
                  <a:srgbClr val="7030A0"/>
                </a:solidFill>
                <a:highlight>
                  <a:srgbClr val="C0C0C0"/>
                </a:highlight>
              </a:rPr>
              <a:t> </a:t>
            </a:r>
          </a:p>
          <a:p>
            <a:endParaRPr lang="en-US" sz="100" dirty="0">
              <a:solidFill>
                <a:srgbClr val="7030A0"/>
              </a:solidFill>
              <a:highlight>
                <a:srgbClr val="C0C0C0"/>
              </a:highlight>
            </a:endParaRPr>
          </a:p>
          <a:p>
            <a:pPr algn="l"/>
            <a:r>
              <a:rPr lang="en-US" sz="6000" b="1" dirty="0">
                <a:solidFill>
                  <a:srgbClr val="990033"/>
                </a:solidFill>
              </a:rPr>
              <a:t>Image Compression Fundamentals &amp; 			Data 	Redundancy</a:t>
            </a:r>
          </a:p>
        </p:txBody>
      </p:sp>
    </p:spTree>
    <p:extLst>
      <p:ext uri="{BB962C8B-B14F-4D97-AF65-F5344CB8AC3E}">
        <p14:creationId xmlns:p14="http://schemas.microsoft.com/office/powerpoint/2010/main" val="4078543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8D0630-6186-4899-A2C5-3857C6B3A57D}"/>
              </a:ext>
            </a:extLst>
          </p:cNvPr>
          <p:cNvSpPr txBox="1"/>
          <p:nvPr/>
        </p:nvSpPr>
        <p:spPr>
          <a:xfrm>
            <a:off x="371475" y="295275"/>
            <a:ext cx="11449050" cy="1569660"/>
          </a:xfrm>
          <a:prstGeom prst="rect">
            <a:avLst/>
          </a:prstGeom>
          <a:noFill/>
        </p:spPr>
        <p:txBody>
          <a:bodyPr wrap="square">
            <a:spAutoFit/>
          </a:bodyPr>
          <a:lstStyle/>
          <a:p>
            <a:pPr marL="342900" indent="-342900">
              <a:buFontTx/>
              <a:buChar char="-"/>
            </a:pPr>
            <a:r>
              <a:rPr lang="en-US" sz="2400" b="1" i="1" dirty="0" err="1"/>
              <a:t>rk</a:t>
            </a:r>
            <a:r>
              <a:rPr lang="en-US" sz="2400" b="1" dirty="0"/>
              <a:t>        -&gt;  Input Intensity Value e.g. 0-255 for grayscale image </a:t>
            </a:r>
          </a:p>
          <a:p>
            <a:pPr marL="342900" indent="-342900">
              <a:buFontTx/>
              <a:buChar char="-"/>
            </a:pPr>
            <a:r>
              <a:rPr lang="en-US" sz="2400" b="1" i="1" dirty="0"/>
              <a:t>l(</a:t>
            </a:r>
            <a:r>
              <a:rPr lang="en-US" sz="2400" b="1" i="1" dirty="0" err="1"/>
              <a:t>rk</a:t>
            </a:r>
            <a:r>
              <a:rPr lang="en-US" sz="2400" b="1" i="1" dirty="0"/>
              <a:t>)</a:t>
            </a:r>
            <a:r>
              <a:rPr lang="en-US" sz="2400" b="1" dirty="0"/>
              <a:t>    -&gt;  No. of bits used to represent </a:t>
            </a:r>
            <a:r>
              <a:rPr lang="en-US" sz="2400" b="1" i="1" dirty="0" err="1"/>
              <a:t>rk</a:t>
            </a:r>
            <a:endParaRPr lang="en-US" sz="2400" b="1" i="1" dirty="0"/>
          </a:p>
          <a:p>
            <a:pPr marL="342900" indent="-342900">
              <a:buFontTx/>
              <a:buChar char="-"/>
            </a:pPr>
            <a:r>
              <a:rPr lang="en-US" sz="2400" b="1" i="1" dirty="0"/>
              <a:t>Then </a:t>
            </a:r>
            <a:r>
              <a:rPr lang="en-US" sz="2400" b="1" dirty="0"/>
              <a:t>average no. of bits required to represent each pixel is</a:t>
            </a:r>
          </a:p>
          <a:p>
            <a:pPr marL="342900" indent="-342900">
              <a:buFontTx/>
              <a:buChar char="-"/>
            </a:pPr>
            <a:endParaRPr lang="en-US" sz="2400" b="1" dirty="0"/>
          </a:p>
        </p:txBody>
      </p:sp>
      <p:pic>
        <p:nvPicPr>
          <p:cNvPr id="7" name="Picture 6">
            <a:extLst>
              <a:ext uri="{FF2B5EF4-FFF2-40B4-BE49-F238E27FC236}">
                <a16:creationId xmlns:a16="http://schemas.microsoft.com/office/drawing/2014/main" id="{1B24710A-8948-4C0B-8777-F044367B7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1426" y="1710087"/>
            <a:ext cx="4248150" cy="1195037"/>
          </a:xfrm>
          <a:prstGeom prst="rect">
            <a:avLst/>
          </a:prstGeom>
        </p:spPr>
      </p:pic>
      <p:sp>
        <p:nvSpPr>
          <p:cNvPr id="9" name="TextBox 8">
            <a:extLst>
              <a:ext uri="{FF2B5EF4-FFF2-40B4-BE49-F238E27FC236}">
                <a16:creationId xmlns:a16="http://schemas.microsoft.com/office/drawing/2014/main" id="{8BFF5339-70E0-4147-80E9-77D76C468E2D}"/>
              </a:ext>
            </a:extLst>
          </p:cNvPr>
          <p:cNvSpPr txBox="1"/>
          <p:nvPr/>
        </p:nvSpPr>
        <p:spPr>
          <a:xfrm>
            <a:off x="371475" y="2981325"/>
            <a:ext cx="11534775" cy="3354765"/>
          </a:xfrm>
          <a:prstGeom prst="rect">
            <a:avLst/>
          </a:prstGeom>
          <a:noFill/>
        </p:spPr>
        <p:txBody>
          <a:bodyPr wrap="square">
            <a:spAutoFit/>
          </a:bodyPr>
          <a:lstStyle/>
          <a:p>
            <a:r>
              <a:rPr lang="en-US" sz="2400" b="1" dirty="0"/>
              <a:t>Say, Uniform Width structure (all pixels are using 8 bits to represent intensity)</a:t>
            </a:r>
          </a:p>
          <a:p>
            <a:pPr marL="342900" indent="-342900">
              <a:buFontTx/>
              <a:buChar char="-"/>
            </a:pPr>
            <a:r>
              <a:rPr lang="en-US" sz="2400" b="1" dirty="0"/>
              <a:t>Equal length code (Fixed length code)</a:t>
            </a:r>
          </a:p>
          <a:p>
            <a:pPr marL="342900" indent="-342900">
              <a:buFontTx/>
              <a:buChar char="-"/>
            </a:pPr>
            <a:r>
              <a:rPr lang="en-US" sz="2400" b="1" dirty="0"/>
              <a:t>m-bit fixed length code (8 bit fixed length code in our case)</a:t>
            </a:r>
          </a:p>
          <a:p>
            <a:pPr marL="342900" indent="-342900">
              <a:buFontTx/>
              <a:buChar char="-"/>
            </a:pPr>
            <a:endParaRPr lang="en-US" sz="2400" b="1" dirty="0"/>
          </a:p>
          <a:p>
            <a:pPr marL="342900" indent="-342900">
              <a:buFontTx/>
              <a:buChar char="-"/>
            </a:pPr>
            <a:r>
              <a:rPr lang="en-US" sz="2400" b="1" dirty="0"/>
              <a:t>In this case, </a:t>
            </a:r>
            <a:r>
              <a:rPr lang="en-US" sz="2400" b="1" i="1" dirty="0"/>
              <a:t>l(</a:t>
            </a:r>
            <a:r>
              <a:rPr lang="en-US" sz="2400" b="1" i="1" dirty="0" err="1"/>
              <a:t>rk</a:t>
            </a:r>
            <a:r>
              <a:rPr lang="en-US" sz="2400" b="1" i="1" dirty="0"/>
              <a:t>) = 8 [Each will require 8 bits in fixed length]</a:t>
            </a:r>
          </a:p>
          <a:p>
            <a:pPr marL="342900" indent="-342900">
              <a:buFontTx/>
              <a:buChar char="-"/>
            </a:pPr>
            <a:r>
              <a:rPr lang="en-US" sz="2400" b="1" dirty="0"/>
              <a:t>Coding Redundancy tries to reduce</a:t>
            </a:r>
            <a:r>
              <a:rPr lang="en-US" sz="2400" b="1" i="1" dirty="0"/>
              <a:t> </a:t>
            </a:r>
            <a:r>
              <a:rPr lang="en-US" sz="2800" b="1" i="1" dirty="0" err="1"/>
              <a:t>L</a:t>
            </a:r>
            <a:r>
              <a:rPr lang="en-US" sz="2000" b="1" i="1" dirty="0" err="1"/>
              <a:t>avg</a:t>
            </a:r>
            <a:endParaRPr lang="en-US" sz="2000" b="1" i="1" dirty="0"/>
          </a:p>
          <a:p>
            <a:pPr marL="342900" indent="-342900">
              <a:buFontTx/>
              <a:buChar char="-"/>
            </a:pPr>
            <a:r>
              <a:rPr lang="en-US" sz="2400" b="1" dirty="0"/>
              <a:t>Thus, total no. of bits required to represent an M X N image is M X N X </a:t>
            </a:r>
            <a:r>
              <a:rPr lang="en-US" sz="3600" b="1" i="1" dirty="0" err="1"/>
              <a:t>L</a:t>
            </a:r>
            <a:r>
              <a:rPr lang="en-US" sz="2800" b="1" i="1" dirty="0" err="1"/>
              <a:t>avg</a:t>
            </a:r>
            <a:endParaRPr lang="en-US" sz="2800" b="1" i="1" dirty="0"/>
          </a:p>
          <a:p>
            <a:pPr marL="342900" indent="-342900">
              <a:buFontTx/>
              <a:buChar char="-"/>
            </a:pPr>
            <a:r>
              <a:rPr lang="en-US" sz="2400" b="1" dirty="0"/>
              <a:t>The code can be an equal length code, or variable length code.</a:t>
            </a:r>
          </a:p>
        </p:txBody>
      </p:sp>
    </p:spTree>
    <p:extLst>
      <p:ext uri="{BB962C8B-B14F-4D97-AF65-F5344CB8AC3E}">
        <p14:creationId xmlns:p14="http://schemas.microsoft.com/office/powerpoint/2010/main" val="3304741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82A3A9-D7E4-4BEE-9F91-7102CE6AA5FF}"/>
              </a:ext>
            </a:extLst>
          </p:cNvPr>
          <p:cNvSpPr txBox="1"/>
          <p:nvPr/>
        </p:nvSpPr>
        <p:spPr>
          <a:xfrm>
            <a:off x="433387" y="171449"/>
            <a:ext cx="11325225" cy="6555641"/>
          </a:xfrm>
          <a:prstGeom prst="rect">
            <a:avLst/>
          </a:prstGeom>
          <a:noFill/>
        </p:spPr>
        <p:txBody>
          <a:bodyPr wrap="square">
            <a:spAutoFit/>
          </a:bodyPr>
          <a:lstStyle/>
          <a:p>
            <a:r>
              <a:rPr lang="en-US" sz="3200" dirty="0">
                <a:solidFill>
                  <a:schemeClr val="accent2"/>
                </a:solidFill>
              </a:rPr>
              <a:t>Huffman Coding :</a:t>
            </a:r>
          </a:p>
          <a:p>
            <a:r>
              <a:rPr lang="en-US" dirty="0"/>
              <a:t>Suppose we have a 5 x 5 raster image with 8-bit color, i.e. 256 different colors.</a:t>
            </a:r>
          </a:p>
          <a:p>
            <a:r>
              <a:rPr lang="en-US" dirty="0"/>
              <a:t>The uncompressed image will take 5 x 5 x 8 =200 bits of storage.</a:t>
            </a:r>
          </a:p>
          <a:p>
            <a:r>
              <a:rPr lang="en-US" dirty="0"/>
              <a:t>First, we count up how many times each color occurs in the image. Then we sort the colors in order of decreasing frequency we end up with a row that looks like this :</a:t>
            </a:r>
          </a:p>
          <a:p>
            <a:endParaRPr lang="en-US" dirty="0"/>
          </a:p>
          <a:p>
            <a:endParaRPr lang="en-US" dirty="0"/>
          </a:p>
          <a:p>
            <a:r>
              <a:rPr lang="en-US" dirty="0"/>
              <a:t>Now we put the colors together by building a tree such that the colors farthest from the root are the least frequent. The colors are joined in pairs, with a node forming the connection. A node can connect either to another node or to a color. In our example, the tree might look like this:</a:t>
            </a:r>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600" b="0" i="0" dirty="0">
                <a:solidFill>
                  <a:srgbClr val="000000"/>
                </a:solidFill>
                <a:effectLst/>
                <a:latin typeface="Arial" panose="020B0604020202020204" pitchFamily="34" charset="0"/>
              </a:rPr>
              <a:t>Our result is known as a Huffman tree. It can be used for encoding and decoding. Each color is encoded as follows. We create codes by moving from the root of the tree to each color. If we turn right at a node, we write a 1, and if we turn left – 0. This process yields a Huffman code table in which each symbol is assigned a bit code such that the most frequently occurring symbol has the shortest code, while the least common symbol is given the longest code.</a:t>
            </a:r>
            <a:endParaRPr lang="en-US" sz="1600" dirty="0"/>
          </a:p>
        </p:txBody>
      </p:sp>
      <p:pic>
        <p:nvPicPr>
          <p:cNvPr id="5" name="Picture 4">
            <a:extLst>
              <a:ext uri="{FF2B5EF4-FFF2-40B4-BE49-F238E27FC236}">
                <a16:creationId xmlns:a16="http://schemas.microsoft.com/office/drawing/2014/main" id="{51D53CE0-5ED6-411D-A82F-D6F9D33B4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2063" y="171449"/>
            <a:ext cx="1737237" cy="1047751"/>
          </a:xfrm>
          <a:prstGeom prst="rect">
            <a:avLst/>
          </a:prstGeom>
        </p:spPr>
      </p:pic>
      <p:pic>
        <p:nvPicPr>
          <p:cNvPr id="7" name="Picture 6">
            <a:extLst>
              <a:ext uri="{FF2B5EF4-FFF2-40B4-BE49-F238E27FC236}">
                <a16:creationId xmlns:a16="http://schemas.microsoft.com/office/drawing/2014/main" id="{0E3D12D7-995D-414F-A8F9-36D958640D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1944" y="1666875"/>
            <a:ext cx="4997506" cy="590551"/>
          </a:xfrm>
          <a:prstGeom prst="rect">
            <a:avLst/>
          </a:prstGeom>
        </p:spPr>
      </p:pic>
      <p:pic>
        <p:nvPicPr>
          <p:cNvPr id="9" name="Picture 8">
            <a:extLst>
              <a:ext uri="{FF2B5EF4-FFF2-40B4-BE49-F238E27FC236}">
                <a16:creationId xmlns:a16="http://schemas.microsoft.com/office/drawing/2014/main" id="{B4FD1469-4BBB-45DA-84DB-3EB2DFB8BD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993" y="3298766"/>
            <a:ext cx="2203563" cy="2298818"/>
          </a:xfrm>
          <a:prstGeom prst="rect">
            <a:avLst/>
          </a:prstGeom>
        </p:spPr>
      </p:pic>
      <p:pic>
        <p:nvPicPr>
          <p:cNvPr id="11" name="Picture 10">
            <a:extLst>
              <a:ext uri="{FF2B5EF4-FFF2-40B4-BE49-F238E27FC236}">
                <a16:creationId xmlns:a16="http://schemas.microsoft.com/office/drawing/2014/main" id="{E710BD86-5879-449D-9CF8-4779AFDCF1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4819" y="3165414"/>
            <a:ext cx="4997506" cy="2298819"/>
          </a:xfrm>
          <a:prstGeom prst="rect">
            <a:avLst/>
          </a:prstGeom>
        </p:spPr>
      </p:pic>
    </p:spTree>
    <p:extLst>
      <p:ext uri="{BB962C8B-B14F-4D97-AF65-F5344CB8AC3E}">
        <p14:creationId xmlns:p14="http://schemas.microsoft.com/office/powerpoint/2010/main" val="1898405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D344560-1CF8-4D86-9859-077A7A6B7F2B}"/>
              </a:ext>
            </a:extLst>
          </p:cNvPr>
          <p:cNvPicPr>
            <a:picLocks noChangeAspect="1"/>
          </p:cNvPicPr>
          <p:nvPr/>
        </p:nvPicPr>
        <p:blipFill rotWithShape="1">
          <a:blip r:embed="rId2">
            <a:extLst>
              <a:ext uri="{28A0092B-C50C-407E-A947-70E740481C1C}">
                <a14:useLocalDpi xmlns:a14="http://schemas.microsoft.com/office/drawing/2010/main" val="0"/>
              </a:ext>
            </a:extLst>
          </a:blip>
          <a:srcRect b="7778"/>
          <a:stretch/>
        </p:blipFill>
        <p:spPr>
          <a:xfrm>
            <a:off x="428625" y="238125"/>
            <a:ext cx="11468100" cy="6286499"/>
          </a:xfrm>
          <a:prstGeom prst="rect">
            <a:avLst/>
          </a:prstGeom>
        </p:spPr>
      </p:pic>
    </p:spTree>
    <p:extLst>
      <p:ext uri="{BB962C8B-B14F-4D97-AF65-F5344CB8AC3E}">
        <p14:creationId xmlns:p14="http://schemas.microsoft.com/office/powerpoint/2010/main" val="2221389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6844D0A-227D-48D1-88E6-DF15EDBDC636}"/>
              </a:ext>
            </a:extLst>
          </p:cNvPr>
          <p:cNvSpPr txBox="1"/>
          <p:nvPr/>
        </p:nvSpPr>
        <p:spPr>
          <a:xfrm>
            <a:off x="400050" y="295275"/>
            <a:ext cx="11391900" cy="6801862"/>
          </a:xfrm>
          <a:prstGeom prst="rect">
            <a:avLst/>
          </a:prstGeom>
          <a:noFill/>
        </p:spPr>
        <p:txBody>
          <a:bodyPr wrap="square">
            <a:spAutoFit/>
          </a:bodyPr>
          <a:lstStyle/>
          <a:p>
            <a:pPr marL="342900" indent="-342900">
              <a:buFontTx/>
              <a:buChar char="-"/>
            </a:pPr>
            <a:r>
              <a:rPr lang="en-US" sz="2400" b="1" dirty="0"/>
              <a:t>For code1, </a:t>
            </a:r>
            <a:r>
              <a:rPr lang="en-US" sz="2400" b="1" i="1" dirty="0" err="1"/>
              <a:t>L</a:t>
            </a:r>
            <a:r>
              <a:rPr lang="en-US" sz="2000" b="1" i="1" dirty="0" err="1"/>
              <a:t>avg</a:t>
            </a:r>
            <a:r>
              <a:rPr lang="en-US" sz="2000" b="1" i="1" dirty="0"/>
              <a:t> </a:t>
            </a:r>
            <a:r>
              <a:rPr lang="en-US" sz="2400" b="1" i="1" dirty="0"/>
              <a:t>= </a:t>
            </a:r>
            <a:r>
              <a:rPr lang="en-US" sz="2400" b="1" dirty="0"/>
              <a:t>8</a:t>
            </a:r>
          </a:p>
          <a:p>
            <a:pPr marL="285750" indent="-285750">
              <a:buFontTx/>
              <a:buChar char="-"/>
            </a:pPr>
            <a:r>
              <a:rPr lang="en-US" sz="2400" b="1" dirty="0"/>
              <a:t>On the other hand, using code 2, the average length of the encoded pixel is :</a:t>
            </a:r>
          </a:p>
          <a:p>
            <a:r>
              <a:rPr lang="en-US" sz="2800" b="1" i="1" dirty="0" err="1"/>
              <a:t>L</a:t>
            </a:r>
            <a:r>
              <a:rPr lang="en-US" sz="2400" b="1" i="1" dirty="0" err="1"/>
              <a:t>avg</a:t>
            </a:r>
            <a:r>
              <a:rPr lang="en-US" sz="2400" b="1" i="1" dirty="0"/>
              <a:t> = 0.25(2) + 0.47(1) + 0.25(3) + 0.03(3) = 1.81 bits</a:t>
            </a:r>
          </a:p>
          <a:p>
            <a:pPr marL="342900" indent="-342900">
              <a:buFontTx/>
              <a:buChar char="-"/>
            </a:pPr>
            <a:r>
              <a:rPr lang="en-US" sz="2400" b="1" dirty="0"/>
              <a:t>The resulting compression and corresponding relative redundancy are </a:t>
            </a:r>
          </a:p>
          <a:p>
            <a:pPr marL="342900" indent="-342900">
              <a:buFontTx/>
              <a:buChar char="-"/>
            </a:pPr>
            <a:endParaRPr lang="en-US" sz="2400" b="1" dirty="0"/>
          </a:p>
          <a:p>
            <a:pPr marL="342900" indent="-342900">
              <a:buFontTx/>
              <a:buChar char="-"/>
            </a:pPr>
            <a:r>
              <a:rPr lang="en-US" sz="2400" b="1" dirty="0"/>
              <a:t>Cr = </a:t>
            </a:r>
            <a:r>
              <a:rPr lang="en-US" sz="2400" b="1" u="sng" dirty="0"/>
              <a:t>Number of bits required to store image by using Code 1 </a:t>
            </a:r>
          </a:p>
          <a:p>
            <a:pPr lvl="1"/>
            <a:r>
              <a:rPr lang="en-US" sz="2400" b="1" dirty="0"/>
              <a:t>     Number of bits required to store image by using Code 2 </a:t>
            </a:r>
          </a:p>
          <a:p>
            <a:pPr lvl="1"/>
            <a:r>
              <a:rPr lang="en-US" sz="2400" b="1" dirty="0"/>
              <a:t>  =   </a:t>
            </a:r>
            <a:r>
              <a:rPr lang="en-US" sz="2400" b="1" u="sng" dirty="0"/>
              <a:t>256 X 256 X 8</a:t>
            </a:r>
            <a:r>
              <a:rPr lang="en-US" sz="2400" b="1" dirty="0"/>
              <a:t>    </a:t>
            </a:r>
          </a:p>
          <a:p>
            <a:pPr lvl="1"/>
            <a:r>
              <a:rPr lang="en-US" sz="2400" b="1" dirty="0"/>
              <a:t>     256 X 256 X 1.81</a:t>
            </a:r>
          </a:p>
          <a:p>
            <a:pPr lvl="1"/>
            <a:r>
              <a:rPr lang="en-US" sz="2400" b="1" dirty="0"/>
              <a:t> = 4.42</a:t>
            </a:r>
          </a:p>
          <a:p>
            <a:pPr lvl="1"/>
            <a:endParaRPr lang="en-US" sz="2400" b="1" dirty="0"/>
          </a:p>
          <a:p>
            <a:pPr lvl="1"/>
            <a:r>
              <a:rPr lang="en-US" sz="2400" b="1" dirty="0"/>
              <a:t>R = 1-1/Cr  = 1-</a:t>
            </a:r>
            <a:r>
              <a:rPr lang="en-US" sz="2400" b="1" u="sng" dirty="0"/>
              <a:t>     1</a:t>
            </a:r>
          </a:p>
          <a:p>
            <a:pPr lvl="1"/>
            <a:r>
              <a:rPr lang="en-US" sz="2400" b="1" dirty="0"/>
              <a:t>                           4.42</a:t>
            </a:r>
          </a:p>
          <a:p>
            <a:pPr lvl="1"/>
            <a:r>
              <a:rPr lang="en-US" sz="2400" b="1" dirty="0"/>
              <a:t>    = 0.774</a:t>
            </a:r>
          </a:p>
          <a:p>
            <a:pPr lvl="1"/>
            <a:r>
              <a:rPr lang="en-US" sz="2400" b="1" dirty="0"/>
              <a:t>Thus, 77.4% of the data in the original 8-bit 2-D intensity array is redundant.</a:t>
            </a:r>
          </a:p>
          <a:p>
            <a:pPr lvl="1"/>
            <a:r>
              <a:rPr lang="en-US" sz="2400" b="1" dirty="0"/>
              <a:t>The compression achieved by code 2 results from assigning fewer bits to the  more probable intensity values than to the less probable ones</a:t>
            </a:r>
          </a:p>
          <a:p>
            <a:pPr lvl="1"/>
            <a:endParaRPr lang="en-US" sz="2400" b="1" u="sng" dirty="0"/>
          </a:p>
        </p:txBody>
      </p:sp>
    </p:spTree>
    <p:extLst>
      <p:ext uri="{BB962C8B-B14F-4D97-AF65-F5344CB8AC3E}">
        <p14:creationId xmlns:p14="http://schemas.microsoft.com/office/powerpoint/2010/main" val="770784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C66990-7920-40E6-BFA6-FAF2D0043BE0}"/>
              </a:ext>
            </a:extLst>
          </p:cNvPr>
          <p:cNvSpPr txBox="1"/>
          <p:nvPr/>
        </p:nvSpPr>
        <p:spPr>
          <a:xfrm>
            <a:off x="276225" y="200025"/>
            <a:ext cx="11744325" cy="7294305"/>
          </a:xfrm>
          <a:prstGeom prst="rect">
            <a:avLst/>
          </a:prstGeom>
          <a:noFill/>
        </p:spPr>
        <p:txBody>
          <a:bodyPr wrap="square">
            <a:spAutoFit/>
          </a:bodyPr>
          <a:lstStyle/>
          <a:p>
            <a:pPr marL="571500" indent="-571500">
              <a:buFont typeface="Wingdings" panose="05000000000000000000" pitchFamily="2" charset="2"/>
              <a:buChar char="§"/>
            </a:pPr>
            <a:r>
              <a:rPr lang="en-US" sz="2800" dirty="0">
                <a:solidFill>
                  <a:schemeClr val="accent2"/>
                </a:solidFill>
              </a:rPr>
              <a:t>Interpixel Redundancy :</a:t>
            </a:r>
          </a:p>
          <a:p>
            <a:pPr marL="342900" indent="-342900">
              <a:buFontTx/>
              <a:buChar char="-"/>
            </a:pPr>
            <a:r>
              <a:rPr lang="en-US" sz="2200" dirty="0"/>
              <a:t>This type of redundancy is related with the inter-pixel correlations within an image.</a:t>
            </a:r>
          </a:p>
          <a:p>
            <a:pPr marL="285750" indent="-285750">
              <a:buFontTx/>
              <a:buChar char="-"/>
            </a:pPr>
            <a:r>
              <a:rPr lang="en-US" sz="2200" dirty="0"/>
              <a:t>Much of the visual contribution of a single pixel is redundant and can be guessed from the values of its neighbors. It means the value of the neighbors of an observed pixel can often be </a:t>
            </a:r>
          </a:p>
          <a:p>
            <a:r>
              <a:rPr lang="en-US" sz="2200" dirty="0"/>
              <a:t>     predicted from the value of the observed pixel.</a:t>
            </a:r>
          </a:p>
          <a:p>
            <a:r>
              <a:rPr lang="en-US" sz="2200" b="1" dirty="0">
                <a:solidFill>
                  <a:srgbClr val="0070C0"/>
                </a:solidFill>
              </a:rPr>
              <a:t>Example : </a:t>
            </a:r>
          </a:p>
          <a:p>
            <a:pPr marL="342900" indent="-342900">
              <a:buFontTx/>
              <a:buChar char="-"/>
            </a:pPr>
            <a:r>
              <a:rPr lang="en-US" sz="2200" b="1" dirty="0">
                <a:solidFill>
                  <a:srgbClr val="0070C0"/>
                </a:solidFill>
              </a:rPr>
              <a:t>Consider an image with a constant background</a:t>
            </a:r>
          </a:p>
          <a:p>
            <a:pPr marL="342900" indent="-342900">
              <a:buFontTx/>
              <a:buChar char="-"/>
            </a:pPr>
            <a:r>
              <a:rPr lang="en-US" sz="2200" b="1" dirty="0">
                <a:solidFill>
                  <a:srgbClr val="0070C0"/>
                </a:solidFill>
              </a:rPr>
              <a:t>The visual nature of the image background is given by many pixels that are not actually necessary.</a:t>
            </a:r>
          </a:p>
          <a:p>
            <a:pPr marL="342900" indent="-342900">
              <a:buFontTx/>
              <a:buChar char="-"/>
            </a:pPr>
            <a:r>
              <a:rPr lang="en-US" sz="2200" b="1" dirty="0">
                <a:solidFill>
                  <a:srgbClr val="0070C0"/>
                </a:solidFill>
              </a:rPr>
              <a:t>This is known as </a:t>
            </a:r>
            <a:r>
              <a:rPr lang="en-US" sz="2200" b="1" dirty="0">
                <a:solidFill>
                  <a:schemeClr val="accent6"/>
                </a:solidFill>
              </a:rPr>
              <a:t>Spatial Redundancy</a:t>
            </a:r>
            <a:r>
              <a:rPr lang="en-US" sz="2200" b="1" dirty="0">
                <a:solidFill>
                  <a:srgbClr val="0070C0"/>
                </a:solidFill>
              </a:rPr>
              <a:t> or </a:t>
            </a:r>
            <a:r>
              <a:rPr lang="en-US" sz="2200" b="1" dirty="0">
                <a:solidFill>
                  <a:schemeClr val="accent6"/>
                </a:solidFill>
              </a:rPr>
              <a:t>Geometrical Redundancy</a:t>
            </a:r>
            <a:endParaRPr lang="en-US" sz="2200" b="1" dirty="0"/>
          </a:p>
          <a:p>
            <a:r>
              <a:rPr lang="en-US" sz="2200" b="1" dirty="0"/>
              <a:t>Spatial Redundancy may be present in :</a:t>
            </a:r>
          </a:p>
          <a:p>
            <a:pPr marL="342900" indent="-342900">
              <a:buFontTx/>
              <a:buChar char="-"/>
            </a:pPr>
            <a:r>
              <a:rPr lang="en-US" sz="2200" b="1" dirty="0">
                <a:solidFill>
                  <a:srgbClr val="0070C0"/>
                </a:solidFill>
              </a:rPr>
              <a:t>Single Frame (intra-frame) </a:t>
            </a:r>
          </a:p>
          <a:p>
            <a:pPr marL="342900" indent="-342900">
              <a:buFontTx/>
              <a:buChar char="-"/>
            </a:pPr>
            <a:r>
              <a:rPr lang="en-US" sz="2200" b="1" dirty="0">
                <a:solidFill>
                  <a:srgbClr val="0070C0"/>
                </a:solidFill>
              </a:rPr>
              <a:t>Or among multiple frames (inter-frame or temporal redundancy)</a:t>
            </a:r>
            <a:endParaRPr lang="en-US" sz="2200" b="1" dirty="0"/>
          </a:p>
          <a:p>
            <a:r>
              <a:rPr lang="en-US" sz="2200" b="1" dirty="0"/>
              <a:t>Intra-frame means that all the compression done within that single frame and Inter-frame </a:t>
            </a:r>
            <a:r>
              <a:rPr lang="en-US" sz="2200" b="1" dirty="0" err="1"/>
              <a:t>referes</a:t>
            </a:r>
            <a:r>
              <a:rPr lang="en-US" sz="2200" b="1" dirty="0"/>
              <a:t> to as compression that takes place across two or more frames.</a:t>
            </a:r>
          </a:p>
          <a:p>
            <a:r>
              <a:rPr lang="en-US" sz="2200" b="1" dirty="0"/>
              <a:t>Intra-frame requires less processing time Inter-frame requires more processing time.</a:t>
            </a:r>
          </a:p>
          <a:p>
            <a:r>
              <a:rPr lang="en-US" sz="2200" b="1" dirty="0">
                <a:solidFill>
                  <a:srgbClr val="0070C0"/>
                </a:solidFill>
              </a:rPr>
              <a:t>Inter-pixel redundancy can be solved by algorithms like </a:t>
            </a:r>
            <a:r>
              <a:rPr lang="en-US" sz="2200" b="1" dirty="0"/>
              <a:t>: </a:t>
            </a:r>
            <a:r>
              <a:rPr lang="en-US" sz="2200" b="1" dirty="0">
                <a:solidFill>
                  <a:srgbClr val="92D050"/>
                </a:solidFill>
              </a:rPr>
              <a:t>Predictive Coding, Bit Plane Algorithm, Run Length Coding and Dictionary Based Algorithms.</a:t>
            </a:r>
            <a:endParaRPr lang="en-US" sz="2200" b="1" dirty="0"/>
          </a:p>
          <a:p>
            <a:endParaRPr lang="en-US" sz="2400" b="1" dirty="0"/>
          </a:p>
          <a:p>
            <a:endParaRPr lang="en-US" sz="2400" b="1" dirty="0"/>
          </a:p>
          <a:p>
            <a:endParaRPr lang="en-US" b="1" dirty="0">
              <a:solidFill>
                <a:srgbClr val="0070C0"/>
              </a:solidFill>
            </a:endParaRPr>
          </a:p>
        </p:txBody>
      </p:sp>
    </p:spTree>
    <p:extLst>
      <p:ext uri="{BB962C8B-B14F-4D97-AF65-F5344CB8AC3E}">
        <p14:creationId xmlns:p14="http://schemas.microsoft.com/office/powerpoint/2010/main" val="1802479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922E18-40A8-4032-8223-862EA1D8CB3C}"/>
              </a:ext>
            </a:extLst>
          </p:cNvPr>
          <p:cNvSpPr txBox="1"/>
          <p:nvPr/>
        </p:nvSpPr>
        <p:spPr>
          <a:xfrm>
            <a:off x="280987" y="200024"/>
            <a:ext cx="11630025" cy="6555641"/>
          </a:xfrm>
          <a:prstGeom prst="rect">
            <a:avLst/>
          </a:prstGeom>
          <a:noFill/>
        </p:spPr>
        <p:txBody>
          <a:bodyPr wrap="square">
            <a:spAutoFit/>
          </a:bodyPr>
          <a:lstStyle/>
          <a:p>
            <a:pPr marL="571500" indent="-571500">
              <a:buFont typeface="Wingdings" panose="05000000000000000000" pitchFamily="2" charset="2"/>
              <a:buChar char="§"/>
            </a:pPr>
            <a:r>
              <a:rPr lang="en-US" sz="3600" dirty="0">
                <a:solidFill>
                  <a:schemeClr val="accent2"/>
                </a:solidFill>
              </a:rPr>
              <a:t>Psychovisual Redundancy (irrelevant information) :</a:t>
            </a:r>
          </a:p>
          <a:p>
            <a:r>
              <a:rPr lang="en-US" sz="2400" dirty="0"/>
              <a:t>The tendency of certain kinds of information to be relatively unimportant to the human visual system. This information can be eliminated without significantly degrading image quality, and doing so is the basis for some types of image compression.</a:t>
            </a:r>
          </a:p>
          <a:p>
            <a:endParaRPr lang="en-US" sz="2400" dirty="0"/>
          </a:p>
          <a:p>
            <a:r>
              <a:rPr lang="en-US" sz="2400" dirty="0"/>
              <a:t>- The eye and the brain do not respond to all visual information with same sensitivity.</a:t>
            </a:r>
          </a:p>
          <a:p>
            <a:pPr marL="342900" indent="-342900">
              <a:buFontTx/>
              <a:buChar char="-"/>
            </a:pPr>
            <a:r>
              <a:rPr lang="en-US" sz="2400" dirty="0">
                <a:solidFill>
                  <a:srgbClr val="00B050"/>
                </a:solidFill>
              </a:rPr>
              <a:t>Some information is neglected during the processing by the brain. Elimination of this information does not affect the interpretation of the image by brain.</a:t>
            </a:r>
          </a:p>
          <a:p>
            <a:pPr marL="342900" indent="-342900">
              <a:buFontTx/>
              <a:buChar char="-"/>
            </a:pPr>
            <a:r>
              <a:rPr lang="en-US" sz="2400" dirty="0"/>
              <a:t>Edges and textural regions are interpreted as important features and the brain groups and correlates such grouping to produce its perception of an object.</a:t>
            </a:r>
          </a:p>
          <a:p>
            <a:pPr marL="342900" indent="-342900">
              <a:buFontTx/>
              <a:buChar char="-"/>
            </a:pPr>
            <a:endParaRPr lang="en-US" sz="2400" dirty="0"/>
          </a:p>
          <a:p>
            <a:r>
              <a:rPr lang="en-US" sz="2400" dirty="0"/>
              <a:t>Psychovisual redundancy is distinctly vision related, and its elimination does result in loss of information, but it does not affect the interpretation of the image by brain.</a:t>
            </a:r>
          </a:p>
          <a:p>
            <a:endParaRPr lang="en-US" sz="2400" dirty="0"/>
          </a:p>
          <a:p>
            <a:r>
              <a:rPr lang="en-US" sz="2400" dirty="0">
                <a:solidFill>
                  <a:srgbClr val="0070C0"/>
                </a:solidFill>
              </a:rPr>
              <a:t>Quantization </a:t>
            </a:r>
            <a:r>
              <a:rPr lang="en-US" sz="2400" dirty="0"/>
              <a:t>: It is an example. (It is the process of mapping continuous infinite values to a smaller set of discrete values.)</a:t>
            </a:r>
          </a:p>
          <a:p>
            <a:r>
              <a:rPr lang="en-US" sz="2400" dirty="0"/>
              <a:t> When 256 levels are reduced by grouping to 16 levels, objects are still recognizable. </a:t>
            </a:r>
          </a:p>
        </p:txBody>
      </p:sp>
    </p:spTree>
    <p:extLst>
      <p:ext uri="{BB962C8B-B14F-4D97-AF65-F5344CB8AC3E}">
        <p14:creationId xmlns:p14="http://schemas.microsoft.com/office/powerpoint/2010/main" val="929263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C6C77E-DDD9-4FFB-A2BF-56EDDB310205}"/>
              </a:ext>
            </a:extLst>
          </p:cNvPr>
          <p:cNvSpPr txBox="1"/>
          <p:nvPr/>
        </p:nvSpPr>
        <p:spPr>
          <a:xfrm>
            <a:off x="1952625" y="1647825"/>
            <a:ext cx="7191375" cy="1862048"/>
          </a:xfrm>
          <a:prstGeom prst="rect">
            <a:avLst/>
          </a:prstGeom>
          <a:noFill/>
        </p:spPr>
        <p:txBody>
          <a:bodyPr wrap="square">
            <a:spAutoFit/>
          </a:bodyPr>
          <a:lstStyle/>
          <a:p>
            <a:pPr algn="ctr"/>
            <a:r>
              <a:rPr lang="en-US" sz="11500" dirty="0">
                <a:solidFill>
                  <a:schemeClr val="accent2"/>
                </a:solidFill>
              </a:rPr>
              <a:t>Thank You</a:t>
            </a:r>
            <a:endParaRPr lang="en-US" sz="11500" dirty="0"/>
          </a:p>
        </p:txBody>
      </p:sp>
    </p:spTree>
    <p:extLst>
      <p:ext uri="{BB962C8B-B14F-4D97-AF65-F5344CB8AC3E}">
        <p14:creationId xmlns:p14="http://schemas.microsoft.com/office/powerpoint/2010/main" val="1673462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C4BA6F-0783-4F04-B930-4DEF9D189D5D}"/>
              </a:ext>
            </a:extLst>
          </p:cNvPr>
          <p:cNvSpPr txBox="1"/>
          <p:nvPr/>
        </p:nvSpPr>
        <p:spPr>
          <a:xfrm>
            <a:off x="309562" y="219076"/>
            <a:ext cx="11572875" cy="6124754"/>
          </a:xfrm>
          <a:prstGeom prst="rect">
            <a:avLst/>
          </a:prstGeom>
          <a:noFill/>
        </p:spPr>
        <p:txBody>
          <a:bodyPr wrap="square">
            <a:spAutoFit/>
          </a:bodyPr>
          <a:lstStyle/>
          <a:p>
            <a:r>
              <a:rPr lang="en-US" sz="4400" u="sng" dirty="0">
                <a:solidFill>
                  <a:srgbClr val="7030A0"/>
                </a:solidFill>
              </a:rPr>
              <a:t>Subtopics :-</a:t>
            </a:r>
          </a:p>
          <a:p>
            <a:endParaRPr lang="en-US" u="sng" dirty="0">
              <a:solidFill>
                <a:srgbClr val="7030A0"/>
              </a:solidFill>
              <a:highlight>
                <a:srgbClr val="C0C0C0"/>
              </a:highlight>
            </a:endParaRPr>
          </a:p>
          <a:p>
            <a:pPr marL="285750" indent="-285750">
              <a:buFont typeface="Wingdings" panose="05000000000000000000" pitchFamily="2" charset="2"/>
              <a:buChar char="§"/>
            </a:pPr>
            <a:r>
              <a:rPr lang="en-US" sz="4800" dirty="0">
                <a:solidFill>
                  <a:schemeClr val="accent4">
                    <a:lumMod val="75000"/>
                  </a:schemeClr>
                </a:solidFill>
              </a:rPr>
              <a:t>What is an Image ?</a:t>
            </a:r>
          </a:p>
          <a:p>
            <a:pPr marL="285750" indent="-285750">
              <a:buFont typeface="Wingdings" panose="05000000000000000000" pitchFamily="2" charset="2"/>
              <a:buChar char="§"/>
            </a:pPr>
            <a:r>
              <a:rPr lang="en-US" sz="4800" dirty="0">
                <a:solidFill>
                  <a:schemeClr val="accent4">
                    <a:lumMod val="75000"/>
                  </a:schemeClr>
                </a:solidFill>
              </a:rPr>
              <a:t>What is Image Compression and Data Redundancy ?</a:t>
            </a:r>
          </a:p>
          <a:p>
            <a:pPr marL="285750" indent="-285750">
              <a:buFont typeface="Wingdings" panose="05000000000000000000" pitchFamily="2" charset="2"/>
              <a:buChar char="§"/>
            </a:pPr>
            <a:r>
              <a:rPr lang="en-US" sz="4800" dirty="0">
                <a:solidFill>
                  <a:schemeClr val="accent4">
                    <a:lumMod val="75000"/>
                  </a:schemeClr>
                </a:solidFill>
              </a:rPr>
              <a:t>Types of Image Compression (</a:t>
            </a:r>
            <a:r>
              <a:rPr lang="en-US" sz="4800" dirty="0" err="1">
                <a:solidFill>
                  <a:schemeClr val="accent4">
                    <a:lumMod val="75000"/>
                  </a:schemeClr>
                </a:solidFill>
              </a:rPr>
              <a:t>Diffrence</a:t>
            </a:r>
            <a:r>
              <a:rPr lang="en-US" sz="4800" dirty="0">
                <a:solidFill>
                  <a:schemeClr val="accent4">
                    <a:lumMod val="75000"/>
                  </a:schemeClr>
                </a:solidFill>
              </a:rPr>
              <a:t> between Lossless and Lossy Compression)</a:t>
            </a:r>
          </a:p>
          <a:p>
            <a:pPr marL="285750" indent="-285750">
              <a:buFont typeface="Wingdings" panose="05000000000000000000" pitchFamily="2" charset="2"/>
              <a:buChar char="§"/>
            </a:pPr>
            <a:r>
              <a:rPr lang="en-US" sz="4800" dirty="0">
                <a:solidFill>
                  <a:schemeClr val="accent4">
                    <a:lumMod val="75000"/>
                  </a:schemeClr>
                </a:solidFill>
              </a:rPr>
              <a:t>Types of Redundancy</a:t>
            </a:r>
          </a:p>
          <a:p>
            <a:pPr marL="285750" indent="-285750">
              <a:buFont typeface="Wingdings" panose="05000000000000000000" pitchFamily="2" charset="2"/>
              <a:buChar char="§"/>
            </a:pPr>
            <a:endParaRPr lang="en-US" sz="2400" dirty="0">
              <a:solidFill>
                <a:schemeClr val="accent4">
                  <a:lumMod val="75000"/>
                </a:schemeClr>
              </a:solidFill>
            </a:endParaRPr>
          </a:p>
          <a:p>
            <a:r>
              <a:rPr lang="en-US" dirty="0">
                <a:solidFill>
                  <a:srgbClr val="7030A0"/>
                </a:solidFill>
                <a:highlight>
                  <a:srgbClr val="C0C0C0"/>
                </a:highlight>
              </a:rPr>
              <a:t> </a:t>
            </a:r>
          </a:p>
        </p:txBody>
      </p:sp>
    </p:spTree>
    <p:extLst>
      <p:ext uri="{BB962C8B-B14F-4D97-AF65-F5344CB8AC3E}">
        <p14:creationId xmlns:p14="http://schemas.microsoft.com/office/powerpoint/2010/main" val="493361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C93730-4873-4B3A-A3CA-E34ACE676A1F}"/>
              </a:ext>
            </a:extLst>
          </p:cNvPr>
          <p:cNvSpPr/>
          <p:nvPr/>
        </p:nvSpPr>
        <p:spPr>
          <a:xfrm>
            <a:off x="428625" y="304800"/>
            <a:ext cx="11220451" cy="7389555"/>
          </a:xfrm>
          <a:prstGeom prst="rect">
            <a:avLst/>
          </a:prstGeom>
        </p:spPr>
        <p:txBody>
          <a:bodyPr wrap="square">
            <a:spAutoFit/>
          </a:bodyPr>
          <a:lstStyle/>
          <a:p>
            <a:pPr marL="457200" indent="-457200">
              <a:buFont typeface="Arial" panose="020B0604020202020204" pitchFamily="34" charset="0"/>
              <a:buChar char="•"/>
            </a:pPr>
            <a:r>
              <a:rPr lang="en-US" sz="3200" dirty="0">
                <a:solidFill>
                  <a:schemeClr val="accent2">
                    <a:lumMod val="75000"/>
                  </a:schemeClr>
                </a:solidFill>
              </a:rPr>
              <a:t>What is an Image ?</a:t>
            </a:r>
          </a:p>
          <a:p>
            <a:endParaRPr lang="en-US" sz="1200" dirty="0">
              <a:solidFill>
                <a:srgbClr val="7030A0"/>
              </a:solidFill>
            </a:endParaRPr>
          </a:p>
          <a:p>
            <a:r>
              <a:rPr lang="en-US" sz="2400" dirty="0"/>
              <a:t>An image is nothing more than a two dimensional signal. It is defined by the       mathematical function f(</a:t>
            </a:r>
            <a:r>
              <a:rPr lang="en-US" sz="2400" dirty="0" err="1"/>
              <a:t>x,y</a:t>
            </a:r>
            <a:r>
              <a:rPr lang="en-US" sz="2400" dirty="0"/>
              <a:t>) where x and y are the two </a:t>
            </a:r>
            <a:r>
              <a:rPr lang="en-US" sz="2400" dirty="0" err="1"/>
              <a:t>co-ordinated</a:t>
            </a:r>
            <a:r>
              <a:rPr lang="en-US" sz="2400" dirty="0"/>
              <a:t> horizontally and vertically. The value of f(</a:t>
            </a:r>
            <a:r>
              <a:rPr lang="en-US" sz="2400" dirty="0" err="1"/>
              <a:t>x,y</a:t>
            </a:r>
            <a:r>
              <a:rPr lang="en-US" sz="2400" dirty="0"/>
              <a:t>) at any point gives the pixel value at that point of an image. </a:t>
            </a:r>
            <a:r>
              <a:rPr lang="en-US" sz="2400" dirty="0">
                <a:solidFill>
                  <a:srgbClr val="0070C0"/>
                </a:solidFill>
              </a:rPr>
              <a:t>The world around us is 3D while the image obtain through camera is 2D, hence an image can be defined as “</a:t>
            </a:r>
            <a:r>
              <a:rPr lang="en-US" sz="2400" dirty="0">
                <a:solidFill>
                  <a:srgbClr val="FFC000"/>
                </a:solidFill>
              </a:rPr>
              <a:t>A 2D representation of 3D world</a:t>
            </a:r>
            <a:r>
              <a:rPr lang="en-US" sz="2400" dirty="0">
                <a:solidFill>
                  <a:srgbClr val="0070C0"/>
                </a:solidFill>
              </a:rPr>
              <a:t>”.</a:t>
            </a:r>
          </a:p>
          <a:p>
            <a:pPr algn="just"/>
            <a:r>
              <a:rPr lang="en-US" sz="2400" dirty="0">
                <a:solidFill>
                  <a:srgbClr val="7030A0"/>
                </a:solidFill>
              </a:rPr>
              <a:t>Types of Image :-</a:t>
            </a:r>
            <a:r>
              <a:rPr lang="en-US" sz="2400" dirty="0">
                <a:solidFill>
                  <a:srgbClr val="92D050"/>
                </a:solidFill>
              </a:rPr>
              <a:t> </a:t>
            </a:r>
          </a:p>
          <a:p>
            <a:pPr algn="just"/>
            <a:r>
              <a:rPr lang="en-US" sz="2400" dirty="0">
                <a:solidFill>
                  <a:srgbClr val="7030A0"/>
                </a:solidFill>
              </a:rPr>
              <a:t>1) Analog</a:t>
            </a:r>
            <a:r>
              <a:rPr lang="en-US" sz="2400" dirty="0">
                <a:solidFill>
                  <a:srgbClr val="92D050"/>
                </a:solidFill>
              </a:rPr>
              <a:t> – It can be represented as continuous range of value representing position and  			 intensity.</a:t>
            </a:r>
          </a:p>
          <a:p>
            <a:pPr algn="just"/>
            <a:r>
              <a:rPr lang="en-US" sz="2400" dirty="0">
                <a:solidFill>
                  <a:srgbClr val="7030A0"/>
                </a:solidFill>
              </a:rPr>
              <a:t>2) Digital</a:t>
            </a:r>
            <a:r>
              <a:rPr lang="en-US" sz="2400" dirty="0">
                <a:solidFill>
                  <a:srgbClr val="92D050"/>
                </a:solidFill>
              </a:rPr>
              <a:t> – It is composed of picture element called “Pixel”</a:t>
            </a:r>
            <a:r>
              <a:rPr lang="en-US" sz="3200" dirty="0">
                <a:solidFill>
                  <a:srgbClr val="7030A0"/>
                </a:solidFill>
              </a:rPr>
              <a:t>                              .</a:t>
            </a:r>
          </a:p>
          <a:p>
            <a:pPr algn="just"/>
            <a:r>
              <a:rPr lang="en-US" sz="3200" dirty="0">
                <a:solidFill>
                  <a:srgbClr val="7030A0"/>
                </a:solidFill>
              </a:rPr>
              <a:t>			      - </a:t>
            </a:r>
            <a:r>
              <a:rPr lang="en-US" dirty="0"/>
              <a:t>The  figure at right side is an example of digital image that you are now viewing 		                                       	                                 But actually , this image is nothing but a two dimensional array of 	                              	                  		                          numbers ranging between 0 and 255.</a:t>
            </a:r>
          </a:p>
          <a:p>
            <a:pPr algn="just"/>
            <a:r>
              <a:rPr lang="en-US" sz="3200" dirty="0">
                <a:solidFill>
                  <a:srgbClr val="7030A0"/>
                </a:solidFill>
              </a:rPr>
              <a:t>                      - </a:t>
            </a:r>
            <a:r>
              <a:rPr lang="en-US" dirty="0"/>
              <a:t>Each number represents the value of the function f(</a:t>
            </a:r>
            <a:r>
              <a:rPr lang="en-US" dirty="0" err="1"/>
              <a:t>x,y</a:t>
            </a:r>
            <a:r>
              <a:rPr lang="en-US" dirty="0"/>
              <a:t>) at any point. In this case the 			                                 value 128 , 230 ,123 each represents an individual pixel value. The dimensions of the 		                                     					picture is actually the dimensions of this two dimensional array.</a:t>
            </a:r>
          </a:p>
          <a:p>
            <a:pPr algn="just"/>
            <a:endParaRPr lang="en-US" sz="3200" dirty="0">
              <a:solidFill>
                <a:srgbClr val="7030A0"/>
              </a:solidFill>
            </a:endParaRPr>
          </a:p>
          <a:p>
            <a:pPr algn="ctr"/>
            <a:endParaRPr lang="en-US" sz="3200" dirty="0">
              <a:solidFill>
                <a:srgbClr val="7030A0"/>
              </a:solidFill>
            </a:endParaRPr>
          </a:p>
        </p:txBody>
      </p:sp>
      <p:pic>
        <p:nvPicPr>
          <p:cNvPr id="1026" name="Picture 2" descr="What is image">
            <a:extLst>
              <a:ext uri="{FF2B5EF4-FFF2-40B4-BE49-F238E27FC236}">
                <a16:creationId xmlns:a16="http://schemas.microsoft.com/office/drawing/2014/main" id="{4E0AFA77-7B2D-4C5D-A221-457DEE527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1" y="3752850"/>
            <a:ext cx="1676399" cy="16478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AAAE072-4DCB-4813-A338-7587E4AAD110}"/>
              </a:ext>
            </a:extLst>
          </p:cNvPr>
          <p:cNvPicPr>
            <a:picLocks noChangeAspect="1"/>
          </p:cNvPicPr>
          <p:nvPr/>
        </p:nvPicPr>
        <p:blipFill>
          <a:blip r:embed="rId3"/>
          <a:stretch>
            <a:fillRect/>
          </a:stretch>
        </p:blipFill>
        <p:spPr>
          <a:xfrm>
            <a:off x="428625" y="4486275"/>
            <a:ext cx="1857375" cy="1990725"/>
          </a:xfrm>
          <a:prstGeom prst="rect">
            <a:avLst/>
          </a:prstGeom>
        </p:spPr>
      </p:pic>
    </p:spTree>
    <p:extLst>
      <p:ext uri="{BB962C8B-B14F-4D97-AF65-F5344CB8AC3E}">
        <p14:creationId xmlns:p14="http://schemas.microsoft.com/office/powerpoint/2010/main" val="2762344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7A4A96-E432-49E8-97BA-014FDCBCD5C0}"/>
              </a:ext>
            </a:extLst>
          </p:cNvPr>
          <p:cNvSpPr/>
          <p:nvPr/>
        </p:nvSpPr>
        <p:spPr>
          <a:xfrm>
            <a:off x="304800" y="314326"/>
            <a:ext cx="11534775" cy="6401753"/>
          </a:xfrm>
          <a:prstGeom prst="rect">
            <a:avLst/>
          </a:prstGeom>
        </p:spPr>
        <p:txBody>
          <a:bodyPr wrap="square">
            <a:spAutoFit/>
          </a:bodyPr>
          <a:lstStyle/>
          <a:p>
            <a:pPr marL="457200" indent="-457200">
              <a:buFont typeface="Arial" panose="020B0604020202020204" pitchFamily="34" charset="0"/>
              <a:buChar char="•"/>
            </a:pPr>
            <a:r>
              <a:rPr lang="en-US" sz="3200" dirty="0">
                <a:solidFill>
                  <a:schemeClr val="accent2">
                    <a:lumMod val="75000"/>
                  </a:schemeClr>
                </a:solidFill>
              </a:rPr>
              <a:t>What is an Image Compression and Data Redundancy ?</a:t>
            </a:r>
          </a:p>
          <a:p>
            <a:endParaRPr lang="en-US" sz="1200" dirty="0">
              <a:solidFill>
                <a:srgbClr val="7030A0"/>
              </a:solidFill>
            </a:endParaRPr>
          </a:p>
          <a:p>
            <a:r>
              <a:rPr lang="en-US" sz="2400" dirty="0">
                <a:solidFill>
                  <a:srgbClr val="C00000"/>
                </a:solidFill>
              </a:rPr>
              <a:t>Image Compression : </a:t>
            </a:r>
            <a:r>
              <a:rPr lang="en-US" sz="2400" dirty="0"/>
              <a:t>It is the art and science of reducing the amount of data required to represent an image.</a:t>
            </a:r>
            <a:endParaRPr lang="en-US" sz="500" dirty="0"/>
          </a:p>
          <a:p>
            <a:r>
              <a:rPr lang="en-US" sz="2400" dirty="0"/>
              <a:t>Image Compression is a type of data compression applied to digital images, and it helps us to save our disk space and time in the data transmission.</a:t>
            </a:r>
            <a:endParaRPr lang="en-US" sz="500" dirty="0"/>
          </a:p>
          <a:p>
            <a:r>
              <a:rPr lang="en-US" sz="2400" dirty="0"/>
              <a:t>The objective of an image compression is to reduce irrelevance and redundancy of an image data in order to be able to store or transmit data in an efficient form.</a:t>
            </a:r>
          </a:p>
          <a:p>
            <a:r>
              <a:rPr lang="en-US" sz="2400" dirty="0">
                <a:solidFill>
                  <a:srgbClr val="0070C0"/>
                </a:solidFill>
              </a:rPr>
              <a:t>Why Image Compression :- </a:t>
            </a:r>
            <a:r>
              <a:rPr lang="en-US" sz="2400" dirty="0">
                <a:solidFill>
                  <a:srgbClr val="00B050"/>
                </a:solidFill>
              </a:rPr>
              <a:t>1) Ease of Transform 2) Ease of Storage</a:t>
            </a:r>
          </a:p>
          <a:p>
            <a:endParaRPr lang="en-US" sz="600" dirty="0"/>
          </a:p>
          <a:p>
            <a:r>
              <a:rPr lang="en-US" sz="2400" dirty="0">
                <a:solidFill>
                  <a:srgbClr val="C00000"/>
                </a:solidFill>
              </a:rPr>
              <a:t>Data Redundancy :</a:t>
            </a:r>
          </a:p>
          <a:p>
            <a:r>
              <a:rPr lang="en-US" sz="2400" dirty="0"/>
              <a:t>Redundancy means repetitive data.</a:t>
            </a:r>
          </a:p>
          <a:p>
            <a:r>
              <a:rPr lang="en-US" sz="2400" dirty="0"/>
              <a:t>Data redundancy is a condition created within a database or data storage technology in which the same piece of data is held in two separate places.</a:t>
            </a:r>
          </a:p>
          <a:p>
            <a:pPr marL="342900" indent="-342900">
              <a:buFontTx/>
              <a:buChar char="-"/>
            </a:pPr>
            <a:r>
              <a:rPr lang="en-US" sz="2400" dirty="0"/>
              <a:t>Computer store the images in pixel values so sometimes image has duplicate pixel values or maybe if we remove some of the pixel values they don’t affect on the information of an actual image.</a:t>
            </a:r>
          </a:p>
          <a:p>
            <a:r>
              <a:rPr lang="en-US" sz="2400" dirty="0"/>
              <a:t>Data Redundancy is one of the fundamental component of Data Compression.</a:t>
            </a:r>
          </a:p>
        </p:txBody>
      </p:sp>
    </p:spTree>
    <p:extLst>
      <p:ext uri="{BB962C8B-B14F-4D97-AF65-F5344CB8AC3E}">
        <p14:creationId xmlns:p14="http://schemas.microsoft.com/office/powerpoint/2010/main" val="932133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7B8094C-0437-4D79-B4B4-BABC5DE623F4}"/>
              </a:ext>
            </a:extLst>
          </p:cNvPr>
          <p:cNvSpPr txBox="1"/>
          <p:nvPr/>
        </p:nvSpPr>
        <p:spPr>
          <a:xfrm>
            <a:off x="623887" y="314325"/>
            <a:ext cx="10944225" cy="2431435"/>
          </a:xfrm>
          <a:prstGeom prst="rect">
            <a:avLst/>
          </a:prstGeom>
          <a:noFill/>
        </p:spPr>
        <p:txBody>
          <a:bodyPr wrap="square">
            <a:spAutoFit/>
          </a:bodyPr>
          <a:lstStyle/>
          <a:p>
            <a:r>
              <a:rPr lang="en-US" sz="2400" dirty="0">
                <a:solidFill>
                  <a:srgbClr val="002060"/>
                </a:solidFill>
              </a:rPr>
              <a:t>Data can be consists of information and redundant Data. So, we need to remove redundant data in order to obtain a specific information from data. </a:t>
            </a:r>
          </a:p>
          <a:p>
            <a:r>
              <a:rPr lang="en-US" sz="2400" dirty="0">
                <a:solidFill>
                  <a:srgbClr val="002060"/>
                </a:solidFill>
              </a:rPr>
              <a:t>Data is not the same thing as an information.</a:t>
            </a:r>
          </a:p>
          <a:p>
            <a:r>
              <a:rPr lang="en-US" sz="2400" dirty="0">
                <a:solidFill>
                  <a:srgbClr val="002060"/>
                </a:solidFill>
              </a:rPr>
              <a:t>Data is the means with which the information is expressed.</a:t>
            </a:r>
          </a:p>
          <a:p>
            <a:r>
              <a:rPr lang="en-US" sz="2400" dirty="0">
                <a:solidFill>
                  <a:srgbClr val="002060"/>
                </a:solidFill>
              </a:rPr>
              <a:t>The amount of data can be much larger than the amount of information.</a:t>
            </a:r>
          </a:p>
          <a:p>
            <a:endParaRPr lang="en-US" sz="3200" dirty="0">
              <a:solidFill>
                <a:srgbClr val="002060"/>
              </a:solidFill>
            </a:endParaRPr>
          </a:p>
        </p:txBody>
      </p:sp>
      <p:pic>
        <p:nvPicPr>
          <p:cNvPr id="11" name="Picture 10">
            <a:extLst>
              <a:ext uri="{FF2B5EF4-FFF2-40B4-BE49-F238E27FC236}">
                <a16:creationId xmlns:a16="http://schemas.microsoft.com/office/drawing/2014/main" id="{89E80BF5-C04B-45C5-BD03-40BC7FEF4B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2745760"/>
            <a:ext cx="9725025" cy="3845539"/>
          </a:xfrm>
          <a:prstGeom prst="rect">
            <a:avLst/>
          </a:prstGeom>
        </p:spPr>
      </p:pic>
    </p:spTree>
    <p:extLst>
      <p:ext uri="{BB962C8B-B14F-4D97-AF65-F5344CB8AC3E}">
        <p14:creationId xmlns:p14="http://schemas.microsoft.com/office/powerpoint/2010/main" val="1063197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71DF4C-0171-4702-9683-7EBB709E31EF}"/>
              </a:ext>
            </a:extLst>
          </p:cNvPr>
          <p:cNvSpPr txBox="1"/>
          <p:nvPr/>
        </p:nvSpPr>
        <p:spPr>
          <a:xfrm>
            <a:off x="161925" y="66675"/>
            <a:ext cx="11534775" cy="1446550"/>
          </a:xfrm>
          <a:prstGeom prst="rect">
            <a:avLst/>
          </a:prstGeom>
          <a:noFill/>
        </p:spPr>
        <p:txBody>
          <a:bodyPr wrap="square">
            <a:spAutoFit/>
          </a:bodyPr>
          <a:lstStyle/>
          <a:p>
            <a:pPr marL="571500" indent="-571500">
              <a:buFont typeface="Arial" panose="020B0604020202020204" pitchFamily="34" charset="0"/>
              <a:buChar char="•"/>
            </a:pPr>
            <a:r>
              <a:rPr lang="en-US" sz="2800" dirty="0">
                <a:solidFill>
                  <a:schemeClr val="accent2">
                    <a:lumMod val="75000"/>
                  </a:schemeClr>
                </a:solidFill>
              </a:rPr>
              <a:t>Types of Image Compression</a:t>
            </a:r>
          </a:p>
          <a:p>
            <a:endParaRPr lang="en-US" sz="3600" dirty="0">
              <a:solidFill>
                <a:schemeClr val="accent2">
                  <a:lumMod val="75000"/>
                </a:schemeClr>
              </a:solidFill>
            </a:endParaRPr>
          </a:p>
          <a:p>
            <a:endParaRPr lang="en-US" sz="2400" dirty="0">
              <a:solidFill>
                <a:schemeClr val="accent2">
                  <a:lumMod val="75000"/>
                </a:schemeClr>
              </a:solidFill>
            </a:endParaRPr>
          </a:p>
        </p:txBody>
      </p:sp>
      <p:graphicFrame>
        <p:nvGraphicFramePr>
          <p:cNvPr id="4" name="Table 4">
            <a:extLst>
              <a:ext uri="{FF2B5EF4-FFF2-40B4-BE49-F238E27FC236}">
                <a16:creationId xmlns:a16="http://schemas.microsoft.com/office/drawing/2014/main" id="{6D3EEE42-99DC-43D5-900F-B58ABA19A9F5}"/>
              </a:ext>
            </a:extLst>
          </p:cNvPr>
          <p:cNvGraphicFramePr>
            <a:graphicFrameLocks noGrp="1"/>
          </p:cNvGraphicFramePr>
          <p:nvPr>
            <p:extLst>
              <p:ext uri="{D42A27DB-BD31-4B8C-83A1-F6EECF244321}">
                <p14:modId xmlns:p14="http://schemas.microsoft.com/office/powerpoint/2010/main" val="1998080949"/>
              </p:ext>
            </p:extLst>
          </p:nvPr>
        </p:nvGraphicFramePr>
        <p:xfrm>
          <a:off x="161926" y="600075"/>
          <a:ext cx="11868149" cy="6082726"/>
        </p:xfrm>
        <a:graphic>
          <a:graphicData uri="http://schemas.openxmlformats.org/drawingml/2006/table">
            <a:tbl>
              <a:tblPr firstRow="1" bandRow="1">
                <a:tableStyleId>{5940675A-B579-460E-94D1-54222C63F5DA}</a:tableStyleId>
              </a:tblPr>
              <a:tblGrid>
                <a:gridCol w="712281">
                  <a:extLst>
                    <a:ext uri="{9D8B030D-6E8A-4147-A177-3AD203B41FA5}">
                      <a16:colId xmlns:a16="http://schemas.microsoft.com/office/drawing/2014/main" val="889323221"/>
                    </a:ext>
                  </a:extLst>
                </a:gridCol>
                <a:gridCol w="5453247">
                  <a:extLst>
                    <a:ext uri="{9D8B030D-6E8A-4147-A177-3AD203B41FA5}">
                      <a16:colId xmlns:a16="http://schemas.microsoft.com/office/drawing/2014/main" val="309188526"/>
                    </a:ext>
                  </a:extLst>
                </a:gridCol>
                <a:gridCol w="5702621">
                  <a:extLst>
                    <a:ext uri="{9D8B030D-6E8A-4147-A177-3AD203B41FA5}">
                      <a16:colId xmlns:a16="http://schemas.microsoft.com/office/drawing/2014/main" val="3503017745"/>
                    </a:ext>
                  </a:extLst>
                </a:gridCol>
              </a:tblGrid>
              <a:tr h="618481">
                <a:tc>
                  <a:txBody>
                    <a:bodyPr/>
                    <a:lstStyle/>
                    <a:p>
                      <a:pPr algn="l"/>
                      <a:r>
                        <a:rPr lang="en-US" sz="1600" dirty="0" err="1">
                          <a:solidFill>
                            <a:srgbClr val="002060"/>
                          </a:solidFill>
                        </a:rPr>
                        <a:t>Sr.No</a:t>
                      </a:r>
                      <a:r>
                        <a:rPr lang="en-US" sz="1600" dirty="0">
                          <a:solidFill>
                            <a:srgbClr val="002060"/>
                          </a:solidFill>
                        </a:rPr>
                        <a:t>.</a:t>
                      </a:r>
                    </a:p>
                  </a:txBody>
                  <a:tcPr anchor="ctr">
                    <a:solidFill>
                      <a:schemeClr val="accent5">
                        <a:lumMod val="40000"/>
                        <a:lumOff val="60000"/>
                      </a:schemeClr>
                    </a:solidFill>
                  </a:tcPr>
                </a:tc>
                <a:tc>
                  <a:txBody>
                    <a:bodyPr/>
                    <a:lstStyle/>
                    <a:p>
                      <a:pPr algn="ctr"/>
                      <a:r>
                        <a:rPr lang="en-US" dirty="0">
                          <a:solidFill>
                            <a:srgbClr val="002060"/>
                          </a:solidFill>
                        </a:rPr>
                        <a:t>Lossless Data Compression</a:t>
                      </a:r>
                    </a:p>
                  </a:txBody>
                  <a:tcPr anchor="ctr">
                    <a:solidFill>
                      <a:schemeClr val="accent1">
                        <a:lumMod val="20000"/>
                        <a:lumOff val="80000"/>
                      </a:schemeClr>
                    </a:solidFill>
                  </a:tcPr>
                </a:tc>
                <a:tc>
                  <a:txBody>
                    <a:bodyPr/>
                    <a:lstStyle/>
                    <a:p>
                      <a:pPr algn="ctr"/>
                      <a:r>
                        <a:rPr lang="en-US" dirty="0">
                          <a:solidFill>
                            <a:srgbClr val="002060"/>
                          </a:solidFill>
                        </a:rPr>
                        <a:t>Lossy Data Compression</a:t>
                      </a:r>
                    </a:p>
                  </a:txBody>
                  <a:tcPr anchor="ctr">
                    <a:solidFill>
                      <a:schemeClr val="accent1">
                        <a:lumMod val="20000"/>
                        <a:lumOff val="80000"/>
                      </a:schemeClr>
                    </a:solidFill>
                  </a:tcPr>
                </a:tc>
                <a:extLst>
                  <a:ext uri="{0D108BD9-81ED-4DB2-BD59-A6C34878D82A}">
                    <a16:rowId xmlns:a16="http://schemas.microsoft.com/office/drawing/2014/main" val="2351558722"/>
                  </a:ext>
                </a:extLst>
              </a:tr>
              <a:tr h="630688">
                <a:tc>
                  <a:txBody>
                    <a:bodyPr/>
                    <a:lstStyle/>
                    <a:p>
                      <a:pPr algn="l"/>
                      <a:r>
                        <a:rPr lang="en-US" dirty="0"/>
                        <a:t>1)</a:t>
                      </a:r>
                    </a:p>
                  </a:txBody>
                  <a:tcPr anchor="ctr">
                    <a:solidFill>
                      <a:schemeClr val="accent5">
                        <a:lumMod val="40000"/>
                        <a:lumOff val="60000"/>
                      </a:schemeClr>
                    </a:solidFill>
                  </a:tcPr>
                </a:tc>
                <a:tc>
                  <a:txBody>
                    <a:bodyPr/>
                    <a:lstStyle/>
                    <a:p>
                      <a:pPr algn="l"/>
                      <a:r>
                        <a:rPr lang="en-US" sz="1800" b="0" i="0" kern="1200" dirty="0">
                          <a:solidFill>
                            <a:schemeClr val="tx1"/>
                          </a:solidFill>
                          <a:effectLst/>
                          <a:latin typeface="+mn-lt"/>
                          <a:ea typeface="+mn-ea"/>
                          <a:cs typeface="+mn-cs"/>
                        </a:rPr>
                        <a:t>In Lossless data compression, there is no loss of any data and quality.</a:t>
                      </a:r>
                      <a:endParaRPr lang="en-US" dirty="0"/>
                    </a:p>
                  </a:txBody>
                  <a:tcPr anchor="ctr">
                    <a:solidFill>
                      <a:schemeClr val="accent1">
                        <a:lumMod val="20000"/>
                        <a:lumOff val="80000"/>
                      </a:schemeClr>
                    </a:solidFill>
                  </a:tcPr>
                </a:tc>
                <a:tc>
                  <a:txBody>
                    <a:bodyPr/>
                    <a:lstStyle/>
                    <a:p>
                      <a:pPr algn="l"/>
                      <a:r>
                        <a:rPr lang="en-US" sz="1800" b="0" i="0" kern="1200" dirty="0">
                          <a:solidFill>
                            <a:schemeClr val="tx1"/>
                          </a:solidFill>
                          <a:effectLst/>
                          <a:latin typeface="+mn-lt"/>
                          <a:ea typeface="+mn-ea"/>
                          <a:cs typeface="+mn-cs"/>
                        </a:rPr>
                        <a:t>In Lossy data compression, there is a loss of quality and data, which is not measurable.</a:t>
                      </a:r>
                      <a:endParaRPr lang="en-US" dirty="0"/>
                    </a:p>
                  </a:txBody>
                  <a:tcPr anchor="ctr">
                    <a:solidFill>
                      <a:schemeClr val="accent1">
                        <a:lumMod val="20000"/>
                        <a:lumOff val="80000"/>
                      </a:schemeClr>
                    </a:solidFill>
                  </a:tcPr>
                </a:tc>
                <a:extLst>
                  <a:ext uri="{0D108BD9-81ED-4DB2-BD59-A6C34878D82A}">
                    <a16:rowId xmlns:a16="http://schemas.microsoft.com/office/drawing/2014/main" val="688670806"/>
                  </a:ext>
                </a:extLst>
              </a:tr>
              <a:tr h="526485">
                <a:tc>
                  <a:txBody>
                    <a:bodyPr/>
                    <a:lstStyle/>
                    <a:p>
                      <a:pPr algn="l"/>
                      <a:r>
                        <a:rPr lang="en-US" dirty="0"/>
                        <a:t>2)</a:t>
                      </a:r>
                    </a:p>
                  </a:txBody>
                  <a:tcPr anchor="ctr">
                    <a:solidFill>
                      <a:schemeClr val="accent5">
                        <a:lumMod val="40000"/>
                        <a:lumOff val="60000"/>
                      </a:schemeClr>
                    </a:solidFill>
                  </a:tcPr>
                </a:tc>
                <a:tc>
                  <a:txBody>
                    <a:bodyPr/>
                    <a:lstStyle/>
                    <a:p>
                      <a:pPr algn="l"/>
                      <a:r>
                        <a:rPr lang="en-US" sz="1800" b="0" i="0" kern="1200" dirty="0">
                          <a:solidFill>
                            <a:schemeClr val="tx1"/>
                          </a:solidFill>
                          <a:effectLst/>
                          <a:latin typeface="+mn-lt"/>
                          <a:ea typeface="+mn-ea"/>
                          <a:cs typeface="+mn-cs"/>
                        </a:rPr>
                        <a:t>In lossless, the file is restored in its original form.</a:t>
                      </a:r>
                      <a:endParaRPr lang="en-US" dirty="0"/>
                    </a:p>
                  </a:txBody>
                  <a:tcPr anchor="ctr">
                    <a:solidFill>
                      <a:schemeClr val="accent1">
                        <a:lumMod val="20000"/>
                        <a:lumOff val="80000"/>
                      </a:schemeClr>
                    </a:solidFill>
                  </a:tcPr>
                </a:tc>
                <a:tc>
                  <a:txBody>
                    <a:bodyPr/>
                    <a:lstStyle/>
                    <a:p>
                      <a:pPr algn="l"/>
                      <a:r>
                        <a:rPr lang="en-US" sz="1800" b="0" i="0" kern="1200" dirty="0">
                          <a:solidFill>
                            <a:schemeClr val="tx1"/>
                          </a:solidFill>
                          <a:effectLst/>
                          <a:latin typeface="+mn-lt"/>
                          <a:ea typeface="+mn-ea"/>
                          <a:cs typeface="+mn-cs"/>
                        </a:rPr>
                        <a:t>In Lossy, the file does not restore in its original form.</a:t>
                      </a:r>
                      <a:endParaRPr lang="en-US" dirty="0"/>
                    </a:p>
                  </a:txBody>
                  <a:tcPr anchor="ctr">
                    <a:solidFill>
                      <a:schemeClr val="accent1">
                        <a:lumMod val="20000"/>
                        <a:lumOff val="80000"/>
                      </a:schemeClr>
                    </a:solidFill>
                  </a:tcPr>
                </a:tc>
                <a:extLst>
                  <a:ext uri="{0D108BD9-81ED-4DB2-BD59-A6C34878D82A}">
                    <a16:rowId xmlns:a16="http://schemas.microsoft.com/office/drawing/2014/main" val="3091619036"/>
                  </a:ext>
                </a:extLst>
              </a:tr>
              <a:tr h="1711868">
                <a:tc>
                  <a:txBody>
                    <a:bodyPr/>
                    <a:lstStyle/>
                    <a:p>
                      <a:pPr algn="l"/>
                      <a:r>
                        <a:rPr lang="en-US" dirty="0"/>
                        <a:t>3)</a:t>
                      </a:r>
                    </a:p>
                  </a:txBody>
                  <a:tcPr anchor="ctr">
                    <a:solidFill>
                      <a:schemeClr val="accent5">
                        <a:lumMod val="40000"/>
                        <a:lumOff val="60000"/>
                      </a:schemeClr>
                    </a:solidFill>
                  </a:tcPr>
                </a:tc>
                <a:tc>
                  <a:txBody>
                    <a:bodyPr/>
                    <a:lstStyle/>
                    <a:p>
                      <a:pPr algn="l"/>
                      <a:r>
                        <a:rPr lang="en-US" sz="1800" b="0" i="0" kern="1200" dirty="0">
                          <a:solidFill>
                            <a:schemeClr val="tx1"/>
                          </a:solidFill>
                          <a:effectLst/>
                          <a:latin typeface="+mn-lt"/>
                          <a:ea typeface="+mn-ea"/>
                          <a:cs typeface="+mn-cs"/>
                        </a:rPr>
                        <a:t>Lossless data compression algorithms are :</a:t>
                      </a:r>
                    </a:p>
                    <a:p>
                      <a:pPr marL="285750" indent="-285750" algn="l">
                        <a:buFontTx/>
                        <a:buChar char="-"/>
                      </a:pPr>
                      <a:r>
                        <a:rPr lang="en-US" sz="1800" b="0" i="0" kern="1200" dirty="0">
                          <a:solidFill>
                            <a:schemeClr val="tx1"/>
                          </a:solidFill>
                          <a:effectLst/>
                          <a:latin typeface="+mn-lt"/>
                          <a:ea typeface="+mn-ea"/>
                          <a:cs typeface="+mn-cs"/>
                        </a:rPr>
                        <a:t>Run Length Encoding</a:t>
                      </a:r>
                    </a:p>
                    <a:p>
                      <a:pPr marL="285750" indent="-285750" algn="l">
                        <a:buFontTx/>
                        <a:buChar char="-"/>
                      </a:pPr>
                      <a:r>
                        <a:rPr lang="en-US" sz="1800" b="0" i="0" kern="1200" dirty="0">
                          <a:solidFill>
                            <a:schemeClr val="tx1"/>
                          </a:solidFill>
                          <a:effectLst/>
                          <a:latin typeface="+mn-lt"/>
                          <a:ea typeface="+mn-ea"/>
                          <a:cs typeface="+mn-cs"/>
                        </a:rPr>
                        <a:t> Huffman encoding</a:t>
                      </a:r>
                    </a:p>
                    <a:p>
                      <a:pPr marL="285750" indent="-285750" algn="l">
                        <a:buFontTx/>
                        <a:buChar char="-"/>
                      </a:pPr>
                      <a:r>
                        <a:rPr lang="en-US" sz="1800" b="0" i="0" kern="1200" dirty="0">
                          <a:solidFill>
                            <a:schemeClr val="tx1"/>
                          </a:solidFill>
                          <a:effectLst/>
                          <a:latin typeface="+mn-lt"/>
                          <a:ea typeface="+mn-ea"/>
                          <a:cs typeface="+mn-cs"/>
                        </a:rPr>
                        <a:t> Shannon </a:t>
                      </a:r>
                      <a:r>
                        <a:rPr lang="en-US" sz="1800" b="0" i="0" kern="1200" dirty="0" err="1">
                          <a:solidFill>
                            <a:schemeClr val="tx1"/>
                          </a:solidFill>
                          <a:effectLst/>
                          <a:latin typeface="+mn-lt"/>
                          <a:ea typeface="+mn-ea"/>
                          <a:cs typeface="+mn-cs"/>
                        </a:rPr>
                        <a:t>fano</a:t>
                      </a:r>
                      <a:r>
                        <a:rPr lang="en-US" sz="1800" b="0" i="0" kern="1200" dirty="0">
                          <a:solidFill>
                            <a:schemeClr val="tx1"/>
                          </a:solidFill>
                          <a:effectLst/>
                          <a:latin typeface="+mn-lt"/>
                          <a:ea typeface="+mn-ea"/>
                          <a:cs typeface="+mn-cs"/>
                        </a:rPr>
                        <a:t> encoding</a:t>
                      </a:r>
                    </a:p>
                    <a:p>
                      <a:pPr marL="285750" indent="-285750" algn="l">
                        <a:buFontTx/>
                        <a:buChar char="-"/>
                      </a:pPr>
                      <a:r>
                        <a:rPr lang="en-US" sz="1800" b="0" i="0" kern="1200" dirty="0">
                          <a:solidFill>
                            <a:schemeClr val="tx1"/>
                          </a:solidFill>
                          <a:effectLst/>
                          <a:latin typeface="+mn-lt"/>
                          <a:ea typeface="+mn-ea"/>
                          <a:cs typeface="+mn-cs"/>
                        </a:rPr>
                        <a:t>Arithmetic encoding</a:t>
                      </a:r>
                    </a:p>
                    <a:p>
                      <a:pPr marL="285750" indent="-285750" algn="l">
                        <a:buFontTx/>
                        <a:buChar char="-"/>
                      </a:pPr>
                      <a:r>
                        <a:rPr lang="en-US" sz="1800" b="0" i="0" kern="1200" dirty="0">
                          <a:solidFill>
                            <a:schemeClr val="tx1"/>
                          </a:solidFill>
                          <a:effectLst/>
                          <a:latin typeface="+mn-lt"/>
                          <a:ea typeface="+mn-ea"/>
                          <a:cs typeface="+mn-cs"/>
                        </a:rPr>
                        <a:t>Lempel </a:t>
                      </a:r>
                      <a:r>
                        <a:rPr lang="en-US" sz="1800" b="0" i="0" kern="1200" dirty="0" err="1">
                          <a:solidFill>
                            <a:schemeClr val="tx1"/>
                          </a:solidFill>
                          <a:effectLst/>
                          <a:latin typeface="+mn-lt"/>
                          <a:ea typeface="+mn-ea"/>
                          <a:cs typeface="+mn-cs"/>
                        </a:rPr>
                        <a:t>Ziv</a:t>
                      </a:r>
                      <a:r>
                        <a:rPr lang="en-US" sz="1800" b="0" i="0" kern="1200" dirty="0">
                          <a:solidFill>
                            <a:schemeClr val="tx1"/>
                          </a:solidFill>
                          <a:effectLst/>
                          <a:latin typeface="+mn-lt"/>
                          <a:ea typeface="+mn-ea"/>
                          <a:cs typeface="+mn-cs"/>
                        </a:rPr>
                        <a:t> Welch encoding etc.</a:t>
                      </a:r>
                      <a:endParaRPr lang="en-US" dirty="0"/>
                    </a:p>
                  </a:txBody>
                  <a:tcPr anchor="ctr">
                    <a:solidFill>
                      <a:schemeClr val="accent1">
                        <a:lumMod val="20000"/>
                        <a:lumOff val="80000"/>
                      </a:schemeClr>
                    </a:solidFill>
                  </a:tcPr>
                </a:tc>
                <a:tc>
                  <a:txBody>
                    <a:bodyPr/>
                    <a:lstStyle/>
                    <a:p>
                      <a:pPr algn="l"/>
                      <a:r>
                        <a:rPr lang="en-US" sz="1800" b="0" i="0" kern="1200" dirty="0">
                          <a:solidFill>
                            <a:schemeClr val="tx1"/>
                          </a:solidFill>
                          <a:effectLst/>
                          <a:latin typeface="+mn-lt"/>
                          <a:ea typeface="+mn-ea"/>
                          <a:cs typeface="+mn-cs"/>
                        </a:rPr>
                        <a:t>Lossy data compression algorithms are:</a:t>
                      </a:r>
                    </a:p>
                    <a:p>
                      <a:pPr marL="285750" indent="-285750" algn="l">
                        <a:buFontTx/>
                        <a:buChar char="-"/>
                      </a:pPr>
                      <a:r>
                        <a:rPr lang="en-US" sz="1800" b="0" i="0" kern="1200" dirty="0">
                          <a:solidFill>
                            <a:schemeClr val="tx1"/>
                          </a:solidFill>
                          <a:effectLst/>
                          <a:latin typeface="+mn-lt"/>
                          <a:ea typeface="+mn-ea"/>
                          <a:cs typeface="+mn-cs"/>
                        </a:rPr>
                        <a:t>Transform coding</a:t>
                      </a:r>
                    </a:p>
                    <a:p>
                      <a:pPr marL="285750" indent="-285750" algn="l">
                        <a:buFontTx/>
                        <a:buChar char="-"/>
                      </a:pPr>
                      <a:r>
                        <a:rPr lang="en-US" sz="1800" b="0" i="0" kern="1200" dirty="0">
                          <a:solidFill>
                            <a:schemeClr val="tx1"/>
                          </a:solidFill>
                          <a:effectLst/>
                          <a:latin typeface="+mn-lt"/>
                          <a:ea typeface="+mn-ea"/>
                          <a:cs typeface="+mn-cs"/>
                        </a:rPr>
                        <a:t> Discrete Cosine Transform</a:t>
                      </a:r>
                    </a:p>
                    <a:p>
                      <a:pPr marL="285750" indent="-285750" algn="l">
                        <a:buFontTx/>
                        <a:buChar char="-"/>
                      </a:pPr>
                      <a:r>
                        <a:rPr lang="en-US" sz="1800" b="0" i="0" kern="1200" dirty="0">
                          <a:solidFill>
                            <a:schemeClr val="tx1"/>
                          </a:solidFill>
                          <a:effectLst/>
                          <a:latin typeface="+mn-lt"/>
                          <a:ea typeface="+mn-ea"/>
                          <a:cs typeface="+mn-cs"/>
                        </a:rPr>
                        <a:t> Discrete Wavelet Transform</a:t>
                      </a:r>
                    </a:p>
                    <a:p>
                      <a:pPr marL="285750" indent="-285750" algn="l">
                        <a:buFontTx/>
                        <a:buChar char="-"/>
                      </a:pPr>
                      <a:r>
                        <a:rPr lang="en-US" sz="1800" b="0" i="0" kern="1200" dirty="0">
                          <a:solidFill>
                            <a:schemeClr val="tx1"/>
                          </a:solidFill>
                          <a:effectLst/>
                          <a:latin typeface="+mn-lt"/>
                          <a:ea typeface="+mn-ea"/>
                          <a:cs typeface="+mn-cs"/>
                        </a:rPr>
                        <a:t> fractal compression etc.</a:t>
                      </a:r>
                      <a:endParaRPr lang="en-US" dirty="0"/>
                    </a:p>
                  </a:txBody>
                  <a:tcPr anchor="ctr">
                    <a:solidFill>
                      <a:schemeClr val="accent1">
                        <a:lumMod val="20000"/>
                        <a:lumOff val="80000"/>
                      </a:schemeClr>
                    </a:solidFill>
                  </a:tcPr>
                </a:tc>
                <a:extLst>
                  <a:ext uri="{0D108BD9-81ED-4DB2-BD59-A6C34878D82A}">
                    <a16:rowId xmlns:a16="http://schemas.microsoft.com/office/drawing/2014/main" val="180226181"/>
                  </a:ext>
                </a:extLst>
              </a:tr>
              <a:tr h="630688">
                <a:tc>
                  <a:txBody>
                    <a:bodyPr/>
                    <a:lstStyle/>
                    <a:p>
                      <a:pPr algn="l"/>
                      <a:r>
                        <a:rPr lang="en-US" dirty="0"/>
                        <a:t>4)</a:t>
                      </a:r>
                    </a:p>
                  </a:txBody>
                  <a:tcPr anchor="ctr">
                    <a:solidFill>
                      <a:schemeClr val="accent5">
                        <a:lumMod val="40000"/>
                        <a:lumOff val="60000"/>
                      </a:schemeClr>
                    </a:solidFill>
                  </a:tcPr>
                </a:tc>
                <a:tc>
                  <a:txBody>
                    <a:bodyPr/>
                    <a:lstStyle/>
                    <a:p>
                      <a:pPr algn="l"/>
                      <a:r>
                        <a:rPr lang="en-US" sz="1800" b="0" i="0" kern="1200" dirty="0">
                          <a:solidFill>
                            <a:schemeClr val="tx1"/>
                          </a:solidFill>
                          <a:effectLst/>
                          <a:latin typeface="+mn-lt"/>
                          <a:ea typeface="+mn-ea"/>
                          <a:cs typeface="+mn-cs"/>
                        </a:rPr>
                        <a:t>Lossless compression is mainly used to compress text-sound and images.</a:t>
                      </a:r>
                      <a:endParaRPr lang="en-US" dirty="0"/>
                    </a:p>
                  </a:txBody>
                  <a:tcPr anchor="ctr">
                    <a:solidFill>
                      <a:schemeClr val="accent1">
                        <a:lumMod val="20000"/>
                        <a:lumOff val="80000"/>
                      </a:schemeClr>
                    </a:solidFill>
                  </a:tcPr>
                </a:tc>
                <a:tc>
                  <a:txBody>
                    <a:bodyPr/>
                    <a:lstStyle/>
                    <a:p>
                      <a:pPr algn="l"/>
                      <a:r>
                        <a:rPr lang="en-US" sz="1800" b="0" i="0" kern="1200" dirty="0">
                          <a:solidFill>
                            <a:schemeClr val="tx1"/>
                          </a:solidFill>
                          <a:effectLst/>
                          <a:latin typeface="+mn-lt"/>
                          <a:ea typeface="+mn-ea"/>
                          <a:cs typeface="+mn-cs"/>
                        </a:rPr>
                        <a:t>Lossy compression is mainly used to compress audio, video, and images.</a:t>
                      </a:r>
                      <a:endParaRPr lang="en-US" dirty="0"/>
                    </a:p>
                  </a:txBody>
                  <a:tcPr anchor="ctr">
                    <a:solidFill>
                      <a:schemeClr val="accent1">
                        <a:lumMod val="20000"/>
                        <a:lumOff val="80000"/>
                      </a:schemeClr>
                    </a:solidFill>
                  </a:tcPr>
                </a:tc>
                <a:extLst>
                  <a:ext uri="{0D108BD9-81ED-4DB2-BD59-A6C34878D82A}">
                    <a16:rowId xmlns:a16="http://schemas.microsoft.com/office/drawing/2014/main" val="3899711543"/>
                  </a:ext>
                </a:extLst>
              </a:tr>
              <a:tr h="630688">
                <a:tc>
                  <a:txBody>
                    <a:bodyPr/>
                    <a:lstStyle/>
                    <a:p>
                      <a:pPr algn="l"/>
                      <a:r>
                        <a:rPr lang="en-US" dirty="0"/>
                        <a:t>5)</a:t>
                      </a:r>
                    </a:p>
                  </a:txBody>
                  <a:tcPr anchor="ctr">
                    <a:solidFill>
                      <a:schemeClr val="accent5">
                        <a:lumMod val="40000"/>
                        <a:lumOff val="60000"/>
                      </a:schemeClr>
                    </a:solidFill>
                  </a:tcPr>
                </a:tc>
                <a:tc>
                  <a:txBody>
                    <a:bodyPr/>
                    <a:lstStyle/>
                    <a:p>
                      <a:pPr algn="l"/>
                      <a:r>
                        <a:rPr lang="en-US" sz="1800" b="0" i="0" kern="1200" dirty="0">
                          <a:solidFill>
                            <a:schemeClr val="tx1"/>
                          </a:solidFill>
                          <a:effectLst/>
                          <a:latin typeface="+mn-lt"/>
                          <a:ea typeface="+mn-ea"/>
                          <a:cs typeface="+mn-cs"/>
                        </a:rPr>
                        <a:t>As compare to lossy data compression, lossless data compression holds more data.</a:t>
                      </a:r>
                      <a:endParaRPr lang="en-US" dirty="0"/>
                    </a:p>
                  </a:txBody>
                  <a:tcPr anchor="ctr">
                    <a:solidFill>
                      <a:schemeClr val="accent1">
                        <a:lumMod val="20000"/>
                        <a:lumOff val="80000"/>
                      </a:schemeClr>
                    </a:solidFill>
                  </a:tcPr>
                </a:tc>
                <a:tc>
                  <a:txBody>
                    <a:bodyPr/>
                    <a:lstStyle/>
                    <a:p>
                      <a:pPr algn="l"/>
                      <a:r>
                        <a:rPr lang="en-US" sz="1800" b="0" i="0" kern="1200" dirty="0">
                          <a:solidFill>
                            <a:schemeClr val="tx1"/>
                          </a:solidFill>
                          <a:effectLst/>
                          <a:latin typeface="+mn-lt"/>
                          <a:ea typeface="+mn-ea"/>
                          <a:cs typeface="+mn-cs"/>
                        </a:rPr>
                        <a:t>As compare to lossless data compression, lossy data compression holds less data.</a:t>
                      </a:r>
                      <a:endParaRPr lang="en-US" dirty="0"/>
                    </a:p>
                  </a:txBody>
                  <a:tcPr anchor="ctr">
                    <a:solidFill>
                      <a:schemeClr val="accent1">
                        <a:lumMod val="20000"/>
                        <a:lumOff val="80000"/>
                      </a:schemeClr>
                    </a:solidFill>
                  </a:tcPr>
                </a:tc>
                <a:extLst>
                  <a:ext uri="{0D108BD9-81ED-4DB2-BD59-A6C34878D82A}">
                    <a16:rowId xmlns:a16="http://schemas.microsoft.com/office/drawing/2014/main" val="3746762068"/>
                  </a:ext>
                </a:extLst>
              </a:tr>
              <a:tr h="630688">
                <a:tc>
                  <a:txBody>
                    <a:bodyPr/>
                    <a:lstStyle/>
                    <a:p>
                      <a:pPr algn="l"/>
                      <a:r>
                        <a:rPr lang="en-US" dirty="0"/>
                        <a:t>6)</a:t>
                      </a:r>
                    </a:p>
                  </a:txBody>
                  <a:tcPr anchor="ctr">
                    <a:solidFill>
                      <a:schemeClr val="accent5">
                        <a:lumMod val="40000"/>
                        <a:lumOff val="60000"/>
                      </a:schemeClr>
                    </a:solidFill>
                  </a:tcPr>
                </a:tc>
                <a:tc>
                  <a:txBody>
                    <a:bodyPr/>
                    <a:lstStyle/>
                    <a:p>
                      <a:pPr algn="l" fontAlgn="t"/>
                      <a:r>
                        <a:rPr lang="en-US" dirty="0">
                          <a:solidFill>
                            <a:srgbClr val="000000"/>
                          </a:solidFill>
                          <a:effectLst/>
                          <a:latin typeface="verdana" panose="020B0604030504040204" pitchFamily="34" charset="0"/>
                        </a:rPr>
                        <a:t>File quality is high in the lossless data compression.</a:t>
                      </a:r>
                    </a:p>
                  </a:txBody>
                  <a:tcPr anchor="ctr">
                    <a:solidFill>
                      <a:schemeClr val="accent1">
                        <a:lumMod val="20000"/>
                        <a:lumOff val="80000"/>
                      </a:schemeClr>
                    </a:solidFill>
                  </a:tcPr>
                </a:tc>
                <a:tc>
                  <a:txBody>
                    <a:bodyPr/>
                    <a:lstStyle/>
                    <a:p>
                      <a:pPr algn="l"/>
                      <a:r>
                        <a:rPr lang="en-US" sz="1800" b="0" i="0" kern="1200" dirty="0">
                          <a:solidFill>
                            <a:schemeClr val="tx1"/>
                          </a:solidFill>
                          <a:effectLst/>
                          <a:latin typeface="+mn-lt"/>
                          <a:ea typeface="+mn-ea"/>
                          <a:cs typeface="+mn-cs"/>
                        </a:rPr>
                        <a:t>File quality is low in the lossy data compression.</a:t>
                      </a:r>
                      <a:endParaRPr lang="en-US" dirty="0"/>
                    </a:p>
                  </a:txBody>
                  <a:tcPr anchor="ctr">
                    <a:solidFill>
                      <a:schemeClr val="accent1">
                        <a:lumMod val="20000"/>
                        <a:lumOff val="80000"/>
                      </a:schemeClr>
                    </a:solidFill>
                  </a:tcPr>
                </a:tc>
                <a:extLst>
                  <a:ext uri="{0D108BD9-81ED-4DB2-BD59-A6C34878D82A}">
                    <a16:rowId xmlns:a16="http://schemas.microsoft.com/office/drawing/2014/main" val="603508463"/>
                  </a:ext>
                </a:extLst>
              </a:tr>
              <a:tr h="630688">
                <a:tc>
                  <a:txBody>
                    <a:bodyPr/>
                    <a:lstStyle/>
                    <a:p>
                      <a:pPr algn="l"/>
                      <a:r>
                        <a:rPr lang="en-US" dirty="0"/>
                        <a:t>7)</a:t>
                      </a:r>
                    </a:p>
                  </a:txBody>
                  <a:tcPr anchor="ctr">
                    <a:solidFill>
                      <a:schemeClr val="accent5">
                        <a:lumMod val="40000"/>
                        <a:lumOff val="60000"/>
                      </a:schemeClr>
                    </a:solidFill>
                  </a:tcPr>
                </a:tc>
                <a:tc>
                  <a:txBody>
                    <a:bodyPr/>
                    <a:lstStyle/>
                    <a:p>
                      <a:pPr algn="l"/>
                      <a:r>
                        <a:rPr lang="en-US" sz="1800" b="0" i="0" kern="1200" dirty="0">
                          <a:solidFill>
                            <a:schemeClr val="tx1"/>
                          </a:solidFill>
                          <a:effectLst/>
                          <a:latin typeface="+mn-lt"/>
                          <a:ea typeface="+mn-ea"/>
                          <a:cs typeface="+mn-cs"/>
                        </a:rPr>
                        <a:t>Lossless data compression mainly supports RAW, BMP, PNG, WAV, FLAC, and ALAC file types.</a:t>
                      </a:r>
                      <a:endParaRPr lang="en-US" dirty="0"/>
                    </a:p>
                  </a:txBody>
                  <a:tcPr anchor="ctr">
                    <a:solidFill>
                      <a:schemeClr val="accent1">
                        <a:lumMod val="20000"/>
                        <a:lumOff val="80000"/>
                      </a:schemeClr>
                    </a:solidFill>
                  </a:tcPr>
                </a:tc>
                <a:tc>
                  <a:txBody>
                    <a:bodyPr/>
                    <a:lstStyle/>
                    <a:p>
                      <a:pPr algn="l"/>
                      <a:r>
                        <a:rPr lang="en-US" sz="1800" b="0" i="0" kern="1200" dirty="0">
                          <a:solidFill>
                            <a:schemeClr val="tx1"/>
                          </a:solidFill>
                          <a:effectLst/>
                          <a:latin typeface="+mn-lt"/>
                          <a:ea typeface="+mn-ea"/>
                          <a:cs typeface="+mn-cs"/>
                        </a:rPr>
                        <a:t>Lossy data compression mainly supports JPEG, GIF, MP3, MP4, MKV, and OGG file types.</a:t>
                      </a:r>
                      <a:endParaRPr lang="en-US" dirty="0"/>
                    </a:p>
                  </a:txBody>
                  <a:tcPr anchor="ctr">
                    <a:solidFill>
                      <a:schemeClr val="accent1">
                        <a:lumMod val="20000"/>
                        <a:lumOff val="80000"/>
                      </a:schemeClr>
                    </a:solidFill>
                  </a:tcPr>
                </a:tc>
                <a:extLst>
                  <a:ext uri="{0D108BD9-81ED-4DB2-BD59-A6C34878D82A}">
                    <a16:rowId xmlns:a16="http://schemas.microsoft.com/office/drawing/2014/main" val="1606498758"/>
                  </a:ext>
                </a:extLst>
              </a:tr>
            </a:tbl>
          </a:graphicData>
        </a:graphic>
      </p:graphicFrame>
    </p:spTree>
    <p:extLst>
      <p:ext uri="{BB962C8B-B14F-4D97-AF65-F5344CB8AC3E}">
        <p14:creationId xmlns:p14="http://schemas.microsoft.com/office/powerpoint/2010/main" val="3169335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B859DA-D567-4B8F-8CB8-3D606E50B5A5}"/>
              </a:ext>
            </a:extLst>
          </p:cNvPr>
          <p:cNvSpPr txBox="1"/>
          <p:nvPr/>
        </p:nvSpPr>
        <p:spPr>
          <a:xfrm>
            <a:off x="304800" y="323850"/>
            <a:ext cx="11410950" cy="4524315"/>
          </a:xfrm>
          <a:prstGeom prst="rect">
            <a:avLst/>
          </a:prstGeom>
          <a:noFill/>
        </p:spPr>
        <p:txBody>
          <a:bodyPr wrap="square">
            <a:spAutoFit/>
          </a:bodyPr>
          <a:lstStyle/>
          <a:p>
            <a:r>
              <a:rPr lang="en-US" sz="3600" dirty="0"/>
              <a:t>Lossy Data Compression is most widely used in JPEG images, MPEG video, MP3 Audio formats.</a:t>
            </a:r>
          </a:p>
          <a:p>
            <a:endParaRPr lang="en-US" sz="3600" dirty="0"/>
          </a:p>
          <a:p>
            <a:endParaRPr lang="en-US" sz="3600" dirty="0"/>
          </a:p>
          <a:p>
            <a:endParaRPr lang="en-US" sz="3600" dirty="0"/>
          </a:p>
          <a:p>
            <a:r>
              <a:rPr lang="en-US" sz="3600" dirty="0"/>
              <a:t>Lossless Data Compression mainly used in the sensitive documents, confidential information, and PNG, RAW,GIF,BMP file formats.</a:t>
            </a:r>
          </a:p>
        </p:txBody>
      </p:sp>
      <p:pic>
        <p:nvPicPr>
          <p:cNvPr id="5" name="Picture 4">
            <a:extLst>
              <a:ext uri="{FF2B5EF4-FFF2-40B4-BE49-F238E27FC236}">
                <a16:creationId xmlns:a16="http://schemas.microsoft.com/office/drawing/2014/main" id="{6C64C4DF-DE02-41AD-BEF0-EE338429F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065" y="1431667"/>
            <a:ext cx="5251720" cy="1587582"/>
          </a:xfrm>
          <a:prstGeom prst="rect">
            <a:avLst/>
          </a:prstGeom>
        </p:spPr>
      </p:pic>
      <p:pic>
        <p:nvPicPr>
          <p:cNvPr id="7" name="Picture 6">
            <a:extLst>
              <a:ext uri="{FF2B5EF4-FFF2-40B4-BE49-F238E27FC236}">
                <a16:creationId xmlns:a16="http://schemas.microsoft.com/office/drawing/2014/main" id="{B90A2A29-DD25-44F5-8AEC-C942E7E13D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001" y="4848165"/>
            <a:ext cx="5797848" cy="1524078"/>
          </a:xfrm>
          <a:prstGeom prst="rect">
            <a:avLst/>
          </a:prstGeom>
        </p:spPr>
      </p:pic>
    </p:spTree>
    <p:extLst>
      <p:ext uri="{BB962C8B-B14F-4D97-AF65-F5344CB8AC3E}">
        <p14:creationId xmlns:p14="http://schemas.microsoft.com/office/powerpoint/2010/main" val="1069239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EF303E-DA43-4817-BB93-A62ACDF7B66E}"/>
              </a:ext>
            </a:extLst>
          </p:cNvPr>
          <p:cNvSpPr txBox="1"/>
          <p:nvPr/>
        </p:nvSpPr>
        <p:spPr>
          <a:xfrm>
            <a:off x="390525" y="85726"/>
            <a:ext cx="11410949" cy="5201424"/>
          </a:xfrm>
          <a:prstGeom prst="rect">
            <a:avLst/>
          </a:prstGeom>
          <a:noFill/>
        </p:spPr>
        <p:txBody>
          <a:bodyPr wrap="square">
            <a:spAutoFit/>
          </a:bodyPr>
          <a:lstStyle/>
          <a:p>
            <a:pPr marL="457200" indent="-457200">
              <a:buFont typeface="Wingdings" panose="05000000000000000000" pitchFamily="2" charset="2"/>
              <a:buChar char="§"/>
            </a:pPr>
            <a:r>
              <a:rPr lang="en-US" sz="7200" dirty="0">
                <a:solidFill>
                  <a:schemeClr val="accent2">
                    <a:lumMod val="75000"/>
                  </a:schemeClr>
                </a:solidFill>
              </a:rPr>
              <a:t>Types of Redundancy</a:t>
            </a:r>
          </a:p>
          <a:p>
            <a:endParaRPr lang="en-US" sz="4400" dirty="0">
              <a:solidFill>
                <a:schemeClr val="accent2">
                  <a:lumMod val="75000"/>
                </a:schemeClr>
              </a:solidFill>
            </a:endParaRPr>
          </a:p>
          <a:p>
            <a:pPr marL="514350" indent="-514350">
              <a:buAutoNum type="arabicParenR"/>
            </a:pPr>
            <a:r>
              <a:rPr lang="en-US" sz="7200" dirty="0"/>
              <a:t>Coding Redundancy</a:t>
            </a:r>
          </a:p>
          <a:p>
            <a:pPr marL="514350" indent="-514350">
              <a:buAutoNum type="arabicParenR"/>
            </a:pPr>
            <a:r>
              <a:rPr lang="en-US" sz="7200" dirty="0"/>
              <a:t>Inter-pixel Redundancy</a:t>
            </a:r>
          </a:p>
          <a:p>
            <a:pPr marL="514350" indent="-514350">
              <a:buAutoNum type="arabicParenR"/>
            </a:pPr>
            <a:r>
              <a:rPr lang="en-US" sz="7200" dirty="0"/>
              <a:t>Psychovisual Redundancy</a:t>
            </a:r>
          </a:p>
        </p:txBody>
      </p:sp>
    </p:spTree>
    <p:extLst>
      <p:ext uri="{BB962C8B-B14F-4D97-AF65-F5344CB8AC3E}">
        <p14:creationId xmlns:p14="http://schemas.microsoft.com/office/powerpoint/2010/main" val="849666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B2CE2C-E2B4-42C8-949C-2519F3D6E698}"/>
              </a:ext>
            </a:extLst>
          </p:cNvPr>
          <p:cNvSpPr txBox="1"/>
          <p:nvPr/>
        </p:nvSpPr>
        <p:spPr>
          <a:xfrm>
            <a:off x="400049" y="323850"/>
            <a:ext cx="11401425" cy="5078313"/>
          </a:xfrm>
          <a:prstGeom prst="rect">
            <a:avLst/>
          </a:prstGeom>
          <a:noFill/>
        </p:spPr>
        <p:txBody>
          <a:bodyPr wrap="square">
            <a:spAutoFit/>
          </a:bodyPr>
          <a:lstStyle/>
          <a:p>
            <a:pPr marL="571500" indent="-571500">
              <a:buFont typeface="Wingdings" panose="05000000000000000000" pitchFamily="2" charset="2"/>
              <a:buChar char="§"/>
            </a:pPr>
            <a:r>
              <a:rPr lang="en-US" sz="3600" dirty="0">
                <a:solidFill>
                  <a:schemeClr val="accent2"/>
                </a:solidFill>
              </a:rPr>
              <a:t>Coding Redundancy :</a:t>
            </a:r>
          </a:p>
          <a:p>
            <a:pPr marL="342900" indent="-342900">
              <a:buFontTx/>
              <a:buChar char="-"/>
            </a:pPr>
            <a:r>
              <a:rPr lang="en-US" sz="2400" dirty="0"/>
              <a:t>Coding redundancy is associated with the representation of information.</a:t>
            </a:r>
          </a:p>
          <a:p>
            <a:pPr marL="342900" indent="-342900">
              <a:buFontTx/>
              <a:buChar char="-"/>
            </a:pPr>
            <a:r>
              <a:rPr lang="en-US" sz="2400" dirty="0"/>
              <a:t>The information is represented in the form of codes.</a:t>
            </a:r>
          </a:p>
          <a:p>
            <a:pPr marL="342900" indent="-342900">
              <a:buFontTx/>
              <a:buChar char="-"/>
            </a:pPr>
            <a:r>
              <a:rPr lang="en-US" sz="2400" dirty="0"/>
              <a:t>If the gray levels of an image are coded in a way that uses more code symbols than absolutely necessary to represent each gray level than the resulting image is said to contain coding redundancy.</a:t>
            </a:r>
          </a:p>
          <a:p>
            <a:endParaRPr lang="en-US" sz="2400" dirty="0"/>
          </a:p>
          <a:p>
            <a:r>
              <a:rPr lang="en-US" sz="2400" b="1" u="sng" dirty="0"/>
              <a:t>Code</a:t>
            </a:r>
            <a:r>
              <a:rPr lang="en-US" sz="2400" b="1" dirty="0"/>
              <a:t> : A list of symbols (letters, numbers, bits </a:t>
            </a:r>
            <a:r>
              <a:rPr lang="en-US" sz="2400" b="1" dirty="0" err="1"/>
              <a:t>etc</a:t>
            </a:r>
            <a:r>
              <a:rPr lang="en-US" sz="2400" b="1" dirty="0"/>
              <a:t>). </a:t>
            </a:r>
          </a:p>
          <a:p>
            <a:r>
              <a:rPr lang="en-US" sz="2400" b="1" u="sng" dirty="0"/>
              <a:t>Code Word</a:t>
            </a:r>
            <a:r>
              <a:rPr lang="en-US" sz="2400" b="1" dirty="0"/>
              <a:t> : A sequence of symbols used to represent some information (e.g. Gray levels [Used to represent intensity Values])</a:t>
            </a:r>
          </a:p>
          <a:p>
            <a:r>
              <a:rPr lang="en-US" sz="2400" b="1" u="sng" dirty="0"/>
              <a:t>Code Word Length</a:t>
            </a:r>
            <a:r>
              <a:rPr lang="en-US" sz="2400" b="1" dirty="0"/>
              <a:t> : Number of symbols in a code word.</a:t>
            </a:r>
          </a:p>
          <a:p>
            <a:endParaRPr lang="en-US" sz="2400" b="1" dirty="0"/>
          </a:p>
          <a:p>
            <a:endParaRPr lang="en-US" sz="2400" b="1" dirty="0"/>
          </a:p>
        </p:txBody>
      </p:sp>
      <p:pic>
        <p:nvPicPr>
          <p:cNvPr id="4" name="Picture 3">
            <a:extLst>
              <a:ext uri="{FF2B5EF4-FFF2-40B4-BE49-F238E27FC236}">
                <a16:creationId xmlns:a16="http://schemas.microsoft.com/office/drawing/2014/main" id="{FE9FA4E5-5C97-41CC-8B72-F4F0451E7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4752975"/>
            <a:ext cx="6286500" cy="1781175"/>
          </a:xfrm>
          <a:prstGeom prst="rect">
            <a:avLst/>
          </a:prstGeom>
        </p:spPr>
      </p:pic>
    </p:spTree>
    <p:extLst>
      <p:ext uri="{BB962C8B-B14F-4D97-AF65-F5344CB8AC3E}">
        <p14:creationId xmlns:p14="http://schemas.microsoft.com/office/powerpoint/2010/main" val="30419555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627</TotalTime>
  <Words>1845</Words>
  <Application>Microsoft Office PowerPoint</Application>
  <PresentationFormat>Widescreen</PresentationFormat>
  <Paragraphs>159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verdana</vt:lpstr>
      <vt:lpstr>Wingdings</vt:lpstr>
      <vt:lpstr>Office Theme</vt:lpstr>
      <vt:lpstr>Subject : Image and Vision 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 : Image and Vision Processing</dc:title>
  <dc:creator>Sneha Pawar</dc:creator>
  <cp:lastModifiedBy>Sneha Pawar</cp:lastModifiedBy>
  <cp:revision>65</cp:revision>
  <dcterms:created xsi:type="dcterms:W3CDTF">2021-02-23T03:12:25Z</dcterms:created>
  <dcterms:modified xsi:type="dcterms:W3CDTF">2021-02-28T02:27:47Z</dcterms:modified>
</cp:coreProperties>
</file>