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8" r:id="rId1"/>
  </p:sldMasterIdLst>
  <p:notesMasterIdLst>
    <p:notesMasterId r:id="rId22"/>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7245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838400-A2A3-464B-A1A9-26E03812EF5A}">
  <a:tblStyle styleId="{DB838400-A2A3-464B-A1A9-26E03812EF5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64002" y="1143000"/>
            <a:ext cx="4929996"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d9fd0c581_0_27: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d9fd0c581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bd9fd0c581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edd470162_0_0: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edd4701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bedd4701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d9fd0c581_0_35: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d9fd0c581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bd9fd0c581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6: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edd470162_0_16: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edd470162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bedd470162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d9fd0c581_0_2: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d9fd0c581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bd9fd0c581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edd4a819f_0_2:notes"/>
          <p:cNvSpPr>
            <a:spLocks noGrp="1" noRot="1" noChangeAspect="1"/>
          </p:cNvSpPr>
          <p:nvPr>
            <p:ph type="sldImg" idx="2"/>
          </p:nvPr>
        </p:nvSpPr>
        <p:spPr>
          <a:xfrm>
            <a:off x="963613" y="1143000"/>
            <a:ext cx="493077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edd4a819f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bedd4a819f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5342890"/>
            <a:ext cx="9141619" cy="38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5287394"/>
            <a:ext cx="9141619" cy="534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633514"/>
            <a:ext cx="7543800" cy="2976753"/>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719205"/>
            <a:ext cx="7543800" cy="954088"/>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625533"/>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31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1761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5342890"/>
            <a:ext cx="9141619" cy="38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5287394"/>
            <a:ext cx="9141619" cy="534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46225"/>
            <a:ext cx="1971675" cy="48058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46224"/>
            <a:ext cx="5800725" cy="480584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8870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5845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5342890"/>
            <a:ext cx="9141619" cy="38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5287394"/>
            <a:ext cx="9141619" cy="534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633514"/>
            <a:ext cx="7543800" cy="2976753"/>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717125"/>
            <a:ext cx="7543800" cy="954088"/>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625533"/>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68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39234"/>
            <a:ext cx="7543800" cy="12109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540675"/>
            <a:ext cx="3703320" cy="3358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540676"/>
            <a:ext cx="3703320" cy="3358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0637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39234"/>
            <a:ext cx="7543800" cy="12109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540941"/>
            <a:ext cx="3703320" cy="614591"/>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155531"/>
            <a:ext cx="3703320" cy="28198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540941"/>
            <a:ext cx="3703320" cy="614591"/>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2155531"/>
            <a:ext cx="3703320" cy="28198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0814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2630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5342890"/>
            <a:ext cx="9141619" cy="38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5287394"/>
            <a:ext cx="9141619" cy="534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6644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724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72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125"/>
            <a:ext cx="2400300" cy="1908175"/>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610616"/>
            <a:ext cx="4869180" cy="4388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442464"/>
            <a:ext cx="2400300" cy="2820630"/>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5392126"/>
            <a:ext cx="1963883" cy="304778"/>
          </a:xfrm>
        </p:spPr>
        <p:txBody>
          <a:bodyPr/>
          <a:lstStyle>
            <a:lvl1pPr algn="l">
              <a:defRPr/>
            </a:lvl1pPr>
          </a:lstStyle>
          <a:p>
            <a:endParaRPr lang="en-US"/>
          </a:p>
        </p:txBody>
      </p:sp>
      <p:sp>
        <p:nvSpPr>
          <p:cNvPr id="6" name="Footer Placeholder 5"/>
          <p:cNvSpPr>
            <a:spLocks noGrp="1"/>
          </p:cNvSpPr>
          <p:nvPr>
            <p:ph type="ftr" sz="quarter" idx="11"/>
          </p:nvPr>
        </p:nvSpPr>
        <p:spPr>
          <a:xfrm>
            <a:off x="3600450" y="5392126"/>
            <a:ext cx="3486150" cy="30477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4237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134379"/>
            <a:ext cx="9141619" cy="15901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102723"/>
            <a:ext cx="9141619" cy="534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4236149"/>
            <a:ext cx="7584948" cy="686943"/>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102723"/>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930723"/>
            <a:ext cx="7584948" cy="496126"/>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8413820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342890"/>
            <a:ext cx="9144000" cy="38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87394"/>
            <a:ext cx="9144001" cy="55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39234"/>
            <a:ext cx="7543800" cy="1210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540675"/>
            <a:ext cx="7543800" cy="335838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5392126"/>
            <a:ext cx="1854203" cy="304778"/>
          </a:xfrm>
          <a:prstGeom prst="rect">
            <a:avLst/>
          </a:prstGeom>
        </p:spPr>
        <p:txBody>
          <a:bodyPr vert="horz" lIns="91440" tIns="45720" rIns="91440" bIns="45720" rtlCol="0" anchor="ctr"/>
          <a:lstStyle>
            <a:lvl1pPr algn="l">
              <a:defRPr sz="675">
                <a:solidFill>
                  <a:srgbClr val="FFFFFF"/>
                </a:solidFill>
              </a:defRPr>
            </a:lvl1pPr>
          </a:lstStyle>
          <a:p>
            <a:endParaRPr lang="en-US"/>
          </a:p>
        </p:txBody>
      </p:sp>
      <p:sp>
        <p:nvSpPr>
          <p:cNvPr id="5" name="Footer Placeholder 4"/>
          <p:cNvSpPr>
            <a:spLocks noGrp="1"/>
          </p:cNvSpPr>
          <p:nvPr>
            <p:ph type="ftr" sz="quarter" idx="3"/>
          </p:nvPr>
        </p:nvSpPr>
        <p:spPr>
          <a:xfrm>
            <a:off x="2764639" y="5392126"/>
            <a:ext cx="3617103" cy="304778"/>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5392126"/>
            <a:ext cx="984019" cy="304778"/>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45061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90210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404900" y="211667"/>
            <a:ext cx="8429400" cy="2006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4"/>
              </a:buClr>
              <a:buSzPts val="4500"/>
              <a:buFont typeface="Arial"/>
              <a:buNone/>
            </a:pPr>
            <a:r>
              <a:rPr lang="en-GB" sz="5400" b="1" u="sng" dirty="0">
                <a:solidFill>
                  <a:schemeClr val="accent4"/>
                </a:solidFill>
                <a:latin typeface="Arial"/>
                <a:ea typeface="Arial"/>
                <a:cs typeface="Arial"/>
                <a:sym typeface="Arial"/>
              </a:rPr>
              <a:t>TOPIC</a:t>
            </a:r>
            <a:r>
              <a:rPr lang="en-GB" sz="5400" b="1" dirty="0">
                <a:solidFill>
                  <a:srgbClr val="CC0000"/>
                </a:solidFill>
                <a:latin typeface="Arial"/>
                <a:ea typeface="Arial"/>
                <a:cs typeface="Arial"/>
                <a:sym typeface="Arial"/>
              </a:rPr>
              <a:t> : -</a:t>
            </a:r>
            <a:r>
              <a:rPr lang="en-GB" sz="5400" b="1" dirty="0">
                <a:solidFill>
                  <a:schemeClr val="accent4"/>
                </a:solidFill>
                <a:latin typeface="Arial"/>
                <a:ea typeface="Arial"/>
                <a:cs typeface="Arial"/>
                <a:sym typeface="Arial"/>
              </a:rPr>
              <a:t> </a:t>
            </a:r>
            <a:r>
              <a:rPr lang="en-GB" sz="5400" b="1" u="sng" dirty="0">
                <a:solidFill>
                  <a:srgbClr val="741B47"/>
                </a:solidFill>
                <a:latin typeface="Arial"/>
                <a:ea typeface="Arial"/>
                <a:cs typeface="Arial"/>
                <a:sym typeface="Arial"/>
              </a:rPr>
              <a:t>OPENSTACK</a:t>
            </a:r>
            <a:endParaRPr sz="5400" b="1" u="sng" dirty="0">
              <a:solidFill>
                <a:srgbClr val="741B47"/>
              </a:solidFill>
              <a:latin typeface="Arial"/>
              <a:ea typeface="Arial"/>
              <a:cs typeface="Arial"/>
              <a:sym typeface="Arial"/>
            </a:endParaRPr>
          </a:p>
          <a:p>
            <a:pPr marL="0" lvl="0" indent="0" algn="just" rtl="0">
              <a:lnSpc>
                <a:spcPct val="90000"/>
              </a:lnSpc>
              <a:spcBef>
                <a:spcPts val="0"/>
              </a:spcBef>
              <a:spcAft>
                <a:spcPts val="0"/>
              </a:spcAft>
              <a:buClr>
                <a:schemeClr val="accent1"/>
              </a:buClr>
              <a:buSzPts val="2000"/>
              <a:buFont typeface="Calibri"/>
              <a:buNone/>
            </a:pPr>
            <a:endParaRPr sz="2000" b="1" u="sng" dirty="0">
              <a:solidFill>
                <a:schemeClr val="accent1"/>
              </a:solidFill>
            </a:endParaRPr>
          </a:p>
        </p:txBody>
      </p:sp>
      <p:sp>
        <p:nvSpPr>
          <p:cNvPr id="90" name="Google Shape;90;p1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675"/>
              <a:t>Sneha Pawar</a:t>
            </a:r>
            <a:endParaRPr sz="675"/>
          </a:p>
        </p:txBody>
      </p:sp>
      <p:sp>
        <p:nvSpPr>
          <p:cNvPr id="89" name="Google Shape;89;p1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675"/>
              <a:t>1</a:t>
            </a:fld>
            <a:endParaRPr sz="675"/>
          </a:p>
        </p:txBody>
      </p:sp>
      <p:pic>
        <p:nvPicPr>
          <p:cNvPr id="91" name="Google Shape;91;p13" descr="1200px-The_OpenStack_logo.svg"/>
          <p:cNvPicPr preferRelativeResize="0"/>
          <p:nvPr/>
        </p:nvPicPr>
        <p:blipFill rotWithShape="1">
          <a:blip r:embed="rId3">
            <a:alphaModFix/>
          </a:blip>
          <a:srcRect b="20185"/>
          <a:stretch/>
        </p:blipFill>
        <p:spPr>
          <a:xfrm>
            <a:off x="1180550" y="2092800"/>
            <a:ext cx="7423149" cy="3014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170" name="Google Shape;170;p23"/>
          <p:cNvSpPr txBox="1"/>
          <p:nvPr/>
        </p:nvSpPr>
        <p:spPr>
          <a:xfrm>
            <a:off x="304075" y="0"/>
            <a:ext cx="7262100" cy="2532000"/>
          </a:xfrm>
          <a:prstGeom prst="rect">
            <a:avLst/>
          </a:prstGeom>
          <a:noFill/>
          <a:ln>
            <a:noFill/>
          </a:ln>
        </p:spPr>
        <p:txBody>
          <a:bodyPr spcFirstLastPara="1" wrap="square" lIns="91425" tIns="91425" rIns="91425" bIns="91425" anchor="t" anchorCtr="0">
            <a:spAutoFit/>
          </a:bodyPr>
          <a:lstStyle/>
          <a:p>
            <a:pPr marL="0" lvl="0" indent="-193675" algn="just" rtl="0">
              <a:spcBef>
                <a:spcPts val="0"/>
              </a:spcBef>
              <a:spcAft>
                <a:spcPts val="0"/>
              </a:spcAft>
              <a:buClr>
                <a:schemeClr val="accent1"/>
              </a:buClr>
              <a:buSzPts val="3050"/>
              <a:buFont typeface="Noto Sans Symbols"/>
              <a:buChar char="⮚"/>
            </a:pPr>
            <a:r>
              <a:rPr lang="en-GB" sz="3050">
                <a:solidFill>
                  <a:schemeClr val="accent1"/>
                </a:solidFill>
                <a:latin typeface="Calibri"/>
                <a:ea typeface="Calibri"/>
                <a:cs typeface="Calibri"/>
                <a:sym typeface="Calibri"/>
              </a:rPr>
              <a:t> OpenStack in Cloud</a:t>
            </a:r>
            <a:endParaRPr sz="3050">
              <a:solidFill>
                <a:schemeClr val="accent1"/>
              </a:solidFill>
              <a:latin typeface="Calibri"/>
              <a:ea typeface="Calibri"/>
              <a:cs typeface="Calibri"/>
              <a:sym typeface="Calibri"/>
            </a:endParaRPr>
          </a:p>
          <a:p>
            <a:pPr marL="0" lvl="0" indent="0" algn="just" rtl="0">
              <a:spcBef>
                <a:spcPts val="0"/>
              </a:spcBef>
              <a:spcAft>
                <a:spcPts val="0"/>
              </a:spcAft>
              <a:buNone/>
            </a:pPr>
            <a:endParaRPr sz="3050">
              <a:solidFill>
                <a:schemeClr val="accent1"/>
              </a:solidFill>
              <a:latin typeface="Calibri"/>
              <a:ea typeface="Calibri"/>
              <a:cs typeface="Calibri"/>
              <a:sym typeface="Calibri"/>
            </a:endParaRPr>
          </a:p>
          <a:p>
            <a:pPr marL="0" lvl="0" indent="0" algn="just" rtl="0">
              <a:spcBef>
                <a:spcPts val="0"/>
              </a:spcBef>
              <a:spcAft>
                <a:spcPts val="0"/>
              </a:spcAft>
              <a:buNone/>
            </a:pPr>
            <a:endParaRPr sz="3050">
              <a:solidFill>
                <a:schemeClr val="accent1"/>
              </a:solidFill>
              <a:latin typeface="Calibri"/>
              <a:ea typeface="Calibri"/>
              <a:cs typeface="Calibri"/>
              <a:sym typeface="Calibri"/>
            </a:endParaRPr>
          </a:p>
          <a:p>
            <a:pPr marL="0" lvl="0" indent="0" algn="just" rtl="0">
              <a:spcBef>
                <a:spcPts val="0"/>
              </a:spcBef>
              <a:spcAft>
                <a:spcPts val="0"/>
              </a:spcAft>
              <a:buNone/>
            </a:pPr>
            <a:endParaRPr sz="3050">
              <a:solidFill>
                <a:schemeClr val="accent1"/>
              </a:solidFill>
              <a:latin typeface="Calibri"/>
              <a:ea typeface="Calibri"/>
              <a:cs typeface="Calibri"/>
              <a:sym typeface="Calibri"/>
            </a:endParaRPr>
          </a:p>
          <a:p>
            <a:pPr marL="0" lvl="0" indent="0" algn="just" rtl="0">
              <a:spcBef>
                <a:spcPts val="0"/>
              </a:spcBef>
              <a:spcAft>
                <a:spcPts val="0"/>
              </a:spcAft>
              <a:buNone/>
            </a:pPr>
            <a:endParaRPr sz="3050">
              <a:solidFill>
                <a:schemeClr val="accent1"/>
              </a:solidFill>
              <a:latin typeface="Calibri"/>
              <a:ea typeface="Calibri"/>
              <a:cs typeface="Calibri"/>
              <a:sym typeface="Calibri"/>
            </a:endParaRPr>
          </a:p>
        </p:txBody>
      </p:sp>
      <p:pic>
        <p:nvPicPr>
          <p:cNvPr id="6" name="Google Shape;171;p23">
            <a:extLst>
              <a:ext uri="{FF2B5EF4-FFF2-40B4-BE49-F238E27FC236}">
                <a16:creationId xmlns:a16="http://schemas.microsoft.com/office/drawing/2014/main" id="{ED7525F3-0616-44C4-A7E0-39DCFCF4B6D6}"/>
              </a:ext>
            </a:extLst>
          </p:cNvPr>
          <p:cNvPicPr preferRelativeResize="0"/>
          <p:nvPr/>
        </p:nvPicPr>
        <p:blipFill rotWithShape="1">
          <a:blip r:embed="rId3">
            <a:alphaModFix/>
          </a:blip>
          <a:srcRect b="2037"/>
          <a:stretch/>
        </p:blipFill>
        <p:spPr>
          <a:xfrm>
            <a:off x="221137" y="790733"/>
            <a:ext cx="8701725" cy="4364451"/>
          </a:xfrm>
          <a:prstGeom prst="rect">
            <a:avLst/>
          </a:prstGeom>
          <a:solidFill>
            <a:schemeClr val="bg1"/>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aphicFrame>
        <p:nvGraphicFramePr>
          <p:cNvPr id="176" name="Google Shape;176;p24"/>
          <p:cNvGraphicFramePr/>
          <p:nvPr>
            <p:extLst>
              <p:ext uri="{D42A27DB-BD31-4B8C-83A1-F6EECF244321}">
                <p14:modId xmlns:p14="http://schemas.microsoft.com/office/powerpoint/2010/main" val="258427830"/>
              </p:ext>
            </p:extLst>
          </p:nvPr>
        </p:nvGraphicFramePr>
        <p:xfrm>
          <a:off x="5" y="495334"/>
          <a:ext cx="9144000" cy="5094065"/>
        </p:xfrm>
        <a:graphic>
          <a:graphicData uri="http://schemas.openxmlformats.org/drawingml/2006/table">
            <a:tbl>
              <a:tblPr firstRow="1" bandRow="1">
                <a:noFill/>
                <a:tableStyleId>{DB838400-A2A3-464B-A1A9-26E03812EF5A}</a:tableStyleId>
              </a:tblPr>
              <a:tblGrid>
                <a:gridCol w="2044275">
                  <a:extLst>
                    <a:ext uri="{9D8B030D-6E8A-4147-A177-3AD203B41FA5}">
                      <a16:colId xmlns:a16="http://schemas.microsoft.com/office/drawing/2014/main" val="20000"/>
                    </a:ext>
                  </a:extLst>
                </a:gridCol>
                <a:gridCol w="1491350">
                  <a:extLst>
                    <a:ext uri="{9D8B030D-6E8A-4147-A177-3AD203B41FA5}">
                      <a16:colId xmlns:a16="http://schemas.microsoft.com/office/drawing/2014/main" val="20001"/>
                    </a:ext>
                  </a:extLst>
                </a:gridCol>
                <a:gridCol w="5608375">
                  <a:extLst>
                    <a:ext uri="{9D8B030D-6E8A-4147-A177-3AD203B41FA5}">
                      <a16:colId xmlns:a16="http://schemas.microsoft.com/office/drawing/2014/main" val="20002"/>
                    </a:ext>
                  </a:extLst>
                </a:gridCol>
              </a:tblGrid>
              <a:tr h="605150">
                <a:tc>
                  <a:txBody>
                    <a:bodyPr/>
                    <a:lstStyle/>
                    <a:p>
                      <a:pPr marL="0" marR="0" lvl="0" indent="0" algn="ctr" rtl="0">
                        <a:spcBef>
                          <a:spcPts val="0"/>
                        </a:spcBef>
                        <a:spcAft>
                          <a:spcPts val="0"/>
                        </a:spcAft>
                        <a:buClr>
                          <a:schemeClr val="dk1"/>
                        </a:buClr>
                        <a:buSzPts val="1125"/>
                        <a:buFont typeface="Calibri"/>
                        <a:buNone/>
                      </a:pPr>
                      <a:r>
                        <a:rPr lang="en-GB" sz="1800" u="none" strike="noStrike" cap="none" dirty="0"/>
                        <a:t>Deployment Models</a:t>
                      </a:r>
                      <a:endParaRPr sz="1800" u="none" strike="noStrike" cap="none" dirty="0">
                        <a:solidFill>
                          <a:schemeClr val="lt2"/>
                        </a:solidFill>
                      </a:endParaRPr>
                    </a:p>
                  </a:txBody>
                  <a:tcPr marL="51425" marR="51425" marT="25725" marB="25725"/>
                </a:tc>
                <a:tc>
                  <a:txBody>
                    <a:bodyPr/>
                    <a:lstStyle/>
                    <a:p>
                      <a:pPr marL="0" marR="0" lvl="0" indent="0" algn="ctr" rtl="0">
                        <a:spcBef>
                          <a:spcPts val="0"/>
                        </a:spcBef>
                        <a:spcAft>
                          <a:spcPts val="0"/>
                        </a:spcAft>
                        <a:buClr>
                          <a:schemeClr val="dk1"/>
                        </a:buClr>
                        <a:buSzPts val="1125"/>
                        <a:buFont typeface="Calibri"/>
                        <a:buNone/>
                      </a:pPr>
                      <a:endParaRPr sz="1050" u="none" strike="noStrike" cap="none">
                        <a:solidFill>
                          <a:schemeClr val="lt2"/>
                        </a:solidFill>
                      </a:endParaRPr>
                    </a:p>
                  </a:txBody>
                  <a:tcPr marL="51425" marR="51425" marT="25725" marB="25725"/>
                </a:tc>
                <a:tc>
                  <a:txBody>
                    <a:bodyPr/>
                    <a:lstStyle/>
                    <a:p>
                      <a:pPr marL="0" marR="0" lvl="0" indent="0" algn="ctr" rtl="0">
                        <a:lnSpc>
                          <a:spcPct val="110000"/>
                        </a:lnSpc>
                        <a:spcBef>
                          <a:spcPts val="0"/>
                        </a:spcBef>
                        <a:spcAft>
                          <a:spcPts val="0"/>
                        </a:spcAft>
                        <a:buClr>
                          <a:schemeClr val="dk1"/>
                        </a:buClr>
                        <a:buSzPts val="1350"/>
                        <a:buFont typeface="Calibri"/>
                        <a:buNone/>
                      </a:pPr>
                      <a:r>
                        <a:rPr lang="en-GB" sz="2400" b="0" u="none" strike="noStrike" cap="none"/>
                        <a:t>Description</a:t>
                      </a:r>
                      <a:endParaRPr sz="2400" b="0" u="none" strike="noStrike" cap="none"/>
                    </a:p>
                  </a:txBody>
                  <a:tcPr marL="51425" marR="51425" marT="25725" marB="25725"/>
                </a:tc>
                <a:extLst>
                  <a:ext uri="{0D108BD9-81ED-4DB2-BD59-A6C34878D82A}">
                    <a16:rowId xmlns:a16="http://schemas.microsoft.com/office/drawing/2014/main" val="10000"/>
                  </a:ext>
                </a:extLst>
              </a:tr>
              <a:tr h="1020125">
                <a:tc>
                  <a:txBody>
                    <a:bodyPr/>
                    <a:lstStyle/>
                    <a:p>
                      <a:pPr marL="0" marR="0" lvl="0" indent="0" algn="ctr" rtl="0">
                        <a:spcBef>
                          <a:spcPts val="0"/>
                        </a:spcBef>
                        <a:spcAft>
                          <a:spcPts val="0"/>
                        </a:spcAft>
                        <a:buClr>
                          <a:schemeClr val="dk1"/>
                        </a:buClr>
                        <a:buSzPts val="1014"/>
                        <a:buFont typeface="Calibri"/>
                        <a:buNone/>
                      </a:pPr>
                      <a:r>
                        <a:rPr lang="en-GB" sz="1800" b="1" u="none" strike="noStrike" cap="none" dirty="0"/>
                        <a:t>On - Premises Distribution</a:t>
                      </a:r>
                      <a:endParaRPr sz="1800" b="1" u="none" strike="noStrike" cap="none" dirty="0"/>
                    </a:p>
                  </a:txBody>
                  <a:tcPr marL="51425" marR="51425" marT="25725" marB="25725"/>
                </a:tc>
                <a:tc>
                  <a:txBody>
                    <a:bodyPr/>
                    <a:lstStyle/>
                    <a:p>
                      <a:pPr marL="0" marR="0" lvl="0" indent="0" algn="ctr" rtl="0">
                        <a:spcBef>
                          <a:spcPts val="0"/>
                        </a:spcBef>
                        <a:spcAft>
                          <a:spcPts val="0"/>
                        </a:spcAft>
                        <a:buClr>
                          <a:schemeClr val="dk1"/>
                        </a:buClr>
                        <a:buSzPts val="1015"/>
                        <a:buFont typeface="Calibri"/>
                        <a:buNone/>
                      </a:pPr>
                      <a:endParaRPr sz="900" u="none" strike="noStrike" cap="none" dirty="0"/>
                    </a:p>
                  </a:txBody>
                  <a:tcPr marL="51425" marR="51425" marT="25725" marB="25725"/>
                </a:tc>
                <a:tc>
                  <a:txBody>
                    <a:bodyPr/>
                    <a:lstStyle/>
                    <a:p>
                      <a:pPr marL="0" marR="0" lvl="0" indent="0" algn="l" rtl="0">
                        <a:spcBef>
                          <a:spcPts val="0"/>
                        </a:spcBef>
                        <a:spcAft>
                          <a:spcPts val="0"/>
                        </a:spcAft>
                        <a:buClr>
                          <a:schemeClr val="dk1"/>
                        </a:buClr>
                        <a:buSzPts val="1014"/>
                        <a:buFont typeface="Calibri"/>
                        <a:buNone/>
                      </a:pPr>
                      <a:r>
                        <a:rPr lang="en-GB" sz="1400" b="1" u="none" strike="noStrike" cap="none" dirty="0"/>
                        <a:t>In this model, a customer downloads and installs an OpenStack distribution within their internal network. Means your </a:t>
                      </a:r>
                      <a:r>
                        <a:rPr lang="en-GB" sz="1400" b="1" u="none" strike="noStrike" cap="none" dirty="0" err="1"/>
                        <a:t>Datacenter</a:t>
                      </a:r>
                      <a:r>
                        <a:rPr lang="en-GB" sz="1400" b="1" u="none" strike="noStrike" cap="none" dirty="0"/>
                        <a:t> is in your Company.</a:t>
                      </a:r>
                      <a:endParaRPr sz="1400" b="1" u="none" strike="noStrike" cap="none" dirty="0"/>
                    </a:p>
                  </a:txBody>
                  <a:tcPr marL="51425" marR="51425" marT="25725" marB="25725"/>
                </a:tc>
                <a:extLst>
                  <a:ext uri="{0D108BD9-81ED-4DB2-BD59-A6C34878D82A}">
                    <a16:rowId xmlns:a16="http://schemas.microsoft.com/office/drawing/2014/main" val="10001"/>
                  </a:ext>
                </a:extLst>
              </a:tr>
              <a:tr h="826950">
                <a:tc>
                  <a:txBody>
                    <a:bodyPr/>
                    <a:lstStyle/>
                    <a:p>
                      <a:pPr marL="0" marR="0" lvl="0" indent="0" algn="ctr" rtl="0">
                        <a:spcBef>
                          <a:spcPts val="0"/>
                        </a:spcBef>
                        <a:spcAft>
                          <a:spcPts val="0"/>
                        </a:spcAft>
                        <a:buClr>
                          <a:schemeClr val="dk1"/>
                        </a:buClr>
                        <a:buSzPts val="1014"/>
                        <a:buFont typeface="Calibri"/>
                        <a:buNone/>
                      </a:pPr>
                      <a:r>
                        <a:rPr lang="en-GB" sz="1800" b="1" u="none" strike="noStrike" cap="none"/>
                        <a:t>OpenStack based Public Cloud</a:t>
                      </a:r>
                      <a:endParaRPr sz="1800" b="1" u="none" strike="noStrike" cap="none"/>
                    </a:p>
                  </a:txBody>
                  <a:tcPr marL="51425" marR="51425" marT="25725" marB="25725"/>
                </a:tc>
                <a:tc>
                  <a:txBody>
                    <a:bodyPr/>
                    <a:lstStyle/>
                    <a:p>
                      <a:pPr marL="0" marR="0" lvl="0" indent="0" algn="ctr" rtl="0">
                        <a:spcBef>
                          <a:spcPts val="0"/>
                        </a:spcBef>
                        <a:spcAft>
                          <a:spcPts val="0"/>
                        </a:spcAft>
                        <a:buClr>
                          <a:schemeClr val="dk1"/>
                        </a:buClr>
                        <a:buSzPts val="1015"/>
                        <a:buFont typeface="Calibri"/>
                        <a:buNone/>
                      </a:pPr>
                      <a:endParaRPr sz="900" u="none" strike="noStrike" cap="none"/>
                    </a:p>
                  </a:txBody>
                  <a:tcPr marL="51425" marR="51425" marT="25725" marB="25725"/>
                </a:tc>
                <a:tc>
                  <a:txBody>
                    <a:bodyPr/>
                    <a:lstStyle/>
                    <a:p>
                      <a:pPr marL="0" marR="0" lvl="0" indent="0" algn="l" rtl="0">
                        <a:spcBef>
                          <a:spcPts val="0"/>
                        </a:spcBef>
                        <a:spcAft>
                          <a:spcPts val="0"/>
                        </a:spcAft>
                        <a:buClr>
                          <a:schemeClr val="dk1"/>
                        </a:buClr>
                        <a:buSzPts val="1014"/>
                        <a:buFont typeface="Calibri"/>
                        <a:buNone/>
                      </a:pPr>
                      <a:r>
                        <a:rPr lang="en-GB" sz="1400" b="1" u="none" strike="noStrike" cap="none" dirty="0"/>
                        <a:t>A provider provides a public cloud computing system based on the </a:t>
                      </a:r>
                      <a:r>
                        <a:rPr lang="en-GB" sz="1400" b="1" u="none" strike="noStrike" cap="none" dirty="0" err="1"/>
                        <a:t>openstack</a:t>
                      </a:r>
                      <a:r>
                        <a:rPr lang="en-GB" sz="1400" b="1" u="none" strike="noStrike" cap="none" dirty="0"/>
                        <a:t> project. Therefore, there is a cloud provider that is responsible for creating the infrastructure and designing all the services needs.</a:t>
                      </a:r>
                      <a:endParaRPr sz="1400" b="1" u="none" strike="noStrike" cap="none" dirty="0"/>
                    </a:p>
                  </a:txBody>
                  <a:tcPr marL="51425" marR="51425" marT="25725" marB="25725"/>
                </a:tc>
                <a:extLst>
                  <a:ext uri="{0D108BD9-81ED-4DB2-BD59-A6C34878D82A}">
                    <a16:rowId xmlns:a16="http://schemas.microsoft.com/office/drawing/2014/main" val="10002"/>
                  </a:ext>
                </a:extLst>
              </a:tr>
              <a:tr h="957525">
                <a:tc>
                  <a:txBody>
                    <a:bodyPr/>
                    <a:lstStyle/>
                    <a:p>
                      <a:pPr marL="0" marR="0" lvl="0" indent="0" algn="ctr" rtl="0">
                        <a:spcBef>
                          <a:spcPts val="0"/>
                        </a:spcBef>
                        <a:spcAft>
                          <a:spcPts val="0"/>
                        </a:spcAft>
                        <a:buClr>
                          <a:schemeClr val="dk1"/>
                        </a:buClr>
                        <a:buSzPts val="1014"/>
                        <a:buFont typeface="Calibri"/>
                        <a:buNone/>
                      </a:pPr>
                      <a:r>
                        <a:rPr lang="en-GB" sz="1800" b="1" u="none" strike="noStrike" cap="none"/>
                        <a:t>Hosted OpenStack Private Cloud</a:t>
                      </a:r>
                      <a:endParaRPr sz="1800" b="1" u="none" strike="noStrike" cap="none"/>
                    </a:p>
                  </a:txBody>
                  <a:tcPr marL="51425" marR="51425" marT="25725" marB="25725"/>
                </a:tc>
                <a:tc>
                  <a:txBody>
                    <a:bodyPr/>
                    <a:lstStyle/>
                    <a:p>
                      <a:pPr marL="0" marR="0" lvl="0" indent="0" algn="ctr" rtl="0">
                        <a:spcBef>
                          <a:spcPts val="0"/>
                        </a:spcBef>
                        <a:spcAft>
                          <a:spcPts val="0"/>
                        </a:spcAft>
                        <a:buClr>
                          <a:schemeClr val="dk1"/>
                        </a:buClr>
                        <a:buSzPts val="1015"/>
                        <a:buFont typeface="Calibri"/>
                        <a:buNone/>
                      </a:pPr>
                      <a:endParaRPr sz="900" u="none" strike="noStrike" cap="none"/>
                    </a:p>
                  </a:txBody>
                  <a:tcPr marL="51425" marR="51425" marT="25725" marB="25725"/>
                </a:tc>
                <a:tc>
                  <a:txBody>
                    <a:bodyPr/>
                    <a:lstStyle/>
                    <a:p>
                      <a:pPr marL="0" marR="0" lvl="0" indent="0" algn="l" rtl="0">
                        <a:spcBef>
                          <a:spcPts val="0"/>
                        </a:spcBef>
                        <a:spcAft>
                          <a:spcPts val="0"/>
                        </a:spcAft>
                        <a:buClr>
                          <a:schemeClr val="dk1"/>
                        </a:buClr>
                        <a:buSzPts val="1014"/>
                        <a:buFont typeface="Calibri"/>
                        <a:buNone/>
                      </a:pPr>
                      <a:r>
                        <a:rPr lang="en-GB" sz="1400" b="1" u="none" strike="noStrike" cap="none" dirty="0"/>
                        <a:t>In this, a vendor hosts an OpenStack-based private cloud: including the underlying hardware and the OpenStack software.</a:t>
                      </a:r>
                      <a:endParaRPr sz="1400" b="1" u="none" strike="noStrike" cap="none" dirty="0"/>
                    </a:p>
                  </a:txBody>
                  <a:tcPr marL="51425" marR="51425" marT="25725" marB="25725"/>
                </a:tc>
                <a:extLst>
                  <a:ext uri="{0D108BD9-81ED-4DB2-BD59-A6C34878D82A}">
                    <a16:rowId xmlns:a16="http://schemas.microsoft.com/office/drawing/2014/main" val="10003"/>
                  </a:ext>
                </a:extLst>
              </a:tr>
              <a:tr h="827725">
                <a:tc>
                  <a:txBody>
                    <a:bodyPr/>
                    <a:lstStyle/>
                    <a:p>
                      <a:pPr marL="0" marR="0" lvl="0" indent="0" algn="ctr" rtl="0">
                        <a:spcBef>
                          <a:spcPts val="0"/>
                        </a:spcBef>
                        <a:spcAft>
                          <a:spcPts val="0"/>
                        </a:spcAft>
                        <a:buClr>
                          <a:schemeClr val="dk1"/>
                        </a:buClr>
                        <a:buSzPts val="1014"/>
                        <a:buFont typeface="Calibri"/>
                        <a:buNone/>
                      </a:pPr>
                      <a:r>
                        <a:rPr lang="en-GB" sz="1800" b="1" u="none" strike="noStrike" cap="none"/>
                        <a:t>OpenStack - as - as - Service</a:t>
                      </a:r>
                      <a:endParaRPr sz="1800" b="1" u="none" strike="noStrike" cap="none"/>
                    </a:p>
                  </a:txBody>
                  <a:tcPr marL="51425" marR="51425" marT="25725" marB="25725"/>
                </a:tc>
                <a:tc>
                  <a:txBody>
                    <a:bodyPr/>
                    <a:lstStyle/>
                    <a:p>
                      <a:pPr marL="0" marR="0" lvl="0" indent="0" algn="ctr" rtl="0">
                        <a:spcBef>
                          <a:spcPts val="0"/>
                        </a:spcBef>
                        <a:spcAft>
                          <a:spcPts val="0"/>
                        </a:spcAft>
                        <a:buClr>
                          <a:schemeClr val="dk1"/>
                        </a:buClr>
                        <a:buSzPts val="1015"/>
                        <a:buFont typeface="Calibri"/>
                        <a:buNone/>
                      </a:pPr>
                      <a:endParaRPr sz="900" u="none" strike="noStrike" cap="none"/>
                    </a:p>
                  </a:txBody>
                  <a:tcPr marL="51425" marR="51425" marT="25725" marB="25725"/>
                </a:tc>
                <a:tc>
                  <a:txBody>
                    <a:bodyPr/>
                    <a:lstStyle/>
                    <a:p>
                      <a:pPr marL="0" marR="0" lvl="0" indent="0" algn="l" rtl="0">
                        <a:spcBef>
                          <a:spcPts val="0"/>
                        </a:spcBef>
                        <a:spcAft>
                          <a:spcPts val="0"/>
                        </a:spcAft>
                        <a:buClr>
                          <a:schemeClr val="dk1"/>
                        </a:buClr>
                        <a:buSzPts val="1014"/>
                        <a:buFont typeface="Calibri"/>
                        <a:buNone/>
                      </a:pPr>
                      <a:r>
                        <a:rPr lang="en-GB" sz="1400" b="1" u="none" strike="noStrike" cap="none" dirty="0"/>
                        <a:t>Here, a vendor hosts OpenStack management software (without any hardware) as a service. Customers sign up for the service and pair it with their internal servers, storage and networks to get a fully operational private cloud.</a:t>
                      </a:r>
                      <a:endParaRPr sz="1400" b="1" u="none" strike="noStrike" cap="none" dirty="0"/>
                    </a:p>
                  </a:txBody>
                  <a:tcPr marL="51425" marR="51425" marT="25725" marB="25725"/>
                </a:tc>
                <a:extLst>
                  <a:ext uri="{0D108BD9-81ED-4DB2-BD59-A6C34878D82A}">
                    <a16:rowId xmlns:a16="http://schemas.microsoft.com/office/drawing/2014/main" val="10004"/>
                  </a:ext>
                </a:extLst>
              </a:tr>
              <a:tr h="779425">
                <a:tc>
                  <a:txBody>
                    <a:bodyPr/>
                    <a:lstStyle/>
                    <a:p>
                      <a:pPr marL="0" marR="0" lvl="0" indent="0" algn="ctr" rtl="0">
                        <a:spcBef>
                          <a:spcPts val="0"/>
                        </a:spcBef>
                        <a:spcAft>
                          <a:spcPts val="0"/>
                        </a:spcAft>
                        <a:buClr>
                          <a:schemeClr val="dk1"/>
                        </a:buClr>
                        <a:buSzPts val="1014"/>
                        <a:buFont typeface="Calibri"/>
                        <a:buNone/>
                      </a:pPr>
                      <a:r>
                        <a:rPr lang="en-GB" sz="1800" b="1" u="none" strike="noStrike" cap="none"/>
                        <a:t>Appliance based OpenStack</a:t>
                      </a:r>
                      <a:endParaRPr sz="1800" b="1" u="none" strike="noStrike" cap="none"/>
                    </a:p>
                  </a:txBody>
                  <a:tcPr marL="51425" marR="51425" marT="25725" marB="25725"/>
                </a:tc>
                <a:tc>
                  <a:txBody>
                    <a:bodyPr/>
                    <a:lstStyle/>
                    <a:p>
                      <a:pPr marL="0" marR="0" lvl="0" indent="0" algn="ctr" rtl="0">
                        <a:spcBef>
                          <a:spcPts val="0"/>
                        </a:spcBef>
                        <a:spcAft>
                          <a:spcPts val="0"/>
                        </a:spcAft>
                        <a:buClr>
                          <a:schemeClr val="dk1"/>
                        </a:buClr>
                        <a:buSzPts val="1015"/>
                        <a:buFont typeface="Calibri"/>
                        <a:buNone/>
                      </a:pPr>
                      <a:endParaRPr sz="900" u="none" strike="noStrike" cap="none"/>
                    </a:p>
                  </a:txBody>
                  <a:tcPr marL="51425" marR="51425" marT="25725" marB="25725"/>
                </a:tc>
                <a:tc>
                  <a:txBody>
                    <a:bodyPr/>
                    <a:lstStyle/>
                    <a:p>
                      <a:pPr marL="0" marR="0" lvl="0" indent="0" algn="l" rtl="0">
                        <a:spcBef>
                          <a:spcPts val="0"/>
                        </a:spcBef>
                        <a:spcAft>
                          <a:spcPts val="0"/>
                        </a:spcAft>
                        <a:buClr>
                          <a:schemeClr val="dk1"/>
                        </a:buClr>
                        <a:buSzPts val="1014"/>
                        <a:buFont typeface="Calibri"/>
                        <a:buNone/>
                      </a:pPr>
                      <a:r>
                        <a:rPr lang="en-GB" sz="1400" b="1" u="none" strike="noStrike" cap="none" dirty="0"/>
                        <a:t>Nebula was a vendor that sold appliances that could be plugged into a network which spawned an OpenStack deployment.</a:t>
                      </a:r>
                      <a:endParaRPr sz="1400" b="1" u="none" strike="noStrike" cap="none" dirty="0"/>
                    </a:p>
                  </a:txBody>
                  <a:tcPr marL="51425" marR="51425" marT="25725" marB="25725"/>
                </a:tc>
                <a:extLst>
                  <a:ext uri="{0D108BD9-81ED-4DB2-BD59-A6C34878D82A}">
                    <a16:rowId xmlns:a16="http://schemas.microsoft.com/office/drawing/2014/main" val="10005"/>
                  </a:ext>
                </a:extLst>
              </a:tr>
            </a:tbl>
          </a:graphicData>
        </a:graphic>
      </p:graphicFrame>
      <p:sp>
        <p:nvSpPr>
          <p:cNvPr id="177" name="Google Shape;177;p2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675"/>
              <a:t>Sneha Pawar</a:t>
            </a:r>
            <a:endParaRPr sz="675"/>
          </a:p>
        </p:txBody>
      </p:sp>
      <p:sp>
        <p:nvSpPr>
          <p:cNvPr id="178" name="Google Shape;178;p24"/>
          <p:cNvSpPr txBox="1">
            <a:spLocks noGrp="1"/>
          </p:cNvSpPr>
          <p:nvPr>
            <p:ph type="sldNum" sz="quarter" idx="12"/>
          </p:nvPr>
        </p:nvSpPr>
        <p:spPr>
          <a:xfrm>
            <a:off x="6457950" y="5287413"/>
            <a:ext cx="2057400"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675"/>
              <a:t>11</a:t>
            </a:fld>
            <a:endParaRPr sz="675"/>
          </a:p>
        </p:txBody>
      </p:sp>
      <p:sp>
        <p:nvSpPr>
          <p:cNvPr id="179" name="Google Shape;179;p24"/>
          <p:cNvSpPr txBox="1"/>
          <p:nvPr/>
        </p:nvSpPr>
        <p:spPr>
          <a:xfrm>
            <a:off x="463950" y="-89425"/>
            <a:ext cx="8216100" cy="89400"/>
          </a:xfrm>
          <a:prstGeom prst="rect">
            <a:avLst/>
          </a:prstGeom>
          <a:noFill/>
          <a:ln>
            <a:noFill/>
          </a:ln>
        </p:spPr>
        <p:txBody>
          <a:bodyPr spcFirstLastPara="1" wrap="square" lIns="91425" tIns="45700" rIns="91425" bIns="45700" anchor="t" anchorCtr="0">
            <a:noAutofit/>
          </a:bodyPr>
          <a:lstStyle/>
          <a:p>
            <a:pPr marL="0" marR="0" lvl="0" indent="-193675" algn="just" rtl="0">
              <a:spcBef>
                <a:spcPts val="0"/>
              </a:spcBef>
              <a:spcAft>
                <a:spcPts val="0"/>
              </a:spcAft>
              <a:buClr>
                <a:schemeClr val="accent1"/>
              </a:buClr>
              <a:buSzPts val="3050"/>
              <a:buFont typeface="Noto Sans Symbols"/>
              <a:buChar char="⮚"/>
            </a:pPr>
            <a:r>
              <a:rPr lang="en-GB" sz="2800" dirty="0">
                <a:solidFill>
                  <a:schemeClr val="accent1"/>
                </a:solidFill>
                <a:latin typeface="Calibri"/>
                <a:ea typeface="Calibri"/>
                <a:cs typeface="Calibri"/>
                <a:sym typeface="Calibri"/>
              </a:rPr>
              <a:t> Deployment Models of OpenStack</a:t>
            </a:r>
            <a:endParaRPr sz="2000" dirty="0">
              <a:solidFill>
                <a:schemeClr val="accent1"/>
              </a:solidFill>
              <a:latin typeface="Calibri"/>
              <a:ea typeface="Calibri"/>
              <a:cs typeface="Calibri"/>
              <a:sym typeface="Calibri"/>
            </a:endParaRPr>
          </a:p>
          <a:p>
            <a:pPr marL="0" marR="0" lvl="0" indent="0" algn="l" rtl="0">
              <a:spcBef>
                <a:spcPts val="0"/>
              </a:spcBef>
              <a:spcAft>
                <a:spcPts val="0"/>
              </a:spcAft>
              <a:buClr>
                <a:schemeClr val="dk1"/>
              </a:buClr>
              <a:buSzPts val="2250"/>
              <a:buFont typeface="Noto Sans Symbols"/>
              <a:buNone/>
            </a:pPr>
            <a:endParaRPr sz="2000" dirty="0">
              <a:solidFill>
                <a:schemeClr val="accent1"/>
              </a:solidFill>
              <a:latin typeface="Calibri"/>
              <a:ea typeface="Calibri"/>
              <a:cs typeface="Calibri"/>
              <a:sym typeface="Calibri"/>
            </a:endParaRPr>
          </a:p>
        </p:txBody>
      </p:sp>
      <p:pic>
        <p:nvPicPr>
          <p:cNvPr id="180" name="Google Shape;180;p24"/>
          <p:cNvPicPr preferRelativeResize="0"/>
          <p:nvPr/>
        </p:nvPicPr>
        <p:blipFill rotWithShape="1">
          <a:blip r:embed="rId3">
            <a:alphaModFix/>
          </a:blip>
          <a:srcRect/>
          <a:stretch/>
        </p:blipFill>
        <p:spPr>
          <a:xfrm>
            <a:off x="2077400" y="1092200"/>
            <a:ext cx="1458225" cy="944582"/>
          </a:xfrm>
          <a:prstGeom prst="rect">
            <a:avLst/>
          </a:prstGeom>
          <a:noFill/>
          <a:ln>
            <a:noFill/>
          </a:ln>
        </p:spPr>
      </p:pic>
      <p:pic>
        <p:nvPicPr>
          <p:cNvPr id="181" name="Google Shape;181;p24"/>
          <p:cNvPicPr preferRelativeResize="0"/>
          <p:nvPr/>
        </p:nvPicPr>
        <p:blipFill rotWithShape="1">
          <a:blip r:embed="rId4">
            <a:alphaModFix/>
          </a:blip>
          <a:srcRect/>
          <a:stretch/>
        </p:blipFill>
        <p:spPr>
          <a:xfrm>
            <a:off x="2077400" y="2159000"/>
            <a:ext cx="1458225" cy="829636"/>
          </a:xfrm>
          <a:prstGeom prst="rect">
            <a:avLst/>
          </a:prstGeom>
          <a:noFill/>
          <a:ln>
            <a:noFill/>
          </a:ln>
        </p:spPr>
      </p:pic>
      <p:pic>
        <p:nvPicPr>
          <p:cNvPr id="182" name="Google Shape;182;p24"/>
          <p:cNvPicPr preferRelativeResize="0"/>
          <p:nvPr/>
        </p:nvPicPr>
        <p:blipFill rotWithShape="1">
          <a:blip r:embed="rId5">
            <a:alphaModFix/>
          </a:blip>
          <a:srcRect/>
          <a:stretch/>
        </p:blipFill>
        <p:spPr>
          <a:xfrm>
            <a:off x="2046575" y="2988637"/>
            <a:ext cx="1458225" cy="932200"/>
          </a:xfrm>
          <a:prstGeom prst="rect">
            <a:avLst/>
          </a:prstGeom>
          <a:noFill/>
          <a:ln>
            <a:noFill/>
          </a:ln>
        </p:spPr>
      </p:pic>
      <p:pic>
        <p:nvPicPr>
          <p:cNvPr id="183" name="Google Shape;183;p24"/>
          <p:cNvPicPr preferRelativeResize="0"/>
          <p:nvPr/>
        </p:nvPicPr>
        <p:blipFill rotWithShape="1">
          <a:blip r:embed="rId6">
            <a:alphaModFix/>
          </a:blip>
          <a:srcRect/>
          <a:stretch/>
        </p:blipFill>
        <p:spPr>
          <a:xfrm>
            <a:off x="2077400" y="3950096"/>
            <a:ext cx="1396550" cy="898359"/>
          </a:xfrm>
          <a:prstGeom prst="rect">
            <a:avLst/>
          </a:prstGeom>
          <a:noFill/>
          <a:ln>
            <a:noFill/>
          </a:ln>
        </p:spPr>
      </p:pic>
      <p:pic>
        <p:nvPicPr>
          <p:cNvPr id="184" name="Google Shape;184;p24"/>
          <p:cNvPicPr preferRelativeResize="0"/>
          <p:nvPr/>
        </p:nvPicPr>
        <p:blipFill rotWithShape="1">
          <a:blip r:embed="rId7">
            <a:alphaModFix/>
          </a:blip>
          <a:srcRect/>
          <a:stretch/>
        </p:blipFill>
        <p:spPr>
          <a:xfrm>
            <a:off x="2077400" y="4798452"/>
            <a:ext cx="1396550" cy="820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Sneha Pawar</a:t>
            </a:r>
            <a:endParaRPr/>
          </a:p>
        </p:txBody>
      </p:sp>
      <p:sp>
        <p:nvSpPr>
          <p:cNvPr id="190" name="Google Shape;190;p2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191" name="Google Shape;191;p25"/>
          <p:cNvSpPr txBox="1"/>
          <p:nvPr/>
        </p:nvSpPr>
        <p:spPr>
          <a:xfrm>
            <a:off x="391150" y="160976"/>
            <a:ext cx="8124900" cy="590400"/>
          </a:xfrm>
          <a:prstGeom prst="rect">
            <a:avLst/>
          </a:prstGeom>
          <a:noFill/>
          <a:ln>
            <a:noFill/>
          </a:ln>
        </p:spPr>
        <p:txBody>
          <a:bodyPr spcFirstLastPara="1" wrap="square" lIns="91425" tIns="45700" rIns="91425" bIns="45700" anchor="t" anchorCtr="0">
            <a:noAutofit/>
          </a:bodyPr>
          <a:lstStyle/>
          <a:p>
            <a:pPr marL="285750" marR="0" lvl="0" indent="-298450" algn="l" rtl="0">
              <a:spcBef>
                <a:spcPts val="0"/>
              </a:spcBef>
              <a:spcAft>
                <a:spcPts val="0"/>
              </a:spcAft>
              <a:buClr>
                <a:schemeClr val="accent1"/>
              </a:buClr>
              <a:buSzPts val="3000"/>
              <a:buFont typeface="Noto Sans Symbols"/>
              <a:buChar char="⮚"/>
            </a:pPr>
            <a:r>
              <a:rPr lang="en-GB" sz="3000">
                <a:solidFill>
                  <a:schemeClr val="accent1"/>
                </a:solidFill>
                <a:latin typeface="Calibri"/>
                <a:ea typeface="Calibri"/>
                <a:cs typeface="Calibri"/>
                <a:sym typeface="Calibri"/>
              </a:rPr>
              <a:t>OpenStack Architecture</a:t>
            </a:r>
            <a:endParaRPr sz="3000">
              <a:solidFill>
                <a:schemeClr val="accent1"/>
              </a:solidFill>
              <a:latin typeface="Calibri"/>
              <a:ea typeface="Calibri"/>
              <a:cs typeface="Calibri"/>
              <a:sym typeface="Calibri"/>
            </a:endParaRPr>
          </a:p>
        </p:txBody>
      </p:sp>
      <p:pic>
        <p:nvPicPr>
          <p:cNvPr id="192" name="Google Shape;192;p25"/>
          <p:cNvPicPr preferRelativeResize="0"/>
          <p:nvPr/>
        </p:nvPicPr>
        <p:blipFill>
          <a:blip r:embed="rId3">
            <a:alphaModFix/>
          </a:blip>
          <a:stretch>
            <a:fillRect/>
          </a:stretch>
        </p:blipFill>
        <p:spPr>
          <a:xfrm>
            <a:off x="152400" y="751375"/>
            <a:ext cx="8865924" cy="455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13</a:t>
            </a:fld>
            <a:endParaRPr/>
          </a:p>
        </p:txBody>
      </p:sp>
      <p:pic>
        <p:nvPicPr>
          <p:cNvPr id="199" name="Google Shape;199;p26"/>
          <p:cNvPicPr preferRelativeResize="0"/>
          <p:nvPr/>
        </p:nvPicPr>
        <p:blipFill>
          <a:blip r:embed="rId3">
            <a:alphaModFix/>
          </a:blip>
          <a:stretch>
            <a:fillRect/>
          </a:stretch>
        </p:blipFill>
        <p:spPr>
          <a:xfrm>
            <a:off x="0" y="751375"/>
            <a:ext cx="9144000" cy="455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14</a:t>
            </a:fld>
            <a:endParaRPr/>
          </a:p>
        </p:txBody>
      </p:sp>
      <p:sp>
        <p:nvSpPr>
          <p:cNvPr id="206" name="Google Shape;206;p27"/>
          <p:cNvSpPr txBox="1"/>
          <p:nvPr/>
        </p:nvSpPr>
        <p:spPr>
          <a:xfrm>
            <a:off x="196750" y="0"/>
            <a:ext cx="8947200" cy="646500"/>
          </a:xfrm>
          <a:prstGeom prst="rect">
            <a:avLst/>
          </a:prstGeom>
          <a:noFill/>
          <a:ln>
            <a:noFill/>
          </a:ln>
        </p:spPr>
        <p:txBody>
          <a:bodyPr spcFirstLastPara="1" wrap="square" lIns="91425" tIns="91425" rIns="91425" bIns="91425" anchor="t" anchorCtr="0">
            <a:spAutoFit/>
          </a:bodyPr>
          <a:lstStyle/>
          <a:p>
            <a:pPr marL="285750" lvl="0" indent="-298450" algn="l" rtl="0">
              <a:spcBef>
                <a:spcPts val="0"/>
              </a:spcBef>
              <a:spcAft>
                <a:spcPts val="0"/>
              </a:spcAft>
              <a:buClr>
                <a:schemeClr val="accent1"/>
              </a:buClr>
              <a:buSzPts val="3000"/>
              <a:buFont typeface="Noto Sans Symbols"/>
              <a:buChar char="⮚"/>
            </a:pPr>
            <a:r>
              <a:rPr lang="en-GB" sz="3000">
                <a:solidFill>
                  <a:schemeClr val="accent1"/>
                </a:solidFill>
                <a:latin typeface="Calibri"/>
                <a:ea typeface="Calibri"/>
                <a:cs typeface="Calibri"/>
                <a:sym typeface="Calibri"/>
              </a:rPr>
              <a:t>OpenStack Components</a:t>
            </a:r>
            <a:endParaRPr/>
          </a:p>
        </p:txBody>
      </p:sp>
      <p:pic>
        <p:nvPicPr>
          <p:cNvPr id="207" name="Google Shape;207;p27"/>
          <p:cNvPicPr preferRelativeResize="0"/>
          <p:nvPr/>
        </p:nvPicPr>
        <p:blipFill>
          <a:blip r:embed="rId3">
            <a:alphaModFix/>
          </a:blip>
          <a:stretch>
            <a:fillRect/>
          </a:stretch>
        </p:blipFill>
        <p:spPr>
          <a:xfrm>
            <a:off x="152400" y="798900"/>
            <a:ext cx="8839200" cy="43622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Sneha Pawar</a:t>
            </a:r>
            <a:endParaRPr/>
          </a:p>
        </p:txBody>
      </p:sp>
      <p:sp>
        <p:nvSpPr>
          <p:cNvPr id="213" name="Google Shape;213;p2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15</a:t>
            </a:fld>
            <a:endParaRPr/>
          </a:p>
        </p:txBody>
      </p:sp>
      <p:sp>
        <p:nvSpPr>
          <p:cNvPr id="214" name="Google Shape;214;p28"/>
          <p:cNvSpPr txBox="1"/>
          <p:nvPr/>
        </p:nvSpPr>
        <p:spPr>
          <a:xfrm>
            <a:off x="505450" y="452126"/>
            <a:ext cx="8145900" cy="4609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400"/>
              <a:buFont typeface="Noto Sans Symbols"/>
              <a:buChar char="❖"/>
            </a:pPr>
            <a:r>
              <a:rPr lang="en-GB" sz="2400">
                <a:solidFill>
                  <a:schemeClr val="accent1"/>
                </a:solidFill>
                <a:latin typeface="Calibri"/>
                <a:ea typeface="Calibri"/>
                <a:cs typeface="Calibri"/>
                <a:sym typeface="Calibri"/>
              </a:rPr>
              <a:t>OpenStack Components</a:t>
            </a:r>
            <a:endParaRPr sz="2400">
              <a:solidFill>
                <a:schemeClr val="accent1"/>
              </a:solidFill>
              <a:latin typeface="Calibri"/>
              <a:ea typeface="Calibri"/>
              <a:cs typeface="Calibri"/>
              <a:sym typeface="Calibri"/>
            </a:endParaRPr>
          </a:p>
          <a:p>
            <a:pPr marL="0" marR="0" lvl="0" indent="0" algn="l" rtl="0">
              <a:spcBef>
                <a:spcPts val="0"/>
              </a:spcBef>
              <a:spcAft>
                <a:spcPts val="0"/>
              </a:spcAft>
              <a:buNone/>
            </a:pPr>
            <a:endParaRPr sz="400">
              <a:solidFill>
                <a:schemeClr val="accent1"/>
              </a:solidFill>
              <a:latin typeface="Calibri"/>
              <a:ea typeface="Calibri"/>
              <a:cs typeface="Calibri"/>
              <a:sym typeface="Calibri"/>
            </a:endParaRPr>
          </a:p>
          <a:p>
            <a:pPr marL="0" lvl="0" indent="0" algn="l" rtl="0">
              <a:lnSpc>
                <a:spcPct val="130000"/>
              </a:lnSpc>
              <a:spcBef>
                <a:spcPts val="1400"/>
              </a:spcBef>
              <a:spcAft>
                <a:spcPts val="0"/>
              </a:spcAft>
              <a:buClr>
                <a:schemeClr val="dk1"/>
              </a:buClr>
              <a:buSzPts val="1100"/>
              <a:buFont typeface="Arial"/>
              <a:buNone/>
            </a:pPr>
            <a:r>
              <a:rPr lang="en-GB" sz="2100">
                <a:solidFill>
                  <a:srgbClr val="610B4B"/>
                </a:solidFill>
                <a:highlight>
                  <a:srgbClr val="FFFFFF"/>
                </a:highlight>
              </a:rPr>
              <a:t>Keystone (Identity)</a:t>
            </a:r>
            <a:endParaRPr sz="2100">
              <a:solidFill>
                <a:srgbClr val="610B4B"/>
              </a:solidFill>
              <a:highlight>
                <a:srgbClr val="FFFFFF"/>
              </a:highlight>
            </a:endParaRPr>
          </a:p>
          <a:p>
            <a:pPr marL="0" lvl="0" indent="0" algn="l" rtl="0">
              <a:lnSpc>
                <a:spcPct val="115000"/>
              </a:lnSpc>
              <a:spcBef>
                <a:spcPts val="1100"/>
              </a:spcBef>
              <a:spcAft>
                <a:spcPts val="0"/>
              </a:spcAft>
              <a:buNone/>
            </a:pPr>
            <a:r>
              <a:rPr lang="en-GB" sz="1550">
                <a:solidFill>
                  <a:schemeClr val="dk1"/>
                </a:solidFill>
                <a:highlight>
                  <a:srgbClr val="FFFFFF"/>
                </a:highlight>
                <a:latin typeface="Verdana"/>
                <a:ea typeface="Verdana"/>
                <a:cs typeface="Verdana"/>
                <a:sym typeface="Verdana"/>
              </a:rPr>
              <a:t>It is the central repository of all the users and their permissions for the OpenStack services they use. This component is used to manage identity services like authorization, authentication, AWS Styles (Amazon Web Services) logins, token-based systems, and checking the other credentials (username &amp; password).</a:t>
            </a:r>
            <a:endParaRPr sz="1550">
              <a:solidFill>
                <a:schemeClr val="dk1"/>
              </a:solidFill>
              <a:highlight>
                <a:srgbClr val="FFFFFF"/>
              </a:highlight>
              <a:latin typeface="Verdana"/>
              <a:ea typeface="Verdana"/>
              <a:cs typeface="Verdana"/>
              <a:sym typeface="Verdana"/>
            </a:endParaRPr>
          </a:p>
          <a:p>
            <a:pPr marL="0" lvl="0" indent="0" algn="l" rtl="0">
              <a:lnSpc>
                <a:spcPct val="115000"/>
              </a:lnSpc>
              <a:spcBef>
                <a:spcPts val="1100"/>
              </a:spcBef>
              <a:spcAft>
                <a:spcPts val="0"/>
              </a:spcAft>
              <a:buNone/>
            </a:pPr>
            <a:r>
              <a:rPr lang="en-GB" sz="1550">
                <a:solidFill>
                  <a:schemeClr val="dk1"/>
                </a:solidFill>
                <a:highlight>
                  <a:srgbClr val="FFFFFF"/>
                </a:highlight>
                <a:latin typeface="Verdana"/>
                <a:ea typeface="Verdana"/>
                <a:cs typeface="Verdana"/>
                <a:sym typeface="Verdana"/>
              </a:rPr>
              <a:t>_______________________________________________________________</a:t>
            </a:r>
            <a:endParaRPr sz="1550">
              <a:solidFill>
                <a:schemeClr val="dk1"/>
              </a:solidFill>
              <a:highlight>
                <a:srgbClr val="FFFFFF"/>
              </a:highlight>
              <a:latin typeface="Verdana"/>
              <a:ea typeface="Verdana"/>
              <a:cs typeface="Verdana"/>
              <a:sym typeface="Verdana"/>
            </a:endParaRPr>
          </a:p>
          <a:p>
            <a:pPr marL="0" lvl="0" indent="0" algn="l" rtl="0">
              <a:lnSpc>
                <a:spcPct val="130000"/>
              </a:lnSpc>
              <a:spcBef>
                <a:spcPts val="1400"/>
              </a:spcBef>
              <a:spcAft>
                <a:spcPts val="0"/>
              </a:spcAft>
              <a:buNone/>
            </a:pPr>
            <a:r>
              <a:rPr lang="en-GB" sz="2100">
                <a:solidFill>
                  <a:srgbClr val="610B4B"/>
                </a:solidFill>
                <a:highlight>
                  <a:srgbClr val="FFFFFF"/>
                </a:highlight>
              </a:rPr>
              <a:t>Glance (Image)</a:t>
            </a:r>
            <a:endParaRPr sz="2100">
              <a:solidFill>
                <a:srgbClr val="610B4B"/>
              </a:solidFill>
              <a:highlight>
                <a:srgbClr val="FFFFFF"/>
              </a:highlight>
            </a:endParaRPr>
          </a:p>
          <a:p>
            <a:pPr marL="0" lvl="0" indent="0" algn="l" rtl="0">
              <a:lnSpc>
                <a:spcPct val="115000"/>
              </a:lnSpc>
              <a:spcBef>
                <a:spcPts val="1100"/>
              </a:spcBef>
              <a:spcAft>
                <a:spcPts val="0"/>
              </a:spcAft>
              <a:buNone/>
            </a:pPr>
            <a:r>
              <a:rPr lang="en-GB" sz="1550">
                <a:solidFill>
                  <a:schemeClr val="dk1"/>
                </a:solidFill>
                <a:highlight>
                  <a:srgbClr val="FFFFFF"/>
                </a:highlight>
                <a:latin typeface="Verdana"/>
                <a:ea typeface="Verdana"/>
                <a:cs typeface="Verdana"/>
                <a:sym typeface="Verdana"/>
              </a:rPr>
              <a:t>This component offers image services to OpenStack. Here, image service means the images or virtual copies of hard disks. When we plan to deploy a new virtual machine instance, glance allows us to use these images as templates.</a:t>
            </a:r>
            <a:endParaRPr sz="1550">
              <a:solidFill>
                <a:schemeClr val="dk1"/>
              </a:solidFill>
              <a:highlight>
                <a:srgbClr val="FFFFFF"/>
              </a:highlight>
              <a:latin typeface="Verdana"/>
              <a:ea typeface="Verdana"/>
              <a:cs typeface="Verdana"/>
              <a:sym typeface="Verdana"/>
            </a:endParaRPr>
          </a:p>
          <a:p>
            <a:pPr marL="0" lvl="0" indent="0" algn="l" rtl="0">
              <a:lnSpc>
                <a:spcPct val="115000"/>
              </a:lnSpc>
              <a:spcBef>
                <a:spcPts val="1100"/>
              </a:spcBef>
              <a:spcAft>
                <a:spcPts val="0"/>
              </a:spcAft>
              <a:buClr>
                <a:schemeClr val="dk1"/>
              </a:buClr>
              <a:buSzPts val="1100"/>
              <a:buFont typeface="Arial"/>
              <a:buNone/>
            </a:pPr>
            <a:endParaRPr sz="1550">
              <a:solidFill>
                <a:schemeClr val="dk1"/>
              </a:solidFill>
              <a:highlight>
                <a:srgbClr val="FFFFFF"/>
              </a:highlight>
              <a:latin typeface="Verdana"/>
              <a:ea typeface="Verdana"/>
              <a:cs typeface="Verdana"/>
              <a:sym typeface="Verdana"/>
            </a:endParaRPr>
          </a:p>
          <a:p>
            <a:pPr marL="0" marR="0" lvl="0" indent="0" algn="l" rtl="0">
              <a:spcBef>
                <a:spcPts val="1100"/>
              </a:spcBef>
              <a:spcAft>
                <a:spcPts val="0"/>
              </a:spcAft>
              <a:buNone/>
            </a:pPr>
            <a:endParaRPr sz="2400">
              <a:latin typeface="Calibri"/>
              <a:ea typeface="Calibri"/>
              <a:cs typeface="Calibri"/>
              <a:sym typeface="Calibri"/>
            </a:endParaRPr>
          </a:p>
          <a:p>
            <a:pPr marL="342900" marR="0" lvl="0" indent="-190500" algn="l" rtl="0">
              <a:spcBef>
                <a:spcPts val="0"/>
              </a:spcBef>
              <a:spcAft>
                <a:spcPts val="0"/>
              </a:spcAft>
              <a:buClr>
                <a:schemeClr val="dk1"/>
              </a:buClr>
              <a:buSzPts val="2400"/>
              <a:buFont typeface="Noto Sans Symbols"/>
              <a:buNone/>
            </a:pPr>
            <a:endParaRPr sz="2400">
              <a:solidFill>
                <a:schemeClr val="accent1"/>
              </a:solidFill>
              <a:latin typeface="Calibri"/>
              <a:ea typeface="Calibri"/>
              <a:cs typeface="Calibri"/>
              <a:sym typeface="Calibri"/>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Sneha Pawar</a:t>
            </a:r>
            <a:endParaRPr/>
          </a:p>
        </p:txBody>
      </p:sp>
      <p:sp>
        <p:nvSpPr>
          <p:cNvPr id="220" name="Google Shape;220;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16</a:t>
            </a:fld>
            <a:endParaRPr/>
          </a:p>
        </p:txBody>
      </p:sp>
      <p:sp>
        <p:nvSpPr>
          <p:cNvPr id="221" name="Google Shape;221;p29"/>
          <p:cNvSpPr txBox="1"/>
          <p:nvPr/>
        </p:nvSpPr>
        <p:spPr>
          <a:xfrm>
            <a:off x="403860" y="408315"/>
            <a:ext cx="8202300" cy="42462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1400"/>
              </a:spcBef>
              <a:spcAft>
                <a:spcPts val="0"/>
              </a:spcAft>
              <a:buClr>
                <a:schemeClr val="dk1"/>
              </a:buClr>
              <a:buSzPts val="1100"/>
              <a:buFont typeface="Arial"/>
              <a:buNone/>
            </a:pPr>
            <a:r>
              <a:rPr lang="en-GB" sz="2100" dirty="0">
                <a:solidFill>
                  <a:srgbClr val="610B4B"/>
                </a:solidFill>
                <a:highlight>
                  <a:srgbClr val="FFFFFF"/>
                </a:highlight>
              </a:rPr>
              <a:t>Nova (Compute)</a:t>
            </a:r>
            <a:endParaRPr sz="2100" dirty="0">
              <a:solidFill>
                <a:srgbClr val="610B4B"/>
              </a:solidFill>
              <a:highlight>
                <a:srgbClr val="FFFFFF"/>
              </a:highlight>
            </a:endParaRPr>
          </a:p>
          <a:p>
            <a:pPr marL="0" lvl="0" indent="0" algn="l" rtl="0">
              <a:lnSpc>
                <a:spcPct val="115000"/>
              </a:lnSpc>
              <a:spcBef>
                <a:spcPts val="1100"/>
              </a:spcBef>
              <a:spcAft>
                <a:spcPts val="0"/>
              </a:spcAft>
              <a:buSzPts val="1100"/>
              <a:buNone/>
            </a:pPr>
            <a:r>
              <a:rPr lang="en-GB" sz="1550" dirty="0">
                <a:solidFill>
                  <a:schemeClr val="dk1"/>
                </a:solidFill>
                <a:highlight>
                  <a:srgbClr val="FFFFFF"/>
                </a:highlight>
                <a:latin typeface="Verdana"/>
                <a:ea typeface="Verdana"/>
                <a:cs typeface="Verdana"/>
                <a:sym typeface="Verdana"/>
              </a:rPr>
              <a:t>Nova is one of the most common and important components of OpenStack. Compute is a controller that is used to handle virtualized environments' resources. It handles several virtual machines and other instances that perform computing tasks.</a:t>
            </a:r>
            <a:endParaRPr sz="15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100"/>
              </a:spcBef>
              <a:spcAft>
                <a:spcPts val="0"/>
              </a:spcAft>
              <a:buSzPts val="1100"/>
              <a:buNone/>
            </a:pPr>
            <a:r>
              <a:rPr lang="en-GB" sz="1550" dirty="0">
                <a:solidFill>
                  <a:schemeClr val="dk1"/>
                </a:solidFill>
                <a:highlight>
                  <a:srgbClr val="FFFFFF"/>
                </a:highlight>
                <a:latin typeface="Verdana"/>
                <a:ea typeface="Verdana"/>
                <a:cs typeface="Verdana"/>
                <a:sym typeface="Verdana"/>
              </a:rPr>
              <a:t>___________________________________________________________</a:t>
            </a:r>
            <a:r>
              <a:rPr lang="en-GB" sz="1650" dirty="0">
                <a:solidFill>
                  <a:schemeClr val="dk1"/>
                </a:solidFill>
                <a:highlight>
                  <a:srgbClr val="FFFFFF"/>
                </a:highlight>
                <a:latin typeface="Verdana"/>
                <a:ea typeface="Verdana"/>
                <a:cs typeface="Verdana"/>
                <a:sym typeface="Verdana"/>
              </a:rPr>
              <a:t>____</a:t>
            </a:r>
            <a:endParaRPr sz="1650" dirty="0">
              <a:solidFill>
                <a:schemeClr val="dk1"/>
              </a:solidFill>
              <a:highlight>
                <a:srgbClr val="FFFFFF"/>
              </a:highlight>
              <a:latin typeface="Verdana"/>
              <a:ea typeface="Verdana"/>
              <a:cs typeface="Verdana"/>
              <a:sym typeface="Verdana"/>
            </a:endParaRPr>
          </a:p>
          <a:p>
            <a:pPr marL="0" lvl="0" indent="0" algn="l" rtl="0">
              <a:lnSpc>
                <a:spcPct val="130000"/>
              </a:lnSpc>
              <a:spcBef>
                <a:spcPts val="1400"/>
              </a:spcBef>
              <a:spcAft>
                <a:spcPts val="0"/>
              </a:spcAft>
              <a:buSzPts val="1100"/>
              <a:buNone/>
            </a:pPr>
            <a:r>
              <a:rPr lang="en-GB" sz="2000" dirty="0">
                <a:solidFill>
                  <a:srgbClr val="610B4B"/>
                </a:solidFill>
                <a:highlight>
                  <a:srgbClr val="FFFFFF"/>
                </a:highlight>
              </a:rPr>
              <a:t>Neutron (Networking)</a:t>
            </a:r>
            <a:endParaRPr sz="2000" dirty="0">
              <a:solidFill>
                <a:srgbClr val="610B4B"/>
              </a:solidFill>
              <a:highlight>
                <a:srgbClr val="FFFFFF"/>
              </a:highlight>
            </a:endParaRPr>
          </a:p>
          <a:p>
            <a:pPr marL="0" lvl="0" indent="0" algn="l" rtl="0">
              <a:lnSpc>
                <a:spcPct val="115000"/>
              </a:lnSpc>
              <a:spcBef>
                <a:spcPts val="1100"/>
              </a:spcBef>
              <a:spcAft>
                <a:spcPts val="0"/>
              </a:spcAft>
              <a:buSzPts val="1100"/>
              <a:buNone/>
            </a:pPr>
            <a:r>
              <a:rPr lang="en-GB" sz="1450" dirty="0">
                <a:solidFill>
                  <a:schemeClr val="dk1"/>
                </a:solidFill>
                <a:highlight>
                  <a:srgbClr val="FFFFFF"/>
                </a:highlight>
                <a:latin typeface="Verdana"/>
                <a:ea typeface="Verdana"/>
                <a:cs typeface="Verdana"/>
                <a:sym typeface="Verdana"/>
              </a:rPr>
              <a:t>This component is used for networking in OpenStack. Neutron manages all the network-related queries, such as IP address management, routers, subnets, firewalls, VPNs, etc. It confirms that all the other components are well connected with the OpenStack.</a:t>
            </a:r>
            <a:endParaRPr sz="14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100"/>
              </a:spcBef>
              <a:spcAft>
                <a:spcPts val="1100"/>
              </a:spcAft>
              <a:buClr>
                <a:schemeClr val="dk1"/>
              </a:buClr>
              <a:buSzPts val="1100"/>
              <a:buFont typeface="Arial"/>
              <a:buNone/>
            </a:pPr>
            <a:endParaRPr sz="1550" dirty="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Sneha Pawar</a:t>
            </a:r>
            <a:endParaRPr/>
          </a:p>
        </p:txBody>
      </p:sp>
      <p:sp>
        <p:nvSpPr>
          <p:cNvPr id="227" name="Google Shape;227;p3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17</a:t>
            </a:fld>
            <a:endParaRPr/>
          </a:p>
        </p:txBody>
      </p:sp>
      <p:sp>
        <p:nvSpPr>
          <p:cNvPr id="228" name="Google Shape;228;p30"/>
          <p:cNvSpPr txBox="1"/>
          <p:nvPr/>
        </p:nvSpPr>
        <p:spPr>
          <a:xfrm>
            <a:off x="461645" y="470545"/>
            <a:ext cx="8053800" cy="45231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1400"/>
              </a:spcBef>
              <a:spcAft>
                <a:spcPts val="0"/>
              </a:spcAft>
              <a:buClr>
                <a:schemeClr val="dk1"/>
              </a:buClr>
              <a:buSzPts val="1100"/>
              <a:buFont typeface="Arial"/>
              <a:buNone/>
            </a:pPr>
            <a:r>
              <a:rPr lang="en-GB" sz="2100">
                <a:solidFill>
                  <a:srgbClr val="610B4B"/>
                </a:solidFill>
                <a:highlight>
                  <a:srgbClr val="FFFFFF"/>
                </a:highlight>
              </a:rPr>
              <a:t>Swift (Object Storage)</a:t>
            </a:r>
            <a:endParaRPr sz="2100">
              <a:solidFill>
                <a:srgbClr val="610B4B"/>
              </a:solidFill>
              <a:highlight>
                <a:srgbClr val="FFFFFF"/>
              </a:highlight>
            </a:endParaRPr>
          </a:p>
          <a:p>
            <a:pPr marL="0" lvl="0" indent="0" algn="l" rtl="0">
              <a:lnSpc>
                <a:spcPct val="115000"/>
              </a:lnSpc>
              <a:spcBef>
                <a:spcPts val="1100"/>
              </a:spcBef>
              <a:spcAft>
                <a:spcPts val="0"/>
              </a:spcAft>
              <a:buSzPts val="1100"/>
              <a:buNone/>
            </a:pPr>
            <a:r>
              <a:rPr lang="en-GB" sz="1550">
                <a:solidFill>
                  <a:schemeClr val="dk1"/>
                </a:solidFill>
                <a:highlight>
                  <a:srgbClr val="FFFFFF"/>
                </a:highlight>
                <a:latin typeface="Verdana"/>
                <a:ea typeface="Verdana"/>
                <a:cs typeface="Verdana"/>
                <a:sym typeface="Verdana"/>
              </a:rPr>
              <a:t>To store and retrieve arbitrary data in the cloud, object storage is used. In Swift, it is possible to store the files, objects, backups, images, videos, virtual machines, and other unstructured data.</a:t>
            </a:r>
            <a:endParaRPr sz="1550">
              <a:solidFill>
                <a:schemeClr val="dk1"/>
              </a:solidFill>
              <a:highlight>
                <a:srgbClr val="FFFFFF"/>
              </a:highlight>
              <a:latin typeface="Verdana"/>
              <a:ea typeface="Verdana"/>
              <a:cs typeface="Verdana"/>
              <a:sym typeface="Verdana"/>
            </a:endParaRPr>
          </a:p>
          <a:p>
            <a:pPr marL="0" lvl="0" indent="0" algn="l" rtl="0">
              <a:lnSpc>
                <a:spcPct val="115000"/>
              </a:lnSpc>
              <a:spcBef>
                <a:spcPts val="1100"/>
              </a:spcBef>
              <a:spcAft>
                <a:spcPts val="0"/>
              </a:spcAft>
              <a:buSzPts val="1100"/>
              <a:buNone/>
            </a:pPr>
            <a:r>
              <a:rPr lang="en-GB" sz="1550">
                <a:solidFill>
                  <a:schemeClr val="dk1"/>
                </a:solidFill>
                <a:highlight>
                  <a:srgbClr val="FFFFFF"/>
                </a:highlight>
                <a:latin typeface="Verdana"/>
                <a:ea typeface="Verdana"/>
                <a:cs typeface="Verdana"/>
                <a:sym typeface="Verdana"/>
              </a:rPr>
              <a:t>______________________________________________________________</a:t>
            </a:r>
            <a:endParaRPr sz="1550">
              <a:solidFill>
                <a:schemeClr val="dk1"/>
              </a:solidFill>
              <a:highlight>
                <a:srgbClr val="FFFFFF"/>
              </a:highlight>
              <a:latin typeface="Verdana"/>
              <a:ea typeface="Verdana"/>
              <a:cs typeface="Verdana"/>
              <a:sym typeface="Verdana"/>
            </a:endParaRPr>
          </a:p>
          <a:p>
            <a:pPr marL="0" lvl="0" indent="0" algn="l" rtl="0">
              <a:lnSpc>
                <a:spcPct val="130000"/>
              </a:lnSpc>
              <a:spcBef>
                <a:spcPts val="1400"/>
              </a:spcBef>
              <a:spcAft>
                <a:spcPts val="0"/>
              </a:spcAft>
              <a:buSzPts val="1100"/>
              <a:buNone/>
            </a:pPr>
            <a:r>
              <a:rPr lang="en-GB" sz="2000">
                <a:solidFill>
                  <a:srgbClr val="610B4B"/>
                </a:solidFill>
                <a:highlight>
                  <a:srgbClr val="FFFFFF"/>
                </a:highlight>
              </a:rPr>
              <a:t>Cinder (Block Storage)</a:t>
            </a:r>
            <a:endParaRPr sz="2000">
              <a:solidFill>
                <a:srgbClr val="610B4B"/>
              </a:solidFill>
              <a:highlight>
                <a:srgbClr val="FFFFFF"/>
              </a:highlight>
            </a:endParaRPr>
          </a:p>
          <a:p>
            <a:pPr marL="0" lvl="0" indent="0" algn="l" rtl="0">
              <a:lnSpc>
                <a:spcPct val="115000"/>
              </a:lnSpc>
              <a:spcBef>
                <a:spcPts val="1100"/>
              </a:spcBef>
              <a:spcAft>
                <a:spcPts val="0"/>
              </a:spcAft>
              <a:buSzPts val="1100"/>
              <a:buNone/>
            </a:pPr>
            <a:r>
              <a:rPr lang="en-GB" sz="1450">
                <a:solidFill>
                  <a:schemeClr val="dk1"/>
                </a:solidFill>
                <a:highlight>
                  <a:srgbClr val="FFFFFF"/>
                </a:highlight>
                <a:latin typeface="Verdana"/>
                <a:ea typeface="Verdana"/>
                <a:cs typeface="Verdana"/>
                <a:sym typeface="Verdana"/>
              </a:rPr>
              <a:t>This works in the traditional way of attaching and detaching an external hard drive to the OS for its local use. Cinder manages to add, remove, create new disk space in the server. This component provides the virtual storage for the VMs in the system.</a:t>
            </a:r>
            <a:endParaRPr sz="1450">
              <a:solidFill>
                <a:schemeClr val="dk1"/>
              </a:solidFill>
              <a:highlight>
                <a:srgbClr val="FFFFFF"/>
              </a:highlight>
              <a:latin typeface="Verdana"/>
              <a:ea typeface="Verdana"/>
              <a:cs typeface="Verdana"/>
              <a:sym typeface="Verdana"/>
            </a:endParaRPr>
          </a:p>
          <a:p>
            <a:pPr marL="0" lvl="0" indent="0" algn="l" rtl="0">
              <a:lnSpc>
                <a:spcPct val="115000"/>
              </a:lnSpc>
              <a:spcBef>
                <a:spcPts val="1100"/>
              </a:spcBef>
              <a:spcAft>
                <a:spcPts val="1100"/>
              </a:spcAft>
              <a:buClr>
                <a:schemeClr val="dk1"/>
              </a:buClr>
              <a:buSzPts val="1100"/>
              <a:buFont typeface="Arial"/>
              <a:buNone/>
            </a:pPr>
            <a:endParaRPr sz="15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18</a:t>
            </a:fld>
            <a:endParaRPr/>
          </a:p>
        </p:txBody>
      </p:sp>
      <p:sp>
        <p:nvSpPr>
          <p:cNvPr id="235" name="Google Shape;235;p31"/>
          <p:cNvSpPr txBox="1"/>
          <p:nvPr/>
        </p:nvSpPr>
        <p:spPr>
          <a:xfrm>
            <a:off x="165650" y="0"/>
            <a:ext cx="8760600" cy="4251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1400"/>
              </a:spcBef>
              <a:spcAft>
                <a:spcPts val="0"/>
              </a:spcAft>
              <a:buNone/>
            </a:pPr>
            <a:endParaRPr sz="1000">
              <a:solidFill>
                <a:srgbClr val="610B4B"/>
              </a:solidFill>
              <a:highlight>
                <a:srgbClr val="FFFFFF"/>
              </a:highlight>
              <a:latin typeface="Times New Roman"/>
              <a:ea typeface="Times New Roman"/>
              <a:cs typeface="Times New Roman"/>
              <a:sym typeface="Times New Roman"/>
            </a:endParaRPr>
          </a:p>
          <a:p>
            <a:pPr marL="0" lvl="0" indent="0" algn="l" rtl="0">
              <a:lnSpc>
                <a:spcPct val="130000"/>
              </a:lnSpc>
              <a:spcBef>
                <a:spcPts val="1400"/>
              </a:spcBef>
              <a:spcAft>
                <a:spcPts val="0"/>
              </a:spcAft>
              <a:buNone/>
            </a:pPr>
            <a:r>
              <a:rPr lang="en-GB" sz="2400">
                <a:solidFill>
                  <a:srgbClr val="610B4B"/>
                </a:solidFill>
                <a:highlight>
                  <a:srgbClr val="FFFFFF"/>
                </a:highlight>
                <a:latin typeface="Times New Roman"/>
                <a:ea typeface="Times New Roman"/>
                <a:cs typeface="Times New Roman"/>
                <a:sym typeface="Times New Roman"/>
              </a:rPr>
              <a:t>Horizon (Dashboard)</a:t>
            </a:r>
            <a:endParaRPr sz="2400">
              <a:solidFill>
                <a:srgbClr val="610B4B"/>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GB" sz="2050">
                <a:highlight>
                  <a:srgbClr val="FFFFFF"/>
                </a:highlight>
                <a:latin typeface="Times New Roman"/>
                <a:ea typeface="Times New Roman"/>
                <a:cs typeface="Times New Roman"/>
                <a:sym typeface="Times New Roman"/>
              </a:rPr>
              <a:t>This is the first component that the user sees in the OpenStack. Horizon is the web UI (user interface) component used to access the other back-end services.</a:t>
            </a:r>
            <a:endParaRPr sz="2050">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GB" sz="1850">
                <a:solidFill>
                  <a:schemeClr val="dk1"/>
                </a:solidFill>
                <a:highlight>
                  <a:srgbClr val="FFFFFF"/>
                </a:highlight>
                <a:latin typeface="Times New Roman"/>
                <a:ea typeface="Times New Roman"/>
                <a:cs typeface="Times New Roman"/>
                <a:sym typeface="Times New Roman"/>
              </a:rPr>
              <a:t>___________________________________</a:t>
            </a:r>
            <a:r>
              <a:rPr lang="en-GB" sz="1750">
                <a:solidFill>
                  <a:schemeClr val="dk1"/>
                </a:solidFill>
                <a:highlight>
                  <a:srgbClr val="FFFFFF"/>
                </a:highlight>
                <a:latin typeface="Times New Roman"/>
                <a:ea typeface="Times New Roman"/>
                <a:cs typeface="Times New Roman"/>
                <a:sym typeface="Times New Roman"/>
              </a:rPr>
              <a:t>________________________________________</a:t>
            </a:r>
            <a:endParaRPr sz="1750">
              <a:solidFill>
                <a:schemeClr val="dk1"/>
              </a:solidFill>
              <a:highlight>
                <a:srgbClr val="FFFFFF"/>
              </a:highlight>
              <a:latin typeface="Times New Roman"/>
              <a:ea typeface="Times New Roman"/>
              <a:cs typeface="Times New Roman"/>
              <a:sym typeface="Times New Roman"/>
            </a:endParaRPr>
          </a:p>
          <a:p>
            <a:pPr marL="0" lvl="0" indent="0" algn="l" rtl="0">
              <a:lnSpc>
                <a:spcPct val="130000"/>
              </a:lnSpc>
              <a:spcBef>
                <a:spcPts val="1400"/>
              </a:spcBef>
              <a:spcAft>
                <a:spcPts val="0"/>
              </a:spcAft>
              <a:buNone/>
            </a:pPr>
            <a:r>
              <a:rPr lang="en-GB" sz="2300">
                <a:solidFill>
                  <a:srgbClr val="610B4B"/>
                </a:solidFill>
                <a:highlight>
                  <a:srgbClr val="FFFFFF"/>
                </a:highlight>
                <a:latin typeface="Times New Roman"/>
                <a:ea typeface="Times New Roman"/>
                <a:cs typeface="Times New Roman"/>
                <a:sym typeface="Times New Roman"/>
              </a:rPr>
              <a:t>Ceilometer</a:t>
            </a:r>
            <a:endParaRPr sz="2200">
              <a:solidFill>
                <a:srgbClr val="610B4B"/>
              </a:solidFill>
              <a:highlight>
                <a:srgbClr val="FFFFFF"/>
              </a:highlight>
              <a:latin typeface="Times New Roman"/>
              <a:ea typeface="Times New Roman"/>
              <a:cs typeface="Times New Roman"/>
              <a:sym typeface="Times New Roman"/>
            </a:endParaRPr>
          </a:p>
          <a:p>
            <a:pPr marL="0" lvl="0" indent="0" algn="l" rtl="0">
              <a:lnSpc>
                <a:spcPct val="130000"/>
              </a:lnSpc>
              <a:spcBef>
                <a:spcPts val="1400"/>
              </a:spcBef>
              <a:spcAft>
                <a:spcPts val="0"/>
              </a:spcAft>
              <a:buNone/>
            </a:pPr>
            <a:r>
              <a:rPr lang="en-GB" sz="2000">
                <a:solidFill>
                  <a:srgbClr val="666666"/>
                </a:solidFill>
                <a:highlight>
                  <a:srgbClr val="FFFFFF"/>
                </a:highlight>
                <a:latin typeface="Times New Roman"/>
                <a:ea typeface="Times New Roman"/>
                <a:cs typeface="Times New Roman"/>
                <a:sym typeface="Times New Roman"/>
              </a:rPr>
              <a:t>It allows the collection of data generated by OpenStack services. These data can be used for processes such as customer invoicing and system monitoring.</a:t>
            </a:r>
            <a:endParaRPr sz="2000">
              <a:solidFill>
                <a:srgbClr val="666666"/>
              </a:solidFill>
              <a:highlight>
                <a:srgbClr val="FFFFFF"/>
              </a:highlight>
              <a:latin typeface="Times New Roman"/>
              <a:ea typeface="Times New Roman"/>
              <a:cs typeface="Times New Roman"/>
              <a:sym typeface="Times New Roman"/>
            </a:endParaRPr>
          </a:p>
          <a:p>
            <a:pPr marL="0" lvl="0" indent="0" algn="l" rtl="0">
              <a:lnSpc>
                <a:spcPct val="115000"/>
              </a:lnSpc>
              <a:spcBef>
                <a:spcPts val="400"/>
              </a:spcBef>
              <a:spcAft>
                <a:spcPts val="0"/>
              </a:spcAft>
              <a:buNone/>
            </a:pPr>
            <a:endParaRPr sz="1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Sneha Pawar</a:t>
            </a:r>
            <a:endParaRPr/>
          </a:p>
        </p:txBody>
      </p:sp>
      <p:sp>
        <p:nvSpPr>
          <p:cNvPr id="241" name="Google Shape;241;p3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19</a:t>
            </a:fld>
            <a:endParaRPr/>
          </a:p>
        </p:txBody>
      </p:sp>
      <p:sp>
        <p:nvSpPr>
          <p:cNvPr id="242" name="Google Shape;242;p32"/>
          <p:cNvSpPr txBox="1"/>
          <p:nvPr/>
        </p:nvSpPr>
        <p:spPr>
          <a:xfrm>
            <a:off x="544195" y="448310"/>
            <a:ext cx="7820660" cy="313817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1400"/>
              </a:spcBef>
              <a:spcAft>
                <a:spcPts val="0"/>
              </a:spcAft>
              <a:buSzPts val="1100"/>
              <a:buNone/>
            </a:pPr>
            <a:r>
              <a:rPr lang="en-GB" sz="2300">
                <a:solidFill>
                  <a:srgbClr val="610B4B"/>
                </a:solidFill>
                <a:highlight>
                  <a:srgbClr val="FFFFFF"/>
                </a:highlight>
                <a:latin typeface="Times New Roman"/>
                <a:ea typeface="Times New Roman"/>
                <a:cs typeface="Times New Roman"/>
                <a:sym typeface="Times New Roman"/>
              </a:rPr>
              <a:t>Heat</a:t>
            </a:r>
            <a:endParaRPr sz="2300">
              <a:solidFill>
                <a:srgbClr val="610B4B"/>
              </a:solidFill>
              <a:highlight>
                <a:srgbClr val="FFFFFF"/>
              </a:highlight>
              <a:latin typeface="Times New Roman"/>
              <a:ea typeface="Times New Roman"/>
              <a:cs typeface="Times New Roman"/>
              <a:sym typeface="Times New Roman"/>
            </a:endParaRPr>
          </a:p>
          <a:p>
            <a:pPr marL="0" lvl="0" indent="0" algn="l" rtl="0">
              <a:lnSpc>
                <a:spcPct val="130000"/>
              </a:lnSpc>
              <a:spcBef>
                <a:spcPts val="1400"/>
              </a:spcBef>
              <a:spcAft>
                <a:spcPts val="400"/>
              </a:spcAft>
              <a:buClr>
                <a:schemeClr val="dk1"/>
              </a:buClr>
              <a:buSzPts val="1100"/>
              <a:buFont typeface="Arial"/>
              <a:buNone/>
            </a:pPr>
            <a:r>
              <a:rPr lang="en-GB" sz="2200">
                <a:solidFill>
                  <a:srgbClr val="666666"/>
                </a:solidFill>
                <a:highlight>
                  <a:srgbClr val="FFFFFF"/>
                </a:highlight>
                <a:latin typeface="Times New Roman"/>
                <a:ea typeface="Times New Roman"/>
                <a:cs typeface="Times New Roman"/>
                <a:sym typeface="Times New Roman"/>
              </a:rPr>
              <a:t>Heat provides the OpenStack users with a way to automate the creation of cloud components like networks,instances,storage devices and much more.</a:t>
            </a:r>
            <a:endParaRPr sz="2200">
              <a:solidFill>
                <a:srgbClr val="666666"/>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sldNum" sz="quarter" idx="12"/>
          </p:nvPr>
        </p:nvSpPr>
        <p:spPr>
          <a:xfrm>
            <a:off x="5673566" y="4508634"/>
            <a:ext cx="1855946" cy="2053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675"/>
              <a:t>2</a:t>
            </a:fld>
            <a:endParaRPr sz="675"/>
          </a:p>
        </p:txBody>
      </p:sp>
      <p:sp>
        <p:nvSpPr>
          <p:cNvPr id="96" name="Google Shape;96;p14"/>
          <p:cNvSpPr txBox="1">
            <a:spLocks noGrp="1"/>
          </p:cNvSpPr>
          <p:nvPr>
            <p:ph type="body" idx="4294967295"/>
          </p:nvPr>
        </p:nvSpPr>
        <p:spPr>
          <a:xfrm>
            <a:off x="110067" y="222250"/>
            <a:ext cx="8898466" cy="4918950"/>
          </a:xfrm>
          <a:prstGeom prst="rect">
            <a:avLst/>
          </a:prstGeom>
          <a:noFill/>
          <a:ln>
            <a:noFill/>
          </a:ln>
        </p:spPr>
        <p:txBody>
          <a:bodyPr spcFirstLastPara="1" wrap="square" lIns="91425" tIns="45700" rIns="91425" bIns="45700" anchor="t" anchorCtr="0">
            <a:noAutofit/>
          </a:bodyPr>
          <a:lstStyle/>
          <a:p>
            <a:pPr marL="190500" lvl="0" indent="-254000" algn="l" rtl="0">
              <a:lnSpc>
                <a:spcPct val="90000"/>
              </a:lnSpc>
              <a:spcBef>
                <a:spcPts val="0"/>
              </a:spcBef>
              <a:spcAft>
                <a:spcPts val="0"/>
              </a:spcAft>
              <a:buClr>
                <a:srgbClr val="CC0000"/>
              </a:buClr>
              <a:buSzPts val="4000"/>
              <a:buFont typeface="Noto Sans Symbols"/>
              <a:buChar char="❖"/>
            </a:pPr>
            <a:r>
              <a:rPr lang="en-GB" sz="4000" u="sng" dirty="0">
                <a:solidFill>
                  <a:srgbClr val="CC0000"/>
                </a:solidFill>
              </a:rPr>
              <a:t> </a:t>
            </a:r>
            <a:r>
              <a:rPr lang="en-GB" sz="4500" u="sng" dirty="0">
                <a:solidFill>
                  <a:srgbClr val="CC0000"/>
                </a:solidFill>
              </a:rPr>
              <a:t>Subtopics</a:t>
            </a:r>
            <a:endParaRPr sz="4500" u="sng" dirty="0">
              <a:solidFill>
                <a:srgbClr val="CC0000"/>
              </a:solidFill>
            </a:endParaRPr>
          </a:p>
          <a:p>
            <a:pPr marL="190500" lvl="0" indent="-228600" algn="l" rtl="0">
              <a:lnSpc>
                <a:spcPct val="90000"/>
              </a:lnSpc>
              <a:spcBef>
                <a:spcPts val="2782"/>
              </a:spcBef>
              <a:spcAft>
                <a:spcPts val="0"/>
              </a:spcAft>
              <a:buClr>
                <a:schemeClr val="accent2"/>
              </a:buClr>
              <a:buSzPts val="2266"/>
              <a:buFont typeface="Arial"/>
              <a:buChar char="•"/>
            </a:pPr>
            <a:r>
              <a:rPr lang="en-GB" sz="2266" dirty="0">
                <a:solidFill>
                  <a:schemeClr val="accent2"/>
                </a:solidFill>
              </a:rPr>
              <a:t>Introduction to Cloud</a:t>
            </a:r>
            <a:endParaRPr sz="2266" dirty="0">
              <a:solidFill>
                <a:schemeClr val="accent2"/>
              </a:solidFill>
            </a:endParaRPr>
          </a:p>
          <a:p>
            <a:pPr marL="190500" lvl="0" indent="-228600" algn="l" rtl="0">
              <a:lnSpc>
                <a:spcPct val="90000"/>
              </a:lnSpc>
              <a:spcBef>
                <a:spcPts val="2782"/>
              </a:spcBef>
              <a:spcAft>
                <a:spcPts val="0"/>
              </a:spcAft>
              <a:buClr>
                <a:schemeClr val="accent2"/>
              </a:buClr>
              <a:buSzPts val="2266"/>
              <a:buFont typeface="Arial"/>
              <a:buChar char="•"/>
            </a:pPr>
            <a:r>
              <a:rPr lang="en-GB" sz="2266" dirty="0">
                <a:solidFill>
                  <a:schemeClr val="accent2"/>
                </a:solidFill>
              </a:rPr>
              <a:t>What is OpenStack</a:t>
            </a:r>
            <a:endParaRPr sz="2266" dirty="0">
              <a:solidFill>
                <a:schemeClr val="accent2"/>
              </a:solidFill>
            </a:endParaRPr>
          </a:p>
          <a:p>
            <a:pPr marL="190500" lvl="0" indent="-186134" algn="l" rtl="0">
              <a:spcBef>
                <a:spcPts val="2782"/>
              </a:spcBef>
              <a:spcAft>
                <a:spcPts val="0"/>
              </a:spcAft>
              <a:buClr>
                <a:schemeClr val="accent2"/>
              </a:buClr>
              <a:buSzPts val="2266"/>
              <a:buChar char="•"/>
            </a:pPr>
            <a:r>
              <a:rPr lang="en-GB" sz="2266" dirty="0">
                <a:solidFill>
                  <a:schemeClr val="accent2"/>
                </a:solidFill>
              </a:rPr>
              <a:t>Benefits of OpenStack</a:t>
            </a:r>
            <a:endParaRPr sz="2266" dirty="0">
              <a:solidFill>
                <a:schemeClr val="accent2"/>
              </a:solidFill>
            </a:endParaRPr>
          </a:p>
          <a:p>
            <a:pPr marL="190500" lvl="0" indent="-186134" algn="l" rtl="0">
              <a:spcBef>
                <a:spcPts val="2782"/>
              </a:spcBef>
              <a:spcAft>
                <a:spcPts val="0"/>
              </a:spcAft>
              <a:buClr>
                <a:schemeClr val="accent2"/>
              </a:buClr>
              <a:buSzPts val="2266"/>
              <a:buChar char="•"/>
            </a:pPr>
            <a:r>
              <a:rPr lang="en-GB" sz="2266" dirty="0">
                <a:solidFill>
                  <a:schemeClr val="accent2"/>
                </a:solidFill>
              </a:rPr>
              <a:t>OpenStack in Cloud</a:t>
            </a:r>
            <a:endParaRPr sz="2266" dirty="0">
              <a:solidFill>
                <a:schemeClr val="accent2"/>
              </a:solidFill>
            </a:endParaRPr>
          </a:p>
          <a:p>
            <a:pPr marL="190500" lvl="0" indent="-228600" algn="l" rtl="0">
              <a:lnSpc>
                <a:spcPct val="90000"/>
              </a:lnSpc>
              <a:spcBef>
                <a:spcPts val="2782"/>
              </a:spcBef>
              <a:spcAft>
                <a:spcPts val="0"/>
              </a:spcAft>
              <a:buClr>
                <a:schemeClr val="accent2"/>
              </a:buClr>
              <a:buSzPts val="2266"/>
              <a:buFont typeface="Arial"/>
              <a:buChar char="•"/>
            </a:pPr>
            <a:r>
              <a:rPr lang="en-GB" sz="2266" dirty="0">
                <a:solidFill>
                  <a:schemeClr val="accent2"/>
                </a:solidFill>
              </a:rPr>
              <a:t>Deployment Models of OpenStack</a:t>
            </a:r>
            <a:endParaRPr sz="2266" dirty="0">
              <a:solidFill>
                <a:schemeClr val="accent2"/>
              </a:solidFill>
            </a:endParaRPr>
          </a:p>
          <a:p>
            <a:pPr marL="190500" lvl="0" indent="-228600" algn="l" rtl="0">
              <a:lnSpc>
                <a:spcPct val="90000"/>
              </a:lnSpc>
              <a:spcBef>
                <a:spcPts val="2782"/>
              </a:spcBef>
              <a:spcAft>
                <a:spcPts val="0"/>
              </a:spcAft>
              <a:buClr>
                <a:schemeClr val="accent2"/>
              </a:buClr>
              <a:buSzPts val="2266"/>
              <a:buFont typeface="Arial"/>
              <a:buChar char="•"/>
            </a:pPr>
            <a:r>
              <a:rPr lang="en-GB" sz="2266" dirty="0">
                <a:solidFill>
                  <a:schemeClr val="accent2"/>
                </a:solidFill>
              </a:rPr>
              <a:t>OpenStack Architecture</a:t>
            </a:r>
            <a:endParaRPr sz="2266" dirty="0">
              <a:solidFill>
                <a:schemeClr val="accent2"/>
              </a:solidFill>
            </a:endParaRPr>
          </a:p>
          <a:p>
            <a:pPr marL="190500" lvl="0" indent="-228600" algn="l" rtl="0">
              <a:lnSpc>
                <a:spcPct val="90000"/>
              </a:lnSpc>
              <a:spcBef>
                <a:spcPts val="2782"/>
              </a:spcBef>
              <a:spcAft>
                <a:spcPts val="0"/>
              </a:spcAft>
              <a:buClr>
                <a:schemeClr val="accent2"/>
              </a:buClr>
              <a:buSzPts val="2266"/>
              <a:buFont typeface="Arial"/>
              <a:buChar char="•"/>
            </a:pPr>
            <a:r>
              <a:rPr lang="en-GB" sz="2266" dirty="0">
                <a:solidFill>
                  <a:schemeClr val="accent2"/>
                </a:solidFill>
              </a:rPr>
              <a:t>OpenStack Components</a:t>
            </a:r>
            <a:endParaRPr sz="2266" dirty="0">
              <a:solidFill>
                <a:schemeClr val="accent2"/>
              </a:solidFill>
            </a:endParaRPr>
          </a:p>
          <a:p>
            <a:pPr marL="190500" lvl="0" indent="-228615" algn="l" rtl="0">
              <a:lnSpc>
                <a:spcPct val="90000"/>
              </a:lnSpc>
              <a:spcBef>
                <a:spcPts val="2782"/>
              </a:spcBef>
              <a:spcAft>
                <a:spcPts val="0"/>
              </a:spcAft>
              <a:buClr>
                <a:schemeClr val="accent2"/>
              </a:buClr>
              <a:buSzPts val="2266"/>
              <a:buChar char="•"/>
            </a:pPr>
            <a:endParaRPr sz="2266" dirty="0">
              <a:solidFill>
                <a:schemeClr val="accent2"/>
              </a:solidFill>
            </a:endParaRPr>
          </a:p>
        </p:txBody>
      </p:sp>
      <p:pic>
        <p:nvPicPr>
          <p:cNvPr id="98" name="Google Shape;98;p14" descr="1200px-The_OpenStack_logo.svg"/>
          <p:cNvPicPr preferRelativeResize="0"/>
          <p:nvPr/>
        </p:nvPicPr>
        <p:blipFill rotWithShape="1">
          <a:blip r:embed="rId3">
            <a:alphaModFix/>
          </a:blip>
          <a:srcRect b="20817"/>
          <a:stretch/>
        </p:blipFill>
        <p:spPr>
          <a:xfrm>
            <a:off x="4572000" y="222250"/>
            <a:ext cx="4317899" cy="491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Sneha Pawar</a:t>
            </a:r>
            <a:endParaRPr/>
          </a:p>
        </p:txBody>
      </p:sp>
      <p:sp>
        <p:nvSpPr>
          <p:cNvPr id="248" name="Google Shape;248;p3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20</a:t>
            </a:fld>
            <a:endParaRPr/>
          </a:p>
        </p:txBody>
      </p:sp>
      <p:sp>
        <p:nvSpPr>
          <p:cNvPr id="249" name="Google Shape;249;p33"/>
          <p:cNvSpPr txBox="1"/>
          <p:nvPr/>
        </p:nvSpPr>
        <p:spPr>
          <a:xfrm>
            <a:off x="516890" y="1416050"/>
            <a:ext cx="7720330" cy="15684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9600">
                <a:solidFill>
                  <a:schemeClr val="accent1"/>
                </a:solidFill>
                <a:latin typeface="Calibri"/>
                <a:ea typeface="Calibri"/>
                <a:cs typeface="Calibri"/>
                <a:sym typeface="Calibri"/>
              </a:rPr>
              <a:t>Thank You</a:t>
            </a:r>
            <a:endParaRPr sz="960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675"/>
              <a:t>Sneha Pawar</a:t>
            </a:r>
            <a:endParaRPr sz="675"/>
          </a:p>
        </p:txBody>
      </p:sp>
      <p:sp>
        <p:nvSpPr>
          <p:cNvPr id="104" name="Google Shape;104;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675"/>
              <a:t>3</a:t>
            </a:fld>
            <a:endParaRPr sz="675"/>
          </a:p>
        </p:txBody>
      </p:sp>
      <p:sp>
        <p:nvSpPr>
          <p:cNvPr id="105" name="Google Shape;105;p15"/>
          <p:cNvSpPr txBox="1"/>
          <p:nvPr/>
        </p:nvSpPr>
        <p:spPr>
          <a:xfrm>
            <a:off x="423300" y="3344900"/>
            <a:ext cx="8355900" cy="213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350"/>
              <a:buFont typeface="Noto Sans Symbols"/>
              <a:buNone/>
            </a:pPr>
            <a:endParaRPr sz="1350" b="0" i="0" u="none" strike="noStrike" cap="none">
              <a:solidFill>
                <a:schemeClr val="dk1"/>
              </a:solidFill>
              <a:latin typeface="Calibri"/>
              <a:ea typeface="Calibri"/>
              <a:cs typeface="Calibri"/>
              <a:sym typeface="Calibri"/>
            </a:endParaRPr>
          </a:p>
        </p:txBody>
      </p:sp>
      <p:pic>
        <p:nvPicPr>
          <p:cNvPr id="106" name="Google Shape;106;p15"/>
          <p:cNvPicPr preferRelativeResize="0"/>
          <p:nvPr/>
        </p:nvPicPr>
        <p:blipFill rotWithShape="1">
          <a:blip r:embed="rId3">
            <a:alphaModFix/>
          </a:blip>
          <a:srcRect/>
          <a:stretch/>
        </p:blipFill>
        <p:spPr>
          <a:xfrm>
            <a:off x="5174350" y="163550"/>
            <a:ext cx="3430450" cy="1875575"/>
          </a:xfrm>
          <a:prstGeom prst="rect">
            <a:avLst/>
          </a:prstGeom>
          <a:noFill/>
          <a:ln>
            <a:noFill/>
          </a:ln>
        </p:spPr>
      </p:pic>
      <p:sp>
        <p:nvSpPr>
          <p:cNvPr id="107" name="Google Shape;107;p15"/>
          <p:cNvSpPr txBox="1"/>
          <p:nvPr/>
        </p:nvSpPr>
        <p:spPr>
          <a:xfrm>
            <a:off x="423300" y="246775"/>
            <a:ext cx="8448600" cy="4243439"/>
          </a:xfrm>
          <a:prstGeom prst="rect">
            <a:avLst/>
          </a:prstGeom>
          <a:noFill/>
          <a:ln>
            <a:noFill/>
          </a:ln>
        </p:spPr>
        <p:txBody>
          <a:bodyPr spcFirstLastPara="1" wrap="square" lIns="91425" tIns="91425" rIns="91425" bIns="91425" anchor="t" anchorCtr="0">
            <a:spAutoFit/>
          </a:bodyPr>
          <a:lstStyle/>
          <a:p>
            <a:pPr marL="0" lvl="0" indent="-193675" algn="l" rtl="0">
              <a:spcBef>
                <a:spcPts val="0"/>
              </a:spcBef>
              <a:spcAft>
                <a:spcPts val="0"/>
              </a:spcAft>
              <a:buClr>
                <a:schemeClr val="accent1"/>
              </a:buClr>
              <a:buSzPts val="3050"/>
              <a:buFont typeface="Noto Sans Symbols"/>
              <a:buChar char="⮚"/>
            </a:pPr>
            <a:r>
              <a:rPr lang="en-GB" sz="3050" dirty="0">
                <a:solidFill>
                  <a:schemeClr val="accent1"/>
                </a:solidFill>
                <a:latin typeface="Calibri"/>
                <a:ea typeface="Calibri"/>
                <a:cs typeface="Calibri"/>
                <a:sym typeface="Calibri"/>
              </a:rPr>
              <a:t>Introduction to Cloud</a:t>
            </a:r>
            <a:endParaRPr sz="3050" dirty="0">
              <a:solidFill>
                <a:schemeClr val="accent1"/>
              </a:solidFill>
              <a:latin typeface="Calibri"/>
              <a:ea typeface="Calibri"/>
              <a:cs typeface="Calibri"/>
              <a:sym typeface="Calibri"/>
            </a:endParaRPr>
          </a:p>
          <a:p>
            <a:pPr marL="0" lvl="0" indent="0" algn="l" rtl="0">
              <a:spcBef>
                <a:spcPts val="0"/>
              </a:spcBef>
              <a:spcAft>
                <a:spcPts val="0"/>
              </a:spcAft>
              <a:buNone/>
            </a:pPr>
            <a:endParaRPr sz="3050" dirty="0">
              <a:solidFill>
                <a:schemeClr val="accent1"/>
              </a:solidFill>
              <a:latin typeface="Calibri"/>
              <a:ea typeface="Calibri"/>
              <a:cs typeface="Calibri"/>
              <a:sym typeface="Calibri"/>
            </a:endParaRPr>
          </a:p>
          <a:p>
            <a:pPr marL="0" lvl="0" indent="0" algn="l" rtl="0">
              <a:spcBef>
                <a:spcPts val="0"/>
              </a:spcBef>
              <a:spcAft>
                <a:spcPts val="0"/>
              </a:spcAft>
              <a:buNone/>
            </a:pPr>
            <a:r>
              <a:rPr lang="en-GB" sz="3050" b="1" u="sng" dirty="0">
                <a:solidFill>
                  <a:schemeClr val="dk1"/>
                </a:solidFill>
                <a:highlight>
                  <a:srgbClr val="FFFFFF"/>
                </a:highlight>
                <a:latin typeface="Calibri"/>
                <a:ea typeface="Calibri"/>
                <a:cs typeface="Calibri"/>
                <a:sym typeface="Calibri"/>
              </a:rPr>
              <a:t>Cloud</a:t>
            </a:r>
            <a:r>
              <a:rPr lang="en-GB" sz="3050" dirty="0">
                <a:solidFill>
                  <a:schemeClr val="dk1"/>
                </a:solidFill>
                <a:highlight>
                  <a:srgbClr val="FFFFFF"/>
                </a:highlight>
                <a:latin typeface="Calibri"/>
                <a:ea typeface="Calibri"/>
                <a:cs typeface="Calibri"/>
                <a:sym typeface="Calibri"/>
              </a:rPr>
              <a:t> :- </a:t>
            </a:r>
            <a:endParaRPr sz="305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25"/>
              <a:buFont typeface="Noto Sans Symbols"/>
              <a:buNone/>
            </a:pPr>
            <a:endParaRPr sz="1625" dirty="0">
              <a:solidFill>
                <a:schemeClr val="dk1"/>
              </a:solidFill>
              <a:latin typeface="Calibri"/>
              <a:ea typeface="Calibri"/>
              <a:cs typeface="Calibri"/>
              <a:sym typeface="Calibri"/>
            </a:endParaRPr>
          </a:p>
          <a:p>
            <a:pPr marL="0" lvl="0" indent="0" algn="l" rtl="0">
              <a:spcBef>
                <a:spcPts val="0"/>
              </a:spcBef>
              <a:spcAft>
                <a:spcPts val="0"/>
              </a:spcAft>
              <a:buNone/>
            </a:pPr>
            <a:r>
              <a:rPr lang="en-GB" sz="1950" b="1" dirty="0">
                <a:solidFill>
                  <a:schemeClr val="dk1"/>
                </a:solidFill>
                <a:latin typeface="Calibri"/>
                <a:ea typeface="Calibri"/>
                <a:cs typeface="Calibri"/>
                <a:sym typeface="Calibri"/>
              </a:rPr>
              <a:t>“The Cloud is just a metaphor for the internet.”</a:t>
            </a:r>
            <a:endParaRPr sz="1950" b="1" dirty="0">
              <a:solidFill>
                <a:schemeClr val="dk1"/>
              </a:solidFill>
              <a:latin typeface="Calibri"/>
              <a:ea typeface="Calibri"/>
              <a:cs typeface="Calibri"/>
              <a:sym typeface="Calibri"/>
            </a:endParaRPr>
          </a:p>
          <a:p>
            <a:pPr marL="0" lvl="0" indent="0" algn="l" rtl="0">
              <a:spcBef>
                <a:spcPts val="0"/>
              </a:spcBef>
              <a:spcAft>
                <a:spcPts val="0"/>
              </a:spcAft>
              <a:buNone/>
            </a:pPr>
            <a:endParaRPr sz="1950" b="1" dirty="0">
              <a:solidFill>
                <a:schemeClr val="dk1"/>
              </a:solidFill>
              <a:latin typeface="Calibri"/>
              <a:ea typeface="Calibri"/>
              <a:cs typeface="Calibri"/>
              <a:sym typeface="Calibri"/>
            </a:endParaRPr>
          </a:p>
          <a:p>
            <a:pPr marL="0" lvl="0" indent="0" algn="l" rtl="0">
              <a:spcBef>
                <a:spcPts val="0"/>
              </a:spcBef>
              <a:spcAft>
                <a:spcPts val="0"/>
              </a:spcAft>
              <a:buNone/>
            </a:pPr>
            <a:r>
              <a:rPr lang="en-GB" sz="1950" dirty="0">
                <a:solidFill>
                  <a:schemeClr val="dk1"/>
                </a:solidFill>
                <a:latin typeface="Calibri"/>
                <a:ea typeface="Calibri"/>
                <a:cs typeface="Calibri"/>
                <a:sym typeface="Calibri"/>
              </a:rPr>
              <a:t>&gt; In the simplest terms, cloud computing means storing and accessing data and programs over the internet instead of your computer’s hard drive.</a:t>
            </a:r>
            <a:endParaRPr sz="195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350"/>
              <a:buFont typeface="Noto Sans Symbols"/>
              <a:buNone/>
            </a:pPr>
            <a:endParaRPr sz="195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350"/>
              <a:buFont typeface="Noto Sans Symbols"/>
              <a:buNone/>
            </a:pPr>
            <a:r>
              <a:rPr lang="en-GB" sz="1950" dirty="0">
                <a:solidFill>
                  <a:schemeClr val="dk1"/>
                </a:solidFill>
                <a:latin typeface="Calibri"/>
                <a:ea typeface="Calibri"/>
                <a:cs typeface="Calibri"/>
                <a:sym typeface="Calibri"/>
              </a:rPr>
              <a:t>&gt; It simply means accessing hardware and software services from a provider, on the internet.</a:t>
            </a:r>
            <a:endParaRPr sz="195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350"/>
              <a:buFont typeface="Noto Sans Symbols"/>
              <a:buNone/>
            </a:pPr>
            <a:r>
              <a:rPr lang="en-GB" sz="1950" dirty="0">
                <a:solidFill>
                  <a:schemeClr val="dk1"/>
                </a:solidFill>
                <a:latin typeface="Calibri"/>
                <a:ea typeface="Calibri"/>
                <a:cs typeface="Calibri"/>
                <a:sym typeface="Calibri"/>
              </a:rPr>
              <a:t>	</a:t>
            </a:r>
            <a:endParaRPr sz="305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675"/>
              <a:t>Sneha Pawar</a:t>
            </a:r>
            <a:endParaRPr sz="675"/>
          </a:p>
        </p:txBody>
      </p:sp>
      <p:sp>
        <p:nvSpPr>
          <p:cNvPr id="113" name="Google Shape;113;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675"/>
              <a:t>4</a:t>
            </a:fld>
            <a:endParaRPr sz="675"/>
          </a:p>
        </p:txBody>
      </p:sp>
      <p:pic>
        <p:nvPicPr>
          <p:cNvPr id="114" name="Google Shape;114;p16"/>
          <p:cNvPicPr preferRelativeResize="0"/>
          <p:nvPr/>
        </p:nvPicPr>
        <p:blipFill rotWithShape="1">
          <a:blip r:embed="rId3">
            <a:alphaModFix/>
          </a:blip>
          <a:srcRect/>
          <a:stretch/>
        </p:blipFill>
        <p:spPr>
          <a:xfrm>
            <a:off x="4918950" y="71550"/>
            <a:ext cx="4078275" cy="5233750"/>
          </a:xfrm>
          <a:prstGeom prst="rect">
            <a:avLst/>
          </a:prstGeom>
          <a:noFill/>
          <a:ln>
            <a:noFill/>
          </a:ln>
        </p:spPr>
      </p:pic>
      <p:sp>
        <p:nvSpPr>
          <p:cNvPr id="115" name="Google Shape;115;p16"/>
          <p:cNvSpPr txBox="1"/>
          <p:nvPr/>
        </p:nvSpPr>
        <p:spPr>
          <a:xfrm>
            <a:off x="232525" y="71550"/>
            <a:ext cx="4221300" cy="5517175"/>
          </a:xfrm>
          <a:prstGeom prst="rect">
            <a:avLst/>
          </a:prstGeom>
          <a:noFill/>
          <a:ln>
            <a:noFill/>
          </a:ln>
        </p:spPr>
        <p:txBody>
          <a:bodyPr spcFirstLastPara="1" wrap="square" lIns="91425" tIns="45700" rIns="91425" bIns="45700" anchor="t" anchorCtr="0">
            <a:noAutofit/>
          </a:bodyPr>
          <a:lstStyle/>
          <a:p>
            <a:pPr marL="0" marR="0" lvl="0" indent="-190500" algn="l" rtl="0">
              <a:spcBef>
                <a:spcPts val="0"/>
              </a:spcBef>
              <a:spcAft>
                <a:spcPts val="0"/>
              </a:spcAft>
              <a:buClr>
                <a:schemeClr val="accent1"/>
              </a:buClr>
              <a:buSzPts val="3000"/>
              <a:buFont typeface="Noto Sans Symbols"/>
              <a:buChar char="⮚"/>
            </a:pPr>
            <a:r>
              <a:rPr lang="en-GB" sz="3000" b="0" i="0" u="none" strike="noStrike" cap="none" dirty="0">
                <a:solidFill>
                  <a:schemeClr val="accent1"/>
                </a:solidFill>
                <a:latin typeface="Calibri"/>
                <a:ea typeface="Calibri"/>
                <a:cs typeface="Calibri"/>
                <a:sym typeface="Calibri"/>
              </a:rPr>
              <a:t> Cloud Service Models</a:t>
            </a:r>
            <a:endParaRPr sz="3000" dirty="0">
              <a:solidFill>
                <a:schemeClr val="accent1"/>
              </a:solidFill>
              <a:latin typeface="Calibri"/>
              <a:ea typeface="Calibri"/>
              <a:cs typeface="Calibri"/>
              <a:sym typeface="Calibri"/>
            </a:endParaRPr>
          </a:p>
          <a:p>
            <a:pPr marL="0" marR="0" lvl="0" indent="0" algn="l" rtl="0">
              <a:spcBef>
                <a:spcPts val="0"/>
              </a:spcBef>
              <a:spcAft>
                <a:spcPts val="0"/>
              </a:spcAft>
              <a:buClr>
                <a:schemeClr val="dk1"/>
              </a:buClr>
              <a:buSzPts val="1350"/>
              <a:buFont typeface="Noto Sans Symbols"/>
              <a:buNone/>
            </a:pPr>
            <a:endParaRPr sz="1350" b="0" i="0" u="none" strike="noStrike" cap="none" dirty="0">
              <a:solidFill>
                <a:schemeClr val="accent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en-GB" sz="2500" b="0" i="0" u="sng" strike="noStrike" cap="none" dirty="0">
                <a:solidFill>
                  <a:schemeClr val="dk1"/>
                </a:solidFill>
                <a:highlight>
                  <a:srgbClr val="6D9EEB"/>
                </a:highlight>
                <a:latin typeface="Calibri"/>
                <a:ea typeface="Calibri"/>
                <a:cs typeface="Calibri"/>
                <a:sym typeface="Calibri"/>
              </a:rPr>
              <a:t>SaaS</a:t>
            </a:r>
            <a:endParaRPr sz="1650" b="0" i="0" u="sng" strike="noStrike" cap="none" dirty="0">
              <a:solidFill>
                <a:schemeClr val="accent1"/>
              </a:solidFill>
              <a:highlight>
                <a:srgbClr val="6D9EEB"/>
              </a:highlight>
              <a:latin typeface="Calibri"/>
              <a:ea typeface="Calibri"/>
              <a:cs typeface="Calibri"/>
              <a:sym typeface="Calibri"/>
            </a:endParaRPr>
          </a:p>
          <a:p>
            <a:pPr marL="0" marR="0" lvl="0" indent="0" algn="l" rtl="0">
              <a:spcBef>
                <a:spcPts val="0"/>
              </a:spcBef>
              <a:spcAft>
                <a:spcPts val="0"/>
              </a:spcAft>
              <a:buClr>
                <a:schemeClr val="dk1"/>
              </a:buClr>
              <a:buSzPts val="1400"/>
              <a:buFont typeface="Noto Sans Symbols"/>
              <a:buNone/>
            </a:pPr>
            <a:r>
              <a:rPr lang="en-GB" sz="1800" b="1" i="0" u="none" strike="noStrike" cap="none" dirty="0" err="1">
                <a:solidFill>
                  <a:schemeClr val="dk1"/>
                </a:solidFill>
                <a:latin typeface="Calibri"/>
                <a:ea typeface="Calibri"/>
                <a:cs typeface="Calibri"/>
                <a:sym typeface="Calibri"/>
              </a:rPr>
              <a:t>Saas</a:t>
            </a:r>
            <a:r>
              <a:rPr lang="en-GB" sz="1800" b="1" i="0" u="none" strike="noStrike" cap="none" dirty="0">
                <a:solidFill>
                  <a:schemeClr val="dk1"/>
                </a:solidFill>
                <a:latin typeface="Calibri"/>
                <a:ea typeface="Calibri"/>
                <a:cs typeface="Calibri"/>
                <a:sym typeface="Calibri"/>
              </a:rPr>
              <a:t> Applications are designed for end-users, delivered over the web.</a:t>
            </a: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Noto Sans Symbols"/>
              <a:buNone/>
            </a:pPr>
            <a:r>
              <a:rPr lang="en-GB" sz="1800" b="1" i="0" u="none" strike="noStrike" cap="none" dirty="0" err="1">
                <a:solidFill>
                  <a:schemeClr val="dk1"/>
                </a:solidFill>
                <a:latin typeface="Calibri"/>
                <a:ea typeface="Calibri"/>
                <a:cs typeface="Calibri"/>
                <a:sym typeface="Calibri"/>
              </a:rPr>
              <a:t>Eg.</a:t>
            </a:r>
            <a:r>
              <a:rPr lang="en-GB" sz="1800" b="1" i="0" u="none" strike="noStrike" cap="none" dirty="0">
                <a:solidFill>
                  <a:schemeClr val="dk1"/>
                </a:solidFill>
                <a:latin typeface="Calibri"/>
                <a:ea typeface="Calibri"/>
                <a:cs typeface="Calibri"/>
                <a:sym typeface="Calibri"/>
              </a:rPr>
              <a:t> Office365</a:t>
            </a: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50"/>
              <a:buFont typeface="Noto Sans Symbols"/>
              <a:buNone/>
            </a:pPr>
            <a:endParaRPr sz="135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en-GB" sz="2400" b="0" i="0" u="none" strike="noStrike" cap="none" dirty="0">
                <a:solidFill>
                  <a:schemeClr val="dk1"/>
                </a:solidFill>
                <a:highlight>
                  <a:srgbClr val="00FF00"/>
                </a:highlight>
                <a:latin typeface="Calibri"/>
                <a:ea typeface="Calibri"/>
                <a:cs typeface="Calibri"/>
                <a:sym typeface="Calibri"/>
              </a:rPr>
              <a:t>PaaS</a:t>
            </a:r>
            <a:endParaRPr sz="13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Noto Sans Symbols"/>
              <a:buNone/>
            </a:pPr>
            <a:r>
              <a:rPr lang="en-GB" sz="1700" b="1" dirty="0">
                <a:solidFill>
                  <a:schemeClr val="dk1"/>
                </a:solidFill>
                <a:latin typeface="Calibri"/>
                <a:ea typeface="Calibri"/>
                <a:cs typeface="Calibri"/>
                <a:sym typeface="Calibri"/>
              </a:rPr>
              <a:t>PaaS is a set of tools and services designed for developers.  Developers can develop and host applications on it. </a:t>
            </a:r>
            <a:endParaRPr sz="170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Noto Sans Symbols"/>
              <a:buNone/>
            </a:pPr>
            <a:r>
              <a:rPr lang="en-GB" sz="1700" b="1" dirty="0" err="1">
                <a:solidFill>
                  <a:schemeClr val="dk1"/>
                </a:solidFill>
                <a:latin typeface="Calibri"/>
                <a:ea typeface="Calibri"/>
                <a:cs typeface="Calibri"/>
                <a:sym typeface="Calibri"/>
              </a:rPr>
              <a:t>Eg.</a:t>
            </a:r>
            <a:r>
              <a:rPr lang="en-GB" sz="1700" b="1" dirty="0">
                <a:solidFill>
                  <a:schemeClr val="dk1"/>
                </a:solidFill>
                <a:latin typeface="Calibri"/>
                <a:ea typeface="Calibri"/>
                <a:cs typeface="Calibri"/>
                <a:sym typeface="Calibri"/>
              </a:rPr>
              <a:t> Google App Engine, Windows Azure</a:t>
            </a:r>
            <a:endParaRPr sz="170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Noto Sans Symbols"/>
              <a:buNone/>
            </a:pPr>
            <a:endParaRPr sz="170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en-GB" sz="2500" b="0" i="0" u="none" strike="noStrike" cap="none" dirty="0">
                <a:solidFill>
                  <a:schemeClr val="dk1"/>
                </a:solidFill>
                <a:highlight>
                  <a:srgbClr val="E69138"/>
                </a:highlight>
                <a:latin typeface="Calibri"/>
                <a:ea typeface="Calibri"/>
                <a:cs typeface="Calibri"/>
                <a:sym typeface="Calibri"/>
              </a:rPr>
              <a:t>IaaS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Noto Sans Symbols"/>
              <a:buNone/>
            </a:pPr>
            <a:r>
              <a:rPr lang="en-GB" sz="1700" b="1" i="0" u="none" strike="noStrike" cap="none" dirty="0">
                <a:solidFill>
                  <a:schemeClr val="dk1"/>
                </a:solidFill>
                <a:latin typeface="Calibri"/>
                <a:ea typeface="Calibri"/>
                <a:cs typeface="Calibri"/>
                <a:sym typeface="Calibri"/>
              </a:rPr>
              <a:t>IaaS is the infrastructure service which includes servers, storage, networks, and operating systems. </a:t>
            </a:r>
            <a:endParaRPr sz="17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Noto Sans Symbols"/>
              <a:buNone/>
            </a:pPr>
            <a:r>
              <a:rPr lang="en-GB" sz="1700" b="1" dirty="0" err="1">
                <a:solidFill>
                  <a:schemeClr val="dk1"/>
                </a:solidFill>
                <a:latin typeface="Calibri"/>
                <a:ea typeface="Calibri"/>
                <a:cs typeface="Calibri"/>
                <a:sym typeface="Calibri"/>
              </a:rPr>
              <a:t>Eg.</a:t>
            </a:r>
            <a:r>
              <a:rPr lang="en-GB" sz="1700" b="1" dirty="0">
                <a:solidFill>
                  <a:schemeClr val="dk1"/>
                </a:solidFill>
                <a:latin typeface="Calibri"/>
                <a:ea typeface="Calibri"/>
                <a:cs typeface="Calibri"/>
                <a:sym typeface="Calibri"/>
              </a:rPr>
              <a:t> </a:t>
            </a:r>
            <a:r>
              <a:rPr lang="en-GB" sz="1700" b="1" i="0" u="none" strike="noStrike" cap="none" dirty="0">
                <a:solidFill>
                  <a:schemeClr val="dk1"/>
                </a:solidFill>
                <a:latin typeface="Calibri"/>
                <a:ea typeface="Calibri"/>
                <a:cs typeface="Calibri"/>
                <a:sym typeface="Calibri"/>
              </a:rPr>
              <a:t>OpenStack</a:t>
            </a:r>
            <a:r>
              <a:rPr lang="en-GB" sz="1700" b="1" dirty="0">
                <a:solidFill>
                  <a:schemeClr val="dk1"/>
                </a:solidFill>
                <a:latin typeface="Calibri"/>
                <a:ea typeface="Calibri"/>
                <a:cs typeface="Calibri"/>
                <a:sym typeface="Calibri"/>
              </a:rPr>
              <a:t>, AWS</a:t>
            </a:r>
            <a:endParaRPr sz="17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Sneha Pawar</a:t>
            </a:r>
            <a:endParaRPr/>
          </a:p>
        </p:txBody>
      </p:sp>
      <p:sp>
        <p:nvSpPr>
          <p:cNvPr id="121" name="Google Shape;121;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122" name="Google Shape;122;p17"/>
          <p:cNvSpPr txBox="1"/>
          <p:nvPr/>
        </p:nvSpPr>
        <p:spPr>
          <a:xfrm>
            <a:off x="408300" y="196750"/>
            <a:ext cx="8481600" cy="213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b="0" i="0" u="none" strike="noStrike" cap="none">
              <a:solidFill>
                <a:schemeClr val="accent1"/>
              </a:solidFill>
              <a:latin typeface="Calibri"/>
              <a:ea typeface="Calibri"/>
              <a:cs typeface="Calibri"/>
              <a:sym typeface="Calibri"/>
            </a:endParaRPr>
          </a:p>
          <a:p>
            <a:pPr marL="0" marR="0" lvl="0" indent="-190500" algn="l" rtl="0">
              <a:spcBef>
                <a:spcPts val="0"/>
              </a:spcBef>
              <a:spcAft>
                <a:spcPts val="0"/>
              </a:spcAft>
              <a:buClr>
                <a:schemeClr val="accent1"/>
              </a:buClr>
              <a:buSzPts val="3000"/>
              <a:buFont typeface="Noto Sans Symbols"/>
              <a:buChar char="⮚"/>
            </a:pPr>
            <a:r>
              <a:rPr lang="en-GB" sz="3000" b="0" i="0" u="none" strike="noStrike" cap="none">
                <a:solidFill>
                  <a:schemeClr val="accent1"/>
                </a:solidFill>
                <a:latin typeface="Calibri"/>
                <a:ea typeface="Calibri"/>
                <a:cs typeface="Calibri"/>
                <a:sym typeface="Calibri"/>
              </a:rPr>
              <a:t> </a:t>
            </a:r>
            <a:r>
              <a:rPr lang="en-GB" sz="3000">
                <a:solidFill>
                  <a:schemeClr val="accent1"/>
                </a:solidFill>
                <a:latin typeface="Calibri"/>
                <a:ea typeface="Calibri"/>
                <a:cs typeface="Calibri"/>
                <a:sym typeface="Calibri"/>
              </a:rPr>
              <a:t>Types of</a:t>
            </a:r>
            <a:r>
              <a:rPr lang="en-GB" sz="3000" b="0" i="0" u="none" strike="noStrike" cap="none">
                <a:solidFill>
                  <a:schemeClr val="accent1"/>
                </a:solidFill>
                <a:latin typeface="Calibri"/>
                <a:ea typeface="Calibri"/>
                <a:cs typeface="Calibri"/>
                <a:sym typeface="Calibri"/>
              </a:rPr>
              <a:t> Cloud</a:t>
            </a:r>
            <a:endParaRPr sz="3000" b="0" i="0" u="none" strike="noStrike" cap="none">
              <a:solidFill>
                <a:schemeClr val="accent1"/>
              </a:solidFill>
              <a:latin typeface="Calibri"/>
              <a:ea typeface="Calibri"/>
              <a:cs typeface="Calibri"/>
              <a:sym typeface="Calibri"/>
            </a:endParaRPr>
          </a:p>
          <a:p>
            <a:pPr marL="0" marR="0" lvl="0" indent="-6350" algn="l" rtl="0">
              <a:spcBef>
                <a:spcPts val="0"/>
              </a:spcBef>
              <a:spcAft>
                <a:spcPts val="0"/>
              </a:spcAft>
              <a:buClr>
                <a:schemeClr val="accent1"/>
              </a:buClr>
              <a:buSzPts val="100"/>
              <a:buFont typeface="Calibri"/>
              <a:buChar char="⮚"/>
            </a:pPr>
            <a:endParaRPr sz="100">
              <a:solidFill>
                <a:schemeClr val="accent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en-GB" sz="2200" b="1" i="0" u="sng" strike="noStrike" cap="none">
                <a:solidFill>
                  <a:schemeClr val="dk1"/>
                </a:solidFill>
                <a:latin typeface="Calibri"/>
                <a:ea typeface="Calibri"/>
                <a:cs typeface="Calibri"/>
                <a:sym typeface="Calibri"/>
              </a:rPr>
              <a:t>Public clouds</a:t>
            </a:r>
            <a:endParaRPr sz="2200" b="1" u="sng">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Noto Sans Symbols"/>
              <a:buNone/>
            </a:pPr>
            <a:r>
              <a:rPr lang="en-GB" sz="2000" b="0" i="0" u="none" strike="noStrike" cap="none">
                <a:solidFill>
                  <a:schemeClr val="dk1"/>
                </a:solidFill>
                <a:latin typeface="Calibri"/>
                <a:ea typeface="Calibri"/>
                <a:cs typeface="Calibri"/>
                <a:sym typeface="Calibri"/>
              </a:rPr>
              <a:t>- Public clouds are cloud systems that are available for everyone’s use.</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Noto Sans Symbols"/>
              <a:buNone/>
            </a:pPr>
            <a:r>
              <a:rPr lang="en-GB" sz="2000" b="0" i="0" u="none" strike="noStrike" cap="none">
                <a:solidFill>
                  <a:schemeClr val="dk1"/>
                </a:solidFill>
                <a:latin typeface="Calibri"/>
                <a:ea typeface="Calibri"/>
                <a:cs typeface="Calibri"/>
                <a:sym typeface="Calibri"/>
              </a:rPr>
              <a:t>- Public cloud services can be both free and subscription based, depending on the user’s needs and provider’s business policy.</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Noto Sans Symbols"/>
              <a:buNone/>
            </a:pPr>
            <a:endParaRPr sz="16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1600"/>
              <a:buFont typeface="Noto Sans Symbols"/>
              <a:buNone/>
            </a:pPr>
            <a:endParaRPr sz="16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1600"/>
              <a:buFont typeface="Noto Sans Symbols"/>
              <a:buNone/>
            </a:pPr>
            <a:endParaRPr sz="1600" b="0" i="0" u="none" strike="noStrike" cap="none">
              <a:solidFill>
                <a:schemeClr val="dk1"/>
              </a:solidFill>
              <a:latin typeface="Calibri"/>
              <a:ea typeface="Calibri"/>
              <a:cs typeface="Calibri"/>
              <a:sym typeface="Calibri"/>
            </a:endParaRPr>
          </a:p>
        </p:txBody>
      </p:sp>
      <p:pic>
        <p:nvPicPr>
          <p:cNvPr id="123" name="Google Shape;123;p17"/>
          <p:cNvPicPr preferRelativeResize="0"/>
          <p:nvPr/>
        </p:nvPicPr>
        <p:blipFill>
          <a:blip r:embed="rId3">
            <a:alphaModFix/>
          </a:blip>
          <a:stretch>
            <a:fillRect/>
          </a:stretch>
        </p:blipFill>
        <p:spPr>
          <a:xfrm>
            <a:off x="1359425" y="2487250"/>
            <a:ext cx="6242600" cy="281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Sneha Pawar</a:t>
            </a:r>
            <a:endParaRPr/>
          </a:p>
        </p:txBody>
      </p:sp>
      <p:sp>
        <p:nvSpPr>
          <p:cNvPr id="129" name="Google Shape;129;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130" name="Google Shape;130;p18"/>
          <p:cNvSpPr txBox="1"/>
          <p:nvPr/>
        </p:nvSpPr>
        <p:spPr>
          <a:xfrm>
            <a:off x="423550" y="414650"/>
            <a:ext cx="8260800" cy="1109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2200" b="1" i="0" u="sng" strike="noStrike" cap="none">
                <a:solidFill>
                  <a:schemeClr val="dk1"/>
                </a:solidFill>
                <a:latin typeface="Calibri"/>
                <a:ea typeface="Calibri"/>
                <a:cs typeface="Calibri"/>
                <a:sym typeface="Calibri"/>
              </a:rPr>
              <a:t>P</a:t>
            </a:r>
            <a:r>
              <a:rPr lang="en-GB" sz="2200" b="1" u="sng">
                <a:solidFill>
                  <a:schemeClr val="dk1"/>
                </a:solidFill>
                <a:latin typeface="Calibri"/>
                <a:ea typeface="Calibri"/>
                <a:cs typeface="Calibri"/>
                <a:sym typeface="Calibri"/>
              </a:rPr>
              <a:t>rivate</a:t>
            </a:r>
            <a:r>
              <a:rPr lang="en-GB" sz="2200" b="1" i="0" u="sng" strike="noStrike" cap="none">
                <a:solidFill>
                  <a:schemeClr val="dk1"/>
                </a:solidFill>
                <a:latin typeface="Calibri"/>
                <a:ea typeface="Calibri"/>
                <a:cs typeface="Calibri"/>
                <a:sym typeface="Calibri"/>
              </a:rPr>
              <a:t> clouds</a:t>
            </a:r>
            <a:endParaRPr sz="2400" b="1" i="0" u="sng"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en-GB" sz="2000" b="0" i="0" u="none" strike="noStrike" cap="none">
                <a:solidFill>
                  <a:schemeClr val="dk1"/>
                </a:solidFill>
                <a:latin typeface="Calibri"/>
                <a:ea typeface="Calibri"/>
                <a:cs typeface="Calibri"/>
                <a:sym typeface="Calibri"/>
              </a:rPr>
              <a:t>- A private cloud can offer the same services as a public cloud.</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r>
              <a:rPr lang="en-GB" sz="2000" b="0" i="0" u="none" strike="noStrike" cap="none">
                <a:solidFill>
                  <a:schemeClr val="dk1"/>
                </a:solidFill>
                <a:latin typeface="Calibri"/>
                <a:ea typeface="Calibri"/>
                <a:cs typeface="Calibri"/>
                <a:sym typeface="Calibri"/>
              </a:rPr>
              <a:t>- Its services are limited to people behind the company’s firewall.</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pic>
        <p:nvPicPr>
          <p:cNvPr id="131" name="Google Shape;131;p18"/>
          <p:cNvPicPr preferRelativeResize="0"/>
          <p:nvPr/>
        </p:nvPicPr>
        <p:blipFill>
          <a:blip r:embed="rId3">
            <a:alphaModFix/>
          </a:blip>
          <a:stretch>
            <a:fillRect/>
          </a:stretch>
        </p:blipFill>
        <p:spPr>
          <a:xfrm>
            <a:off x="1062851" y="1676750"/>
            <a:ext cx="7190625" cy="341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
        <p:nvSpPr>
          <p:cNvPr id="145" name="Google Shape;145;p20"/>
          <p:cNvSpPr txBox="1"/>
          <p:nvPr/>
        </p:nvSpPr>
        <p:spPr>
          <a:xfrm>
            <a:off x="733375" y="339850"/>
            <a:ext cx="79776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u="sng">
                <a:solidFill>
                  <a:schemeClr val="dk1"/>
                </a:solidFill>
                <a:latin typeface="Calibri"/>
                <a:ea typeface="Calibri"/>
                <a:cs typeface="Calibri"/>
                <a:sym typeface="Calibri"/>
              </a:rPr>
              <a:t>Hybrid clouds</a:t>
            </a:r>
            <a:endParaRPr sz="2200" b="1" u="sng">
              <a:solidFill>
                <a:schemeClr val="dk1"/>
              </a:solidFill>
              <a:latin typeface="Calibri"/>
              <a:ea typeface="Calibri"/>
              <a:cs typeface="Calibri"/>
              <a:sym typeface="Calibri"/>
            </a:endParaRPr>
          </a:p>
          <a:p>
            <a:pPr marL="0" lvl="0" indent="0" algn="l" rtl="0">
              <a:spcBef>
                <a:spcPts val="0"/>
              </a:spcBef>
              <a:spcAft>
                <a:spcPts val="0"/>
              </a:spcAft>
              <a:buNone/>
            </a:pPr>
            <a:r>
              <a:rPr lang="en-GB" sz="2100">
                <a:solidFill>
                  <a:schemeClr val="dk1"/>
                </a:solidFill>
                <a:latin typeface="Calibri"/>
                <a:ea typeface="Calibri"/>
                <a:cs typeface="Calibri"/>
                <a:sym typeface="Calibri"/>
              </a:rPr>
              <a:t>Hybrid cloud is a heterogenous distributed system resulted by combining facilities of public cloud and private cloud.</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n-GB" sz="2100">
                <a:solidFill>
                  <a:schemeClr val="dk1"/>
                </a:solidFill>
                <a:latin typeface="Calibri"/>
                <a:ea typeface="Calibri"/>
                <a:cs typeface="Calibri"/>
                <a:sym typeface="Calibri"/>
              </a:rPr>
              <a:t>It takes advantages of both public and private cloud.</a:t>
            </a:r>
            <a:endParaRPr sz="2100">
              <a:solidFill>
                <a:schemeClr val="dk1"/>
              </a:solidFill>
              <a:latin typeface="Calibri"/>
              <a:ea typeface="Calibri"/>
              <a:cs typeface="Calibri"/>
              <a:sym typeface="Calibri"/>
            </a:endParaRPr>
          </a:p>
          <a:p>
            <a:pPr marL="0" lvl="0" indent="0" algn="l" rtl="0">
              <a:spcBef>
                <a:spcPts val="0"/>
              </a:spcBef>
              <a:spcAft>
                <a:spcPts val="0"/>
              </a:spcAft>
              <a:buNone/>
            </a:pPr>
            <a:endParaRPr sz="2100">
              <a:solidFill>
                <a:schemeClr val="dk1"/>
              </a:solidFill>
              <a:latin typeface="Calibri"/>
              <a:ea typeface="Calibri"/>
              <a:cs typeface="Calibri"/>
              <a:sym typeface="Calibri"/>
            </a:endParaRPr>
          </a:p>
          <a:p>
            <a:pPr marL="0" lvl="0" indent="0" algn="l" rtl="0">
              <a:spcBef>
                <a:spcPts val="0"/>
              </a:spcBef>
              <a:spcAft>
                <a:spcPts val="0"/>
              </a:spcAft>
              <a:buNone/>
            </a:pPr>
            <a:endParaRPr sz="2100">
              <a:solidFill>
                <a:schemeClr val="dk1"/>
              </a:solidFill>
              <a:latin typeface="Calibri"/>
              <a:ea typeface="Calibri"/>
              <a:cs typeface="Calibri"/>
              <a:sym typeface="Calibri"/>
            </a:endParaRPr>
          </a:p>
          <a:p>
            <a:pPr marL="0" lvl="0" indent="0" algn="l" rtl="0">
              <a:spcBef>
                <a:spcPts val="0"/>
              </a:spcBef>
              <a:spcAft>
                <a:spcPts val="0"/>
              </a:spcAft>
              <a:buNone/>
            </a:pPr>
            <a:endParaRPr sz="2100">
              <a:solidFill>
                <a:schemeClr val="dk1"/>
              </a:solidFill>
              <a:latin typeface="Calibri"/>
              <a:ea typeface="Calibri"/>
              <a:cs typeface="Calibri"/>
              <a:sym typeface="Calibri"/>
            </a:endParaRPr>
          </a:p>
          <a:p>
            <a:pPr marL="0" lvl="0" indent="0" algn="l" rtl="0">
              <a:spcBef>
                <a:spcPts val="0"/>
              </a:spcBef>
              <a:spcAft>
                <a:spcPts val="0"/>
              </a:spcAft>
              <a:buNone/>
            </a:pPr>
            <a:endParaRPr sz="2100">
              <a:solidFill>
                <a:schemeClr val="dk1"/>
              </a:solidFill>
              <a:latin typeface="Calibri"/>
              <a:ea typeface="Calibri"/>
              <a:cs typeface="Calibri"/>
              <a:sym typeface="Calibri"/>
            </a:endParaRPr>
          </a:p>
        </p:txBody>
      </p:sp>
      <p:pic>
        <p:nvPicPr>
          <p:cNvPr id="146" name="Google Shape;146;p20"/>
          <p:cNvPicPr preferRelativeResize="0"/>
          <p:nvPr/>
        </p:nvPicPr>
        <p:blipFill>
          <a:blip r:embed="rId3">
            <a:alphaModFix/>
          </a:blip>
          <a:stretch>
            <a:fillRect/>
          </a:stretch>
        </p:blipFill>
        <p:spPr>
          <a:xfrm>
            <a:off x="733375" y="1916050"/>
            <a:ext cx="7781975" cy="338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675"/>
              <a:t>Sneha Pawar</a:t>
            </a:r>
            <a:endParaRPr sz="675"/>
          </a:p>
        </p:txBody>
      </p:sp>
      <p:sp>
        <p:nvSpPr>
          <p:cNvPr id="152" name="Google Shape;152;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675"/>
              <a:t>8</a:t>
            </a:fld>
            <a:endParaRPr sz="675"/>
          </a:p>
        </p:txBody>
      </p:sp>
      <p:sp>
        <p:nvSpPr>
          <p:cNvPr id="153" name="Google Shape;153;p21"/>
          <p:cNvSpPr txBox="1"/>
          <p:nvPr/>
        </p:nvSpPr>
        <p:spPr>
          <a:xfrm>
            <a:off x="357500" y="147250"/>
            <a:ext cx="8491200" cy="3220800"/>
          </a:xfrm>
          <a:prstGeom prst="rect">
            <a:avLst/>
          </a:prstGeom>
          <a:noFill/>
          <a:ln>
            <a:noFill/>
          </a:ln>
        </p:spPr>
        <p:txBody>
          <a:bodyPr spcFirstLastPara="1" wrap="square" lIns="91425" tIns="45700" rIns="91425" bIns="45700" anchor="t" anchorCtr="0">
            <a:noAutofit/>
          </a:bodyPr>
          <a:lstStyle/>
          <a:p>
            <a:pPr marL="0" marR="0" lvl="0" indent="-193675" algn="l" rtl="0">
              <a:spcBef>
                <a:spcPts val="0"/>
              </a:spcBef>
              <a:spcAft>
                <a:spcPts val="0"/>
              </a:spcAft>
              <a:buClr>
                <a:schemeClr val="accent1"/>
              </a:buClr>
              <a:buSzPts val="3050"/>
              <a:buFont typeface="Noto Sans Symbols"/>
              <a:buChar char="⮚"/>
            </a:pPr>
            <a:r>
              <a:rPr lang="en-GB" sz="3050" b="0" i="0" u="none" strike="noStrike" cap="none" dirty="0">
                <a:solidFill>
                  <a:schemeClr val="accent1"/>
                </a:solidFill>
                <a:latin typeface="Calibri"/>
                <a:ea typeface="Calibri"/>
                <a:cs typeface="Calibri"/>
                <a:sym typeface="Calibri"/>
              </a:rPr>
              <a:t> What is OpenStack</a:t>
            </a:r>
            <a:endParaRPr sz="3050" b="0" i="0" u="none" strike="noStrike" cap="none" dirty="0">
              <a:solidFill>
                <a:schemeClr val="accent1"/>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endParaRPr sz="135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r>
              <a:rPr lang="en-GB" sz="2050" b="1" dirty="0">
                <a:solidFill>
                  <a:schemeClr val="dk1"/>
                </a:solidFill>
                <a:latin typeface="Calibri"/>
                <a:ea typeface="Calibri"/>
                <a:cs typeface="Calibri"/>
                <a:sym typeface="Calibri"/>
              </a:rPr>
              <a:t>&gt; OpenStack is a set of software tools that you can use to build your own cloud infrastructure, and you can use that infrastructure to build your applications on it.</a:t>
            </a:r>
            <a:endParaRPr sz="205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r>
              <a:rPr lang="en-GB" sz="2050" b="1" dirty="0">
                <a:solidFill>
                  <a:schemeClr val="dk1"/>
                </a:solidFill>
                <a:latin typeface="Calibri"/>
                <a:ea typeface="Calibri"/>
                <a:cs typeface="Calibri"/>
                <a:sym typeface="Calibri"/>
              </a:rPr>
              <a:t>&gt; OpenStack is a cloud OS that is used to control the large pools of computing, storage and networking resources within a data </a:t>
            </a:r>
            <a:r>
              <a:rPr lang="en-GB" sz="2050" b="1" dirty="0" err="1">
                <a:solidFill>
                  <a:schemeClr val="dk1"/>
                </a:solidFill>
                <a:latin typeface="Calibri"/>
                <a:ea typeface="Calibri"/>
                <a:cs typeface="Calibri"/>
                <a:sym typeface="Calibri"/>
              </a:rPr>
              <a:t>center</a:t>
            </a:r>
            <a:r>
              <a:rPr lang="en-GB" sz="2050" b="1" dirty="0">
                <a:solidFill>
                  <a:schemeClr val="dk1"/>
                </a:solidFill>
                <a:latin typeface="Calibri"/>
                <a:ea typeface="Calibri"/>
                <a:cs typeface="Calibri"/>
                <a:sym typeface="Calibri"/>
              </a:rPr>
              <a:t>.</a:t>
            </a:r>
            <a:endParaRPr sz="205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r>
              <a:rPr lang="en-GB" sz="2050" b="1" dirty="0">
                <a:solidFill>
                  <a:schemeClr val="dk1"/>
                </a:solidFill>
                <a:latin typeface="Calibri"/>
                <a:ea typeface="Calibri"/>
                <a:cs typeface="Calibri"/>
                <a:sym typeface="Calibri"/>
              </a:rPr>
              <a:t>&gt; OpenStack provides you with infrastructure when it comes to provide a cloud service.</a:t>
            </a:r>
            <a:endParaRPr sz="205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r>
              <a:rPr lang="en-GB" sz="2050" b="1" dirty="0">
                <a:solidFill>
                  <a:srgbClr val="0070C0"/>
                </a:solidFill>
                <a:latin typeface="Calibri"/>
                <a:ea typeface="Calibri"/>
                <a:cs typeface="Calibri"/>
                <a:sym typeface="Calibri"/>
              </a:rPr>
              <a:t>&gt; It was created in 2010 by </a:t>
            </a:r>
            <a:r>
              <a:rPr lang="en-GB" sz="2050" b="1" dirty="0" err="1">
                <a:solidFill>
                  <a:schemeClr val="accent2"/>
                </a:solidFill>
                <a:latin typeface="Calibri"/>
                <a:ea typeface="Calibri"/>
                <a:cs typeface="Calibri"/>
                <a:sym typeface="Calibri"/>
              </a:rPr>
              <a:t>Rackspace</a:t>
            </a:r>
            <a:r>
              <a:rPr lang="en-GB" sz="2050" b="1" dirty="0">
                <a:solidFill>
                  <a:srgbClr val="0070C0"/>
                </a:solidFill>
                <a:latin typeface="Calibri"/>
                <a:ea typeface="Calibri"/>
                <a:cs typeface="Calibri"/>
                <a:sym typeface="Calibri"/>
              </a:rPr>
              <a:t> and </a:t>
            </a:r>
            <a:r>
              <a:rPr lang="en-GB" sz="2050" b="1" dirty="0">
                <a:solidFill>
                  <a:schemeClr val="accent2"/>
                </a:solidFill>
                <a:latin typeface="Calibri"/>
                <a:ea typeface="Calibri"/>
                <a:cs typeface="Calibri"/>
                <a:sym typeface="Calibri"/>
              </a:rPr>
              <a:t>NASA</a:t>
            </a:r>
            <a:r>
              <a:rPr lang="en-GB" sz="2050" b="1" dirty="0">
                <a:solidFill>
                  <a:srgbClr val="0070C0"/>
                </a:solidFill>
                <a:latin typeface="Calibri"/>
                <a:ea typeface="Calibri"/>
                <a:cs typeface="Calibri"/>
                <a:sym typeface="Calibri"/>
              </a:rPr>
              <a:t> companies. </a:t>
            </a:r>
            <a:endParaRPr sz="2050" b="1" dirty="0">
              <a:solidFill>
                <a:srgbClr val="0070C0"/>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r>
              <a:rPr lang="en-GB" sz="2050" b="1" dirty="0">
                <a:solidFill>
                  <a:schemeClr val="dk1"/>
                </a:solidFill>
                <a:latin typeface="Calibri"/>
                <a:ea typeface="Calibri"/>
                <a:cs typeface="Calibri"/>
                <a:sym typeface="Calibri"/>
              </a:rPr>
              <a:t>&gt; OpenStack is the future of cloud computing backed by some of the biggest companies.</a:t>
            </a:r>
            <a:endParaRPr sz="205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endParaRPr sz="205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endParaRPr sz="2050" b="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50"/>
              <a:buFont typeface="Arial"/>
              <a:buNone/>
            </a:pPr>
            <a:endParaRPr sz="1350" b="0" i="0" u="none" strike="noStrike" cap="none" dirty="0">
              <a:solidFill>
                <a:schemeClr val="accent1"/>
              </a:solidFill>
              <a:latin typeface="Calibri"/>
              <a:ea typeface="Calibri"/>
              <a:cs typeface="Calibri"/>
              <a:sym typeface="Calibri"/>
            </a:endParaRPr>
          </a:p>
          <a:p>
            <a:pPr marL="0" marR="0" lvl="0" indent="0" algn="l" rtl="0">
              <a:spcBef>
                <a:spcPts val="0"/>
              </a:spcBef>
              <a:spcAft>
                <a:spcPts val="0"/>
              </a:spcAft>
              <a:buClr>
                <a:schemeClr val="dk1"/>
              </a:buClr>
              <a:buSzPts val="1350"/>
              <a:buFont typeface="Noto Sans Symbols"/>
              <a:buNone/>
            </a:pPr>
            <a:endParaRPr sz="1350" b="0" i="0" u="none" strike="noStrike" cap="none" dirty="0">
              <a:solidFill>
                <a:schemeClr val="accent1"/>
              </a:solidFill>
              <a:latin typeface="Calibri"/>
              <a:ea typeface="Calibri"/>
              <a:cs typeface="Calibri"/>
              <a:sym typeface="Calibri"/>
            </a:endParaRPr>
          </a:p>
        </p:txBody>
      </p:sp>
      <p:pic>
        <p:nvPicPr>
          <p:cNvPr id="154" name="Google Shape;154;p21" descr="1200px-The_OpenStack_logo.svg"/>
          <p:cNvPicPr preferRelativeResize="0"/>
          <p:nvPr/>
        </p:nvPicPr>
        <p:blipFill rotWithShape="1">
          <a:blip r:embed="rId3">
            <a:alphaModFix/>
          </a:blip>
          <a:srcRect r="10016" b="18492"/>
          <a:stretch/>
        </p:blipFill>
        <p:spPr>
          <a:xfrm>
            <a:off x="250425" y="4214675"/>
            <a:ext cx="1430976" cy="1012275"/>
          </a:xfrm>
          <a:prstGeom prst="rect">
            <a:avLst/>
          </a:prstGeom>
          <a:noFill/>
          <a:ln>
            <a:noFill/>
          </a:ln>
        </p:spPr>
      </p:pic>
      <p:pic>
        <p:nvPicPr>
          <p:cNvPr id="155" name="Google Shape;155;p21"/>
          <p:cNvPicPr preferRelativeResize="0"/>
          <p:nvPr/>
        </p:nvPicPr>
        <p:blipFill>
          <a:blip r:embed="rId4">
            <a:alphaModFix/>
          </a:blip>
          <a:stretch>
            <a:fillRect/>
          </a:stretch>
        </p:blipFill>
        <p:spPr>
          <a:xfrm>
            <a:off x="1890601" y="3801666"/>
            <a:ext cx="6958099" cy="149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
        <p:nvSpPr>
          <p:cNvPr id="162" name="Google Shape;162;p22"/>
          <p:cNvSpPr txBox="1">
            <a:spLocks noGrp="1"/>
          </p:cNvSpPr>
          <p:nvPr>
            <p:ph type="sldNum" idx="4294967295"/>
          </p:nvPr>
        </p:nvSpPr>
        <p:spPr>
          <a:xfrm>
            <a:off x="7086600" y="5305425"/>
            <a:ext cx="2057400" cy="304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
        <p:nvSpPr>
          <p:cNvPr id="163" name="Google Shape;163;p22"/>
          <p:cNvSpPr txBox="1"/>
          <p:nvPr/>
        </p:nvSpPr>
        <p:spPr>
          <a:xfrm>
            <a:off x="147250" y="0"/>
            <a:ext cx="8996700" cy="4047232"/>
          </a:xfrm>
          <a:prstGeom prst="rect">
            <a:avLst/>
          </a:prstGeom>
          <a:noFill/>
          <a:ln>
            <a:noFill/>
          </a:ln>
        </p:spPr>
        <p:txBody>
          <a:bodyPr spcFirstLastPara="1" wrap="square" lIns="91425" tIns="91425" rIns="91425" bIns="91425" anchor="t" anchorCtr="0">
            <a:spAutoFit/>
          </a:bodyPr>
          <a:lstStyle/>
          <a:p>
            <a:pPr marL="342900" lvl="0" indent="-400050" algn="l" rtl="0">
              <a:spcBef>
                <a:spcPts val="0"/>
              </a:spcBef>
              <a:spcAft>
                <a:spcPts val="0"/>
              </a:spcAft>
              <a:buClr>
                <a:schemeClr val="accent1"/>
              </a:buClr>
              <a:buSzPts val="3300"/>
              <a:buFont typeface="Noto Sans Symbols"/>
              <a:buChar char="❖"/>
            </a:pPr>
            <a:r>
              <a:rPr lang="en-GB" sz="3300" dirty="0">
                <a:solidFill>
                  <a:schemeClr val="accent1"/>
                </a:solidFill>
                <a:latin typeface="Calibri"/>
                <a:ea typeface="Calibri"/>
                <a:cs typeface="Calibri"/>
                <a:sym typeface="Calibri"/>
              </a:rPr>
              <a:t>Benefits of OpenStack</a:t>
            </a:r>
            <a:endParaRPr sz="3300" dirty="0">
              <a:solidFill>
                <a:schemeClr val="accent1"/>
              </a:solidFill>
              <a:latin typeface="Calibri"/>
              <a:ea typeface="Calibri"/>
              <a:cs typeface="Calibri"/>
              <a:sym typeface="Calibri"/>
            </a:endParaRPr>
          </a:p>
          <a:p>
            <a:pPr marL="0" lvl="0" indent="0" algn="l" rtl="0">
              <a:spcBef>
                <a:spcPts val="0"/>
              </a:spcBef>
              <a:spcAft>
                <a:spcPts val="0"/>
              </a:spcAft>
              <a:buNone/>
            </a:pPr>
            <a:endParaRPr sz="1400" dirty="0">
              <a:solidFill>
                <a:schemeClr val="accent1"/>
              </a:solidFill>
              <a:latin typeface="Calibri"/>
              <a:ea typeface="Calibri"/>
              <a:cs typeface="Calibri"/>
              <a:sym typeface="Calibri"/>
            </a:endParaRPr>
          </a:p>
          <a:p>
            <a:pPr marL="457200" lvl="0" indent="-444500" algn="l" rtl="0">
              <a:spcBef>
                <a:spcPts val="0"/>
              </a:spcBef>
              <a:spcAft>
                <a:spcPts val="0"/>
              </a:spcAft>
              <a:buClr>
                <a:srgbClr val="434343"/>
              </a:buClr>
              <a:buSzPts val="3400"/>
              <a:buFont typeface="Calibri"/>
              <a:buAutoNum type="arabicParenR"/>
            </a:pPr>
            <a:r>
              <a:rPr lang="en-GB" sz="3400" dirty="0">
                <a:solidFill>
                  <a:srgbClr val="434343"/>
                </a:solidFill>
                <a:latin typeface="Calibri"/>
                <a:ea typeface="Calibri"/>
                <a:cs typeface="Calibri"/>
                <a:sym typeface="Calibri"/>
              </a:rPr>
              <a:t>Open Source</a:t>
            </a:r>
            <a:endParaRPr sz="3400" dirty="0">
              <a:solidFill>
                <a:srgbClr val="434343"/>
              </a:solidFill>
              <a:latin typeface="Calibri"/>
              <a:ea typeface="Calibri"/>
              <a:cs typeface="Calibri"/>
              <a:sym typeface="Calibri"/>
            </a:endParaRPr>
          </a:p>
          <a:p>
            <a:pPr marL="457200" lvl="0" indent="-444500" algn="l" rtl="0">
              <a:spcBef>
                <a:spcPts val="0"/>
              </a:spcBef>
              <a:spcAft>
                <a:spcPts val="0"/>
              </a:spcAft>
              <a:buClr>
                <a:srgbClr val="434343"/>
              </a:buClr>
              <a:buSzPts val="3400"/>
              <a:buFont typeface="Calibri"/>
              <a:buAutoNum type="arabicParenR"/>
            </a:pPr>
            <a:r>
              <a:rPr lang="en-GB" sz="3400" dirty="0">
                <a:solidFill>
                  <a:srgbClr val="434343"/>
                </a:solidFill>
                <a:latin typeface="Calibri"/>
                <a:ea typeface="Calibri"/>
                <a:cs typeface="Calibri"/>
                <a:sym typeface="Calibri"/>
              </a:rPr>
              <a:t>Scalability</a:t>
            </a:r>
            <a:endParaRPr sz="3400" dirty="0">
              <a:solidFill>
                <a:srgbClr val="434343"/>
              </a:solidFill>
              <a:latin typeface="Calibri"/>
              <a:ea typeface="Calibri"/>
              <a:cs typeface="Calibri"/>
              <a:sym typeface="Calibri"/>
            </a:endParaRPr>
          </a:p>
          <a:p>
            <a:pPr marL="457200" lvl="0" indent="-444500" algn="l" rtl="0">
              <a:spcBef>
                <a:spcPts val="0"/>
              </a:spcBef>
              <a:spcAft>
                <a:spcPts val="0"/>
              </a:spcAft>
              <a:buClr>
                <a:srgbClr val="434343"/>
              </a:buClr>
              <a:buSzPts val="3400"/>
              <a:buFont typeface="Calibri"/>
              <a:buAutoNum type="arabicParenR"/>
            </a:pPr>
            <a:r>
              <a:rPr lang="en-GB" sz="3400" dirty="0">
                <a:solidFill>
                  <a:srgbClr val="434343"/>
                </a:solidFill>
                <a:latin typeface="Calibri"/>
                <a:ea typeface="Calibri"/>
                <a:cs typeface="Calibri"/>
                <a:sym typeface="Calibri"/>
              </a:rPr>
              <a:t>Security</a:t>
            </a:r>
            <a:endParaRPr sz="3400" dirty="0">
              <a:solidFill>
                <a:srgbClr val="434343"/>
              </a:solidFill>
              <a:latin typeface="Calibri"/>
              <a:ea typeface="Calibri"/>
              <a:cs typeface="Calibri"/>
              <a:sym typeface="Calibri"/>
            </a:endParaRPr>
          </a:p>
          <a:p>
            <a:pPr marL="457200" lvl="0" indent="-444500" algn="l" rtl="0">
              <a:spcBef>
                <a:spcPts val="0"/>
              </a:spcBef>
              <a:spcAft>
                <a:spcPts val="0"/>
              </a:spcAft>
              <a:buClr>
                <a:srgbClr val="434343"/>
              </a:buClr>
              <a:buSzPts val="3400"/>
              <a:buFont typeface="Calibri"/>
              <a:buAutoNum type="arabicParenR"/>
            </a:pPr>
            <a:r>
              <a:rPr lang="en-GB" sz="3400">
                <a:solidFill>
                  <a:srgbClr val="434343"/>
                </a:solidFill>
                <a:latin typeface="Calibri"/>
                <a:ea typeface="Calibri"/>
                <a:cs typeface="Calibri"/>
                <a:sym typeface="Calibri"/>
              </a:rPr>
              <a:t>Easy </a:t>
            </a:r>
            <a:r>
              <a:rPr lang="en-GB" sz="3400" dirty="0">
                <a:solidFill>
                  <a:srgbClr val="434343"/>
                </a:solidFill>
                <a:latin typeface="Calibri"/>
                <a:ea typeface="Calibri"/>
                <a:cs typeface="Calibri"/>
                <a:sym typeface="Calibri"/>
              </a:rPr>
              <a:t>to access and manage</a:t>
            </a:r>
            <a:endParaRPr sz="3400" dirty="0">
              <a:solidFill>
                <a:srgbClr val="434343"/>
              </a:solidFill>
              <a:latin typeface="Calibri"/>
              <a:ea typeface="Calibri"/>
              <a:cs typeface="Calibri"/>
              <a:sym typeface="Calibri"/>
            </a:endParaRPr>
          </a:p>
          <a:p>
            <a:pPr marL="457200" lvl="0" indent="-444500" algn="l" rtl="0">
              <a:spcBef>
                <a:spcPts val="0"/>
              </a:spcBef>
              <a:spcAft>
                <a:spcPts val="0"/>
              </a:spcAft>
              <a:buClr>
                <a:srgbClr val="434343"/>
              </a:buClr>
              <a:buSzPts val="3400"/>
              <a:buFont typeface="Calibri"/>
              <a:buAutoNum type="arabicParenR"/>
            </a:pPr>
            <a:r>
              <a:rPr lang="en-GB" sz="3400" dirty="0">
                <a:solidFill>
                  <a:srgbClr val="434343"/>
                </a:solidFill>
                <a:latin typeface="Calibri"/>
                <a:ea typeface="Calibri"/>
                <a:cs typeface="Calibri"/>
                <a:sym typeface="Calibri"/>
              </a:rPr>
              <a:t>Services</a:t>
            </a:r>
            <a:endParaRPr sz="3400" dirty="0">
              <a:solidFill>
                <a:srgbClr val="434343"/>
              </a:solidFill>
              <a:latin typeface="Calibri"/>
              <a:ea typeface="Calibri"/>
              <a:cs typeface="Calibri"/>
              <a:sym typeface="Calibri"/>
            </a:endParaRPr>
          </a:p>
          <a:p>
            <a:pPr marL="457200" lvl="0" indent="-444500" algn="l" rtl="0">
              <a:spcBef>
                <a:spcPts val="0"/>
              </a:spcBef>
              <a:spcAft>
                <a:spcPts val="0"/>
              </a:spcAft>
              <a:buClr>
                <a:srgbClr val="434343"/>
              </a:buClr>
              <a:buSzPts val="3400"/>
              <a:buFont typeface="Calibri"/>
              <a:buAutoNum type="arabicParenR"/>
            </a:pPr>
            <a:r>
              <a:rPr lang="en-GB" sz="3400">
                <a:solidFill>
                  <a:srgbClr val="434343"/>
                </a:solidFill>
                <a:latin typeface="Calibri"/>
                <a:ea typeface="Calibri"/>
                <a:cs typeface="Calibri"/>
                <a:sym typeface="Calibri"/>
              </a:rPr>
              <a:t>Strong community</a:t>
            </a:r>
            <a:endParaRPr sz="3400" dirty="0">
              <a:solidFill>
                <a:srgbClr val="43434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267</TotalTime>
  <Words>1008</Words>
  <Application>Microsoft Office PowerPoint</Application>
  <PresentationFormat>Custom</PresentationFormat>
  <Paragraphs>151</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Noto Sans Symbols</vt:lpstr>
      <vt:lpstr>Times New Roman</vt:lpstr>
      <vt:lpstr>Verdana</vt:lpstr>
      <vt:lpstr>Retrospect</vt:lpstr>
      <vt:lpstr>TOPIC : - OPENSTACK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 OPENSTACK </dc:title>
  <cp:lastModifiedBy>Sneha Pawar</cp:lastModifiedBy>
  <cp:revision>13</cp:revision>
  <dcterms:modified xsi:type="dcterms:W3CDTF">2021-03-02T15:03:34Z</dcterms:modified>
</cp:coreProperties>
</file>