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078"/>
    <a:srgbClr val="A6A6A6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7AAB-A18D-4CBF-A64F-090ED006CDB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C7C-D6BD-4A43-8A53-BA7B93E5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CC7C-D6BD-4A43-8A53-BA7B93E5C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C18B-1D2F-43D2-B97B-2F592BE558B6}" type="datetime1">
              <a:rPr lang="en-US" smtClean="0"/>
              <a:t>6/27/2021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BD3-C9A4-4005-8969-C82A432DC6BA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D3BB-D5FA-45A7-8167-3A03300E9F37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3B39-4CE5-405C-B525-8891D397B184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F288-18B6-45FD-BED4-C012C18AD54E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ADB-D7D3-4CC3-83D8-AB11D9EE11E1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F015-EE19-4F69-B1EA-43D19FAA4298}" type="datetime1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E5C-0F78-41EA-9413-06C443E24A85}" type="datetime1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68F4-0A15-4B75-9881-49EFFA99D47F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D5-934E-493D-B4FA-4EA2A4148E4A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9D7F-1423-441C-8E97-A66C95346E7C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B07E7D-45E3-4BE2-9C2E-17CD820953D8}" type="datetime1">
              <a:rPr lang="en-US" smtClean="0"/>
              <a:t>6/27/2021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24080D-C371-4354-911E-355797BE130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5915" y="810227"/>
            <a:ext cx="1062507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GEOGRAPHICAL ROUTING</a:t>
            </a:r>
          </a:p>
          <a:p>
            <a:pPr algn="ctr"/>
            <a:endParaRPr lang="en-US" sz="4400" smtClean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440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Subject : WSN</a:t>
            </a:r>
          </a:p>
          <a:p>
            <a:r>
              <a:rPr lang="en-US" sz="440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Name : Sneha Pawar.</a:t>
            </a:r>
          </a:p>
          <a:p>
            <a:r>
              <a:rPr lang="en-US" sz="440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Roll No : 11 </a:t>
            </a:r>
          </a:p>
          <a:p>
            <a:pPr algn="ctr"/>
            <a:endParaRPr lang="en-US" sz="4400" dirty="0" smtClean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8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Routing Effect Algorithm for Mobility (DREAM)</a:t>
            </a:r>
          </a:p>
          <a:p>
            <a:r>
              <a:rPr lang="en-US" dirty="0" smtClean="0"/>
              <a:t>Dissemination of location information:</a:t>
            </a:r>
          </a:p>
          <a:p>
            <a:pPr lvl="1"/>
            <a:r>
              <a:rPr lang="en-US" dirty="0" smtClean="0"/>
              <a:t>Each node periodically advertises its location ( and movement information) by flooding.</a:t>
            </a:r>
          </a:p>
          <a:p>
            <a:pPr lvl="1"/>
            <a:r>
              <a:rPr lang="en-US" dirty="0" smtClean="0"/>
              <a:t>This way, nodes have knowledge of one another’s location.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Packet carries </a:t>
            </a:r>
            <a:r>
              <a:rPr lang="en-US" dirty="0" smtClean="0"/>
              <a:t>2 nodes</a:t>
            </a:r>
            <a:r>
              <a:rPr lang="en-US" dirty="0" smtClean="0"/>
              <a:t> location which came in path.</a:t>
            </a:r>
            <a:endParaRPr lang="en-US" dirty="0" smtClean="0"/>
          </a:p>
          <a:p>
            <a:r>
              <a:rPr lang="en-US" dirty="0" smtClean="0"/>
              <a:t>Forwarded towards only a certain direction.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69059" y="2850292"/>
            <a:ext cx="6540843" cy="3410376"/>
            <a:chOff x="2669059" y="2850292"/>
            <a:chExt cx="6540843" cy="3410376"/>
          </a:xfrm>
        </p:grpSpPr>
        <p:pic>
          <p:nvPicPr>
            <p:cNvPr id="4" name="Picture 3" descr="geographical-routing-presentation-15-1024.jpg"/>
            <p:cNvPicPr>
              <a:picLocks noChangeAspect="1"/>
            </p:cNvPicPr>
            <p:nvPr/>
          </p:nvPicPr>
          <p:blipFill>
            <a:blip r:embed="rId2"/>
            <a:srcRect l="17838" t="36757" r="6757" b="9369"/>
            <a:stretch>
              <a:fillRect/>
            </a:stretch>
          </p:blipFill>
          <p:spPr>
            <a:xfrm>
              <a:off x="3006811" y="2936790"/>
              <a:ext cx="6203091" cy="3323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69059" y="2850292"/>
              <a:ext cx="1392195" cy="733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3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5617"/>
            <a:ext cx="10972800" cy="4132917"/>
          </a:xfrm>
        </p:spPr>
        <p:txBody>
          <a:bodyPr/>
          <a:lstStyle/>
          <a:p>
            <a:r>
              <a:rPr lang="en-US" dirty="0" smtClean="0"/>
              <a:t>“GRID: A Fully Location-Aware Routing Protocol for Mobile Ad Hoc Networks”</a:t>
            </a:r>
          </a:p>
          <a:p>
            <a:r>
              <a:rPr lang="en-US" dirty="0" smtClean="0"/>
              <a:t>Partition </a:t>
            </a:r>
            <a:r>
              <a:rPr lang="en-US" dirty="0" smtClean="0"/>
              <a:t>the physical area into d x d squares called grids.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geographical-routing-presentation-16-1024.jpg"/>
          <p:cNvPicPr>
            <a:picLocks noChangeAspect="1"/>
          </p:cNvPicPr>
          <p:nvPr/>
        </p:nvPicPr>
        <p:blipFill>
          <a:blip r:embed="rId2"/>
          <a:srcRect l="26757" t="53453" r="28378" b="6066"/>
          <a:stretch>
            <a:fillRect/>
          </a:stretch>
        </p:blipFill>
        <p:spPr>
          <a:xfrm>
            <a:off x="3833805" y="3198445"/>
            <a:ext cx="4102443" cy="277615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each grid, a leader is elected, called gateway.</a:t>
            </a:r>
          </a:p>
          <a:p>
            <a:r>
              <a:rPr lang="en-US" dirty="0" smtClean="0"/>
              <a:t>Responsibility of gateways:</a:t>
            </a:r>
          </a:p>
          <a:p>
            <a:pPr lvl="1"/>
            <a:r>
              <a:rPr lang="en-US" dirty="0" smtClean="0"/>
              <a:t>Forward route discovery packets</a:t>
            </a:r>
          </a:p>
          <a:p>
            <a:pPr lvl="1"/>
            <a:r>
              <a:rPr lang="en-US" dirty="0" smtClean="0"/>
              <a:t>Propagate data packets to neighbor grids </a:t>
            </a:r>
          </a:p>
          <a:p>
            <a:pPr lvl="1"/>
            <a:r>
              <a:rPr lang="en-US" dirty="0" smtClean="0"/>
              <a:t>Maintain routes which passes the grid</a:t>
            </a:r>
          </a:p>
          <a:p>
            <a:pPr marL="228600" lvl="1"/>
            <a:r>
              <a:rPr lang="en-US" sz="2800" dirty="0" smtClean="0"/>
              <a:t>Routing is performed in a grid-by-grid manner.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91221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Search Range Options</a:t>
            </a:r>
            <a:endParaRPr lang="en-US" dirty="0"/>
          </a:p>
        </p:txBody>
      </p:sp>
      <p:pic>
        <p:nvPicPr>
          <p:cNvPr id="4" name="Content Placeholder 3" descr="geographical-routing-presentation-18-1024.jpg"/>
          <p:cNvPicPr>
            <a:picLocks noGrp="1" noChangeAspect="1"/>
          </p:cNvPicPr>
          <p:nvPr>
            <p:ph idx="1"/>
          </p:nvPr>
        </p:nvPicPr>
        <p:blipFill>
          <a:blip r:embed="rId2"/>
          <a:srcRect l="9285" t="19141" r="8847" b="5363"/>
          <a:stretch>
            <a:fillRect/>
          </a:stretch>
        </p:blipFill>
        <p:spPr>
          <a:xfrm>
            <a:off x="3014134" y="1922131"/>
            <a:ext cx="6476999" cy="447963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65463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election in a grid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“leader can be used.</a:t>
            </a:r>
          </a:p>
          <a:p>
            <a:r>
              <a:rPr lang="en-US" dirty="0" smtClean="0"/>
              <a:t>Multiple leaders in a grid are acceptable.</a:t>
            </a:r>
          </a:p>
          <a:p>
            <a:r>
              <a:rPr lang="en-US" dirty="0" smtClean="0"/>
              <a:t>Preference in electing a gateway:</a:t>
            </a:r>
          </a:p>
          <a:p>
            <a:pPr lvl="1"/>
            <a:r>
              <a:rPr lang="en-US" dirty="0" smtClean="0"/>
              <a:t>Near the physical center of the grid</a:t>
            </a:r>
          </a:p>
          <a:p>
            <a:pPr lvl="2"/>
            <a:r>
              <a:rPr lang="en-US" dirty="0" smtClean="0"/>
              <a:t>Likely to remain in the grid for longer time</a:t>
            </a:r>
          </a:p>
          <a:p>
            <a:pPr marL="685800" lvl="2"/>
            <a:r>
              <a:rPr lang="en-US" sz="2400" dirty="0" smtClean="0"/>
              <a:t>Once elected, a gateway remains so until leaving the grid </a:t>
            </a:r>
            <a:r>
              <a:rPr lang="en-US" sz="2400" dirty="0" smtClean="0"/>
              <a:t>election </a:t>
            </a:r>
            <a:r>
              <a:rPr lang="en-US" sz="2400" dirty="0" smtClean="0"/>
              <a:t>protocol in distributed computing</a:t>
            </a:r>
            <a:endParaRPr lang="en-US" sz="2800" dirty="0" smtClean="0"/>
          </a:p>
          <a:p>
            <a:pPr marL="228600" lvl="2">
              <a:buNone/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Geographical Routing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position-based routing </a:t>
            </a:r>
          </a:p>
          <a:p>
            <a:r>
              <a:rPr lang="en-US" dirty="0" smtClean="0"/>
              <a:t>Three major components of geographic routing:</a:t>
            </a:r>
          </a:p>
          <a:p>
            <a:pPr lvl="1"/>
            <a:r>
              <a:rPr lang="en-US" dirty="0" smtClean="0"/>
              <a:t>Location services (dissemination of location information)</a:t>
            </a:r>
          </a:p>
          <a:p>
            <a:pPr lvl="1"/>
            <a:r>
              <a:rPr lang="en-US" dirty="0" smtClean="0"/>
              <a:t>Forwarding strategies </a:t>
            </a:r>
          </a:p>
          <a:p>
            <a:pPr lvl="1"/>
            <a:r>
              <a:rPr lang="en-US" dirty="0" smtClean="0"/>
              <a:t>Recovery schemes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134" y="2244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452470-DECB-4C74-9420-8654058F66F1}"/>
              </a:ext>
            </a:extLst>
          </p:cNvPr>
          <p:cNvGrpSpPr/>
          <p:nvPr/>
        </p:nvGrpSpPr>
        <p:grpSpPr>
          <a:xfrm>
            <a:off x="2456543" y="105308"/>
            <a:ext cx="7278915" cy="937676"/>
            <a:chOff x="2456543" y="131812"/>
            <a:chExt cx="7278915" cy="93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GEOGRAPHICAL ROUTING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" y="1531750"/>
            <a:ext cx="10659834" cy="4706388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18B8E6B1-9215-4519-9B3A-0E406EB5408E}"/>
              </a:ext>
            </a:extLst>
          </p:cNvPr>
          <p:cNvGrpSpPr/>
          <p:nvPr/>
        </p:nvGrpSpPr>
        <p:grpSpPr>
          <a:xfrm>
            <a:off x="2405743" y="3314700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xmlns="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6410F76B-ACE8-482E-9F2E-8C9D0DC19558}"/>
              </a:ext>
            </a:extLst>
          </p:cNvPr>
          <p:cNvGrpSpPr/>
          <p:nvPr/>
        </p:nvGrpSpPr>
        <p:grpSpPr>
          <a:xfrm>
            <a:off x="3484468" y="5513381"/>
            <a:ext cx="454482" cy="454482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xmlns="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1A9E2F7-BA82-40F4-9484-07FAFC90D699}"/>
              </a:ext>
            </a:extLst>
          </p:cNvPr>
          <p:cNvGrpSpPr/>
          <p:nvPr/>
        </p:nvGrpSpPr>
        <p:grpSpPr>
          <a:xfrm>
            <a:off x="9412796" y="5267319"/>
            <a:ext cx="454482" cy="454482"/>
            <a:chOff x="8415130" y="2849217"/>
            <a:chExt cx="450574" cy="450574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xmlns="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19175456-F332-4C25-BE20-CF36D005179A}"/>
              </a:ext>
            </a:extLst>
          </p:cNvPr>
          <p:cNvGrpSpPr/>
          <p:nvPr/>
        </p:nvGrpSpPr>
        <p:grpSpPr>
          <a:xfrm>
            <a:off x="7876386" y="3410776"/>
            <a:ext cx="454482" cy="45448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xmlns="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95D7BEB-A22A-440A-A580-581BACD62571}"/>
              </a:ext>
            </a:extLst>
          </p:cNvPr>
          <p:cNvGrpSpPr/>
          <p:nvPr/>
        </p:nvGrpSpPr>
        <p:grpSpPr>
          <a:xfrm>
            <a:off x="3615633" y="2623209"/>
            <a:ext cx="454482" cy="45448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xmlns="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C7012AAB-9E7E-4015-8F6F-9D9D89EF1050}"/>
              </a:ext>
            </a:extLst>
          </p:cNvPr>
          <p:cNvGrpSpPr/>
          <p:nvPr/>
        </p:nvGrpSpPr>
        <p:grpSpPr>
          <a:xfrm>
            <a:off x="9506923" y="3049359"/>
            <a:ext cx="454482" cy="454482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xmlns="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EEC2EEFF-40DC-46A9-BBD0-ABADF28AD42B}"/>
              </a:ext>
            </a:extLst>
          </p:cNvPr>
          <p:cNvGrpSpPr/>
          <p:nvPr/>
        </p:nvGrpSpPr>
        <p:grpSpPr>
          <a:xfrm>
            <a:off x="1697831" y="2143126"/>
            <a:ext cx="935153" cy="1171574"/>
            <a:chOff x="1697831" y="2143126"/>
            <a:chExt cx="935153" cy="117157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27D0E2B9-11BB-4EB8-BD39-7B6E222EB39E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H="1" flipV="1">
              <a:off x="1990726" y="2143126"/>
              <a:ext cx="642258" cy="1171574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22F7ACD0-C135-423D-AB78-0AB13DE76A9D}"/>
                </a:ext>
              </a:extLst>
            </p:cNvPr>
            <p:cNvCxnSpPr/>
            <p:nvPr/>
          </p:nvCxnSpPr>
          <p:spPr>
            <a:xfrm flipH="1">
              <a:off x="1697831" y="2145507"/>
              <a:ext cx="29527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4703431B-757A-43A4-9DDD-EA4E6DF6DF67}"/>
              </a:ext>
            </a:extLst>
          </p:cNvPr>
          <p:cNvGrpSpPr/>
          <p:nvPr/>
        </p:nvGrpSpPr>
        <p:grpSpPr>
          <a:xfrm>
            <a:off x="-417817" y="2024552"/>
            <a:ext cx="2126507" cy="584775"/>
            <a:chOff x="2281192" y="2900695"/>
            <a:chExt cx="2126507" cy="58477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4862A0-965E-42AB-8779-67AF9E6BEA84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GEOGRAPHICAL </a:t>
              </a:r>
            </a:p>
            <a:p>
              <a:pPr algn="r"/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ROUTING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E0322766-5599-4307-815D-4F84D6CEA279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6B65598D-D10B-4FB6-83E4-387926B45B72}"/>
              </a:ext>
            </a:extLst>
          </p:cNvPr>
          <p:cNvGrpSpPr/>
          <p:nvPr/>
        </p:nvGrpSpPr>
        <p:grpSpPr>
          <a:xfrm>
            <a:off x="2536908" y="5352595"/>
            <a:ext cx="1627334" cy="45719"/>
            <a:chOff x="1138181" y="2711209"/>
            <a:chExt cx="1122701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85562" y="2711209"/>
              <a:ext cx="475320" cy="722694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0067D6AF-5397-4437-AFC6-711136BC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181" y="3051537"/>
              <a:ext cx="62044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8A32C4E8-D0F8-4926-8518-870A7F0E6AC7}"/>
              </a:ext>
            </a:extLst>
          </p:cNvPr>
          <p:cNvGrpSpPr/>
          <p:nvPr/>
        </p:nvGrpSpPr>
        <p:grpSpPr>
          <a:xfrm>
            <a:off x="570337" y="4961092"/>
            <a:ext cx="2126507" cy="707886"/>
            <a:chOff x="2281192" y="2900695"/>
            <a:chExt cx="2126507" cy="707886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27901CA2-2956-4A5E-8706-A956D35559EF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How the location can be identified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A2390591-F4A4-483B-B46D-BDDB261B0416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A146916D-F185-4203-B8C8-3A847F0CCD9F}"/>
              </a:ext>
            </a:extLst>
          </p:cNvPr>
          <p:cNvGrpSpPr/>
          <p:nvPr/>
        </p:nvGrpSpPr>
        <p:grpSpPr>
          <a:xfrm>
            <a:off x="683416" y="861451"/>
            <a:ext cx="2384838" cy="849828"/>
            <a:chOff x="2172554" y="2631724"/>
            <a:chExt cx="2249419" cy="1036565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F6364D02-516D-4C85-82C4-C7156169D57B}"/>
                </a:ext>
              </a:extLst>
            </p:cNvPr>
            <p:cNvSpPr txBox="1"/>
            <p:nvPr/>
          </p:nvSpPr>
          <p:spPr>
            <a:xfrm>
              <a:off x="2172554" y="2631724"/>
              <a:ext cx="1689554" cy="863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Approaches of Routing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83BC98BA-7CEE-4E4A-9571-5EF527378854}"/>
                </a:ext>
              </a:extLst>
            </p:cNvPr>
            <p:cNvSpPr txBox="1"/>
            <p:nvPr/>
          </p:nvSpPr>
          <p:spPr>
            <a:xfrm>
              <a:off x="2869633" y="3391290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444C309F-68F3-47C1-9A7E-7BF99A438B2D}"/>
              </a:ext>
            </a:extLst>
          </p:cNvPr>
          <p:cNvGrpSpPr/>
          <p:nvPr/>
        </p:nvGrpSpPr>
        <p:grpSpPr>
          <a:xfrm>
            <a:off x="9640037" y="4644854"/>
            <a:ext cx="691413" cy="622465"/>
            <a:chOff x="2261472" y="2640033"/>
            <a:chExt cx="691413" cy="62246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62C6B56F-FD93-4F88-867D-EAE0605BAE0E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2261472" y="2640033"/>
              <a:ext cx="208672" cy="622465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E83E3E17-5504-4C78-8399-17D15B7F3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145" y="2642680"/>
              <a:ext cx="482740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20A11F83-C190-4E4E-877E-0E168393E12E}"/>
              </a:ext>
            </a:extLst>
          </p:cNvPr>
          <p:cNvGrpSpPr/>
          <p:nvPr/>
        </p:nvGrpSpPr>
        <p:grpSpPr>
          <a:xfrm>
            <a:off x="10298249" y="4494000"/>
            <a:ext cx="2126507" cy="530471"/>
            <a:chOff x="2405041" y="2900695"/>
            <a:chExt cx="2126507" cy="53047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8FA451B1-6005-42B5-929B-C0D50E1A8427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TAXONOMY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6F4F0D51-3D06-4C2B-BA4B-F83BDC169F7A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E98A956F-6005-4D7D-BD2B-F849E871CAA2}"/>
              </a:ext>
            </a:extLst>
          </p:cNvPr>
          <p:cNvGrpSpPr/>
          <p:nvPr/>
        </p:nvGrpSpPr>
        <p:grpSpPr>
          <a:xfrm>
            <a:off x="9723955" y="2207945"/>
            <a:ext cx="860704" cy="876313"/>
            <a:chOff x="2580403" y="2353136"/>
            <a:chExt cx="860704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3CEC62BD-9BB1-462B-BFE3-D47CB89C6D10}"/>
              </a:ext>
            </a:extLst>
          </p:cNvPr>
          <p:cNvGrpSpPr/>
          <p:nvPr/>
        </p:nvGrpSpPr>
        <p:grpSpPr>
          <a:xfrm>
            <a:off x="10552567" y="2045791"/>
            <a:ext cx="2126507" cy="584775"/>
            <a:chOff x="2405041" y="2900695"/>
            <a:chExt cx="2126507" cy="58477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5959AE77-BB29-43CA-B481-3F57A0C268FB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GATEWAY </a:t>
              </a:r>
            </a:p>
            <a:p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ELECTION 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27314351-1120-4B91-AD4B-AEC85A92279C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2F21DC7F-9B83-455E-9808-4984A7AD1AF1}"/>
              </a:ext>
            </a:extLst>
          </p:cNvPr>
          <p:cNvGrpSpPr/>
          <p:nvPr/>
        </p:nvGrpSpPr>
        <p:grpSpPr>
          <a:xfrm>
            <a:off x="8100276" y="1452961"/>
            <a:ext cx="1142949" cy="1985369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xmlns="" id="{6922ABF2-1033-4987-8832-62AF320AC715}"/>
              </a:ext>
            </a:extLst>
          </p:cNvPr>
          <p:cNvGrpSpPr/>
          <p:nvPr/>
        </p:nvGrpSpPr>
        <p:grpSpPr>
          <a:xfrm>
            <a:off x="9211754" y="1270779"/>
            <a:ext cx="2126507" cy="584775"/>
            <a:chOff x="2405041" y="2900695"/>
            <a:chExt cx="2126507" cy="584775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ROUTING TECHNIQUES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95D7BEB-A22A-440A-A580-581BACD62571}"/>
              </a:ext>
            </a:extLst>
          </p:cNvPr>
          <p:cNvGrpSpPr/>
          <p:nvPr/>
        </p:nvGrpSpPr>
        <p:grpSpPr>
          <a:xfrm>
            <a:off x="7353055" y="2218404"/>
            <a:ext cx="454482" cy="454482"/>
            <a:chOff x="8415130" y="2849217"/>
            <a:chExt cx="450574" cy="450574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xmlns="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DFB4CFEC-6F8F-40D7-85A1-1A38D43E365E}"/>
              </a:ext>
            </a:extLst>
          </p:cNvPr>
          <p:cNvGrpSpPr/>
          <p:nvPr/>
        </p:nvGrpSpPr>
        <p:grpSpPr>
          <a:xfrm>
            <a:off x="6174464" y="1120663"/>
            <a:ext cx="1347050" cy="1281320"/>
            <a:chOff x="1019511" y="2293674"/>
            <a:chExt cx="1347050" cy="12813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8E5AE95-F492-448C-A398-969100E66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467051" y="1050266"/>
            <a:ext cx="2022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WSN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195D7BEB-A22A-440A-A580-581BACD62571}"/>
              </a:ext>
            </a:extLst>
          </p:cNvPr>
          <p:cNvGrpSpPr/>
          <p:nvPr/>
        </p:nvGrpSpPr>
        <p:grpSpPr>
          <a:xfrm>
            <a:off x="4921849" y="1976663"/>
            <a:ext cx="454482" cy="454482"/>
            <a:chOff x="8415130" y="2849217"/>
            <a:chExt cx="450574" cy="450574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xmlns="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DFB4CFEC-6F8F-40D7-85A1-1A38D43E365E}"/>
              </a:ext>
            </a:extLst>
          </p:cNvPr>
          <p:cNvGrpSpPr/>
          <p:nvPr/>
        </p:nvGrpSpPr>
        <p:grpSpPr>
          <a:xfrm>
            <a:off x="3755667" y="827733"/>
            <a:ext cx="1347050" cy="1281320"/>
            <a:chOff x="1019511" y="2293674"/>
            <a:chExt cx="1347050" cy="128132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D8E5AE95-F492-448C-A398-969100E66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632984" y="618755"/>
            <a:ext cx="1221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Routing</a:t>
            </a: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DFB4CFEC-6F8F-40D7-85A1-1A38D43E365E}"/>
              </a:ext>
            </a:extLst>
          </p:cNvPr>
          <p:cNvGrpSpPr/>
          <p:nvPr/>
        </p:nvGrpSpPr>
        <p:grpSpPr>
          <a:xfrm>
            <a:off x="2398374" y="1164325"/>
            <a:ext cx="1347050" cy="1281320"/>
            <a:chOff x="1019511" y="2293674"/>
            <a:chExt cx="1347050" cy="128132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D8E5AE95-F492-448C-A398-969100E66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2" name="Picture 81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088" y="848140"/>
            <a:ext cx="1114507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is WSN :</a:t>
            </a:r>
          </a:p>
          <a:p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A wireless sensor network (WSN) is an infrastructure-less wireless network that is deployed in </a:t>
            </a:r>
            <a:r>
              <a:rPr lang="en-US" sz="2400" dirty="0" smtClean="0"/>
              <a:t>a area by using </a:t>
            </a:r>
            <a:r>
              <a:rPr lang="en-US" sz="2400" dirty="0" smtClean="0"/>
              <a:t>large number of wireless sensors </a:t>
            </a:r>
            <a:r>
              <a:rPr lang="en-US" sz="2400" dirty="0" smtClean="0"/>
              <a:t> </a:t>
            </a:r>
            <a:r>
              <a:rPr lang="en-US" sz="2400" dirty="0" smtClean="0"/>
              <a:t>that </a:t>
            </a:r>
            <a:r>
              <a:rPr lang="en-US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 smtClean="0"/>
              <a:t>used to monitor the system, physical or environmental conditions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What is Routing :</a:t>
            </a:r>
          </a:p>
          <a:p>
            <a:endParaRPr lang="en-US" sz="1100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A Routing is a process of selecting path along which the data can be transferred from source to the destination. </a:t>
            </a:r>
          </a:p>
          <a:p>
            <a:endParaRPr lang="en-US" sz="1600" dirty="0"/>
          </a:p>
          <a:p>
            <a:r>
              <a:rPr lang="en-US" sz="2800" dirty="0" smtClean="0"/>
              <a:t>Routing is performed by a special device known as Router.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there are 2 approaches of routing.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Traditional routing </a:t>
            </a:r>
            <a:r>
              <a:rPr lang="en-US" dirty="0" smtClean="0"/>
              <a:t>algorithms </a:t>
            </a:r>
            <a:r>
              <a:rPr lang="en-US" dirty="0" smtClean="0"/>
              <a:t>(Based on topology and network traffic)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Geographical </a:t>
            </a:r>
            <a:r>
              <a:rPr lang="en-US" dirty="0" smtClean="0"/>
              <a:t>routing </a:t>
            </a:r>
          </a:p>
          <a:p>
            <a:pPr marL="457200" lvl="1" indent="0">
              <a:buNone/>
            </a:pPr>
            <a:r>
              <a:rPr lang="en-US" dirty="0" smtClean="0"/>
              <a:t>When to Use Geographic Routing :</a:t>
            </a:r>
          </a:p>
          <a:p>
            <a:pPr marL="457200" lvl="1" indent="0">
              <a:buNone/>
            </a:pPr>
            <a:r>
              <a:rPr lang="en-US" dirty="0" smtClean="0"/>
              <a:t>- By using geo location routing, we can localize the content of our website by using the language, Currency etc. as per the location of your users.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If you want to restrict the distribution of the content of your website only to the locations where you have distribution rights.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1377"/>
          </a:xfrm>
        </p:spPr>
        <p:txBody>
          <a:bodyPr>
            <a:normAutofit/>
          </a:bodyPr>
          <a:lstStyle/>
          <a:p>
            <a:r>
              <a:rPr lang="en-US" dirty="0" smtClean="0"/>
              <a:t> Geographical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makes use of location information in routing </a:t>
            </a:r>
          </a:p>
          <a:p>
            <a:r>
              <a:rPr lang="en-US" dirty="0" smtClean="0"/>
              <a:t>In Geographical Routing each node knows the location of it’s direct neighbors..</a:t>
            </a:r>
            <a:endParaRPr lang="en-US" dirty="0" smtClean="0"/>
          </a:p>
          <a:p>
            <a:endParaRPr lang="en-US" dirty="0" smtClean="0"/>
          </a:p>
          <a:p>
            <a:pPr marL="605790" indent="-51435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What is Geographical Routing ?</a:t>
            </a:r>
          </a:p>
          <a:p>
            <a:pPr marL="91440" indent="0">
              <a:buNone/>
            </a:pPr>
            <a:r>
              <a:rPr lang="en-US" sz="2400" dirty="0" smtClean="0"/>
              <a:t>Geographical routing or </a:t>
            </a:r>
            <a:r>
              <a:rPr lang="en-US" sz="2400" dirty="0" smtClean="0"/>
              <a:t>geo routing</a:t>
            </a:r>
            <a:r>
              <a:rPr lang="en-US" sz="2400" dirty="0" smtClean="0"/>
              <a:t>, is when the destination of a message is specified in terms of </a:t>
            </a:r>
            <a:r>
              <a:rPr lang="en-US" sz="2400" dirty="0" smtClean="0"/>
              <a:t>geographical coordinates</a:t>
            </a:r>
            <a:r>
              <a:rPr lang="en-US" sz="2400" dirty="0" smtClean="0"/>
              <a:t>. </a:t>
            </a:r>
          </a:p>
          <a:p>
            <a:pPr marL="91440" indent="0">
              <a:buNone/>
            </a:pPr>
            <a:r>
              <a:rPr lang="en-US" sz="2400" dirty="0" smtClean="0"/>
              <a:t>These coordinates may be that of a given node or a particular location.</a:t>
            </a:r>
          </a:p>
          <a:p>
            <a:pPr marL="91440" indent="0">
              <a:buNone/>
            </a:pPr>
            <a:endParaRPr lang="en-US" sz="2400" dirty="0" smtClean="0"/>
          </a:p>
          <a:p>
            <a:pPr marL="9144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., What is the </a:t>
            </a:r>
            <a:r>
              <a:rPr lang="en-US" sz="2400" dirty="0" smtClean="0"/>
              <a:t>Whether (Temperature, Humidity)</a:t>
            </a:r>
            <a:r>
              <a:rPr lang="en-US" sz="2400" dirty="0" smtClean="0"/>
              <a:t> </a:t>
            </a:r>
            <a:r>
              <a:rPr lang="en-US" sz="2400" dirty="0" smtClean="0"/>
              <a:t>at a given location.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How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the location can be identified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can know the nodes location by using :</a:t>
            </a:r>
            <a:endParaRPr lang="en-US" dirty="0" smtClean="0"/>
          </a:p>
          <a:p>
            <a:pPr lvl="1"/>
            <a:r>
              <a:rPr lang="en-US" dirty="0" smtClean="0"/>
              <a:t>Outdoor positioning device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GPS: Global Positioning System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Accuracy: about 5 to 50 meters</a:t>
            </a:r>
          </a:p>
          <a:p>
            <a:pPr lvl="1"/>
            <a:r>
              <a:rPr lang="en-US" dirty="0" smtClean="0"/>
              <a:t>Indoor positioning device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Infrared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Short distance radio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The destination location is also known by using the following routing techniques: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LAR – Location Aided Routing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DREAM – Distant Routing Effect Algorithm for Mobility.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GRID Routing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 – Location Aided 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Location-Aided Routing (LAR) in mobile ad hoc networks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All packets carry sender’s current location.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This info enables nodes to learn of each other’s location.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39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idea of 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13" y="1106322"/>
            <a:ext cx="10972800" cy="28137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LAR uses location information using GPS, through which every node can know it’s current physical location.</a:t>
            </a:r>
          </a:p>
          <a:p>
            <a:r>
              <a:rPr lang="en-US" dirty="0" smtClean="0"/>
              <a:t>In LAR, one node find out the route to another node when it wants to send data to that node.</a:t>
            </a:r>
          </a:p>
          <a:p>
            <a:r>
              <a:rPr lang="en-US" dirty="0" smtClean="0"/>
              <a:t>Phases in LAR : </a:t>
            </a:r>
          </a:p>
          <a:p>
            <a:pPr marL="514350" indent="-514350">
              <a:buAutoNum type="arabicParenR"/>
            </a:pPr>
            <a:r>
              <a:rPr lang="en-US" dirty="0" smtClean="0"/>
              <a:t>Route Discovery : To find out path from source to destination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Route </a:t>
            </a:r>
            <a:r>
              <a:rPr lang="en-US" dirty="0" smtClean="0"/>
              <a:t>Error </a:t>
            </a:r>
            <a:r>
              <a:rPr lang="en-US" dirty="0" smtClean="0"/>
              <a:t>: If any path </a:t>
            </a:r>
            <a:r>
              <a:rPr lang="en-US" dirty="0" err="1" smtClean="0"/>
              <a:t>failes</a:t>
            </a:r>
            <a:r>
              <a:rPr lang="en-US" dirty="0" smtClean="0"/>
              <a:t>, </a:t>
            </a:r>
            <a:r>
              <a:rPr lang="en-US" dirty="0" smtClean="0"/>
              <a:t>route error will be sent to </a:t>
            </a:r>
            <a:r>
              <a:rPr lang="en-US" dirty="0" smtClean="0"/>
              <a:t>sender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CHINU\Desktop\Self Study\Sem 4\BlockChain\New folder\geographical-routing-presentation-13-1024.jpg"/>
          <p:cNvPicPr>
            <a:picLocks noChangeAspect="1" noChangeArrowheads="1"/>
          </p:cNvPicPr>
          <p:nvPr/>
        </p:nvPicPr>
        <p:blipFill>
          <a:blip r:embed="rId2"/>
          <a:srcRect l="18352" t="53463" r="18473" b="10163"/>
          <a:stretch>
            <a:fillRect/>
          </a:stretch>
        </p:blipFill>
        <p:spPr bwMode="auto">
          <a:xfrm>
            <a:off x="1415522" y="3759207"/>
            <a:ext cx="6161903" cy="266082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23" y="5069696"/>
            <a:ext cx="2111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Request Zone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6857" y="5006564"/>
            <a:ext cx="1760779" cy="2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06118" y="6293619"/>
            <a:ext cx="115910" cy="27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69758" y="5756856"/>
            <a:ext cx="167425" cy="21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68024" y="6117465"/>
            <a:ext cx="178252" cy="17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68248" y="6430922"/>
            <a:ext cx="128789" cy="25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6"/>
            <a:endCxn id="12" idx="2"/>
          </p:cNvCxnSpPr>
          <p:nvPr/>
        </p:nvCxnSpPr>
        <p:spPr>
          <a:xfrm flipV="1">
            <a:off x="8822028" y="5866327"/>
            <a:ext cx="347730" cy="56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3" idx="2"/>
          </p:cNvCxnSpPr>
          <p:nvPr/>
        </p:nvCxnSpPr>
        <p:spPr>
          <a:xfrm flipV="1">
            <a:off x="8822028" y="6205542"/>
            <a:ext cx="645996" cy="22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4" idx="6"/>
          </p:cNvCxnSpPr>
          <p:nvPr/>
        </p:nvCxnSpPr>
        <p:spPr>
          <a:xfrm>
            <a:off x="8822028" y="6430922"/>
            <a:ext cx="1275009" cy="12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750352" y="6341539"/>
            <a:ext cx="193183" cy="152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58855" y="6205542"/>
            <a:ext cx="85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96183" y="6016513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Destination</a:t>
            </a:r>
          </a:p>
        </p:txBody>
      </p:sp>
      <p:cxnSp>
        <p:nvCxnSpPr>
          <p:cNvPr id="28" name="Straight Connector 27"/>
          <p:cNvCxnSpPr>
            <a:stCxn id="11" idx="6"/>
            <a:endCxn id="22" idx="7"/>
          </p:cNvCxnSpPr>
          <p:nvPr/>
        </p:nvCxnSpPr>
        <p:spPr>
          <a:xfrm flipV="1">
            <a:off x="8822028" y="6363899"/>
            <a:ext cx="2093216" cy="6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- I Subject :- WSN (Geographical Routing) Sneha Pawar Roll No :- 11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080D-C371-4354-911E-355797BE130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5" name="Picture 24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1006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Constantia</vt:lpstr>
      <vt:lpstr>Courier New</vt:lpstr>
      <vt:lpstr>Tw Cen MT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Approaches of Routing</vt:lpstr>
      <vt:lpstr> Geographical Routing</vt:lpstr>
      <vt:lpstr>How the location can be identified</vt:lpstr>
      <vt:lpstr>PowerPoint Presentation</vt:lpstr>
      <vt:lpstr>LAR – Location Aided Routing </vt:lpstr>
      <vt:lpstr>Basic idea of LAR</vt:lpstr>
      <vt:lpstr>DREAM</vt:lpstr>
      <vt:lpstr>Basic Idea of DREAM</vt:lpstr>
      <vt:lpstr>Grid Routing </vt:lpstr>
      <vt:lpstr>Protocol Overview </vt:lpstr>
      <vt:lpstr>Route Search Range Options</vt:lpstr>
      <vt:lpstr>Gateway election in a grid </vt:lpstr>
      <vt:lpstr>Taxonomy of Geographical Routing Algorithms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Dell</cp:lastModifiedBy>
  <cp:revision>72</cp:revision>
  <dcterms:created xsi:type="dcterms:W3CDTF">2018-02-04T10:06:01Z</dcterms:created>
  <dcterms:modified xsi:type="dcterms:W3CDTF">2021-06-27T06:34:25Z</dcterms:modified>
</cp:coreProperties>
</file>