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E8D190-7910-484D-BCA1-E49CE62429CE}">
  <a:tblStyle styleId="{D4E8D190-7910-484D-BCA1-E49CE62429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36700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567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2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91225" y="646725"/>
            <a:ext cx="36996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673" y="2245248"/>
            <a:ext cx="8100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dvent Pro Medium"/>
              <a:buNone/>
              <a:defRPr sz="1600"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3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IG_NUMB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AND_BODY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800"/>
              <a:buFont typeface="Bungee"/>
              <a:buNone/>
              <a:defRPr sz="2800">
                <a:solidFill>
                  <a:srgbClr val="5B0F00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800"/>
              <a:buNone/>
              <a:defRPr sz="2800">
                <a:solidFill>
                  <a:srgbClr val="5B0F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800"/>
              <a:buNone/>
              <a:defRPr sz="2800">
                <a:solidFill>
                  <a:srgbClr val="5B0F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800"/>
              <a:buNone/>
              <a:defRPr sz="2800">
                <a:solidFill>
                  <a:srgbClr val="5B0F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800"/>
              <a:buNone/>
              <a:defRPr sz="2800">
                <a:solidFill>
                  <a:srgbClr val="5B0F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800"/>
              <a:buNone/>
              <a:defRPr sz="2800">
                <a:solidFill>
                  <a:srgbClr val="5B0F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800"/>
              <a:buNone/>
              <a:defRPr sz="2800">
                <a:solidFill>
                  <a:srgbClr val="5B0F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800"/>
              <a:buNone/>
              <a:defRPr sz="2800">
                <a:solidFill>
                  <a:srgbClr val="5B0F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800"/>
              <a:buNone/>
              <a:defRPr sz="2800">
                <a:solidFill>
                  <a:srgbClr val="5B0F00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800"/>
              <a:buFont typeface="Advent Pro"/>
              <a:buChar char="●"/>
              <a:defRPr sz="1800">
                <a:solidFill>
                  <a:srgbClr val="5B0F00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B0F00"/>
              </a:buClr>
              <a:buSzPts val="1400"/>
              <a:buFont typeface="Advent Pro"/>
              <a:buChar char="○"/>
              <a:defRPr>
                <a:solidFill>
                  <a:srgbClr val="5B0F00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B0F00"/>
              </a:buClr>
              <a:buSzPts val="1400"/>
              <a:buFont typeface="Advent Pro"/>
              <a:buChar char="■"/>
              <a:defRPr>
                <a:solidFill>
                  <a:srgbClr val="5B0F00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B0F00"/>
              </a:buClr>
              <a:buSzPts val="1400"/>
              <a:buFont typeface="Advent Pro"/>
              <a:buChar char="●"/>
              <a:defRPr>
                <a:solidFill>
                  <a:srgbClr val="5B0F00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B0F00"/>
              </a:buClr>
              <a:buSzPts val="1400"/>
              <a:buFont typeface="Advent Pro"/>
              <a:buChar char="○"/>
              <a:defRPr>
                <a:solidFill>
                  <a:srgbClr val="5B0F00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B0F00"/>
              </a:buClr>
              <a:buSzPts val="1400"/>
              <a:buFont typeface="Advent Pro"/>
              <a:buChar char="■"/>
              <a:defRPr>
                <a:solidFill>
                  <a:srgbClr val="5B0F00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B0F00"/>
              </a:buClr>
              <a:buSzPts val="1400"/>
              <a:buFont typeface="Advent Pro"/>
              <a:buChar char="●"/>
              <a:defRPr>
                <a:solidFill>
                  <a:srgbClr val="5B0F00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B0F00"/>
              </a:buClr>
              <a:buSzPts val="1400"/>
              <a:buFont typeface="Advent Pro"/>
              <a:buChar char="○"/>
              <a:defRPr>
                <a:solidFill>
                  <a:srgbClr val="5B0F00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5B0F00"/>
              </a:buClr>
              <a:buSzPts val="1400"/>
              <a:buFont typeface="Advent Pro"/>
              <a:buChar char="■"/>
              <a:defRPr>
                <a:solidFill>
                  <a:srgbClr val="5B0F00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0" r:id="rId2"/>
    <p:sldLayoutId id="2147483681" r:id="rId3"/>
    <p:sldLayoutId id="2147483682" r:id="rId4"/>
    <p:sldLayoutId id="2147483683" r:id="rId5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177" y="297403"/>
            <a:ext cx="6354105" cy="2096475"/>
          </a:xfrm>
        </p:spPr>
        <p:txBody>
          <a:bodyPr/>
          <a:lstStyle/>
          <a:p>
            <a:r>
              <a:rPr lang="en-US" sz="4800" b="1" dirty="0" smtClean="0"/>
              <a:t>Big Data Analytics</a:t>
            </a:r>
            <a:br>
              <a:rPr lang="en-US" sz="4800" b="1" dirty="0" smtClean="0"/>
            </a:b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6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PySpark</a:t>
            </a:r>
            <a:endParaRPr lang="en-US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177" y="4341176"/>
            <a:ext cx="2957491" cy="337500"/>
          </a:xfrm>
        </p:spPr>
        <p:txBody>
          <a:bodyPr/>
          <a:lstStyle/>
          <a:p>
            <a:r>
              <a:rPr lang="en-US" sz="1400" dirty="0" smtClean="0"/>
              <a:t>Presented By : </a:t>
            </a:r>
            <a:r>
              <a:rPr lang="en-US" sz="1400" dirty="0" err="1" smtClean="0"/>
              <a:t>Sneha</a:t>
            </a:r>
            <a:r>
              <a:rPr lang="en-US" sz="1400" dirty="0" smtClean="0"/>
              <a:t> </a:t>
            </a:r>
            <a:r>
              <a:rPr lang="en-US" sz="1400" dirty="0" err="1" smtClean="0"/>
              <a:t>Pawar</a:t>
            </a:r>
            <a:r>
              <a:rPr lang="en-US" sz="1400" dirty="0" smtClean="0"/>
              <a:t>.</a:t>
            </a:r>
          </a:p>
          <a:p>
            <a:r>
              <a:rPr lang="en-US" sz="1400" dirty="0" err="1" smtClean="0"/>
              <a:t>Msc</a:t>
            </a:r>
            <a:r>
              <a:rPr lang="en-US" sz="1400" dirty="0" smtClean="0"/>
              <a:t> It Part I, </a:t>
            </a:r>
            <a:r>
              <a:rPr lang="en-US" sz="1400" dirty="0" err="1" smtClean="0"/>
              <a:t>Sem</a:t>
            </a:r>
            <a:r>
              <a:rPr lang="en-US" sz="1400" dirty="0" smtClean="0"/>
              <a:t> : II</a:t>
            </a:r>
          </a:p>
          <a:p>
            <a:r>
              <a:rPr lang="en-US" sz="1400" dirty="0" smtClean="0"/>
              <a:t>Roll No : 11</a:t>
            </a:r>
            <a:endParaRPr lang="en-US" sz="1400" dirty="0"/>
          </a:p>
        </p:txBody>
      </p:sp>
      <p:pic>
        <p:nvPicPr>
          <p:cNvPr id="5" name="Picture 2" descr="https://lh3.googleusercontent.com/qBGrtFkUCOO1sO_Pxjvno6WpL5hMO3nBfeCs4JxU7oR7mT8WSrCic9XIaroAcmtJAydQUT9kuUOpJfUKjairyOiJMEOYCvcvoBr5uQyTc1Y74qlk4AkSyep6zEpoUn5RguXcRF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000" y="113978"/>
            <a:ext cx="807659" cy="45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839182" y="3976099"/>
            <a:ext cx="606175" cy="7089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88741" y="47805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dirty="0" err="1">
                <a:solidFill>
                  <a:schemeClr val="bg1"/>
                </a:solidFill>
              </a:rPr>
              <a:t>Msc</a:t>
            </a:r>
            <a:r>
              <a:rPr lang="en-US" sz="1000" b="1" dirty="0">
                <a:solidFill>
                  <a:schemeClr val="bg1"/>
                </a:solidFill>
              </a:rPr>
              <a:t> IT – Part I – </a:t>
            </a:r>
            <a:r>
              <a:rPr lang="en-US" sz="1000" b="1" dirty="0" err="1">
                <a:solidFill>
                  <a:schemeClr val="bg1"/>
                </a:solidFill>
              </a:rPr>
              <a:t>Sem</a:t>
            </a:r>
            <a:r>
              <a:rPr lang="en-US" sz="1000" b="1" dirty="0">
                <a:solidFill>
                  <a:schemeClr val="bg1"/>
                </a:solidFill>
              </a:rPr>
              <a:t> II. Sub : BDA (</a:t>
            </a:r>
            <a:r>
              <a:rPr lang="en-US" sz="1000" b="1" dirty="0" err="1">
                <a:solidFill>
                  <a:schemeClr val="bg1"/>
                </a:solidFill>
              </a:rPr>
              <a:t>PySpark</a:t>
            </a:r>
            <a:r>
              <a:rPr lang="en-US" sz="1000" b="1" dirty="0">
                <a:solidFill>
                  <a:schemeClr val="bg1"/>
                </a:solidFill>
              </a:rPr>
              <a:t>. </a:t>
            </a:r>
            <a:r>
              <a:rPr lang="en-US" sz="1000" b="1" dirty="0" err="1">
                <a:solidFill>
                  <a:schemeClr val="bg1"/>
                </a:solidFill>
              </a:rPr>
              <a:t>Sneha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Pawar</a:t>
            </a:r>
            <a:r>
              <a:rPr lang="en-US" sz="1000" b="1" dirty="0">
                <a:solidFill>
                  <a:schemeClr val="bg1"/>
                </a:solidFill>
              </a:rPr>
              <a:t> Roll No : 11)</a:t>
            </a:r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39" y="770562"/>
            <a:ext cx="7767263" cy="3955551"/>
          </a:xfrm>
          <a:prstGeom prst="rect">
            <a:avLst/>
          </a:prstGeom>
        </p:spPr>
      </p:pic>
      <p:pic>
        <p:nvPicPr>
          <p:cNvPr id="6" name="Picture 2" descr="https://lh3.googleusercontent.com/qBGrtFkUCOO1sO_Pxjvno6WpL5hMO3nBfeCs4JxU7oR7mT8WSrCic9XIaroAcmtJAydQUT9kuUOpJfUKjairyOiJMEOYCvcvoBr5uQyTc1Y74qlk4AkSyep6zEpoUn5RguXcRF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000" y="113978"/>
            <a:ext cx="807659" cy="60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839182" y="4099389"/>
            <a:ext cx="606175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29929" y="1934976"/>
            <a:ext cx="37128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2854" y="481703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dirty="0" err="1">
                <a:solidFill>
                  <a:schemeClr val="bg1"/>
                </a:solidFill>
              </a:rPr>
              <a:t>Msc</a:t>
            </a:r>
            <a:r>
              <a:rPr lang="en-US" sz="1000" b="1" dirty="0">
                <a:solidFill>
                  <a:schemeClr val="bg1"/>
                </a:solidFill>
              </a:rPr>
              <a:t> IT – Part I – </a:t>
            </a:r>
            <a:r>
              <a:rPr lang="en-US" sz="1000" b="1" dirty="0" err="1">
                <a:solidFill>
                  <a:schemeClr val="bg1"/>
                </a:solidFill>
              </a:rPr>
              <a:t>Sem</a:t>
            </a:r>
            <a:r>
              <a:rPr lang="en-US" sz="1000" b="1" dirty="0">
                <a:solidFill>
                  <a:schemeClr val="bg1"/>
                </a:solidFill>
              </a:rPr>
              <a:t> II. Sub : BDA (</a:t>
            </a:r>
            <a:r>
              <a:rPr lang="en-US" sz="1000" b="1" dirty="0" err="1">
                <a:solidFill>
                  <a:schemeClr val="bg1"/>
                </a:solidFill>
              </a:rPr>
              <a:t>PySpark</a:t>
            </a:r>
            <a:r>
              <a:rPr lang="en-US" sz="1000" b="1" dirty="0">
                <a:solidFill>
                  <a:schemeClr val="bg1"/>
                </a:solidFill>
              </a:rPr>
              <a:t>. </a:t>
            </a:r>
            <a:r>
              <a:rPr lang="en-US" sz="1000" b="1" dirty="0" err="1">
                <a:solidFill>
                  <a:schemeClr val="bg1"/>
                </a:solidFill>
              </a:rPr>
              <a:t>Sneha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Pawar</a:t>
            </a:r>
            <a:r>
              <a:rPr lang="en-US" sz="1000" b="1" dirty="0">
                <a:solidFill>
                  <a:schemeClr val="bg1"/>
                </a:solidFill>
              </a:rPr>
              <a:t> Roll No : 11)</a:t>
            </a:r>
            <a:endParaRPr lang="en-US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70" y="801384"/>
            <a:ext cx="6339155" cy="3452117"/>
          </a:xfrm>
          <a:prstGeom prst="rect">
            <a:avLst/>
          </a:prstGeom>
        </p:spPr>
      </p:pic>
      <p:pic>
        <p:nvPicPr>
          <p:cNvPr id="5" name="Picture 2" descr="https://lh3.googleusercontent.com/qBGrtFkUCOO1sO_Pxjvno6WpL5hMO3nBfeCs4JxU7oR7mT8WSrCic9XIaroAcmtJAydQUT9kuUOpJfUKjairyOiJMEOYCvcvoBr5uQyTc1Y74qlk4AkSyep6zEpoUn5RguXcRF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000" y="103704"/>
            <a:ext cx="807659" cy="50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86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40" y="763498"/>
            <a:ext cx="3411021" cy="36165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130" y="719191"/>
            <a:ext cx="4623371" cy="361650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8352890" y="3626778"/>
            <a:ext cx="472611" cy="636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41843" y="3811712"/>
            <a:ext cx="328774" cy="45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09290" y="48972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dirty="0" err="1">
                <a:solidFill>
                  <a:schemeClr val="bg1"/>
                </a:solidFill>
              </a:rPr>
              <a:t>Msc</a:t>
            </a:r>
            <a:r>
              <a:rPr lang="en-US" sz="1000" b="1" dirty="0">
                <a:solidFill>
                  <a:schemeClr val="bg1"/>
                </a:solidFill>
              </a:rPr>
              <a:t> IT – Part I – </a:t>
            </a:r>
            <a:r>
              <a:rPr lang="en-US" sz="1000" b="1" dirty="0" err="1">
                <a:solidFill>
                  <a:schemeClr val="bg1"/>
                </a:solidFill>
              </a:rPr>
              <a:t>Sem</a:t>
            </a:r>
            <a:r>
              <a:rPr lang="en-US" sz="1000" b="1" dirty="0">
                <a:solidFill>
                  <a:schemeClr val="bg1"/>
                </a:solidFill>
              </a:rPr>
              <a:t> II. Sub : BDA (</a:t>
            </a:r>
            <a:r>
              <a:rPr lang="en-US" sz="1000" b="1" dirty="0" err="1">
                <a:solidFill>
                  <a:schemeClr val="bg1"/>
                </a:solidFill>
              </a:rPr>
              <a:t>PySpark</a:t>
            </a:r>
            <a:r>
              <a:rPr lang="en-US" sz="1000" b="1" dirty="0">
                <a:solidFill>
                  <a:schemeClr val="bg1"/>
                </a:solidFill>
              </a:rPr>
              <a:t>. </a:t>
            </a:r>
            <a:r>
              <a:rPr lang="en-US" sz="1000" b="1" dirty="0" err="1">
                <a:solidFill>
                  <a:schemeClr val="bg1"/>
                </a:solidFill>
              </a:rPr>
              <a:t>Sneha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Pawar</a:t>
            </a:r>
            <a:r>
              <a:rPr lang="en-US" sz="1000" b="1" dirty="0">
                <a:solidFill>
                  <a:schemeClr val="bg1"/>
                </a:solidFill>
              </a:rPr>
              <a:t> Roll No : 11)</a:t>
            </a:r>
            <a:endParaRPr lang="en-US" sz="1000" dirty="0"/>
          </a:p>
        </p:txBody>
      </p:sp>
      <p:pic>
        <p:nvPicPr>
          <p:cNvPr id="8" name="Picture 2" descr="https://lh3.googleusercontent.com/qBGrtFkUCOO1sO_Pxjvno6WpL5hMO3nBfeCs4JxU7oR7mT8WSrCic9XIaroAcmtJAydQUT9kuUOpJfUKjairyOiJMEOYCvcvoBr5uQyTc1Y74qlk4AkSyep6zEpoUn5RguXcRF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000" y="113978"/>
            <a:ext cx="807659" cy="53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67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20" y="277401"/>
            <a:ext cx="3349377" cy="46130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69924" y="4109663"/>
            <a:ext cx="287676" cy="698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501" y="585627"/>
            <a:ext cx="4448709" cy="39350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39874" y="3760342"/>
            <a:ext cx="441789" cy="698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99015" y="48972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dirty="0" err="1">
                <a:solidFill>
                  <a:schemeClr val="bg1"/>
                </a:solidFill>
              </a:rPr>
              <a:t>Msc</a:t>
            </a:r>
            <a:r>
              <a:rPr lang="en-US" sz="1000" b="1" dirty="0">
                <a:solidFill>
                  <a:schemeClr val="bg1"/>
                </a:solidFill>
              </a:rPr>
              <a:t> IT – Part I – </a:t>
            </a:r>
            <a:r>
              <a:rPr lang="en-US" sz="1000" b="1" dirty="0" err="1">
                <a:solidFill>
                  <a:schemeClr val="bg1"/>
                </a:solidFill>
              </a:rPr>
              <a:t>Sem</a:t>
            </a:r>
            <a:r>
              <a:rPr lang="en-US" sz="1000" b="1" dirty="0">
                <a:solidFill>
                  <a:schemeClr val="bg1"/>
                </a:solidFill>
              </a:rPr>
              <a:t> II. Sub : BDA (</a:t>
            </a:r>
            <a:r>
              <a:rPr lang="en-US" sz="1000" b="1" dirty="0" err="1">
                <a:solidFill>
                  <a:schemeClr val="bg1"/>
                </a:solidFill>
              </a:rPr>
              <a:t>PySpark</a:t>
            </a:r>
            <a:r>
              <a:rPr lang="en-US" sz="1000" b="1" dirty="0">
                <a:solidFill>
                  <a:schemeClr val="bg1"/>
                </a:solidFill>
              </a:rPr>
              <a:t>. </a:t>
            </a:r>
            <a:r>
              <a:rPr lang="en-US" sz="1000" b="1" dirty="0" err="1">
                <a:solidFill>
                  <a:schemeClr val="bg1"/>
                </a:solidFill>
              </a:rPr>
              <a:t>Sneha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Pawar</a:t>
            </a:r>
            <a:r>
              <a:rPr lang="en-US" sz="1000" b="1" dirty="0">
                <a:solidFill>
                  <a:schemeClr val="bg1"/>
                </a:solidFill>
              </a:rPr>
              <a:t> Roll No : 11)</a:t>
            </a:r>
            <a:endParaRPr lang="en-US" sz="1000" dirty="0"/>
          </a:p>
        </p:txBody>
      </p:sp>
      <p:pic>
        <p:nvPicPr>
          <p:cNvPr id="7" name="Picture 2" descr="https://lh3.googleusercontent.com/qBGrtFkUCOO1sO_Pxjvno6WpL5hMO3nBfeCs4JxU7oR7mT8WSrCic9XIaroAcmtJAydQUT9kuUOpJfUKjairyOiJMEOYCvcvoBr5uQyTc1Y74qlk4AkSyep6zEpoUn5RguXcRF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000" y="82193"/>
            <a:ext cx="807659" cy="43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33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0684" y="229467"/>
            <a:ext cx="854433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What is </a:t>
            </a:r>
            <a:r>
              <a:rPr lang="en-US" sz="3200" b="1" dirty="0" err="1" smtClean="0">
                <a:solidFill>
                  <a:srgbClr val="FFFF00"/>
                </a:solidFill>
              </a:rPr>
              <a:t>PySpark</a:t>
            </a:r>
            <a:r>
              <a:rPr lang="en-US" sz="3200" b="1" dirty="0" smtClean="0">
                <a:solidFill>
                  <a:srgbClr val="FFFF00"/>
                </a:solidFill>
              </a:rPr>
              <a:t> ?</a:t>
            </a:r>
          </a:p>
          <a:p>
            <a:endParaRPr lang="en-US" b="1" dirty="0" smtClean="0">
              <a:solidFill>
                <a:srgbClr val="FFFF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b="1" dirty="0" err="1" smtClean="0">
                <a:solidFill>
                  <a:schemeClr val="bg1"/>
                </a:solidFill>
              </a:rPr>
              <a:t>PySpark</a:t>
            </a:r>
            <a:r>
              <a:rPr lang="en-US" sz="2000" b="1" dirty="0" smtClean="0">
                <a:solidFill>
                  <a:schemeClr val="bg1"/>
                </a:solidFill>
              </a:rPr>
              <a:t> is an API of Apache Spark which is an open – Source,   distributed processing system used for big data processing.</a:t>
            </a:r>
          </a:p>
          <a:p>
            <a:pPr marL="342900" indent="-342900">
              <a:buFontTx/>
              <a:buChar char="-"/>
            </a:pPr>
            <a:r>
              <a:rPr lang="en-US" sz="2000" b="1" dirty="0" smtClean="0">
                <a:solidFill>
                  <a:schemeClr val="bg1"/>
                </a:solidFill>
              </a:rPr>
              <a:t>It was originally developed in </a:t>
            </a:r>
            <a:r>
              <a:rPr lang="en-US" sz="2000" b="1" dirty="0" err="1" smtClean="0">
                <a:solidFill>
                  <a:schemeClr val="bg1"/>
                </a:solidFill>
              </a:rPr>
              <a:t>Scala</a:t>
            </a:r>
            <a:r>
              <a:rPr lang="en-US" sz="2000" b="1" dirty="0" smtClean="0">
                <a:solidFill>
                  <a:schemeClr val="bg1"/>
                </a:solidFill>
              </a:rPr>
              <a:t> programming language at UC </a:t>
            </a:r>
            <a:r>
              <a:rPr lang="en-US" sz="2000" b="1" dirty="0" err="1" smtClean="0">
                <a:solidFill>
                  <a:schemeClr val="bg1"/>
                </a:solidFill>
              </a:rPr>
              <a:t>Berkely</a:t>
            </a:r>
            <a:r>
              <a:rPr lang="en-US" sz="2000" b="1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b="1" dirty="0" smtClean="0">
                <a:solidFill>
                  <a:schemeClr val="bg1"/>
                </a:solidFill>
              </a:rPr>
              <a:t>It was invented by the founder of DATABRICK company’s founder. And later it is donated to Apache Software Foundation.</a:t>
            </a:r>
          </a:p>
          <a:p>
            <a:pPr marL="342900" indent="-342900">
              <a:buFontTx/>
              <a:buChar char="-"/>
            </a:pPr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b="1" dirty="0" smtClean="0">
                <a:solidFill>
                  <a:schemeClr val="bg1"/>
                </a:solidFill>
              </a:rPr>
              <a:t>It becomes </a:t>
            </a:r>
            <a:r>
              <a:rPr lang="en-US" sz="2000" b="1" dirty="0" err="1" smtClean="0">
                <a:solidFill>
                  <a:schemeClr val="bg1"/>
                </a:solidFill>
              </a:rPr>
              <a:t>opensource</a:t>
            </a:r>
            <a:r>
              <a:rPr lang="en-US" sz="2000" b="1" dirty="0" smtClean="0">
                <a:solidFill>
                  <a:schemeClr val="bg1"/>
                </a:solidFill>
              </a:rPr>
              <a:t> in 2010.</a:t>
            </a:r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b="1" dirty="0" smtClean="0">
                <a:solidFill>
                  <a:schemeClr val="bg1"/>
                </a:solidFill>
              </a:rPr>
              <a:t>Spark is basically a computing engine.</a:t>
            </a:r>
          </a:p>
          <a:p>
            <a:pPr marL="342900" indent="-342900">
              <a:buFontTx/>
              <a:buChar char="-"/>
            </a:pPr>
            <a:r>
              <a:rPr lang="en-US" sz="2000" b="1" dirty="0" smtClean="0">
                <a:solidFill>
                  <a:schemeClr val="bg1"/>
                </a:solidFill>
              </a:rPr>
              <a:t>To avail the facilities of Spark they have released python interface. And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py4j</a:t>
            </a:r>
            <a:r>
              <a:rPr lang="en-US" sz="2000" b="1" dirty="0" smtClean="0">
                <a:solidFill>
                  <a:schemeClr val="bg1"/>
                </a:solidFill>
              </a:rPr>
              <a:t> is the library for that.</a:t>
            </a:r>
          </a:p>
          <a:p>
            <a:pPr marL="342900" indent="-342900">
              <a:buFontTx/>
              <a:buChar char="-"/>
            </a:pPr>
            <a:endParaRPr lang="en-US" sz="2000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81209" y="4786212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dirty="0" err="1">
                <a:solidFill>
                  <a:schemeClr val="bg1"/>
                </a:solidFill>
              </a:rPr>
              <a:t>Msc</a:t>
            </a:r>
            <a:r>
              <a:rPr lang="en-US" sz="1000" b="1" dirty="0">
                <a:solidFill>
                  <a:schemeClr val="bg1"/>
                </a:solidFill>
              </a:rPr>
              <a:t> IT – Part I – </a:t>
            </a:r>
            <a:r>
              <a:rPr lang="en-US" sz="1000" b="1" dirty="0" err="1">
                <a:solidFill>
                  <a:schemeClr val="bg1"/>
                </a:solidFill>
              </a:rPr>
              <a:t>Sem</a:t>
            </a:r>
            <a:r>
              <a:rPr lang="en-US" sz="1000" b="1" dirty="0">
                <a:solidFill>
                  <a:schemeClr val="bg1"/>
                </a:solidFill>
              </a:rPr>
              <a:t> II. Sub : BDA (</a:t>
            </a:r>
            <a:r>
              <a:rPr lang="en-US" sz="1000" b="1" dirty="0" err="1">
                <a:solidFill>
                  <a:schemeClr val="bg1"/>
                </a:solidFill>
              </a:rPr>
              <a:t>PySpark</a:t>
            </a:r>
            <a:r>
              <a:rPr lang="en-US" sz="1000" b="1" dirty="0">
                <a:solidFill>
                  <a:schemeClr val="bg1"/>
                </a:solidFill>
              </a:rPr>
              <a:t>. </a:t>
            </a:r>
            <a:r>
              <a:rPr lang="en-US" sz="1000" b="1" dirty="0" err="1">
                <a:solidFill>
                  <a:schemeClr val="bg1"/>
                </a:solidFill>
              </a:rPr>
              <a:t>Sneha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Pawar</a:t>
            </a:r>
            <a:r>
              <a:rPr lang="en-US" sz="1000" b="1" dirty="0">
                <a:solidFill>
                  <a:schemeClr val="bg1"/>
                </a:solidFill>
              </a:rPr>
              <a:t> Roll No : 11)</a:t>
            </a:r>
            <a:endParaRPr lang="en-US" sz="1000" dirty="0"/>
          </a:p>
        </p:txBody>
      </p:sp>
      <p:pic>
        <p:nvPicPr>
          <p:cNvPr id="4" name="Picture 2" descr="https://lh3.googleusercontent.com/qBGrtFkUCOO1sO_Pxjvno6WpL5hMO3nBfeCs4JxU7oR7mT8WSrCic9XIaroAcmtJAydQUT9kuUOpJfUKjairyOiJMEOYCvcvoBr5uQyTc1Y74qlk4AkSyep6zEpoUn5RguXcRF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000" y="113978"/>
            <a:ext cx="807659" cy="66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57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0925" y="486320"/>
            <a:ext cx="85567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The Spark has development API’s in </a:t>
            </a:r>
            <a:r>
              <a:rPr lang="en-US" sz="2000" b="1" dirty="0" err="1">
                <a:solidFill>
                  <a:schemeClr val="bg1"/>
                </a:solidFill>
              </a:rPr>
              <a:t>Scala</a:t>
            </a:r>
            <a:r>
              <a:rPr lang="en-US" sz="2000" b="1" dirty="0">
                <a:solidFill>
                  <a:schemeClr val="bg1"/>
                </a:solidFill>
              </a:rPr>
              <a:t>, JAVA, Python, R. &amp; supports code reuse across multiple workloads in batch processing, interactive queries, real time analytics, machine learning and graph processing.</a:t>
            </a:r>
          </a:p>
          <a:p>
            <a:pPr marL="342900" indent="-342900">
              <a:buFontTx/>
              <a:buChar char="-"/>
            </a:pP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Apache Spark community released a tool, </a:t>
            </a:r>
            <a:r>
              <a:rPr lang="en-US" sz="2000" b="1" dirty="0" err="1">
                <a:solidFill>
                  <a:schemeClr val="bg1"/>
                </a:solidFill>
              </a:rPr>
              <a:t>PySpark</a:t>
            </a:r>
            <a:r>
              <a:rPr lang="en-US" sz="2000" b="1" dirty="0" smtClean="0">
                <a:solidFill>
                  <a:schemeClr val="bg1"/>
                </a:solidFill>
              </a:rPr>
              <a:t>.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It doesn’t have its own file system like </a:t>
            </a:r>
            <a:r>
              <a:rPr lang="en-US" sz="2000" b="1" dirty="0" err="1" smtClean="0">
                <a:solidFill>
                  <a:schemeClr val="bg1"/>
                </a:solidFill>
              </a:rPr>
              <a:t>Hadoop</a:t>
            </a:r>
            <a:r>
              <a:rPr lang="en-US" sz="2000" b="1" dirty="0" smtClean="0">
                <a:solidFill>
                  <a:schemeClr val="bg1"/>
                </a:solidFill>
              </a:rPr>
              <a:t> HDFS, it supports most of all popular file systems like </a:t>
            </a:r>
            <a:r>
              <a:rPr lang="en-US" sz="2000" b="1" dirty="0" err="1" smtClean="0">
                <a:solidFill>
                  <a:schemeClr val="bg1"/>
                </a:solidFill>
              </a:rPr>
              <a:t>Hadoop</a:t>
            </a:r>
            <a:r>
              <a:rPr lang="en-US" sz="2000" b="1" dirty="0" smtClean="0">
                <a:solidFill>
                  <a:schemeClr val="bg1"/>
                </a:solidFill>
              </a:rPr>
              <a:t> Distributed File System (HDFS), </a:t>
            </a:r>
            <a:r>
              <a:rPr lang="en-US" sz="2000" b="1" dirty="0" err="1" smtClean="0">
                <a:solidFill>
                  <a:schemeClr val="bg1"/>
                </a:solidFill>
              </a:rPr>
              <a:t>Hbase</a:t>
            </a:r>
            <a:r>
              <a:rPr lang="en-US" sz="2000" b="1" dirty="0" smtClean="0">
                <a:solidFill>
                  <a:schemeClr val="bg1"/>
                </a:solidFill>
              </a:rPr>
              <a:t>, Cassandra, Amazon S3, Amazon Redshift, </a:t>
            </a:r>
            <a:r>
              <a:rPr lang="en-US" sz="2000" b="1" dirty="0" err="1" smtClean="0">
                <a:solidFill>
                  <a:schemeClr val="bg1"/>
                </a:solidFill>
              </a:rPr>
              <a:t>Couchbase</a:t>
            </a:r>
            <a:r>
              <a:rPr lang="en-US" sz="2000" b="1" dirty="0" smtClean="0">
                <a:solidFill>
                  <a:schemeClr val="bg1"/>
                </a:solidFill>
              </a:rPr>
              <a:t>, etc.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01757" y="475538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dirty="0" err="1">
                <a:solidFill>
                  <a:schemeClr val="bg1"/>
                </a:solidFill>
              </a:rPr>
              <a:t>Msc</a:t>
            </a:r>
            <a:r>
              <a:rPr lang="en-US" sz="1000" b="1" dirty="0">
                <a:solidFill>
                  <a:schemeClr val="bg1"/>
                </a:solidFill>
              </a:rPr>
              <a:t> IT – Part I – </a:t>
            </a:r>
            <a:r>
              <a:rPr lang="en-US" sz="1000" b="1" dirty="0" err="1">
                <a:solidFill>
                  <a:schemeClr val="bg1"/>
                </a:solidFill>
              </a:rPr>
              <a:t>Sem</a:t>
            </a:r>
            <a:r>
              <a:rPr lang="en-US" sz="1000" b="1" dirty="0">
                <a:solidFill>
                  <a:schemeClr val="bg1"/>
                </a:solidFill>
              </a:rPr>
              <a:t> II. Sub : BDA (</a:t>
            </a:r>
            <a:r>
              <a:rPr lang="en-US" sz="1000" b="1" dirty="0" err="1">
                <a:solidFill>
                  <a:schemeClr val="bg1"/>
                </a:solidFill>
              </a:rPr>
              <a:t>PySpark</a:t>
            </a:r>
            <a:r>
              <a:rPr lang="en-US" sz="1000" b="1" dirty="0">
                <a:solidFill>
                  <a:schemeClr val="bg1"/>
                </a:solidFill>
              </a:rPr>
              <a:t>. </a:t>
            </a:r>
            <a:r>
              <a:rPr lang="en-US" sz="1000" b="1" dirty="0" err="1">
                <a:solidFill>
                  <a:schemeClr val="bg1"/>
                </a:solidFill>
              </a:rPr>
              <a:t>Sneha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Pawar</a:t>
            </a:r>
            <a:r>
              <a:rPr lang="en-US" sz="1000" b="1" dirty="0">
                <a:solidFill>
                  <a:schemeClr val="bg1"/>
                </a:solidFill>
              </a:rPr>
              <a:t> Roll No : 11)</a:t>
            </a:r>
            <a:endParaRPr lang="en-US" sz="1000" dirty="0"/>
          </a:p>
        </p:txBody>
      </p:sp>
      <p:pic>
        <p:nvPicPr>
          <p:cNvPr id="4" name="Picture 2" descr="https://lh3.googleusercontent.com/qBGrtFkUCOO1sO_Pxjvno6WpL5hMO3nBfeCs4JxU7oR7mT8WSrCic9XIaroAcmtJAydQUT9kuUOpJfUKjairyOiJMEOYCvcvoBr5uQyTc1Y74qlk4AkSyep6zEpoUn5RguXcRF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000" y="113978"/>
            <a:ext cx="807659" cy="58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45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483" y="349321"/>
            <a:ext cx="87227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The Advantages of using Apache Spark :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1) It runs programs up to 100X faster than </a:t>
            </a:r>
            <a:r>
              <a:rPr lang="en-US" sz="1600" b="1" dirty="0" err="1" smtClean="0">
                <a:solidFill>
                  <a:schemeClr val="bg1"/>
                </a:solidFill>
              </a:rPr>
              <a:t>Hadoop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MapReduce</a:t>
            </a:r>
            <a:r>
              <a:rPr lang="en-US" sz="1600" b="1" dirty="0" smtClean="0">
                <a:solidFill>
                  <a:schemeClr val="bg1"/>
                </a:solidFill>
              </a:rPr>
              <a:t> in memory, or 10X faster on disk. It claims because it does the processing in the main memory of the worker nodes and prevents unnecessary I/O operations.</a:t>
            </a:r>
          </a:p>
          <a:p>
            <a:pPr marL="342900" indent="-342900">
              <a:buAutoNum type="arabicParenR"/>
            </a:pPr>
            <a:endParaRPr lang="en-US" sz="1600" b="1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24118" y="3893905"/>
            <a:ext cx="708917" cy="729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78468" y="4757114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dirty="0" err="1">
                <a:solidFill>
                  <a:schemeClr val="bg1"/>
                </a:solidFill>
              </a:rPr>
              <a:t>Msc</a:t>
            </a:r>
            <a:r>
              <a:rPr lang="en-US" sz="1000" b="1" dirty="0">
                <a:solidFill>
                  <a:schemeClr val="bg1"/>
                </a:solidFill>
              </a:rPr>
              <a:t> IT – Part I – </a:t>
            </a:r>
            <a:r>
              <a:rPr lang="en-US" sz="1000" b="1" dirty="0" err="1">
                <a:solidFill>
                  <a:schemeClr val="bg1"/>
                </a:solidFill>
              </a:rPr>
              <a:t>Sem</a:t>
            </a:r>
            <a:r>
              <a:rPr lang="en-US" sz="1000" b="1" dirty="0">
                <a:solidFill>
                  <a:schemeClr val="bg1"/>
                </a:solidFill>
              </a:rPr>
              <a:t> II. Sub : BDA (</a:t>
            </a:r>
            <a:r>
              <a:rPr lang="en-US" sz="1000" b="1" dirty="0" err="1">
                <a:solidFill>
                  <a:schemeClr val="bg1"/>
                </a:solidFill>
              </a:rPr>
              <a:t>PySpark</a:t>
            </a:r>
            <a:r>
              <a:rPr lang="en-US" sz="1000" b="1" dirty="0">
                <a:solidFill>
                  <a:schemeClr val="bg1"/>
                </a:solidFill>
              </a:rPr>
              <a:t>. </a:t>
            </a:r>
            <a:r>
              <a:rPr lang="en-US" sz="1000" b="1" dirty="0" err="1">
                <a:solidFill>
                  <a:schemeClr val="bg1"/>
                </a:solidFill>
              </a:rPr>
              <a:t>Sneha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Pawar</a:t>
            </a:r>
            <a:r>
              <a:rPr lang="en-US" sz="1000" b="1" dirty="0">
                <a:solidFill>
                  <a:schemeClr val="bg1"/>
                </a:solidFill>
              </a:rPr>
              <a:t> Roll No : 11)</a:t>
            </a:r>
            <a:endParaRPr lang="en-US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25" y="1551577"/>
            <a:ext cx="8517275" cy="32055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054939" y="3760342"/>
            <a:ext cx="647272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https://lh3.googleusercontent.com/qBGrtFkUCOO1sO_Pxjvno6WpL5hMO3nBfeCs4JxU7oR7mT8WSrCic9XIaroAcmtJAydQUT9kuUOpJfUKjairyOiJMEOYCvcvoBr5uQyTc1Y74qlk4AkSyep6zEpoUn5RguXcRF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000" y="113978"/>
            <a:ext cx="807659" cy="53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8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111" y="246580"/>
            <a:ext cx="876385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2) It supports in – memory computation, Lazy execution, Parallel Processing.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3) Apache </a:t>
            </a:r>
            <a:r>
              <a:rPr lang="en-US" sz="2000" b="1" dirty="0" err="1" smtClean="0">
                <a:solidFill>
                  <a:schemeClr val="bg1"/>
                </a:solidFill>
              </a:rPr>
              <a:t>Hadoop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MapReduce</a:t>
            </a:r>
            <a:r>
              <a:rPr lang="en-US" sz="2000" b="1" dirty="0" smtClean="0">
                <a:solidFill>
                  <a:schemeClr val="bg1"/>
                </a:solidFill>
              </a:rPr>
              <a:t> was performing batch processing only and lacked a real-time processing feature. Spark does Batch and Real time processing both.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4) Spark can load data directly from disk, memory and other data storage technologies such as Amazon S3, </a:t>
            </a:r>
            <a:r>
              <a:rPr lang="en-US" sz="2000" b="1" dirty="0" err="1" smtClean="0">
                <a:solidFill>
                  <a:schemeClr val="bg1"/>
                </a:solidFill>
              </a:rPr>
              <a:t>Hadoop</a:t>
            </a:r>
            <a:r>
              <a:rPr lang="en-US" sz="2000" b="1" dirty="0" smtClean="0">
                <a:solidFill>
                  <a:schemeClr val="bg1"/>
                </a:solidFill>
              </a:rPr>
              <a:t> Distributed File System (HDFS), </a:t>
            </a:r>
            <a:r>
              <a:rPr lang="en-US" sz="2000" b="1" dirty="0" err="1" smtClean="0">
                <a:solidFill>
                  <a:schemeClr val="bg1"/>
                </a:solidFill>
              </a:rPr>
              <a:t>Hbase</a:t>
            </a:r>
            <a:r>
              <a:rPr lang="en-US" sz="2000" b="1" dirty="0" smtClean="0">
                <a:solidFill>
                  <a:schemeClr val="bg1"/>
                </a:solidFill>
              </a:rPr>
              <a:t>, Cassandra.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50039" y="4805215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dirty="0" err="1">
                <a:solidFill>
                  <a:schemeClr val="bg1"/>
                </a:solidFill>
              </a:rPr>
              <a:t>Msc</a:t>
            </a:r>
            <a:r>
              <a:rPr lang="en-US" sz="1000" b="1" dirty="0">
                <a:solidFill>
                  <a:schemeClr val="bg1"/>
                </a:solidFill>
              </a:rPr>
              <a:t> IT – Part I – </a:t>
            </a:r>
            <a:r>
              <a:rPr lang="en-US" sz="1000" b="1" dirty="0" err="1">
                <a:solidFill>
                  <a:schemeClr val="bg1"/>
                </a:solidFill>
              </a:rPr>
              <a:t>Sem</a:t>
            </a:r>
            <a:r>
              <a:rPr lang="en-US" sz="1000" b="1" dirty="0">
                <a:solidFill>
                  <a:schemeClr val="bg1"/>
                </a:solidFill>
              </a:rPr>
              <a:t> II. Sub : BDA (</a:t>
            </a:r>
            <a:r>
              <a:rPr lang="en-US" sz="1000" b="1" dirty="0" err="1">
                <a:solidFill>
                  <a:schemeClr val="bg1"/>
                </a:solidFill>
              </a:rPr>
              <a:t>PySpark</a:t>
            </a:r>
            <a:r>
              <a:rPr lang="en-US" sz="1000" b="1" dirty="0">
                <a:solidFill>
                  <a:schemeClr val="bg1"/>
                </a:solidFill>
              </a:rPr>
              <a:t>. </a:t>
            </a:r>
            <a:r>
              <a:rPr lang="en-US" sz="1000" b="1" dirty="0" err="1">
                <a:solidFill>
                  <a:schemeClr val="bg1"/>
                </a:solidFill>
              </a:rPr>
              <a:t>Sneha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Pawar</a:t>
            </a:r>
            <a:r>
              <a:rPr lang="en-US" sz="1000" b="1" dirty="0">
                <a:solidFill>
                  <a:schemeClr val="bg1"/>
                </a:solidFill>
              </a:rPr>
              <a:t> Roll No : 11)</a:t>
            </a:r>
            <a:endParaRPr lang="en-US" sz="1000" dirty="0"/>
          </a:p>
        </p:txBody>
      </p:sp>
      <p:pic>
        <p:nvPicPr>
          <p:cNvPr id="4" name="Picture 2" descr="https://lh3.googleusercontent.com/qBGrtFkUCOO1sO_Pxjvno6WpL5hMO3nBfeCs4JxU7oR7mT8WSrCic9XIaroAcmtJAydQUT9kuUOpJfUKjairyOiJMEOYCvcvoBr5uQyTc1Y74qlk4AkSyep6zEpoUn5RguXcRF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000" y="113978"/>
            <a:ext cx="807659" cy="75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28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06310" y="4130212"/>
            <a:ext cx="565078" cy="534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48339" y="1180886"/>
            <a:ext cx="452063" cy="526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18261" y="426377"/>
            <a:ext cx="570216" cy="3608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565187" y="426377"/>
            <a:ext cx="123289" cy="21062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48339" y="1098050"/>
            <a:ext cx="364732" cy="45334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01813" y="787256"/>
            <a:ext cx="256854" cy="3107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27096" y="484590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b="1" dirty="0" err="1">
                <a:solidFill>
                  <a:schemeClr val="bg1"/>
                </a:solidFill>
              </a:rPr>
              <a:t>Msc</a:t>
            </a:r>
            <a:r>
              <a:rPr lang="en-US" sz="1000" b="1" dirty="0">
                <a:solidFill>
                  <a:schemeClr val="bg1"/>
                </a:solidFill>
              </a:rPr>
              <a:t> IT – Part I – </a:t>
            </a:r>
            <a:r>
              <a:rPr lang="en-US" sz="1000" b="1" dirty="0" err="1">
                <a:solidFill>
                  <a:schemeClr val="bg1"/>
                </a:solidFill>
              </a:rPr>
              <a:t>Sem</a:t>
            </a:r>
            <a:r>
              <a:rPr lang="en-US" sz="1000" b="1" dirty="0">
                <a:solidFill>
                  <a:schemeClr val="bg1"/>
                </a:solidFill>
              </a:rPr>
              <a:t> II. Sub : BDA (</a:t>
            </a:r>
            <a:r>
              <a:rPr lang="en-US" sz="1000" b="1" dirty="0" err="1">
                <a:solidFill>
                  <a:schemeClr val="bg1"/>
                </a:solidFill>
              </a:rPr>
              <a:t>PySpark</a:t>
            </a:r>
            <a:r>
              <a:rPr lang="en-US" sz="1000" b="1" dirty="0">
                <a:solidFill>
                  <a:schemeClr val="bg1"/>
                </a:solidFill>
              </a:rPr>
              <a:t>. </a:t>
            </a:r>
            <a:r>
              <a:rPr lang="en-US" sz="1000" b="1" dirty="0" err="1">
                <a:solidFill>
                  <a:schemeClr val="bg1"/>
                </a:solidFill>
              </a:rPr>
              <a:t>Sneha</a:t>
            </a:r>
            <a:r>
              <a:rPr lang="en-US" sz="1000" b="1" dirty="0">
                <a:solidFill>
                  <a:schemeClr val="bg1"/>
                </a:solidFill>
              </a:rPr>
              <a:t> </a:t>
            </a:r>
            <a:r>
              <a:rPr lang="en-US" sz="1000" b="1" dirty="0" err="1">
                <a:solidFill>
                  <a:schemeClr val="bg1"/>
                </a:solidFill>
              </a:rPr>
              <a:t>Pawar</a:t>
            </a:r>
            <a:r>
              <a:rPr lang="en-US" sz="1000" b="1" dirty="0">
                <a:solidFill>
                  <a:schemeClr val="bg1"/>
                </a:solidFill>
              </a:rPr>
              <a:t> Roll No : 11)</a:t>
            </a:r>
            <a:endParaRPr lang="en-US" sz="1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2" y="416103"/>
            <a:ext cx="8517276" cy="437679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89093" y="531686"/>
            <a:ext cx="385278" cy="472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37717" y="1160698"/>
            <a:ext cx="350608" cy="3907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00108" y="426377"/>
            <a:ext cx="626723" cy="35720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63113" y="768171"/>
            <a:ext cx="261990" cy="4127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https://lh3.googleusercontent.com/qBGrtFkUCOO1sO_Pxjvno6WpL5hMO3nBfeCs4JxU7oR7mT8WSrCic9XIaroAcmtJAydQUT9kuUOpJfUKjairyOiJMEOYCvcvoBr5uQyTc1Y74qlk4AkSyep6zEpoUn5RguXcRF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000" y="113978"/>
            <a:ext cx="807659" cy="65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7890554" y="4130212"/>
            <a:ext cx="667820" cy="534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452117" y="3955551"/>
            <a:ext cx="133564" cy="821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604517" y="4107951"/>
            <a:ext cx="133564" cy="821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24099" y="3955551"/>
            <a:ext cx="133564" cy="821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4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active Tech by Slidesgo">
  <a:themeElements>
    <a:clrScheme name="Simple Light">
      <a:dk1>
        <a:srgbClr val="5B0F00"/>
      </a:dk1>
      <a:lt1>
        <a:srgbClr val="FFFFFF"/>
      </a:lt1>
      <a:dk2>
        <a:srgbClr val="EA9999"/>
      </a:dk2>
      <a:lt2>
        <a:srgbClr val="E06666"/>
      </a:lt2>
      <a:accent1>
        <a:srgbClr val="EA9999"/>
      </a:accent1>
      <a:accent2>
        <a:srgbClr val="5B0F00"/>
      </a:accent2>
      <a:accent3>
        <a:srgbClr val="CC0000"/>
      </a:accent3>
      <a:accent4>
        <a:srgbClr val="F4CCCC"/>
      </a:accent4>
      <a:accent5>
        <a:srgbClr val="CC4125"/>
      </a:accent5>
      <a:accent6>
        <a:srgbClr val="A61C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525</Words>
  <Application>Microsoft Office PowerPoint</Application>
  <PresentationFormat>On-screen Show (16:9)</PresentationFormat>
  <Paragraphs>37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Advent Pro</vt:lpstr>
      <vt:lpstr>Advent Pro Medium</vt:lpstr>
      <vt:lpstr>Arial</vt:lpstr>
      <vt:lpstr>Bungee</vt:lpstr>
      <vt:lpstr>Interactive Tech by Slidesgo</vt:lpstr>
      <vt:lpstr>Big Data Analytics  PySpark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  PySpark</dc:title>
  <dc:creator>Dell</dc:creator>
  <cp:lastModifiedBy>Dell</cp:lastModifiedBy>
  <cp:revision>38</cp:revision>
  <dcterms:modified xsi:type="dcterms:W3CDTF">2021-07-04T05:48:27Z</dcterms:modified>
</cp:coreProperties>
</file>