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Arimo" panose="020B0604020202020204" charset="0"/>
      <p:regular r:id="rId13"/>
    </p:embeddedFont>
    <p:embeddedFont>
      <p:font typeface="Outfit Extra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F15F15-1E0F-4B0A-A15F-01FFEB955BE9}" v="5" dt="2025-09-28T14:26:17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4" d="100"/>
          <a:sy n="64" d="100"/>
        </p:scale>
        <p:origin x="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eha pujitha" userId="eefe8281354be32c" providerId="LiveId" clId="{94F6139A-AD5D-4010-A44D-AA89A3C3E80D}"/>
    <pc:docChg chg="undo custSel modSld">
      <pc:chgData name="sneha pujitha" userId="eefe8281354be32c" providerId="LiveId" clId="{94F6139A-AD5D-4010-A44D-AA89A3C3E80D}" dt="2025-09-28T14:26:27.234" v="233" actId="1076"/>
      <pc:docMkLst>
        <pc:docMk/>
      </pc:docMkLst>
      <pc:sldChg chg="addSp modSp mod">
        <pc:chgData name="sneha pujitha" userId="eefe8281354be32c" providerId="LiveId" clId="{94F6139A-AD5D-4010-A44D-AA89A3C3E80D}" dt="2025-09-28T14:25:30.778" v="222" actId="208"/>
        <pc:sldMkLst>
          <pc:docMk/>
          <pc:sldMk cId="0" sldId="256"/>
        </pc:sldMkLst>
        <pc:spChg chg="add mod">
          <ac:chgData name="sneha pujitha" userId="eefe8281354be32c" providerId="LiveId" clId="{94F6139A-AD5D-4010-A44D-AA89A3C3E80D}" dt="2025-09-28T14:25:30.778" v="222" actId="208"/>
          <ac:spMkLst>
            <pc:docMk/>
            <pc:sldMk cId="0" sldId="256"/>
            <ac:spMk id="5" creationId="{9D674FA4-7747-B5AE-6976-47BF9B440E58}"/>
          </ac:spMkLst>
        </pc:spChg>
      </pc:sldChg>
      <pc:sldChg chg="addSp modSp mod">
        <pc:chgData name="sneha pujitha" userId="eefe8281354be32c" providerId="LiveId" clId="{94F6139A-AD5D-4010-A44D-AA89A3C3E80D}" dt="2025-09-28T14:25:46.220" v="225" actId="14100"/>
        <pc:sldMkLst>
          <pc:docMk/>
          <pc:sldMk cId="0" sldId="257"/>
        </pc:sldMkLst>
        <pc:spChg chg="mod">
          <ac:chgData name="sneha pujitha" userId="eefe8281354be32c" providerId="LiveId" clId="{94F6139A-AD5D-4010-A44D-AA89A3C3E80D}" dt="2025-09-28T14:16:58.540" v="15" actId="404"/>
          <ac:spMkLst>
            <pc:docMk/>
            <pc:sldMk cId="0" sldId="257"/>
            <ac:spMk id="3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16:50.529" v="11" actId="403"/>
          <ac:spMkLst>
            <pc:docMk/>
            <pc:sldMk cId="0" sldId="257"/>
            <ac:spMk id="4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16:31.490" v="5" actId="1076"/>
          <ac:spMkLst>
            <pc:docMk/>
            <pc:sldMk cId="0" sldId="257"/>
            <ac:spMk id="6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17:06.898" v="16" actId="403"/>
          <ac:spMkLst>
            <pc:docMk/>
            <pc:sldMk cId="0" sldId="257"/>
            <ac:spMk id="7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17:14.869" v="22" actId="404"/>
          <ac:spMkLst>
            <pc:docMk/>
            <pc:sldMk cId="0" sldId="257"/>
            <ac:spMk id="8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18:20.909" v="41" actId="1076"/>
          <ac:spMkLst>
            <pc:docMk/>
            <pc:sldMk cId="0" sldId="257"/>
            <ac:spMk id="9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18:38.898" v="46" actId="404"/>
          <ac:spMkLst>
            <pc:docMk/>
            <pc:sldMk cId="0" sldId="257"/>
            <ac:spMk id="10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18:43.523" v="50" actId="403"/>
          <ac:spMkLst>
            <pc:docMk/>
            <pc:sldMk cId="0" sldId="257"/>
            <ac:spMk id="11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17:34.522" v="25" actId="1076"/>
          <ac:spMkLst>
            <pc:docMk/>
            <pc:sldMk cId="0" sldId="257"/>
            <ac:spMk id="12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17:56.807" v="31" actId="404"/>
          <ac:spMkLst>
            <pc:docMk/>
            <pc:sldMk cId="0" sldId="257"/>
            <ac:spMk id="13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18:01.542" v="35" actId="403"/>
          <ac:spMkLst>
            <pc:docMk/>
            <pc:sldMk cId="0" sldId="257"/>
            <ac:spMk id="14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18:48.268" v="51" actId="1076"/>
          <ac:spMkLst>
            <pc:docMk/>
            <pc:sldMk cId="0" sldId="257"/>
            <ac:spMk id="15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19:01.272" v="54" actId="403"/>
          <ac:spMkLst>
            <pc:docMk/>
            <pc:sldMk cId="0" sldId="257"/>
            <ac:spMk id="16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19:06.901" v="58" actId="403"/>
          <ac:spMkLst>
            <pc:docMk/>
            <pc:sldMk cId="0" sldId="257"/>
            <ac:spMk id="17" creationId="{00000000-0000-0000-0000-000000000000}"/>
          </ac:spMkLst>
        </pc:spChg>
        <pc:spChg chg="add mod">
          <ac:chgData name="sneha pujitha" userId="eefe8281354be32c" providerId="LiveId" clId="{94F6139A-AD5D-4010-A44D-AA89A3C3E80D}" dt="2025-09-28T14:25:46.220" v="225" actId="14100"/>
          <ac:spMkLst>
            <pc:docMk/>
            <pc:sldMk cId="0" sldId="257"/>
            <ac:spMk id="18" creationId="{F7352F41-7A8D-8454-546F-BFE1583966FA}"/>
          </ac:spMkLst>
        </pc:spChg>
      </pc:sldChg>
      <pc:sldChg chg="addSp modSp">
        <pc:chgData name="sneha pujitha" userId="eefe8281354be32c" providerId="LiveId" clId="{94F6139A-AD5D-4010-A44D-AA89A3C3E80D}" dt="2025-09-28T14:25:55.618" v="226"/>
        <pc:sldMkLst>
          <pc:docMk/>
          <pc:sldMk cId="0" sldId="259"/>
        </pc:sldMkLst>
        <pc:spChg chg="add mod">
          <ac:chgData name="sneha pujitha" userId="eefe8281354be32c" providerId="LiveId" clId="{94F6139A-AD5D-4010-A44D-AA89A3C3E80D}" dt="2025-09-28T14:25:55.618" v="226"/>
          <ac:spMkLst>
            <pc:docMk/>
            <pc:sldMk cId="0" sldId="259"/>
            <ac:spMk id="16" creationId="{866A390B-53BB-8040-C08A-3CBEE12F2508}"/>
          </ac:spMkLst>
        </pc:spChg>
      </pc:sldChg>
      <pc:sldChg chg="modSp mod">
        <pc:chgData name="sneha pujitha" userId="eefe8281354be32c" providerId="LiveId" clId="{94F6139A-AD5D-4010-A44D-AA89A3C3E80D}" dt="2025-09-28T14:20:32.693" v="101" actId="1076"/>
        <pc:sldMkLst>
          <pc:docMk/>
          <pc:sldMk cId="0" sldId="260"/>
        </pc:sldMkLst>
        <pc:spChg chg="mod">
          <ac:chgData name="sneha pujitha" userId="eefe8281354be32c" providerId="LiveId" clId="{94F6139A-AD5D-4010-A44D-AA89A3C3E80D}" dt="2025-09-28T14:19:21.226" v="59" actId="403"/>
          <ac:spMkLst>
            <pc:docMk/>
            <pc:sldMk cId="0" sldId="260"/>
            <ac:spMk id="7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19:28.031" v="64" actId="403"/>
          <ac:spMkLst>
            <pc:docMk/>
            <pc:sldMk cId="0" sldId="260"/>
            <ac:spMk id="8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19:31.918" v="65" actId="403"/>
          <ac:spMkLst>
            <pc:docMk/>
            <pc:sldMk cId="0" sldId="260"/>
            <ac:spMk id="13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19:36.611" v="70" actId="403"/>
          <ac:spMkLst>
            <pc:docMk/>
            <pc:sldMk cId="0" sldId="260"/>
            <ac:spMk id="14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19:45.805" v="73" actId="404"/>
          <ac:spMkLst>
            <pc:docMk/>
            <pc:sldMk cId="0" sldId="260"/>
            <ac:spMk id="19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19:49.747" v="78" actId="403"/>
          <ac:spMkLst>
            <pc:docMk/>
            <pc:sldMk cId="0" sldId="260"/>
            <ac:spMk id="20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20:11.162" v="96" actId="403"/>
          <ac:spMkLst>
            <pc:docMk/>
            <pc:sldMk cId="0" sldId="260"/>
            <ac:spMk id="22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20:05.818" v="90" actId="404"/>
          <ac:spMkLst>
            <pc:docMk/>
            <pc:sldMk cId="0" sldId="260"/>
            <ac:spMk id="23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19:59.735" v="83" actId="403"/>
          <ac:spMkLst>
            <pc:docMk/>
            <pc:sldMk cId="0" sldId="260"/>
            <ac:spMk id="24" creationId="{00000000-0000-0000-0000-000000000000}"/>
          </ac:spMkLst>
        </pc:spChg>
        <pc:picChg chg="mod">
          <ac:chgData name="sneha pujitha" userId="eefe8281354be32c" providerId="LiveId" clId="{94F6139A-AD5D-4010-A44D-AA89A3C3E80D}" dt="2025-09-28T14:20:32.693" v="101" actId="1076"/>
          <ac:picMkLst>
            <pc:docMk/>
            <pc:sldMk cId="0" sldId="260"/>
            <ac:picMk id="25" creationId="{00000000-0000-0000-0000-000000000000}"/>
          </ac:picMkLst>
        </pc:picChg>
      </pc:sldChg>
      <pc:sldChg chg="addSp modSp mod">
        <pc:chgData name="sneha pujitha" userId="eefe8281354be32c" providerId="LiveId" clId="{94F6139A-AD5D-4010-A44D-AA89A3C3E80D}" dt="2025-09-28T14:26:08.127" v="229" actId="1076"/>
        <pc:sldMkLst>
          <pc:docMk/>
          <pc:sldMk cId="0" sldId="261"/>
        </pc:sldMkLst>
        <pc:spChg chg="mod">
          <ac:chgData name="sneha pujitha" userId="eefe8281354be32c" providerId="LiveId" clId="{94F6139A-AD5D-4010-A44D-AA89A3C3E80D}" dt="2025-09-28T14:20:44.641" v="102" actId="403"/>
          <ac:spMkLst>
            <pc:docMk/>
            <pc:sldMk cId="0" sldId="261"/>
            <ac:spMk id="9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20:51.415" v="104" actId="403"/>
          <ac:spMkLst>
            <pc:docMk/>
            <pc:sldMk cId="0" sldId="261"/>
            <ac:spMk id="14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20:48.208" v="103" actId="403"/>
          <ac:spMkLst>
            <pc:docMk/>
            <pc:sldMk cId="0" sldId="261"/>
            <ac:spMk id="19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20:58.251" v="105" actId="403"/>
          <ac:spMkLst>
            <pc:docMk/>
            <pc:sldMk cId="0" sldId="261"/>
            <ac:spMk id="22" creationId="{00000000-0000-0000-0000-000000000000}"/>
          </ac:spMkLst>
        </pc:spChg>
        <pc:spChg chg="add mod">
          <ac:chgData name="sneha pujitha" userId="eefe8281354be32c" providerId="LiveId" clId="{94F6139A-AD5D-4010-A44D-AA89A3C3E80D}" dt="2025-09-28T14:26:08.127" v="229" actId="1076"/>
          <ac:spMkLst>
            <pc:docMk/>
            <pc:sldMk cId="0" sldId="261"/>
            <ac:spMk id="23" creationId="{A4B76865-1E5D-50AB-69FA-EA18623F31DC}"/>
          </ac:spMkLst>
        </pc:spChg>
      </pc:sldChg>
      <pc:sldChg chg="modSp mod">
        <pc:chgData name="sneha pujitha" userId="eefe8281354be32c" providerId="LiveId" clId="{94F6139A-AD5D-4010-A44D-AA89A3C3E80D}" dt="2025-09-28T14:22:27.474" v="171" actId="404"/>
        <pc:sldMkLst>
          <pc:docMk/>
          <pc:sldMk cId="0" sldId="263"/>
        </pc:sldMkLst>
        <pc:spChg chg="mod">
          <ac:chgData name="sneha pujitha" userId="eefe8281354be32c" providerId="LiveId" clId="{94F6139A-AD5D-4010-A44D-AA89A3C3E80D}" dt="2025-09-28T14:21:34.668" v="114" actId="403"/>
          <ac:spMkLst>
            <pc:docMk/>
            <pc:sldMk cId="0" sldId="263"/>
            <ac:spMk id="5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21:39.396" v="120" actId="403"/>
          <ac:spMkLst>
            <pc:docMk/>
            <pc:sldMk cId="0" sldId="263"/>
            <ac:spMk id="6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21:45.185" v="124" actId="404"/>
          <ac:spMkLst>
            <pc:docMk/>
            <pc:sldMk cId="0" sldId="263"/>
            <ac:spMk id="9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21:49.525" v="130" actId="403"/>
          <ac:spMkLst>
            <pc:docMk/>
            <pc:sldMk cId="0" sldId="263"/>
            <ac:spMk id="10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21:54.211" v="134" actId="404"/>
          <ac:spMkLst>
            <pc:docMk/>
            <pc:sldMk cId="0" sldId="263"/>
            <ac:spMk id="13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22:00.651" v="142" actId="404"/>
          <ac:spMkLst>
            <pc:docMk/>
            <pc:sldMk cId="0" sldId="263"/>
            <ac:spMk id="14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22:03.837" v="143" actId="403"/>
          <ac:spMkLst>
            <pc:docMk/>
            <pc:sldMk cId="0" sldId="263"/>
            <ac:spMk id="15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22:09.576" v="151" actId="404"/>
          <ac:spMkLst>
            <pc:docMk/>
            <pc:sldMk cId="0" sldId="263"/>
            <ac:spMk id="16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22:13.995" v="157" actId="403"/>
          <ac:spMkLst>
            <pc:docMk/>
            <pc:sldMk cId="0" sldId="263"/>
            <ac:spMk id="17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22:18.891" v="163" actId="403"/>
          <ac:spMkLst>
            <pc:docMk/>
            <pc:sldMk cId="0" sldId="263"/>
            <ac:spMk id="18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22:27.474" v="171" actId="404"/>
          <ac:spMkLst>
            <pc:docMk/>
            <pc:sldMk cId="0" sldId="263"/>
            <ac:spMk id="19" creationId="{00000000-0000-0000-0000-000000000000}"/>
          </ac:spMkLst>
        </pc:spChg>
        <pc:picChg chg="mod">
          <ac:chgData name="sneha pujitha" userId="eefe8281354be32c" providerId="LiveId" clId="{94F6139A-AD5D-4010-A44D-AA89A3C3E80D}" dt="2025-09-28T14:21:27.683" v="112" actId="14100"/>
          <ac:picMkLst>
            <pc:docMk/>
            <pc:sldMk cId="0" sldId="263"/>
            <ac:picMk id="20" creationId="{00000000-0000-0000-0000-000000000000}"/>
          </ac:picMkLst>
        </pc:picChg>
      </pc:sldChg>
      <pc:sldChg chg="addSp modSp">
        <pc:chgData name="sneha pujitha" userId="eefe8281354be32c" providerId="LiveId" clId="{94F6139A-AD5D-4010-A44D-AA89A3C3E80D}" dt="2025-09-28T14:26:13.927" v="230"/>
        <pc:sldMkLst>
          <pc:docMk/>
          <pc:sldMk cId="0" sldId="264"/>
        </pc:sldMkLst>
        <pc:spChg chg="add mod">
          <ac:chgData name="sneha pujitha" userId="eefe8281354be32c" providerId="LiveId" clId="{94F6139A-AD5D-4010-A44D-AA89A3C3E80D}" dt="2025-09-28T14:26:13.927" v="230"/>
          <ac:spMkLst>
            <pc:docMk/>
            <pc:sldMk cId="0" sldId="264"/>
            <ac:spMk id="21" creationId="{2AF3D274-9F3C-9E7A-3DC5-0986139E3F53}"/>
          </ac:spMkLst>
        </pc:spChg>
      </pc:sldChg>
      <pc:sldChg chg="addSp delSp modSp mod">
        <pc:chgData name="sneha pujitha" userId="eefe8281354be32c" providerId="LiveId" clId="{94F6139A-AD5D-4010-A44D-AA89A3C3E80D}" dt="2025-09-28T14:26:27.234" v="233" actId="1076"/>
        <pc:sldMkLst>
          <pc:docMk/>
          <pc:sldMk cId="0" sldId="265"/>
        </pc:sldMkLst>
        <pc:spChg chg="mod">
          <ac:chgData name="sneha pujitha" userId="eefe8281354be32c" providerId="LiveId" clId="{94F6139A-AD5D-4010-A44D-AA89A3C3E80D}" dt="2025-09-28T14:23:05.979" v="182" actId="403"/>
          <ac:spMkLst>
            <pc:docMk/>
            <pc:sldMk cId="0" sldId="265"/>
            <ac:spMk id="3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23:11.362" v="189" actId="404"/>
          <ac:spMkLst>
            <pc:docMk/>
            <pc:sldMk cId="0" sldId="265"/>
            <ac:spMk id="4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23:21.515" v="196" actId="403"/>
          <ac:spMkLst>
            <pc:docMk/>
            <pc:sldMk cId="0" sldId="265"/>
            <ac:spMk id="5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22:59.539" v="179" actId="14100"/>
          <ac:spMkLst>
            <pc:docMk/>
            <pc:sldMk cId="0" sldId="265"/>
            <ac:spMk id="7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23:54.081" v="205" actId="14100"/>
          <ac:spMkLst>
            <pc:docMk/>
            <pc:sldMk cId="0" sldId="265"/>
            <ac:spMk id="11" creationId="{00000000-0000-0000-0000-000000000000}"/>
          </ac:spMkLst>
        </pc:spChg>
        <pc:spChg chg="del mod">
          <ac:chgData name="sneha pujitha" userId="eefe8281354be32c" providerId="LiveId" clId="{94F6139A-AD5D-4010-A44D-AA89A3C3E80D}" dt="2025-09-28T14:24:41.777" v="217" actId="478"/>
          <ac:spMkLst>
            <pc:docMk/>
            <pc:sldMk cId="0" sldId="265"/>
            <ac:spMk id="14" creationId="{00000000-0000-0000-0000-000000000000}"/>
          </ac:spMkLst>
        </pc:spChg>
        <pc:spChg chg="mod">
          <ac:chgData name="sneha pujitha" userId="eefe8281354be32c" providerId="LiveId" clId="{94F6139A-AD5D-4010-A44D-AA89A3C3E80D}" dt="2025-09-28T14:23:51.507" v="204" actId="14100"/>
          <ac:spMkLst>
            <pc:docMk/>
            <pc:sldMk cId="0" sldId="265"/>
            <ac:spMk id="15" creationId="{00000000-0000-0000-0000-000000000000}"/>
          </ac:spMkLst>
        </pc:spChg>
        <pc:spChg chg="del mod">
          <ac:chgData name="sneha pujitha" userId="eefe8281354be32c" providerId="LiveId" clId="{94F6139A-AD5D-4010-A44D-AA89A3C3E80D}" dt="2025-09-28T14:24:43.659" v="218" actId="478"/>
          <ac:spMkLst>
            <pc:docMk/>
            <pc:sldMk cId="0" sldId="265"/>
            <ac:spMk id="19" creationId="{00000000-0000-0000-0000-000000000000}"/>
          </ac:spMkLst>
        </pc:spChg>
        <pc:spChg chg="add mod">
          <ac:chgData name="sneha pujitha" userId="eefe8281354be32c" providerId="LiveId" clId="{94F6139A-AD5D-4010-A44D-AA89A3C3E80D}" dt="2025-09-28T14:26:27.234" v="233" actId="1076"/>
          <ac:spMkLst>
            <pc:docMk/>
            <pc:sldMk cId="0" sldId="265"/>
            <ac:spMk id="23" creationId="{17AFCC1B-2B6D-B3EA-D1B0-1D8A45731159}"/>
          </ac:spMkLst>
        </pc:spChg>
        <pc:picChg chg="mod">
          <ac:chgData name="sneha pujitha" userId="eefe8281354be32c" providerId="LiveId" clId="{94F6139A-AD5D-4010-A44D-AA89A3C3E80D}" dt="2025-09-28T14:23:02.110" v="180" actId="1076"/>
          <ac:picMkLst>
            <pc:docMk/>
            <pc:sldMk cId="0" sldId="265"/>
            <ac:picMk id="8" creationId="{00000000-0000-0000-0000-000000000000}"/>
          </ac:picMkLst>
        </pc:picChg>
        <pc:picChg chg="mod">
          <ac:chgData name="sneha pujitha" userId="eefe8281354be32c" providerId="LiveId" clId="{94F6139A-AD5D-4010-A44D-AA89A3C3E80D}" dt="2025-09-28T14:23:45.592" v="202" actId="1076"/>
          <ac:picMkLst>
            <pc:docMk/>
            <pc:sldMk cId="0" sldId="265"/>
            <ac:picMk id="12" creationId="{00000000-0000-0000-0000-000000000000}"/>
          </ac:picMkLst>
        </pc:picChg>
        <pc:picChg chg="mod">
          <ac:chgData name="sneha pujitha" userId="eefe8281354be32c" providerId="LiveId" clId="{94F6139A-AD5D-4010-A44D-AA89A3C3E80D}" dt="2025-09-28T14:24:47.327" v="219" actId="1076"/>
          <ac:picMkLst>
            <pc:docMk/>
            <pc:sldMk cId="0" sldId="265"/>
            <ac:picMk id="1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595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69152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Two-Wheeler Marketplace Web Application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4924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Building a comprehensive digital platform to revolutionise the two-wheeler buying and selling experience through intelligent technology and user-centric design.</a:t>
            </a:r>
            <a:endParaRPr lang="en-US" sz="17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74FA4-7747-B5AE-6976-47BF9B440E58}"/>
              </a:ext>
            </a:extLst>
          </p:cNvPr>
          <p:cNvSpPr/>
          <p:nvPr/>
        </p:nvSpPr>
        <p:spPr>
          <a:xfrm>
            <a:off x="12693316" y="7652084"/>
            <a:ext cx="1852863" cy="493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6122" y="319088"/>
            <a:ext cx="3567827" cy="362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Conclusion &amp; Future Vision</a:t>
            </a:r>
            <a:endParaRPr lang="en-US" sz="2250" dirty="0"/>
          </a:p>
        </p:txBody>
      </p:sp>
      <p:sp>
        <p:nvSpPr>
          <p:cNvPr id="3" name="Text 1"/>
          <p:cNvSpPr/>
          <p:nvPr/>
        </p:nvSpPr>
        <p:spPr>
          <a:xfrm>
            <a:off x="406122" y="971669"/>
            <a:ext cx="1740575" cy="217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6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Key Achievements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06122" y="1305163"/>
            <a:ext cx="6767512" cy="371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1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Successfully designed a comprehensive two-wheeler marketplace that addresses real market needs through intelligent search, secure transactions, and data-driven recommendations.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06122" y="2091682"/>
            <a:ext cx="6767512" cy="371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1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solution combines modern web technologies with AI capabilities to create a scalable, user-friendly platform that revolutionises the two-wheeler buying experience.</a:t>
            </a:r>
            <a:endParaRPr lang="en-US" sz="14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385" y="986195"/>
            <a:ext cx="6767512" cy="6767513"/>
          </a:xfrm>
          <a:prstGeom prst="rect">
            <a:avLst/>
          </a:prstGeom>
        </p:spPr>
      </p:pic>
      <p:sp>
        <p:nvSpPr>
          <p:cNvPr id="7" name="Shape 4"/>
          <p:cNvSpPr/>
          <p:nvPr/>
        </p:nvSpPr>
        <p:spPr>
          <a:xfrm>
            <a:off x="0" y="2802077"/>
            <a:ext cx="7402372" cy="835224"/>
          </a:xfrm>
          <a:prstGeom prst="roundRect">
            <a:avLst>
              <a:gd name="adj" fmla="val 480143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31" y="2894439"/>
            <a:ext cx="457854" cy="57255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2089" y="8478679"/>
            <a:ext cx="1450419" cy="1812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1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Mobile Application</a:t>
            </a:r>
            <a:endParaRPr lang="en-US" sz="1100" dirty="0"/>
          </a:p>
        </p:txBody>
      </p:sp>
      <p:sp>
        <p:nvSpPr>
          <p:cNvPr id="10" name="Text 6"/>
          <p:cNvSpPr/>
          <p:nvPr/>
        </p:nvSpPr>
        <p:spPr>
          <a:xfrm>
            <a:off x="522089" y="8729424"/>
            <a:ext cx="6619161" cy="1857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Native iOS and Android apps for enhanced accessibility</a:t>
            </a:r>
            <a:endParaRPr lang="en-US" sz="900" dirty="0"/>
          </a:p>
        </p:txBody>
      </p:sp>
      <p:sp>
        <p:nvSpPr>
          <p:cNvPr id="11" name="Shape 7"/>
          <p:cNvSpPr/>
          <p:nvPr/>
        </p:nvSpPr>
        <p:spPr>
          <a:xfrm>
            <a:off x="56944" y="3796963"/>
            <a:ext cx="7258256" cy="912873"/>
          </a:xfrm>
          <a:prstGeom prst="roundRect">
            <a:avLst>
              <a:gd name="adj" fmla="val 480143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4709" y="4004013"/>
            <a:ext cx="463928" cy="580149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489150" y="8478679"/>
            <a:ext cx="1450419" cy="1812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1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Advanced Security</a:t>
            </a:r>
            <a:endParaRPr lang="en-US" sz="1100" dirty="0"/>
          </a:p>
        </p:txBody>
      </p:sp>
      <p:sp>
        <p:nvSpPr>
          <p:cNvPr id="15" name="Shape 10"/>
          <p:cNvSpPr/>
          <p:nvPr/>
        </p:nvSpPr>
        <p:spPr>
          <a:xfrm>
            <a:off x="56944" y="4881342"/>
            <a:ext cx="7258256" cy="823547"/>
          </a:xfrm>
          <a:prstGeom prst="roundRect">
            <a:avLst>
              <a:gd name="adj" fmla="val 480143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0731" y="4971349"/>
            <a:ext cx="514614" cy="643532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522089" y="9611082"/>
            <a:ext cx="1450419" cy="1812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1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AI Enhancement</a:t>
            </a:r>
            <a:endParaRPr lang="en-US" sz="1100" dirty="0"/>
          </a:p>
        </p:txBody>
      </p:sp>
      <p:sp>
        <p:nvSpPr>
          <p:cNvPr id="18" name="Text 12"/>
          <p:cNvSpPr/>
          <p:nvPr/>
        </p:nvSpPr>
        <p:spPr>
          <a:xfrm>
            <a:off x="522089" y="9861828"/>
            <a:ext cx="6619161" cy="1857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Computer vision for vehicle condition assessment</a:t>
            </a:r>
            <a:endParaRPr lang="en-US" sz="900" dirty="0"/>
          </a:p>
        </p:txBody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11696" y="9212342"/>
            <a:ext cx="173950" cy="217527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7489150" y="9611082"/>
            <a:ext cx="1450419" cy="1812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1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Global Expansion</a:t>
            </a:r>
            <a:endParaRPr lang="en-US" sz="1100" dirty="0"/>
          </a:p>
        </p:txBody>
      </p:sp>
      <p:sp>
        <p:nvSpPr>
          <p:cNvPr id="22" name="Text 15"/>
          <p:cNvSpPr/>
          <p:nvPr/>
        </p:nvSpPr>
        <p:spPr>
          <a:xfrm>
            <a:off x="7489150" y="9861828"/>
            <a:ext cx="6619161" cy="1857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9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Multi-language support and international markets</a:t>
            </a:r>
            <a:endParaRPr lang="en-US" sz="9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AFCC1B-2B6D-B3EA-D1B0-1D8A45731159}"/>
              </a:ext>
            </a:extLst>
          </p:cNvPr>
          <p:cNvSpPr/>
          <p:nvPr/>
        </p:nvSpPr>
        <p:spPr>
          <a:xfrm>
            <a:off x="12777537" y="7794055"/>
            <a:ext cx="1852863" cy="322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4819" y="357307"/>
            <a:ext cx="3248620" cy="4061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Solution Overview</a:t>
            </a:r>
            <a:endParaRPr lang="en-US" sz="2550" dirty="0"/>
          </a:p>
        </p:txBody>
      </p:sp>
      <p:sp>
        <p:nvSpPr>
          <p:cNvPr id="3" name="Text 1"/>
          <p:cNvSpPr/>
          <p:nvPr/>
        </p:nvSpPr>
        <p:spPr>
          <a:xfrm>
            <a:off x="454819" y="1088231"/>
            <a:ext cx="1949172" cy="2436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Strategic Approach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454819" y="1461730"/>
            <a:ext cx="6701909" cy="4155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Develop a sophisticated web-based marketplace that streamlines two-wheeler transactions through intelligent search capabilities, comprehensive user management, and data-driven insights.</a:t>
            </a:r>
            <a:endParaRPr lang="en-US" sz="12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292" y="1104424"/>
            <a:ext cx="6701909" cy="6701909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305752" y="2092224"/>
            <a:ext cx="6795373" cy="763667"/>
          </a:xfrm>
          <a:prstGeom prst="roundRect">
            <a:avLst>
              <a:gd name="adj" fmla="val 7147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592335" y="2204204"/>
            <a:ext cx="1624251" cy="2030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4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User Management</a:t>
            </a:r>
            <a:endParaRPr lang="en-US" sz="1400" dirty="0"/>
          </a:p>
        </p:txBody>
      </p:sp>
      <p:sp>
        <p:nvSpPr>
          <p:cNvPr id="8" name="Text 5"/>
          <p:cNvSpPr/>
          <p:nvPr/>
        </p:nvSpPr>
        <p:spPr>
          <a:xfrm>
            <a:off x="580786" y="2454978"/>
            <a:ext cx="6520339" cy="2077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Complete registration, authentication, and profile management system</a:t>
            </a:r>
            <a:endParaRPr lang="en-US" sz="1400" dirty="0"/>
          </a:p>
        </p:txBody>
      </p:sp>
      <p:sp>
        <p:nvSpPr>
          <p:cNvPr id="9" name="Shape 6"/>
          <p:cNvSpPr/>
          <p:nvPr/>
        </p:nvSpPr>
        <p:spPr>
          <a:xfrm>
            <a:off x="305632" y="4420478"/>
            <a:ext cx="6795492" cy="763667"/>
          </a:xfrm>
          <a:prstGeom prst="roundRect">
            <a:avLst>
              <a:gd name="adj" fmla="val 7147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592335" y="4489766"/>
            <a:ext cx="1624251" cy="2030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4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Smart Search &amp; Filter</a:t>
            </a:r>
            <a:endParaRPr lang="en-US" sz="1400" dirty="0"/>
          </a:p>
        </p:txBody>
      </p:sp>
      <p:sp>
        <p:nvSpPr>
          <p:cNvPr id="11" name="Text 8"/>
          <p:cNvSpPr/>
          <p:nvPr/>
        </p:nvSpPr>
        <p:spPr>
          <a:xfrm>
            <a:off x="576563" y="4770586"/>
            <a:ext cx="6520458" cy="2077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Advanced filtering by brand, price, location, and specifications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305751" y="3148800"/>
            <a:ext cx="6795373" cy="763667"/>
          </a:xfrm>
          <a:prstGeom prst="roundRect">
            <a:avLst>
              <a:gd name="adj" fmla="val 7147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617279" y="3294920"/>
            <a:ext cx="1624251" cy="2030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4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Data Analytics</a:t>
            </a:r>
            <a:endParaRPr lang="en-US" sz="1400" dirty="0"/>
          </a:p>
        </p:txBody>
      </p:sp>
      <p:sp>
        <p:nvSpPr>
          <p:cNvPr id="14" name="Text 11"/>
          <p:cNvSpPr/>
          <p:nvPr/>
        </p:nvSpPr>
        <p:spPr>
          <a:xfrm>
            <a:off x="617279" y="3497430"/>
            <a:ext cx="6520339" cy="2077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Market insights and personalised recommendations</a:t>
            </a:r>
            <a:endParaRPr lang="en-US" sz="1400" dirty="0"/>
          </a:p>
        </p:txBody>
      </p:sp>
      <p:sp>
        <p:nvSpPr>
          <p:cNvPr id="15" name="Shape 12"/>
          <p:cNvSpPr/>
          <p:nvPr/>
        </p:nvSpPr>
        <p:spPr>
          <a:xfrm>
            <a:off x="305752" y="5687193"/>
            <a:ext cx="6795492" cy="763667"/>
          </a:xfrm>
          <a:prstGeom prst="roundRect">
            <a:avLst>
              <a:gd name="adj" fmla="val 7147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 13"/>
          <p:cNvSpPr/>
          <p:nvPr/>
        </p:nvSpPr>
        <p:spPr>
          <a:xfrm>
            <a:off x="576563" y="5826181"/>
            <a:ext cx="1624251" cy="2030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4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Secure Transactions</a:t>
            </a:r>
            <a:endParaRPr lang="en-US" sz="1400" dirty="0"/>
          </a:p>
        </p:txBody>
      </p:sp>
      <p:sp>
        <p:nvSpPr>
          <p:cNvPr id="17" name="Text 14"/>
          <p:cNvSpPr/>
          <p:nvPr/>
        </p:nvSpPr>
        <p:spPr>
          <a:xfrm>
            <a:off x="576563" y="6074948"/>
            <a:ext cx="6520458" cy="2077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Integrated booking and payment processing system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352F41-7A8D-8454-546F-BFE1583966FA}"/>
              </a:ext>
            </a:extLst>
          </p:cNvPr>
          <p:cNvSpPr/>
          <p:nvPr/>
        </p:nvSpPr>
        <p:spPr>
          <a:xfrm>
            <a:off x="12837695" y="7806333"/>
            <a:ext cx="1725554" cy="4232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8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5333" y="593527"/>
            <a:ext cx="5395793" cy="674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System Architecture</a:t>
            </a:r>
            <a:endParaRPr lang="en-US" sz="4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33" y="1591747"/>
            <a:ext cx="1079063" cy="15886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50137" y="1807488"/>
            <a:ext cx="2697837" cy="3371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User Interface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2050137" y="2274094"/>
            <a:ext cx="6338530" cy="690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Responsive web frontend with intuitive navigation and search capabilities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333" y="3180398"/>
            <a:ext cx="1079063" cy="158865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50137" y="3396139"/>
            <a:ext cx="2697837" cy="3371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Backend Services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2050137" y="3862745"/>
            <a:ext cx="6338530" cy="690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RESTful APIs handling business logic, authentication, and data processing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333" y="4769048"/>
            <a:ext cx="1079063" cy="158865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050137" y="4984790"/>
            <a:ext cx="2697837" cy="3371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Data Layer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2050137" y="5451396"/>
            <a:ext cx="6338530" cy="690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Secure database storage with optimised queries and data management</a:t>
            </a:r>
            <a:endParaRPr lang="en-US" sz="1650" dirty="0"/>
          </a:p>
        </p:txBody>
      </p:sp>
      <p:sp>
        <p:nvSpPr>
          <p:cNvPr id="13" name="Text 7"/>
          <p:cNvSpPr/>
          <p:nvPr/>
        </p:nvSpPr>
        <p:spPr>
          <a:xfrm>
            <a:off x="755333" y="6600468"/>
            <a:ext cx="7633335" cy="1035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architecture ensures seamless data flow from user interactions through the frontend, processed by backend services, and stored securely in the database with real-time response delivery.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13966" y="657820"/>
            <a:ext cx="3769162" cy="471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29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Technology Stack</a:t>
            </a:r>
            <a:endParaRPr lang="en-US" sz="29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966" y="1355050"/>
            <a:ext cx="452199" cy="45219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13966" y="1995607"/>
            <a:ext cx="1978581" cy="2355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4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Backend Development</a:t>
            </a:r>
            <a:endParaRPr lang="en-US" sz="1450" dirty="0"/>
          </a:p>
        </p:txBody>
      </p:sp>
      <p:sp>
        <p:nvSpPr>
          <p:cNvPr id="6" name="Text 2"/>
          <p:cNvSpPr/>
          <p:nvPr/>
        </p:nvSpPr>
        <p:spPr>
          <a:xfrm>
            <a:off x="6013966" y="2321481"/>
            <a:ext cx="8088868" cy="4822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Node.js with Express</a:t>
            </a:r>
            <a:r>
              <a:rPr lang="en-US" sz="11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for rapid API development, </a:t>
            </a:r>
            <a:r>
              <a:rPr lang="en-US" sz="11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Django</a:t>
            </a:r>
            <a:r>
              <a:rPr lang="en-US" sz="11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for robust Python framework, or </a:t>
            </a:r>
            <a:r>
              <a:rPr lang="en-US" sz="11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Spring Boot</a:t>
            </a:r>
            <a:r>
              <a:rPr lang="en-US" sz="11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for enterprise-grade Java solutions.</a:t>
            </a:r>
            <a:endParaRPr lang="en-US" sz="11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966" y="3105150"/>
            <a:ext cx="452199" cy="45219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013966" y="3745706"/>
            <a:ext cx="1993106" cy="2355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4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Frontend Technologies</a:t>
            </a:r>
            <a:endParaRPr lang="en-US" sz="1450" dirty="0"/>
          </a:p>
        </p:txBody>
      </p:sp>
      <p:sp>
        <p:nvSpPr>
          <p:cNvPr id="9" name="Text 4"/>
          <p:cNvSpPr/>
          <p:nvPr/>
        </p:nvSpPr>
        <p:spPr>
          <a:xfrm>
            <a:off x="6013966" y="4071580"/>
            <a:ext cx="8088868" cy="4822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React.js</a:t>
            </a:r>
            <a:r>
              <a:rPr lang="en-US" sz="11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for dynamic user interfaces, </a:t>
            </a:r>
            <a:r>
              <a:rPr lang="en-US" sz="11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Angular</a:t>
            </a:r>
            <a:r>
              <a:rPr lang="en-US" sz="11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for comprehensive framework, or modern </a:t>
            </a:r>
            <a:r>
              <a:rPr lang="en-US" sz="11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HTML5, CSS3, JavaScript</a:t>
            </a:r>
            <a:r>
              <a:rPr lang="en-US" sz="11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stack.</a:t>
            </a:r>
            <a:endParaRPr lang="en-US" sz="11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3966" y="4855250"/>
            <a:ext cx="452199" cy="45219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13966" y="5495806"/>
            <a:ext cx="1884521" cy="2355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4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Database Solutions</a:t>
            </a:r>
            <a:endParaRPr lang="en-US" sz="1450" dirty="0"/>
          </a:p>
        </p:txBody>
      </p:sp>
      <p:sp>
        <p:nvSpPr>
          <p:cNvPr id="12" name="Text 6"/>
          <p:cNvSpPr/>
          <p:nvPr/>
        </p:nvSpPr>
        <p:spPr>
          <a:xfrm>
            <a:off x="6013966" y="5821680"/>
            <a:ext cx="8088868" cy="241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MySQL</a:t>
            </a:r>
            <a:r>
              <a:rPr lang="en-US" sz="11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for relational data, </a:t>
            </a:r>
            <a:r>
              <a:rPr lang="en-US" sz="11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MongoDB</a:t>
            </a:r>
            <a:r>
              <a:rPr lang="en-US" sz="11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for flexible document storage, or </a:t>
            </a:r>
            <a:r>
              <a:rPr lang="en-US" sz="11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PostgreSQL</a:t>
            </a:r>
            <a:r>
              <a:rPr lang="en-US" sz="11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for advanced features.</a:t>
            </a:r>
            <a:endParaRPr lang="en-US" sz="11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3966" y="6364248"/>
            <a:ext cx="452199" cy="45219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013966" y="7004804"/>
            <a:ext cx="1884521" cy="2355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4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AI/ML Integration</a:t>
            </a:r>
            <a:endParaRPr lang="en-US" sz="1450" dirty="0"/>
          </a:p>
        </p:txBody>
      </p:sp>
      <p:sp>
        <p:nvSpPr>
          <p:cNvPr id="15" name="Text 8"/>
          <p:cNvSpPr/>
          <p:nvPr/>
        </p:nvSpPr>
        <p:spPr>
          <a:xfrm>
            <a:off x="6013966" y="7330678"/>
            <a:ext cx="8088868" cy="241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TensorFlow</a:t>
            </a:r>
            <a:r>
              <a:rPr lang="en-US" sz="11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and </a:t>
            </a:r>
            <a:r>
              <a:rPr lang="en-US" sz="11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PyTorch</a:t>
            </a:r>
            <a:r>
              <a:rPr lang="en-US" sz="11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for deep learning models, </a:t>
            </a:r>
            <a:r>
              <a:rPr lang="en-US" sz="11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Scikit-learn</a:t>
            </a:r>
            <a:r>
              <a:rPr lang="en-US" sz="11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for traditional ML algorithms and recommendations.</a:t>
            </a:r>
            <a:endParaRPr lang="en-US" sz="11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6A390B-53BB-8040-C08A-3CBEE12F2508}"/>
              </a:ext>
            </a:extLst>
          </p:cNvPr>
          <p:cNvSpPr/>
          <p:nvPr/>
        </p:nvSpPr>
        <p:spPr>
          <a:xfrm>
            <a:off x="12693316" y="7652084"/>
            <a:ext cx="1852863" cy="493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9817" y="345638"/>
            <a:ext cx="3399115" cy="3926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Algorithms &amp; AI Models</a:t>
            </a:r>
            <a:endParaRPr lang="en-US" sz="2450" dirty="0"/>
          </a:p>
        </p:txBody>
      </p:sp>
      <p:sp>
        <p:nvSpPr>
          <p:cNvPr id="3" name="Shape 1"/>
          <p:cNvSpPr/>
          <p:nvPr/>
        </p:nvSpPr>
        <p:spPr>
          <a:xfrm>
            <a:off x="439817" y="1178123"/>
            <a:ext cx="4499848" cy="1330166"/>
          </a:xfrm>
          <a:prstGeom prst="roundRect">
            <a:avLst>
              <a:gd name="adj" fmla="val 5499"/>
            </a:avLst>
          </a:prstGeom>
          <a:solidFill>
            <a:srgbClr val="FAFAFA">
              <a:alpha val="9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Shape 2"/>
          <p:cNvSpPr/>
          <p:nvPr/>
        </p:nvSpPr>
        <p:spPr>
          <a:xfrm>
            <a:off x="439817" y="1162883"/>
            <a:ext cx="4499848" cy="60960"/>
          </a:xfrm>
          <a:prstGeom prst="roundRect">
            <a:avLst>
              <a:gd name="adj" fmla="val 86601"/>
            </a:avLst>
          </a:prstGeom>
          <a:solidFill>
            <a:srgbClr val="5E4CE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3"/>
          <p:cNvSpPr/>
          <p:nvPr/>
        </p:nvSpPr>
        <p:spPr>
          <a:xfrm>
            <a:off x="2501205" y="989648"/>
            <a:ext cx="377071" cy="377071"/>
          </a:xfrm>
          <a:prstGeom prst="roundRect">
            <a:avLst>
              <a:gd name="adj" fmla="val 242501"/>
            </a:avLst>
          </a:prstGeom>
          <a:solidFill>
            <a:srgbClr val="5E4CE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614315" y="1083945"/>
            <a:ext cx="150733" cy="1884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150" b="1" dirty="0">
                <a:solidFill>
                  <a:srgbClr val="FFFFFF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1</a:t>
            </a:r>
            <a:endParaRPr lang="en-US" sz="1150" dirty="0"/>
          </a:p>
        </p:txBody>
      </p:sp>
      <p:sp>
        <p:nvSpPr>
          <p:cNvPr id="7" name="Text 5"/>
          <p:cNvSpPr/>
          <p:nvPr/>
        </p:nvSpPr>
        <p:spPr>
          <a:xfrm>
            <a:off x="580668" y="1492329"/>
            <a:ext cx="1571149" cy="1964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4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Search Optimisation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580668" y="1764149"/>
            <a:ext cx="4218146" cy="603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Implement </a:t>
            </a:r>
            <a:r>
              <a:rPr lang="en-US" sz="140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Binary Search</a:t>
            </a:r>
            <a:r>
              <a:rPr lang="en-US" sz="1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for sorted datasets and </a:t>
            </a:r>
            <a:r>
              <a:rPr lang="en-US" sz="140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Elasticsearch</a:t>
            </a:r>
            <a:r>
              <a:rPr lang="en-US" sz="1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for full-text search capabilities, ensuring sub-second response times for large inventories.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5065276" y="1178123"/>
            <a:ext cx="4499848" cy="1330166"/>
          </a:xfrm>
          <a:prstGeom prst="roundRect">
            <a:avLst>
              <a:gd name="adj" fmla="val 5499"/>
            </a:avLst>
          </a:prstGeom>
          <a:solidFill>
            <a:srgbClr val="FAFAFA">
              <a:alpha val="9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Shape 8"/>
          <p:cNvSpPr/>
          <p:nvPr/>
        </p:nvSpPr>
        <p:spPr>
          <a:xfrm>
            <a:off x="5065276" y="1162883"/>
            <a:ext cx="4499848" cy="60960"/>
          </a:xfrm>
          <a:prstGeom prst="roundRect">
            <a:avLst>
              <a:gd name="adj" fmla="val 86601"/>
            </a:avLst>
          </a:prstGeom>
          <a:solidFill>
            <a:srgbClr val="5E4CE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Shape 9"/>
          <p:cNvSpPr/>
          <p:nvPr/>
        </p:nvSpPr>
        <p:spPr>
          <a:xfrm>
            <a:off x="7126665" y="989648"/>
            <a:ext cx="377071" cy="377071"/>
          </a:xfrm>
          <a:prstGeom prst="roundRect">
            <a:avLst>
              <a:gd name="adj" fmla="val 242501"/>
            </a:avLst>
          </a:prstGeom>
          <a:solidFill>
            <a:srgbClr val="5E4CE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7239774" y="1083945"/>
            <a:ext cx="150733" cy="1884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150" b="1" dirty="0">
                <a:solidFill>
                  <a:srgbClr val="FFFFFF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2</a:t>
            </a:r>
            <a:endParaRPr lang="en-US" sz="1150" dirty="0"/>
          </a:p>
        </p:txBody>
      </p:sp>
      <p:sp>
        <p:nvSpPr>
          <p:cNvPr id="13" name="Text 11"/>
          <p:cNvSpPr/>
          <p:nvPr/>
        </p:nvSpPr>
        <p:spPr>
          <a:xfrm>
            <a:off x="5206127" y="1492329"/>
            <a:ext cx="1822966" cy="1964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4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Recommendation Engine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5206127" y="1764149"/>
            <a:ext cx="4218146" cy="603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Deploy </a:t>
            </a:r>
            <a:r>
              <a:rPr lang="en-US" sz="140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Collaborative Filtering</a:t>
            </a:r>
            <a:r>
              <a:rPr lang="en-US" sz="1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and </a:t>
            </a:r>
            <a:r>
              <a:rPr lang="en-US" sz="140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Content-Based Filtering</a:t>
            </a:r>
            <a:r>
              <a:rPr lang="en-US" sz="1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algorithms to provide personalised two-wheeler suggestions based on user behaviour and preferences.</a:t>
            </a:r>
            <a:endParaRPr lang="en-US" sz="1400" dirty="0"/>
          </a:p>
        </p:txBody>
      </p:sp>
      <p:sp>
        <p:nvSpPr>
          <p:cNvPr id="15" name="Shape 13"/>
          <p:cNvSpPr/>
          <p:nvPr/>
        </p:nvSpPr>
        <p:spPr>
          <a:xfrm>
            <a:off x="9690735" y="1178123"/>
            <a:ext cx="4499848" cy="1330166"/>
          </a:xfrm>
          <a:prstGeom prst="roundRect">
            <a:avLst>
              <a:gd name="adj" fmla="val 5499"/>
            </a:avLst>
          </a:prstGeom>
          <a:solidFill>
            <a:srgbClr val="FAFAFA">
              <a:alpha val="9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Shape 14"/>
          <p:cNvSpPr/>
          <p:nvPr/>
        </p:nvSpPr>
        <p:spPr>
          <a:xfrm>
            <a:off x="9690735" y="1162883"/>
            <a:ext cx="4499848" cy="60960"/>
          </a:xfrm>
          <a:prstGeom prst="roundRect">
            <a:avLst>
              <a:gd name="adj" fmla="val 86601"/>
            </a:avLst>
          </a:prstGeom>
          <a:solidFill>
            <a:srgbClr val="5E4CE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11752124" y="989648"/>
            <a:ext cx="377071" cy="377071"/>
          </a:xfrm>
          <a:prstGeom prst="roundRect">
            <a:avLst>
              <a:gd name="adj" fmla="val 242501"/>
            </a:avLst>
          </a:prstGeom>
          <a:solidFill>
            <a:srgbClr val="5E4CE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11865233" y="1083945"/>
            <a:ext cx="150733" cy="1884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150" b="1" dirty="0">
                <a:solidFill>
                  <a:srgbClr val="FFFFFF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3</a:t>
            </a:r>
            <a:endParaRPr lang="en-US" sz="1150" dirty="0"/>
          </a:p>
        </p:txBody>
      </p:sp>
      <p:sp>
        <p:nvSpPr>
          <p:cNvPr id="19" name="Text 17"/>
          <p:cNvSpPr/>
          <p:nvPr/>
        </p:nvSpPr>
        <p:spPr>
          <a:xfrm>
            <a:off x="9831586" y="1492329"/>
            <a:ext cx="1571149" cy="1964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4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Model Deployment</a:t>
            </a:r>
            <a:endParaRPr lang="en-US" sz="1400" dirty="0"/>
          </a:p>
        </p:txBody>
      </p:sp>
      <p:sp>
        <p:nvSpPr>
          <p:cNvPr id="20" name="Text 18"/>
          <p:cNvSpPr/>
          <p:nvPr/>
        </p:nvSpPr>
        <p:spPr>
          <a:xfrm>
            <a:off x="9831586" y="1764149"/>
            <a:ext cx="4218146" cy="603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Train models on historical transaction data, validate using </a:t>
            </a:r>
            <a:r>
              <a:rPr lang="en-US" sz="140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cross-validation techniques</a:t>
            </a:r>
            <a:r>
              <a:rPr lang="en-US" sz="1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, and deploy optimised models with continuous learning capabilities.</a:t>
            </a:r>
            <a:endParaRPr lang="en-US" sz="1400" dirty="0"/>
          </a:p>
        </p:txBody>
      </p:sp>
      <p:sp>
        <p:nvSpPr>
          <p:cNvPr id="21" name="Text 19"/>
          <p:cNvSpPr/>
          <p:nvPr/>
        </p:nvSpPr>
        <p:spPr>
          <a:xfrm>
            <a:off x="439817" y="2775228"/>
            <a:ext cx="193893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Performance Benefits</a:t>
            </a:r>
            <a:endParaRPr lang="en-US" sz="1450" dirty="0"/>
          </a:p>
        </p:txBody>
      </p:sp>
      <p:sp>
        <p:nvSpPr>
          <p:cNvPr id="22" name="Text 20"/>
          <p:cNvSpPr/>
          <p:nvPr/>
        </p:nvSpPr>
        <p:spPr>
          <a:xfrm>
            <a:off x="439817" y="3136583"/>
            <a:ext cx="6722150" cy="2010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Enhanced search efficiency for large datasets</a:t>
            </a:r>
            <a:endParaRPr lang="en-US" sz="1600" dirty="0"/>
          </a:p>
        </p:txBody>
      </p:sp>
      <p:sp>
        <p:nvSpPr>
          <p:cNvPr id="23" name="Text 21"/>
          <p:cNvSpPr/>
          <p:nvPr/>
        </p:nvSpPr>
        <p:spPr>
          <a:xfrm>
            <a:off x="439817" y="3381613"/>
            <a:ext cx="6722150" cy="2010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Personalised user experience</a:t>
            </a:r>
            <a:endParaRPr lang="en-US" sz="1400" dirty="0"/>
          </a:p>
        </p:txBody>
      </p:sp>
      <p:sp>
        <p:nvSpPr>
          <p:cNvPr id="24" name="Text 22"/>
          <p:cNvSpPr/>
          <p:nvPr/>
        </p:nvSpPr>
        <p:spPr>
          <a:xfrm>
            <a:off x="439817" y="3626644"/>
            <a:ext cx="6722150" cy="2010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Reduced search time and improved conversion</a:t>
            </a:r>
            <a:endParaRPr lang="en-US" sz="1400" dirty="0"/>
          </a:p>
        </p:txBody>
      </p:sp>
      <p:pic>
        <p:nvPicPr>
          <p:cNvPr id="2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019" y="2600575"/>
            <a:ext cx="5578210" cy="5578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12812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5789" y="2598063"/>
            <a:ext cx="4934903" cy="531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Data Handling &amp; Pipeline</a:t>
            </a:r>
            <a:endParaRPr lang="en-US" sz="3350" dirty="0"/>
          </a:p>
        </p:txBody>
      </p:sp>
      <p:sp>
        <p:nvSpPr>
          <p:cNvPr id="4" name="Shape 1"/>
          <p:cNvSpPr/>
          <p:nvPr/>
        </p:nvSpPr>
        <p:spPr>
          <a:xfrm>
            <a:off x="595789" y="4978956"/>
            <a:ext cx="13438823" cy="22860"/>
          </a:xfrm>
          <a:prstGeom prst="roundRect">
            <a:avLst>
              <a:gd name="adj" fmla="val 312796"/>
            </a:avLst>
          </a:prstGeom>
          <a:solidFill>
            <a:srgbClr val="BDB8D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2"/>
          <p:cNvSpPr/>
          <p:nvPr/>
        </p:nvSpPr>
        <p:spPr>
          <a:xfrm>
            <a:off x="3890724" y="4468356"/>
            <a:ext cx="22860" cy="510659"/>
          </a:xfrm>
          <a:prstGeom prst="roundRect">
            <a:avLst>
              <a:gd name="adj" fmla="val 312796"/>
            </a:avLst>
          </a:prstGeom>
          <a:solidFill>
            <a:srgbClr val="BDB8D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3710702" y="4787444"/>
            <a:ext cx="383024" cy="383024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3774519" y="4819293"/>
            <a:ext cx="255270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1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2838212" y="3385304"/>
            <a:ext cx="2128123" cy="2658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Data Sources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765929" y="3753207"/>
            <a:ext cx="6272689" cy="544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Aggregate data from public vehicle databases, manufacturer APIs, and user-generated content to build comprehensive listings.</a:t>
            </a:r>
            <a:endParaRPr lang="en-US" sz="1400" dirty="0"/>
          </a:p>
        </p:txBody>
      </p:sp>
      <p:sp>
        <p:nvSpPr>
          <p:cNvPr id="10" name="Shape 7"/>
          <p:cNvSpPr/>
          <p:nvPr/>
        </p:nvSpPr>
        <p:spPr>
          <a:xfrm>
            <a:off x="7303532" y="4978896"/>
            <a:ext cx="22860" cy="510659"/>
          </a:xfrm>
          <a:prstGeom prst="roundRect">
            <a:avLst>
              <a:gd name="adj" fmla="val 312796"/>
            </a:avLst>
          </a:prstGeom>
          <a:solidFill>
            <a:srgbClr val="BDB8D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Shape 8"/>
          <p:cNvSpPr/>
          <p:nvPr/>
        </p:nvSpPr>
        <p:spPr>
          <a:xfrm>
            <a:off x="7123509" y="4787444"/>
            <a:ext cx="383024" cy="383024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7187327" y="4819293"/>
            <a:ext cx="255270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2</a:t>
            </a:r>
            <a:endParaRPr lang="en-US" sz="2000" dirty="0"/>
          </a:p>
        </p:txBody>
      </p:sp>
      <p:sp>
        <p:nvSpPr>
          <p:cNvPr id="13" name="Text 10"/>
          <p:cNvSpPr/>
          <p:nvPr/>
        </p:nvSpPr>
        <p:spPr>
          <a:xfrm>
            <a:off x="6251019" y="5659874"/>
            <a:ext cx="2128123" cy="2658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Preprocessing</a:t>
            </a:r>
            <a:endParaRPr lang="en-US" sz="1650" dirty="0"/>
          </a:p>
        </p:txBody>
      </p:sp>
      <p:sp>
        <p:nvSpPr>
          <p:cNvPr id="14" name="Text 11"/>
          <p:cNvSpPr/>
          <p:nvPr/>
        </p:nvSpPr>
        <p:spPr>
          <a:xfrm>
            <a:off x="4178737" y="6027777"/>
            <a:ext cx="6272808" cy="544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Apply data cleaning, normalisation, and missing value handling using advanced techniques to ensure data quality and consistency.</a:t>
            </a:r>
            <a:endParaRPr lang="en-US" sz="1400" dirty="0"/>
          </a:p>
        </p:txBody>
      </p:sp>
      <p:sp>
        <p:nvSpPr>
          <p:cNvPr id="15" name="Shape 12"/>
          <p:cNvSpPr/>
          <p:nvPr/>
        </p:nvSpPr>
        <p:spPr>
          <a:xfrm>
            <a:off x="10716458" y="4468356"/>
            <a:ext cx="22860" cy="510659"/>
          </a:xfrm>
          <a:prstGeom prst="roundRect">
            <a:avLst>
              <a:gd name="adj" fmla="val 312796"/>
            </a:avLst>
          </a:prstGeom>
          <a:solidFill>
            <a:srgbClr val="BDB8D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Shape 13"/>
          <p:cNvSpPr/>
          <p:nvPr/>
        </p:nvSpPr>
        <p:spPr>
          <a:xfrm>
            <a:off x="10536436" y="4787444"/>
            <a:ext cx="383024" cy="383024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7" name="Text 14"/>
          <p:cNvSpPr/>
          <p:nvPr/>
        </p:nvSpPr>
        <p:spPr>
          <a:xfrm>
            <a:off x="10600253" y="4819293"/>
            <a:ext cx="255270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3</a:t>
            </a:r>
            <a:endParaRPr lang="en-US" sz="2000" dirty="0"/>
          </a:p>
        </p:txBody>
      </p:sp>
      <p:sp>
        <p:nvSpPr>
          <p:cNvPr id="18" name="Text 15"/>
          <p:cNvSpPr/>
          <p:nvPr/>
        </p:nvSpPr>
        <p:spPr>
          <a:xfrm>
            <a:off x="9663946" y="3385304"/>
            <a:ext cx="2128123" cy="2658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Storage Pipeline</a:t>
            </a:r>
            <a:endParaRPr lang="en-US" sz="1650" dirty="0"/>
          </a:p>
        </p:txBody>
      </p:sp>
      <p:sp>
        <p:nvSpPr>
          <p:cNvPr id="19" name="Text 16"/>
          <p:cNvSpPr/>
          <p:nvPr/>
        </p:nvSpPr>
        <p:spPr>
          <a:xfrm>
            <a:off x="7591663" y="3753207"/>
            <a:ext cx="6272808" cy="544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Implement ETL processes moving from raw data through preprocessing stages to a structured, queryable database format.</a:t>
            </a:r>
            <a:endParaRPr lang="en-US" sz="1400" dirty="0"/>
          </a:p>
        </p:txBody>
      </p:sp>
      <p:sp>
        <p:nvSpPr>
          <p:cNvPr id="20" name="Shape 17"/>
          <p:cNvSpPr/>
          <p:nvPr/>
        </p:nvSpPr>
        <p:spPr>
          <a:xfrm>
            <a:off x="595789" y="6764060"/>
            <a:ext cx="13438823" cy="995601"/>
          </a:xfrm>
          <a:prstGeom prst="roundRect">
            <a:avLst>
              <a:gd name="adj" fmla="val 7182"/>
            </a:avLst>
          </a:prstGeom>
          <a:solidFill>
            <a:srgbClr val="C3BCF6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2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29" y="7018258"/>
            <a:ext cx="212765" cy="170140"/>
          </a:xfrm>
          <a:prstGeom prst="rect">
            <a:avLst/>
          </a:prstGeom>
        </p:spPr>
      </p:pic>
      <p:sp>
        <p:nvSpPr>
          <p:cNvPr id="22" name="Text 18"/>
          <p:cNvSpPr/>
          <p:nvPr/>
        </p:nvSpPr>
        <p:spPr>
          <a:xfrm>
            <a:off x="1148834" y="6976705"/>
            <a:ext cx="12715637" cy="544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Data Quality Assurance:</a:t>
            </a:r>
            <a:r>
              <a:rPr lang="en-US" sz="1400" dirty="0">
                <a:solidFill>
                  <a:srgbClr val="000000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Automated validation checks ensure all vehicle specifications, pricing, and availability information maintains 99.9% accuracy across the platform.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B76865-1E5D-50AB-69FA-EA18623F31DC}"/>
              </a:ext>
            </a:extLst>
          </p:cNvPr>
          <p:cNvSpPr/>
          <p:nvPr/>
        </p:nvSpPr>
        <p:spPr>
          <a:xfrm>
            <a:off x="12837695" y="7779447"/>
            <a:ext cx="1708484" cy="385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56630" y="637580"/>
            <a:ext cx="5711428" cy="5863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6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Implementation Roadmap</a:t>
            </a:r>
            <a:endParaRPr lang="en-US" sz="3650" dirty="0"/>
          </a:p>
        </p:txBody>
      </p:sp>
      <p:sp>
        <p:nvSpPr>
          <p:cNvPr id="4" name="Shape 1"/>
          <p:cNvSpPr/>
          <p:nvPr/>
        </p:nvSpPr>
        <p:spPr>
          <a:xfrm>
            <a:off x="656630" y="1505307"/>
            <a:ext cx="187523" cy="1381006"/>
          </a:xfrm>
          <a:prstGeom prst="roundRect">
            <a:avLst>
              <a:gd name="adj" fmla="val 42022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1031677" y="1692831"/>
            <a:ext cx="2345174" cy="293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Foundation Setup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1031677" y="2098477"/>
            <a:ext cx="7455694" cy="600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Configure development environment, install dependencies, establish Git workflows, and set up continuous integration pipelines for streamlined development.</a:t>
            </a:r>
            <a:endParaRPr lang="en-US" sz="1450" dirty="0"/>
          </a:p>
        </p:txBody>
      </p:sp>
      <p:sp>
        <p:nvSpPr>
          <p:cNvPr id="7" name="Shape 4"/>
          <p:cNvSpPr/>
          <p:nvPr/>
        </p:nvSpPr>
        <p:spPr>
          <a:xfrm>
            <a:off x="937974" y="3073837"/>
            <a:ext cx="187523" cy="1381006"/>
          </a:xfrm>
          <a:prstGeom prst="roundRect">
            <a:avLst>
              <a:gd name="adj" fmla="val 42022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1313021" y="3261360"/>
            <a:ext cx="2345174" cy="293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Core Development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1313021" y="3667006"/>
            <a:ext cx="7174349" cy="600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Build frontend components, develop RESTful APIs, design database schemas, and implement search algorithms with comprehensive testing coverage.</a:t>
            </a:r>
            <a:endParaRPr lang="en-US" sz="1450" dirty="0"/>
          </a:p>
        </p:txBody>
      </p:sp>
      <p:sp>
        <p:nvSpPr>
          <p:cNvPr id="10" name="Shape 7"/>
          <p:cNvSpPr/>
          <p:nvPr/>
        </p:nvSpPr>
        <p:spPr>
          <a:xfrm>
            <a:off x="1219438" y="4642366"/>
            <a:ext cx="187523" cy="1381006"/>
          </a:xfrm>
          <a:prstGeom prst="roundRect">
            <a:avLst>
              <a:gd name="adj" fmla="val 42022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1594485" y="4829889"/>
            <a:ext cx="2345174" cy="293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Integration &amp; Testing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1594485" y="5235535"/>
            <a:ext cx="6892885" cy="600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Integrate all system components, conduct thorough API testing, perform unit and integration tests, and resolve any identified issues.</a:t>
            </a:r>
            <a:endParaRPr lang="en-US" sz="1450" dirty="0"/>
          </a:p>
        </p:txBody>
      </p:sp>
      <p:sp>
        <p:nvSpPr>
          <p:cNvPr id="13" name="Shape 10"/>
          <p:cNvSpPr/>
          <p:nvPr/>
        </p:nvSpPr>
        <p:spPr>
          <a:xfrm>
            <a:off x="1500902" y="6210895"/>
            <a:ext cx="187523" cy="1381006"/>
          </a:xfrm>
          <a:prstGeom prst="roundRect">
            <a:avLst>
              <a:gd name="adj" fmla="val 42022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1875949" y="6398419"/>
            <a:ext cx="2588181" cy="293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Production Deployment</a:t>
            </a:r>
            <a:endParaRPr lang="en-US" sz="1800" dirty="0"/>
          </a:p>
        </p:txBody>
      </p:sp>
      <p:sp>
        <p:nvSpPr>
          <p:cNvPr id="15" name="Text 12"/>
          <p:cNvSpPr/>
          <p:nvPr/>
        </p:nvSpPr>
        <p:spPr>
          <a:xfrm>
            <a:off x="1875949" y="6804065"/>
            <a:ext cx="6611422" cy="600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Deploy to cloud infrastructure using Docker containers, implement monitoring systems, and establish automated backup and recovery procedures.</a:t>
            </a:r>
            <a:endParaRPr lang="en-US" sz="14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445936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Performance &amp; Validation Metrics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1958102" y="1630085"/>
            <a:ext cx="1394936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95%</a:t>
            </a:r>
            <a:endParaRPr lang="en-US" sz="22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107" y="921306"/>
            <a:ext cx="1701165" cy="170116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946910" y="2764155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4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Search Accuracy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396835" y="3009305"/>
            <a:ext cx="45177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00"/>
              </a:lnSpc>
              <a:buNone/>
            </a:pPr>
            <a:r>
              <a:rPr lang="en-US" sz="1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Precision in delivering relevant two-wheeler results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6617494" y="1630085"/>
            <a:ext cx="1394936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2</a:t>
            </a:r>
            <a:endParaRPr lang="en-US" sz="22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498" y="921306"/>
            <a:ext cx="1701165" cy="170116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606302" y="2764155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4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Response Time</a:t>
            </a:r>
            <a:endParaRPr lang="en-US" sz="1400" dirty="0"/>
          </a:p>
        </p:txBody>
      </p:sp>
      <p:sp>
        <p:nvSpPr>
          <p:cNvPr id="10" name="Text 6"/>
          <p:cNvSpPr/>
          <p:nvPr/>
        </p:nvSpPr>
        <p:spPr>
          <a:xfrm>
            <a:off x="5056227" y="3009305"/>
            <a:ext cx="4517827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00"/>
              </a:lnSpc>
              <a:buNone/>
            </a:pPr>
            <a:r>
              <a:rPr lang="en-US" sz="1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Average seconds for search and page load operations</a:t>
            </a:r>
            <a:endParaRPr lang="en-US" sz="1400" dirty="0"/>
          </a:p>
        </p:txBody>
      </p:sp>
      <p:sp>
        <p:nvSpPr>
          <p:cNvPr id="11" name="Text 7"/>
          <p:cNvSpPr/>
          <p:nvPr/>
        </p:nvSpPr>
        <p:spPr>
          <a:xfrm>
            <a:off x="11277005" y="1630085"/>
            <a:ext cx="1394936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99%</a:t>
            </a:r>
            <a:endParaRPr lang="en-US" sz="22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4009" y="921306"/>
            <a:ext cx="1701165" cy="1701165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1265813" y="2764155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4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System Uptime</a:t>
            </a:r>
            <a:endParaRPr lang="en-US" sz="1400" dirty="0"/>
          </a:p>
        </p:txBody>
      </p:sp>
      <p:sp>
        <p:nvSpPr>
          <p:cNvPr id="14" name="Text 9"/>
          <p:cNvSpPr/>
          <p:nvPr/>
        </p:nvSpPr>
        <p:spPr>
          <a:xfrm>
            <a:off x="9715738" y="3009305"/>
            <a:ext cx="45177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00"/>
              </a:lnSpc>
              <a:buNone/>
            </a:pPr>
            <a:r>
              <a:rPr lang="en-US" sz="1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Platform availability and reliability target</a:t>
            </a:r>
            <a:endParaRPr lang="en-US" sz="1400" dirty="0"/>
          </a:p>
        </p:txBody>
      </p:sp>
      <p:sp>
        <p:nvSpPr>
          <p:cNvPr id="15" name="Text 10"/>
          <p:cNvSpPr/>
          <p:nvPr/>
        </p:nvSpPr>
        <p:spPr>
          <a:xfrm>
            <a:off x="396835" y="3431619"/>
            <a:ext cx="1701165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4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Testing Strategy</a:t>
            </a:r>
            <a:endParaRPr lang="en-US" sz="1400" dirty="0"/>
          </a:p>
        </p:txBody>
      </p:sp>
      <p:sp>
        <p:nvSpPr>
          <p:cNvPr id="16" name="Text 11"/>
          <p:cNvSpPr/>
          <p:nvPr/>
        </p:nvSpPr>
        <p:spPr>
          <a:xfrm>
            <a:off x="396835" y="3757613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140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Unit Testing:</a:t>
            </a:r>
            <a:r>
              <a:rPr lang="en-US" sz="1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Individual component validation</a:t>
            </a:r>
            <a:endParaRPr lang="en-US" sz="1400" dirty="0"/>
          </a:p>
        </p:txBody>
      </p:sp>
      <p:sp>
        <p:nvSpPr>
          <p:cNvPr id="17" name="Text 12"/>
          <p:cNvSpPr/>
          <p:nvPr/>
        </p:nvSpPr>
        <p:spPr>
          <a:xfrm>
            <a:off x="396835" y="3978712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140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Integration Testing:</a:t>
            </a:r>
            <a:r>
              <a:rPr lang="en-US" sz="1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System-wide functionality</a:t>
            </a:r>
            <a:endParaRPr lang="en-US" sz="1400" dirty="0"/>
          </a:p>
        </p:txBody>
      </p:sp>
      <p:sp>
        <p:nvSpPr>
          <p:cNvPr id="18" name="Text 13"/>
          <p:cNvSpPr/>
          <p:nvPr/>
        </p:nvSpPr>
        <p:spPr>
          <a:xfrm>
            <a:off x="396835" y="4199811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140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Load Testing:</a:t>
            </a:r>
            <a:r>
              <a:rPr lang="en-US" sz="1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Performance under high traffic</a:t>
            </a:r>
            <a:endParaRPr lang="en-US" sz="1400" dirty="0"/>
          </a:p>
        </p:txBody>
      </p:sp>
      <p:sp>
        <p:nvSpPr>
          <p:cNvPr id="19" name="Text 14"/>
          <p:cNvSpPr/>
          <p:nvPr/>
        </p:nvSpPr>
        <p:spPr>
          <a:xfrm>
            <a:off x="396835" y="4420910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140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User Acceptance Testing:</a:t>
            </a:r>
            <a:r>
              <a:rPr lang="en-US" sz="1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Real-world usability</a:t>
            </a:r>
            <a:endParaRPr lang="en-US" sz="1400" dirty="0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5738" y="3258741"/>
            <a:ext cx="4852213" cy="48522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4648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56987" y="3163014"/>
            <a:ext cx="5486281" cy="586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6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Deployment &amp; Scalability</a:t>
            </a:r>
            <a:endParaRPr lang="en-US" sz="3650" dirty="0"/>
          </a:p>
        </p:txBody>
      </p:sp>
      <p:sp>
        <p:nvSpPr>
          <p:cNvPr id="4" name="Shape 1"/>
          <p:cNvSpPr/>
          <p:nvPr/>
        </p:nvSpPr>
        <p:spPr>
          <a:xfrm>
            <a:off x="656987" y="4031099"/>
            <a:ext cx="4313634" cy="2448163"/>
          </a:xfrm>
          <a:prstGeom prst="roundRect">
            <a:avLst>
              <a:gd name="adj" fmla="val 3220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Shape 2"/>
          <p:cNvSpPr/>
          <p:nvPr/>
        </p:nvSpPr>
        <p:spPr>
          <a:xfrm>
            <a:off x="852249" y="4226362"/>
            <a:ext cx="563047" cy="563047"/>
          </a:xfrm>
          <a:prstGeom prst="roundRect">
            <a:avLst>
              <a:gd name="adj" fmla="val 16238583"/>
            </a:avLst>
          </a:prstGeom>
          <a:solidFill>
            <a:srgbClr val="5E4CE6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031" y="4349472"/>
            <a:ext cx="253365" cy="31670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52249" y="4977051"/>
            <a:ext cx="2346484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Cloud Deployment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852249" y="5382816"/>
            <a:ext cx="3923109" cy="901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Utilise </a:t>
            </a:r>
            <a:r>
              <a:rPr lang="en-US" sz="14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AWS, Google Cloud,</a:t>
            </a:r>
            <a:r>
              <a:rPr lang="en-US" sz="14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or </a:t>
            </a:r>
            <a:r>
              <a:rPr lang="en-US" sz="14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Microsoft Azure</a:t>
            </a:r>
            <a:r>
              <a:rPr lang="en-US" sz="14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with automated CI/CD pipelines for seamless updates and maintenance.</a:t>
            </a:r>
            <a:endParaRPr lang="en-US" sz="1450" dirty="0"/>
          </a:p>
        </p:txBody>
      </p:sp>
      <p:sp>
        <p:nvSpPr>
          <p:cNvPr id="9" name="Shape 5"/>
          <p:cNvSpPr/>
          <p:nvPr/>
        </p:nvSpPr>
        <p:spPr>
          <a:xfrm>
            <a:off x="5158264" y="4031099"/>
            <a:ext cx="4313753" cy="2448163"/>
          </a:xfrm>
          <a:prstGeom prst="roundRect">
            <a:avLst>
              <a:gd name="adj" fmla="val 3220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Shape 6"/>
          <p:cNvSpPr/>
          <p:nvPr/>
        </p:nvSpPr>
        <p:spPr>
          <a:xfrm>
            <a:off x="5353526" y="4226362"/>
            <a:ext cx="563047" cy="563047"/>
          </a:xfrm>
          <a:prstGeom prst="roundRect">
            <a:avLst>
              <a:gd name="adj" fmla="val 16238583"/>
            </a:avLst>
          </a:prstGeom>
          <a:solidFill>
            <a:srgbClr val="5E4CE6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308" y="4349472"/>
            <a:ext cx="253365" cy="31670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5353526" y="4977051"/>
            <a:ext cx="2346484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Auto-Scaling</a:t>
            </a:r>
            <a:endParaRPr lang="en-US" sz="1800" dirty="0"/>
          </a:p>
        </p:txBody>
      </p:sp>
      <p:sp>
        <p:nvSpPr>
          <p:cNvPr id="13" name="Text 8"/>
          <p:cNvSpPr/>
          <p:nvPr/>
        </p:nvSpPr>
        <p:spPr>
          <a:xfrm>
            <a:off x="5353526" y="5382816"/>
            <a:ext cx="3923228" cy="901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Implement horizontal scaling with load balancers to handle traffic spikes during peak buying seasons and promotional events.</a:t>
            </a:r>
            <a:endParaRPr lang="en-US" sz="1450" dirty="0"/>
          </a:p>
        </p:txBody>
      </p:sp>
      <p:sp>
        <p:nvSpPr>
          <p:cNvPr id="14" name="Shape 9"/>
          <p:cNvSpPr/>
          <p:nvPr/>
        </p:nvSpPr>
        <p:spPr>
          <a:xfrm>
            <a:off x="9659660" y="4031099"/>
            <a:ext cx="4313753" cy="2448163"/>
          </a:xfrm>
          <a:prstGeom prst="roundRect">
            <a:avLst>
              <a:gd name="adj" fmla="val 3220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Shape 10"/>
          <p:cNvSpPr/>
          <p:nvPr/>
        </p:nvSpPr>
        <p:spPr>
          <a:xfrm>
            <a:off x="9854922" y="4226362"/>
            <a:ext cx="563047" cy="563047"/>
          </a:xfrm>
          <a:prstGeom prst="roundRect">
            <a:avLst>
              <a:gd name="adj" fmla="val 16238583"/>
            </a:avLst>
          </a:prstGeom>
          <a:solidFill>
            <a:srgbClr val="5E4CE6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9703" y="4349472"/>
            <a:ext cx="253365" cy="316706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9854922" y="4977051"/>
            <a:ext cx="2938343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Performance Optimisation</a:t>
            </a:r>
            <a:endParaRPr lang="en-US" sz="1800" dirty="0"/>
          </a:p>
        </p:txBody>
      </p:sp>
      <p:sp>
        <p:nvSpPr>
          <p:cNvPr id="18" name="Text 12"/>
          <p:cNvSpPr/>
          <p:nvPr/>
        </p:nvSpPr>
        <p:spPr>
          <a:xfrm>
            <a:off x="9854922" y="5382816"/>
            <a:ext cx="3923228" cy="901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Deploy Redis caching, CDN distribution, and database sharding to maintain optimal response times as user base grows.</a:t>
            </a:r>
            <a:endParaRPr lang="en-US" sz="1450" dirty="0"/>
          </a:p>
        </p:txBody>
      </p:sp>
      <p:sp>
        <p:nvSpPr>
          <p:cNvPr id="19" name="Text 13"/>
          <p:cNvSpPr/>
          <p:nvPr/>
        </p:nvSpPr>
        <p:spPr>
          <a:xfrm>
            <a:off x="938451" y="6901458"/>
            <a:ext cx="13034962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platform is designed to seamlessly scale from thousands to millions of users whilst maintaining consistent performance and user experience quality.</a:t>
            </a:r>
            <a:endParaRPr lang="en-US" sz="1450" dirty="0"/>
          </a:p>
        </p:txBody>
      </p:sp>
      <p:sp>
        <p:nvSpPr>
          <p:cNvPr id="20" name="Shape 14"/>
          <p:cNvSpPr/>
          <p:nvPr/>
        </p:nvSpPr>
        <p:spPr>
          <a:xfrm>
            <a:off x="656987" y="6690360"/>
            <a:ext cx="22860" cy="722590"/>
          </a:xfrm>
          <a:prstGeom prst="rect">
            <a:avLst/>
          </a:prstGeom>
          <a:solidFill>
            <a:srgbClr val="5E4CE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F3D274-9F3C-9E7A-3DC5-0986139E3F53}"/>
              </a:ext>
            </a:extLst>
          </p:cNvPr>
          <p:cNvSpPr/>
          <p:nvPr/>
        </p:nvSpPr>
        <p:spPr>
          <a:xfrm>
            <a:off x="12693316" y="7652084"/>
            <a:ext cx="1852863" cy="493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764</Words>
  <Application>Microsoft Office PowerPoint</Application>
  <PresentationFormat>Custom</PresentationFormat>
  <Paragraphs>108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Arimo</vt:lpstr>
      <vt:lpstr>Outfit Extra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sneha pujitha</cp:lastModifiedBy>
  <cp:revision>1</cp:revision>
  <dcterms:created xsi:type="dcterms:W3CDTF">2025-09-28T14:09:58Z</dcterms:created>
  <dcterms:modified xsi:type="dcterms:W3CDTF">2025-09-28T14:26:30Z</dcterms:modified>
</cp:coreProperties>
</file>