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79" r:id="rId28"/>
    <p:sldId id="284" r:id="rId29"/>
    <p:sldId id="280" r:id="rId30"/>
    <p:sldId id="285" r:id="rId31"/>
    <p:sldId id="286" r:id="rId32"/>
    <p:sldId id="287"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77"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875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10957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98614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14985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33826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67170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45020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44865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955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625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90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180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5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756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77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34779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rogramiz.com/dsa/binary-search-t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b-tree-set-1-introduction-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rogramiz.com/data-structures/queue" TargetMode="External"/><Relationship Id="rId2" Type="http://schemas.openxmlformats.org/officeDocument/2006/relationships/hyperlink" Target="https://www.programiz.com/data-structures/stack" TargetMode="External"/><Relationship Id="rId1" Type="http://schemas.openxmlformats.org/officeDocument/2006/relationships/slideLayout" Target="../slideLayouts/slideLayout2.xml"/><Relationship Id="rId5" Type="http://schemas.openxmlformats.org/officeDocument/2006/relationships/hyperlink" Target="https://www.programiz.com/data-structures/trees" TargetMode="External"/><Relationship Id="rId4" Type="http://schemas.openxmlformats.org/officeDocument/2006/relationships/hyperlink" Target="https://www.programiz.com/data-structures/linked-lis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A626-5DC3-4A43-A029-61E3856F3E63}"/>
              </a:ext>
            </a:extLst>
          </p:cNvPr>
          <p:cNvSpPr>
            <a:spLocks noGrp="1"/>
          </p:cNvSpPr>
          <p:nvPr>
            <p:ph type="ctrTitle"/>
          </p:nvPr>
        </p:nvSpPr>
        <p:spPr/>
        <p:txBody>
          <a:bodyPr/>
          <a:lstStyle/>
          <a:p>
            <a:r>
              <a:rPr lang="en-US" dirty="0"/>
              <a:t>Tree data structures</a:t>
            </a:r>
            <a:endParaRPr lang="en-IN" dirty="0"/>
          </a:p>
        </p:txBody>
      </p:sp>
      <p:sp>
        <p:nvSpPr>
          <p:cNvPr id="3" name="Subtitle 2">
            <a:extLst>
              <a:ext uri="{FF2B5EF4-FFF2-40B4-BE49-F238E27FC236}">
                <a16:creationId xmlns:a16="http://schemas.microsoft.com/office/drawing/2014/main" id="{D2300C2C-60A2-47BB-93A4-6D0760A37A29}"/>
              </a:ext>
            </a:extLst>
          </p:cNvPr>
          <p:cNvSpPr>
            <a:spLocks noGrp="1"/>
          </p:cNvSpPr>
          <p:nvPr>
            <p:ph type="subTitle" idx="1"/>
          </p:nvPr>
        </p:nvSpPr>
        <p:spPr/>
        <p:txBody>
          <a:bodyPr/>
          <a:lstStyle/>
          <a:p>
            <a:r>
              <a:rPr lang="en-US" dirty="0"/>
              <a:t>Introduction</a:t>
            </a:r>
            <a:endParaRPr lang="en-IN" dirty="0"/>
          </a:p>
        </p:txBody>
      </p:sp>
    </p:spTree>
    <p:extLst>
      <p:ext uri="{BB962C8B-B14F-4D97-AF65-F5344CB8AC3E}">
        <p14:creationId xmlns:p14="http://schemas.microsoft.com/office/powerpoint/2010/main" val="310233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5620-323E-4D38-B0DD-F58BA1E22F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128343-731F-47CC-8792-EA1BA71FC1DF}"/>
              </a:ext>
            </a:extLst>
          </p:cNvPr>
          <p:cNvSpPr>
            <a:spLocks noGrp="1"/>
          </p:cNvSpPr>
          <p:nvPr>
            <p:ph idx="1"/>
          </p:nvPr>
        </p:nvSpPr>
        <p:spPr/>
        <p:txBody>
          <a:bodyPr/>
          <a:lstStyle/>
          <a:p>
            <a:pPr marL="0" indent="0" algn="l">
              <a:buNone/>
            </a:pPr>
            <a:r>
              <a:rPr lang="en-US" b="1" i="0" dirty="0">
                <a:solidFill>
                  <a:srgbClr val="25265E"/>
                </a:solidFill>
                <a:effectLst/>
                <a:latin typeface="euclid_circular_a"/>
              </a:rPr>
              <a:t>2. Perfect Binary Tree</a:t>
            </a:r>
          </a:p>
          <a:p>
            <a:pPr algn="l"/>
            <a:r>
              <a:rPr lang="en-US" b="0" i="0" dirty="0">
                <a:effectLst/>
                <a:latin typeface="euclid_circular_a"/>
              </a:rPr>
              <a:t>A perfect binary tree is a type of binary tree in which every internal node has exactly two child nodes and all the leaf nodes are at the same level.</a:t>
            </a:r>
          </a:p>
          <a:p>
            <a:pPr marL="0" indent="0">
              <a:buNone/>
            </a:pPr>
            <a:endParaRPr lang="en-IN" dirty="0"/>
          </a:p>
        </p:txBody>
      </p:sp>
      <p:pic>
        <p:nvPicPr>
          <p:cNvPr id="5" name="Picture 2" descr="Perfect binary tree">
            <a:extLst>
              <a:ext uri="{FF2B5EF4-FFF2-40B4-BE49-F238E27FC236}">
                <a16:creationId xmlns:a16="http://schemas.microsoft.com/office/drawing/2014/main" id="{9E2A4602-A764-4551-AA15-6E441BD57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174" y="3429000"/>
            <a:ext cx="21240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41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A61B-E65D-4FEB-83CB-E920A16CB4D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D45E11D-1A5D-4012-84BB-359A8C6ACFF2}"/>
              </a:ext>
            </a:extLst>
          </p:cNvPr>
          <p:cNvSpPr>
            <a:spLocks noGrp="1"/>
          </p:cNvSpPr>
          <p:nvPr>
            <p:ph idx="1"/>
          </p:nvPr>
        </p:nvSpPr>
        <p:spPr>
          <a:xfrm>
            <a:off x="2589212" y="2133600"/>
            <a:ext cx="8915400" cy="4724400"/>
          </a:xfrm>
        </p:spPr>
        <p:txBody>
          <a:bodyPr/>
          <a:lstStyle/>
          <a:p>
            <a:pPr marL="0" indent="0">
              <a:buNone/>
            </a:pPr>
            <a:r>
              <a:rPr lang="en-IN" b="1" i="0" dirty="0">
                <a:solidFill>
                  <a:srgbClr val="25265E"/>
                </a:solidFill>
                <a:effectLst/>
                <a:latin typeface="euclid_circular_a"/>
              </a:rPr>
              <a:t>3. Complete Binary Tree</a:t>
            </a:r>
          </a:p>
          <a:p>
            <a:pPr marL="0" indent="0" algn="l">
              <a:buNone/>
            </a:pPr>
            <a:r>
              <a:rPr lang="en-US" b="0" i="0" dirty="0">
                <a:effectLst/>
                <a:latin typeface="euclid_circular_a"/>
              </a:rPr>
              <a:t>A complete binary tree is just like a full binary tree, but with two major differences</a:t>
            </a:r>
          </a:p>
          <a:p>
            <a:pPr algn="l">
              <a:buFont typeface="+mj-lt"/>
              <a:buAutoNum type="arabicPeriod"/>
            </a:pPr>
            <a:r>
              <a:rPr lang="en-US" b="0" i="0" dirty="0">
                <a:effectLst/>
                <a:latin typeface="euclid_circular_a"/>
              </a:rPr>
              <a:t>Every level must be completely filled</a:t>
            </a:r>
          </a:p>
          <a:p>
            <a:pPr algn="l">
              <a:buFont typeface="+mj-lt"/>
              <a:buAutoNum type="arabicPeriod"/>
            </a:pPr>
            <a:r>
              <a:rPr lang="en-US" b="0" i="0" dirty="0">
                <a:effectLst/>
                <a:latin typeface="euclid_circular_a"/>
              </a:rPr>
              <a:t>All the leaf elements must lean towards the left.</a:t>
            </a:r>
          </a:p>
          <a:p>
            <a:pPr algn="l">
              <a:buFont typeface="+mj-lt"/>
              <a:buAutoNum type="arabicPeriod"/>
            </a:pPr>
            <a:r>
              <a:rPr lang="en-US" b="0" i="0" dirty="0">
                <a:effectLst/>
                <a:latin typeface="euclid_circular_a"/>
              </a:rPr>
              <a:t>The last leaf element might not have a right sibling i.e. a complete binary tree doesn't have to be a full binary tree.</a:t>
            </a:r>
          </a:p>
          <a:p>
            <a:pPr marL="0" indent="0">
              <a:buNone/>
            </a:pPr>
            <a:br>
              <a:rPr lang="en-US" dirty="0"/>
            </a:br>
            <a:endParaRPr lang="en-IN" dirty="0"/>
          </a:p>
        </p:txBody>
      </p:sp>
      <p:pic>
        <p:nvPicPr>
          <p:cNvPr id="7" name="Picture 2" descr="Complete Binary Tree">
            <a:extLst>
              <a:ext uri="{FF2B5EF4-FFF2-40B4-BE49-F238E27FC236}">
                <a16:creationId xmlns:a16="http://schemas.microsoft.com/office/drawing/2014/main" id="{19C166B4-EF61-467B-BF5C-D1D94E25A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4171949"/>
            <a:ext cx="28575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02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FBB-8067-4492-B3B0-64ACDA3285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2F8B1D-FB0D-41C9-AE1A-925B17911562}"/>
              </a:ext>
            </a:extLst>
          </p:cNvPr>
          <p:cNvSpPr>
            <a:spLocks noGrp="1"/>
          </p:cNvSpPr>
          <p:nvPr>
            <p:ph idx="1"/>
          </p:nvPr>
        </p:nvSpPr>
        <p:spPr>
          <a:xfrm>
            <a:off x="2589212" y="2133600"/>
            <a:ext cx="8915400" cy="4591050"/>
          </a:xfrm>
        </p:spPr>
        <p:txBody>
          <a:bodyPr>
            <a:normAutofit/>
          </a:bodyPr>
          <a:lstStyle/>
          <a:p>
            <a:pPr marL="0" indent="0" algn="l">
              <a:buNone/>
            </a:pPr>
            <a:r>
              <a:rPr lang="en-US" b="1" i="0" dirty="0">
                <a:solidFill>
                  <a:srgbClr val="25265E"/>
                </a:solidFill>
                <a:effectLst/>
                <a:latin typeface="euclid_circular_a"/>
              </a:rPr>
              <a:t>4. Degenerate or Pathological Tree</a:t>
            </a:r>
          </a:p>
          <a:p>
            <a:pPr algn="l"/>
            <a:r>
              <a:rPr lang="en-US" b="0" i="0" dirty="0">
                <a:effectLst/>
                <a:latin typeface="euclid_circular_a"/>
              </a:rPr>
              <a:t>A degenerate or pathological tree is the tree having </a:t>
            </a:r>
          </a:p>
          <a:p>
            <a:pPr marL="0" indent="0" algn="l">
              <a:buNone/>
            </a:pPr>
            <a:r>
              <a:rPr lang="en-US" b="0" i="0" dirty="0">
                <a:effectLst/>
                <a:latin typeface="euclid_circular_a"/>
              </a:rPr>
              <a:t>a single child either left or right.</a:t>
            </a:r>
          </a:p>
          <a:p>
            <a:pPr algn="l"/>
            <a:endParaRPr lang="en-US" b="0" i="0" dirty="0">
              <a:effectLst/>
              <a:latin typeface="euclid_circular_a"/>
            </a:endParaRPr>
          </a:p>
          <a:p>
            <a:pPr marL="0" indent="0" algn="l">
              <a:buNone/>
            </a:pPr>
            <a:r>
              <a:rPr lang="en-US" b="1" i="0" dirty="0">
                <a:solidFill>
                  <a:srgbClr val="25265E"/>
                </a:solidFill>
                <a:effectLst/>
                <a:latin typeface="euclid_circular_a"/>
              </a:rPr>
              <a:t>5. Skewed Binary Tree</a:t>
            </a:r>
          </a:p>
          <a:p>
            <a:pPr algn="l"/>
            <a:r>
              <a:rPr lang="en-US" b="0" i="0" dirty="0">
                <a:effectLst/>
                <a:latin typeface="euclid_circular_a"/>
              </a:rPr>
              <a:t>A skewed binary tree is a pathological/degenerate tree in which the tree is either dominated by the left nodes or the right nodes. Thus, there are two types of skewed binary tree: </a:t>
            </a:r>
          </a:p>
          <a:p>
            <a:pPr marL="0" indent="0" algn="l">
              <a:buNone/>
            </a:pPr>
            <a:r>
              <a:rPr lang="en-US" dirty="0">
                <a:latin typeface="euclid_circular_a"/>
              </a:rPr>
              <a:t>       </a:t>
            </a:r>
            <a:r>
              <a:rPr lang="en-US" b="1" i="0" dirty="0">
                <a:effectLst/>
                <a:latin typeface="euclid_circular_a"/>
              </a:rPr>
              <a:t>left-skewed binary tree</a:t>
            </a:r>
            <a:r>
              <a:rPr lang="en-US" b="0" i="0" dirty="0">
                <a:effectLst/>
                <a:latin typeface="euclid_circular_a"/>
              </a:rPr>
              <a:t> and </a:t>
            </a:r>
            <a:r>
              <a:rPr lang="en-US" b="1" i="0" dirty="0">
                <a:effectLst/>
                <a:latin typeface="euclid_circular_a"/>
              </a:rPr>
              <a:t>right-skewed binary tree</a:t>
            </a:r>
            <a:r>
              <a:rPr lang="en-US" b="0" i="0" dirty="0">
                <a:effectLst/>
                <a:latin typeface="euclid_circular_a"/>
              </a:rPr>
              <a:t>.</a:t>
            </a:r>
          </a:p>
          <a:p>
            <a:pPr marL="0" indent="0">
              <a:buNone/>
            </a:pPr>
            <a:br>
              <a:rPr lang="en-US" dirty="0"/>
            </a:br>
            <a:endParaRPr lang="en-IN" dirty="0"/>
          </a:p>
        </p:txBody>
      </p:sp>
      <p:pic>
        <p:nvPicPr>
          <p:cNvPr id="5" name="Picture 2" descr="Degenerate Binary Tree">
            <a:extLst>
              <a:ext uri="{FF2B5EF4-FFF2-40B4-BE49-F238E27FC236}">
                <a16:creationId xmlns:a16="http://schemas.microsoft.com/office/drawing/2014/main" id="{41B19A08-8BF0-4894-A291-7C33CF192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725" y="1800224"/>
            <a:ext cx="20574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kewed Binary Tree">
            <a:extLst>
              <a:ext uri="{FF2B5EF4-FFF2-40B4-BE49-F238E27FC236}">
                <a16:creationId xmlns:a16="http://schemas.microsoft.com/office/drawing/2014/main" id="{4F5F5312-21EB-43DD-95EE-3B5C18216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450" y="4829174"/>
            <a:ext cx="235267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52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D839-581C-4384-BFFF-268A46934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E0068B-F4CD-4BB2-B507-20EA229974C2}"/>
              </a:ext>
            </a:extLst>
          </p:cNvPr>
          <p:cNvSpPr>
            <a:spLocks noGrp="1"/>
          </p:cNvSpPr>
          <p:nvPr>
            <p:ph idx="1"/>
          </p:nvPr>
        </p:nvSpPr>
        <p:spPr/>
        <p:txBody>
          <a:bodyPr/>
          <a:lstStyle/>
          <a:p>
            <a:pPr marL="0" indent="0" algn="l">
              <a:buNone/>
            </a:pPr>
            <a:r>
              <a:rPr lang="en-US" b="1" i="0" dirty="0">
                <a:solidFill>
                  <a:srgbClr val="25265E"/>
                </a:solidFill>
                <a:effectLst/>
                <a:latin typeface="euclid_circular_a"/>
              </a:rPr>
              <a:t>6. Balanced Binary Tree</a:t>
            </a:r>
          </a:p>
          <a:p>
            <a:pPr algn="l"/>
            <a:r>
              <a:rPr lang="en-US" b="0" i="0" dirty="0">
                <a:effectLst/>
                <a:latin typeface="euclid_circular_a"/>
              </a:rPr>
              <a:t>It is a type of binary tree in which the difference between the height of the left and the right subtree for each node is either 0 or 1.</a:t>
            </a:r>
          </a:p>
          <a:p>
            <a:pPr marL="0" indent="0">
              <a:buNone/>
            </a:pPr>
            <a:br>
              <a:rPr lang="en-US" dirty="0"/>
            </a:br>
            <a:endParaRPr lang="en-IN" dirty="0"/>
          </a:p>
        </p:txBody>
      </p:sp>
      <p:pic>
        <p:nvPicPr>
          <p:cNvPr id="4" name="Picture 2" descr="Balanced Binary Tree">
            <a:extLst>
              <a:ext uri="{FF2B5EF4-FFF2-40B4-BE49-F238E27FC236}">
                <a16:creationId xmlns:a16="http://schemas.microsoft.com/office/drawing/2014/main" id="{2CBD0F14-FA1F-4A6F-8F49-069AC46F1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3533774"/>
            <a:ext cx="2986185" cy="229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6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F39A-D623-48A2-B037-E55D9D28C752}"/>
              </a:ext>
            </a:extLst>
          </p:cNvPr>
          <p:cNvSpPr>
            <a:spLocks noGrp="1"/>
          </p:cNvSpPr>
          <p:nvPr>
            <p:ph type="title"/>
          </p:nvPr>
        </p:nvSpPr>
        <p:spPr/>
        <p:txBody>
          <a:bodyPr/>
          <a:lstStyle/>
          <a:p>
            <a:r>
              <a:rPr lang="en-US" b="1" i="0" dirty="0">
                <a:solidFill>
                  <a:srgbClr val="25265E"/>
                </a:solidFill>
                <a:effectLst/>
                <a:latin typeface="euclid_circular_a"/>
              </a:rPr>
              <a:t>Binary Tree Applications</a:t>
            </a:r>
            <a:br>
              <a:rPr lang="en-US" b="1" i="0" dirty="0">
                <a:solidFill>
                  <a:srgbClr val="25265E"/>
                </a:solidFill>
                <a:effectLst/>
                <a:latin typeface="euclid_circular_a"/>
              </a:rPr>
            </a:br>
            <a:endParaRPr lang="en-IN" dirty="0"/>
          </a:p>
        </p:txBody>
      </p:sp>
      <p:sp>
        <p:nvSpPr>
          <p:cNvPr id="4" name="Content Placeholder 3">
            <a:extLst>
              <a:ext uri="{FF2B5EF4-FFF2-40B4-BE49-F238E27FC236}">
                <a16:creationId xmlns:a16="http://schemas.microsoft.com/office/drawing/2014/main" id="{2025D84A-D5BE-4C23-A225-466099B24F93}"/>
              </a:ext>
            </a:extLst>
          </p:cNvPr>
          <p:cNvSpPr>
            <a:spLocks noGrp="1"/>
          </p:cNvSpPr>
          <p:nvPr>
            <p:ph idx="1"/>
          </p:nvPr>
        </p:nvSpPr>
        <p:spPr/>
        <p:txBody>
          <a:bodyPr/>
          <a:lstStyle/>
          <a:p>
            <a:pPr algn="l">
              <a:buFont typeface="Arial" panose="020B0604020202020204" pitchFamily="34" charset="0"/>
              <a:buChar char="•"/>
            </a:pPr>
            <a:r>
              <a:rPr lang="en-US" b="0" i="0" dirty="0">
                <a:effectLst/>
                <a:latin typeface="euclid_circular_a"/>
              </a:rPr>
              <a:t>For easy and quick access to data</a:t>
            </a:r>
          </a:p>
          <a:p>
            <a:pPr algn="l">
              <a:buFont typeface="Arial" panose="020B0604020202020204" pitchFamily="34" charset="0"/>
              <a:buChar char="•"/>
            </a:pPr>
            <a:r>
              <a:rPr lang="en-US" b="0" i="0" dirty="0">
                <a:effectLst/>
                <a:latin typeface="euclid_circular_a"/>
              </a:rPr>
              <a:t>In router algorithms</a:t>
            </a:r>
          </a:p>
          <a:p>
            <a:pPr algn="l">
              <a:buFont typeface="Arial" panose="020B0604020202020204" pitchFamily="34" charset="0"/>
              <a:buChar char="•"/>
            </a:pPr>
            <a:r>
              <a:rPr lang="en-US" b="0" i="0" dirty="0">
                <a:effectLst/>
                <a:latin typeface="euclid_circular_a"/>
              </a:rPr>
              <a:t>To implement</a:t>
            </a:r>
            <a:r>
              <a:rPr lang="en-US" b="0" i="0" dirty="0">
                <a:solidFill>
                  <a:schemeClr val="tx1">
                    <a:lumMod val="65000"/>
                    <a:lumOff val="35000"/>
                  </a:schemeClr>
                </a:solidFill>
                <a:effectLst/>
                <a:latin typeface="euclid_circular_a"/>
              </a:rPr>
              <a:t> </a:t>
            </a:r>
            <a:r>
              <a:rPr lang="en-US" dirty="0">
                <a:solidFill>
                  <a:schemeClr val="tx1">
                    <a:lumMod val="65000"/>
                    <a:lumOff val="35000"/>
                  </a:schemeClr>
                </a:solidFill>
                <a:latin typeface="euclid_circular_a"/>
              </a:rPr>
              <a:t>heap data structure.</a:t>
            </a:r>
            <a:endParaRPr lang="en-US" b="0" i="0" dirty="0">
              <a:solidFill>
                <a:schemeClr val="tx1">
                  <a:lumMod val="65000"/>
                  <a:lumOff val="35000"/>
                </a:schemeClr>
              </a:solidFill>
              <a:effectLst/>
              <a:latin typeface="euclid_circular_a"/>
            </a:endParaRPr>
          </a:p>
          <a:p>
            <a:pPr algn="l">
              <a:buFont typeface="Arial" panose="020B0604020202020204" pitchFamily="34" charset="0"/>
              <a:buChar char="•"/>
            </a:pPr>
            <a:r>
              <a:rPr lang="en-US" b="0" i="0" dirty="0">
                <a:effectLst/>
                <a:latin typeface="euclid_circular_a"/>
              </a:rPr>
              <a:t>Syntax tree</a:t>
            </a:r>
          </a:p>
          <a:p>
            <a:pPr marL="0" indent="0">
              <a:buNone/>
            </a:pPr>
            <a:endParaRPr lang="en-IN" dirty="0"/>
          </a:p>
        </p:txBody>
      </p:sp>
    </p:spTree>
    <p:extLst>
      <p:ext uri="{BB962C8B-B14F-4D97-AF65-F5344CB8AC3E}">
        <p14:creationId xmlns:p14="http://schemas.microsoft.com/office/powerpoint/2010/main" val="23104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F627-6A06-4801-99FC-FCC9B17459EC}"/>
              </a:ext>
            </a:extLst>
          </p:cNvPr>
          <p:cNvSpPr>
            <a:spLocks noGrp="1"/>
          </p:cNvSpPr>
          <p:nvPr>
            <p:ph type="title"/>
          </p:nvPr>
        </p:nvSpPr>
        <p:spPr/>
        <p:txBody>
          <a:bodyPr/>
          <a:lstStyle/>
          <a:p>
            <a:r>
              <a:rPr lang="en-IN" b="1" i="0" dirty="0">
                <a:solidFill>
                  <a:srgbClr val="25265E"/>
                </a:solidFill>
                <a:effectLst/>
                <a:latin typeface="euclid_circular_a"/>
              </a:rPr>
              <a:t>Binary Search Tree(BST)</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B66151AD-B7B4-4114-893F-61CC7784DF68}"/>
              </a:ext>
            </a:extLst>
          </p:cNvPr>
          <p:cNvSpPr>
            <a:spLocks noGrp="1"/>
          </p:cNvSpPr>
          <p:nvPr>
            <p:ph idx="1"/>
          </p:nvPr>
        </p:nvSpPr>
        <p:spPr/>
        <p:txBody>
          <a:bodyPr/>
          <a:lstStyle/>
          <a:p>
            <a:pPr algn="l"/>
            <a:r>
              <a:rPr lang="en-US" b="0" i="0" dirty="0">
                <a:effectLst/>
                <a:latin typeface="euclid_circular_a"/>
              </a:rPr>
              <a:t>Binary search tree is a data structure that quickly allows us to maintain a sorted list of numbers.</a:t>
            </a:r>
          </a:p>
          <a:p>
            <a:pPr algn="l">
              <a:buFont typeface="Arial" panose="020B0604020202020204" pitchFamily="34" charset="0"/>
              <a:buChar char="•"/>
            </a:pPr>
            <a:r>
              <a:rPr lang="en-US" b="0" i="0" dirty="0">
                <a:effectLst/>
                <a:latin typeface="euclid_circular_a"/>
              </a:rPr>
              <a:t>It is called a binary tree because each tree node has a maximum of two children.</a:t>
            </a:r>
          </a:p>
          <a:p>
            <a:pPr algn="l">
              <a:buFont typeface="Arial" panose="020B0604020202020204" pitchFamily="34" charset="0"/>
              <a:buChar char="•"/>
            </a:pPr>
            <a:r>
              <a:rPr lang="en-US" b="0" i="0" dirty="0">
                <a:effectLst/>
                <a:latin typeface="euclid_circular_a"/>
              </a:rPr>
              <a:t>It is called a search tree because it can be used to search for the presence of a number in</a:t>
            </a:r>
            <a:endParaRPr lang="en-IN" b="0" i="0" dirty="0">
              <a:effectLst/>
              <a:latin typeface="euclid_circular_a"/>
            </a:endParaRPr>
          </a:p>
          <a:p>
            <a:pPr marL="0" indent="0" algn="l">
              <a:buNone/>
            </a:pPr>
            <a:r>
              <a:rPr lang="en-IN" dirty="0">
                <a:latin typeface="euclid_circular_a"/>
              </a:rPr>
              <a:t>       O(log n) </a:t>
            </a:r>
            <a:r>
              <a:rPr lang="en-US" b="0" i="0" dirty="0">
                <a:effectLst/>
                <a:latin typeface="euclid_circular_a"/>
              </a:rPr>
              <a:t> time.</a:t>
            </a:r>
          </a:p>
          <a:p>
            <a:pPr algn="l"/>
            <a:r>
              <a:rPr lang="en-US" b="0" i="0" dirty="0">
                <a:effectLst/>
                <a:latin typeface="euclid_circular_a"/>
              </a:rPr>
              <a:t>The properties that separate a binary search tree from a regular </a:t>
            </a:r>
            <a:r>
              <a:rPr lang="en-US" dirty="0">
                <a:solidFill>
                  <a:schemeClr val="tx1">
                    <a:lumMod val="65000"/>
                    <a:lumOff val="35000"/>
                  </a:schemeClr>
                </a:solidFill>
                <a:latin typeface="euclid_circular_a"/>
              </a:rPr>
              <a:t>binary tree</a:t>
            </a:r>
            <a:r>
              <a:rPr lang="en-US" b="0" i="0" dirty="0">
                <a:solidFill>
                  <a:schemeClr val="tx1">
                    <a:lumMod val="65000"/>
                    <a:lumOff val="35000"/>
                  </a:schemeClr>
                </a:solidFill>
                <a:effectLst/>
                <a:latin typeface="euclid_circular_a"/>
              </a:rPr>
              <a:t> </a:t>
            </a:r>
            <a:r>
              <a:rPr lang="en-US" b="0" i="0" dirty="0">
                <a:effectLst/>
                <a:latin typeface="euclid_circular_a"/>
              </a:rPr>
              <a:t>is</a:t>
            </a:r>
          </a:p>
          <a:p>
            <a:pPr algn="l">
              <a:buFont typeface="+mj-lt"/>
              <a:buAutoNum type="arabicPeriod"/>
            </a:pPr>
            <a:r>
              <a:rPr lang="en-US" b="0" i="0" dirty="0">
                <a:effectLst/>
                <a:latin typeface="euclid_circular_a"/>
              </a:rPr>
              <a:t>All nodes of left subtree are less than the root node</a:t>
            </a:r>
          </a:p>
          <a:p>
            <a:pPr algn="l">
              <a:buFont typeface="+mj-lt"/>
              <a:buAutoNum type="arabicPeriod"/>
            </a:pPr>
            <a:r>
              <a:rPr lang="en-US" b="0" i="0" dirty="0">
                <a:effectLst/>
                <a:latin typeface="euclid_circular_a"/>
              </a:rPr>
              <a:t>All nodes of right subtree are more than the root node</a:t>
            </a:r>
          </a:p>
          <a:p>
            <a:pPr algn="l">
              <a:buFont typeface="+mj-lt"/>
              <a:buAutoNum type="arabicPeriod"/>
            </a:pPr>
            <a:r>
              <a:rPr lang="en-US" b="0" i="0" dirty="0">
                <a:effectLst/>
                <a:latin typeface="euclid_circular_a"/>
              </a:rPr>
              <a:t>Both subtrees of each node are also BSTs i.e. they have the above two properties</a:t>
            </a:r>
          </a:p>
          <a:p>
            <a:pPr marL="0" indent="0" algn="l">
              <a:buNone/>
            </a:pPr>
            <a:endParaRPr lang="en-US" b="0" i="0" dirty="0">
              <a:effectLst/>
              <a:latin typeface="euclid_circular_a"/>
            </a:endParaRPr>
          </a:p>
        </p:txBody>
      </p:sp>
    </p:spTree>
    <p:extLst>
      <p:ext uri="{BB962C8B-B14F-4D97-AF65-F5344CB8AC3E}">
        <p14:creationId xmlns:p14="http://schemas.microsoft.com/office/powerpoint/2010/main" val="280250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7E49-995A-44C5-939D-26D610D58494}"/>
              </a:ext>
            </a:extLst>
          </p:cNvPr>
          <p:cNvSpPr>
            <a:spLocks noGrp="1"/>
          </p:cNvSpPr>
          <p:nvPr>
            <p:ph type="title"/>
          </p:nvPr>
        </p:nvSpPr>
        <p:spPr>
          <a:xfrm>
            <a:off x="7620000" y="2286000"/>
            <a:ext cx="4322762" cy="4476749"/>
          </a:xfrm>
        </p:spPr>
        <p:txBody>
          <a:bodyPr>
            <a:normAutofit/>
          </a:bodyPr>
          <a:lstStyle/>
          <a:p>
            <a:r>
              <a:rPr lang="en-US" sz="2400" b="0" i="0" dirty="0">
                <a:effectLst/>
                <a:latin typeface="euclid_circular_a"/>
              </a:rPr>
              <a:t>The binary tree on the right isn't a binary search tree because the right subtree of the node "3" contains a value smaller than it.</a:t>
            </a:r>
            <a:endParaRPr lang="en-IN" sz="2400" dirty="0"/>
          </a:p>
        </p:txBody>
      </p:sp>
      <p:pic>
        <p:nvPicPr>
          <p:cNvPr id="15362" name="Picture 2" descr="A tree having a right subtree with one value smaller than the root is shown to demonstrate that it is not a valid binary search tree">
            <a:extLst>
              <a:ext uri="{FF2B5EF4-FFF2-40B4-BE49-F238E27FC236}">
                <a16:creationId xmlns:a16="http://schemas.microsoft.com/office/drawing/2014/main" id="{42709AE5-8403-4EA9-83FA-72F80A963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670" y="752474"/>
            <a:ext cx="675633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7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802D-E04F-4403-A114-895263418BF8}"/>
              </a:ext>
            </a:extLst>
          </p:cNvPr>
          <p:cNvSpPr>
            <a:spLocks noGrp="1"/>
          </p:cNvSpPr>
          <p:nvPr>
            <p:ph type="title"/>
          </p:nvPr>
        </p:nvSpPr>
        <p:spPr>
          <a:xfrm>
            <a:off x="7583488" y="1557559"/>
            <a:ext cx="4608512" cy="4433665"/>
          </a:xfrm>
        </p:spPr>
        <p:txBody>
          <a:bodyPr>
            <a:normAutofit/>
          </a:bodyPr>
          <a:lstStyle/>
          <a:p>
            <a:r>
              <a:rPr lang="en-US" b="1" i="0" dirty="0">
                <a:solidFill>
                  <a:srgbClr val="25265E"/>
                </a:solidFill>
                <a:effectLst/>
                <a:latin typeface="euclid_circular_a"/>
              </a:rPr>
              <a:t>Search Operation</a:t>
            </a:r>
            <a:br>
              <a:rPr lang="en-US" b="1" i="0" dirty="0">
                <a:solidFill>
                  <a:srgbClr val="25265E"/>
                </a:solidFill>
                <a:effectLst/>
                <a:latin typeface="euclid_circular_a"/>
              </a:rPr>
            </a:br>
            <a:r>
              <a:rPr lang="en-US" sz="2000" b="0" i="0" dirty="0">
                <a:effectLst/>
                <a:latin typeface="euclid_circular_a"/>
              </a:rPr>
              <a:t>The algorithm depends on the property of BST that if each left subtree has values below root and each right subtree has values above the root.</a:t>
            </a:r>
            <a:br>
              <a:rPr lang="en-US" sz="2000" b="0" i="0" dirty="0">
                <a:effectLst/>
                <a:latin typeface="euclid_circular_a"/>
              </a:rPr>
            </a:br>
            <a:r>
              <a:rPr lang="en-US" sz="2000" b="0" i="0" dirty="0">
                <a:effectLst/>
                <a:latin typeface="euclid_circular_a"/>
              </a:rPr>
              <a:t>If the value is below the root, we can say for sure that the value is not in the right subtree; we need to only search in the left subtree and if the value is above the root, we can say for sure that the value is not in the left subtree; we need to only search in the right subtree.</a:t>
            </a:r>
            <a:br>
              <a:rPr lang="en-US" sz="2000" b="0" i="0" dirty="0">
                <a:effectLst/>
                <a:latin typeface="euclid_circular_a"/>
              </a:rPr>
            </a:br>
            <a:endParaRPr lang="en-IN" sz="2000" dirty="0"/>
          </a:p>
        </p:txBody>
      </p:sp>
      <p:pic>
        <p:nvPicPr>
          <p:cNvPr id="16388" name="Picture 4" descr="4 is not found so, traverse through the left subtree of 8">
            <a:extLst>
              <a:ext uri="{FF2B5EF4-FFF2-40B4-BE49-F238E27FC236}">
                <a16:creationId xmlns:a16="http://schemas.microsoft.com/office/drawing/2014/main" id="{9CD05F06-FE06-4596-93BC-83F93884B1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1" r="29826"/>
          <a:stretch/>
        </p:blipFill>
        <p:spPr bwMode="auto">
          <a:xfrm>
            <a:off x="1600199" y="1457325"/>
            <a:ext cx="4680000"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9CB5B81B-D77B-4F90-A177-50536248329E}"/>
              </a:ext>
            </a:extLst>
          </p:cNvPr>
          <p:cNvSpPr/>
          <p:nvPr/>
        </p:nvSpPr>
        <p:spPr>
          <a:xfrm>
            <a:off x="4244999" y="1943100"/>
            <a:ext cx="476250" cy="323850"/>
          </a:xfrm>
          <a:prstGeom prst="leftArrow">
            <a:avLst/>
          </a:prstGeom>
          <a:solidFill>
            <a:srgbClr val="FFFF00"/>
          </a:solidFill>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val="255987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7593-D8BD-4C2F-9486-1B83CC916B18}"/>
              </a:ext>
            </a:extLst>
          </p:cNvPr>
          <p:cNvSpPr>
            <a:spLocks noGrp="1"/>
          </p:cNvSpPr>
          <p:nvPr>
            <p:ph type="title"/>
          </p:nvPr>
        </p:nvSpPr>
        <p:spPr>
          <a:xfrm>
            <a:off x="7877175" y="1371599"/>
            <a:ext cx="4113212" cy="4410075"/>
          </a:xfrm>
        </p:spPr>
        <p:txBody>
          <a:bodyPr>
            <a:noAutofit/>
          </a:bodyPr>
          <a:lstStyle/>
          <a:p>
            <a:r>
              <a:rPr lang="en-US" sz="2400" b="1" i="0" dirty="0">
                <a:solidFill>
                  <a:srgbClr val="25265E"/>
                </a:solidFill>
                <a:effectLst/>
                <a:latin typeface="euclid_circular_a"/>
              </a:rPr>
              <a:t>Insert Operation</a:t>
            </a:r>
            <a:br>
              <a:rPr lang="en-US" sz="2400" b="1" i="0" dirty="0">
                <a:solidFill>
                  <a:srgbClr val="25265E"/>
                </a:solidFill>
                <a:effectLst/>
                <a:latin typeface="euclid_circular_a"/>
              </a:rPr>
            </a:br>
            <a:br>
              <a:rPr lang="en-US" sz="2400" b="1" i="0" dirty="0">
                <a:solidFill>
                  <a:srgbClr val="25265E"/>
                </a:solidFill>
                <a:effectLst/>
                <a:latin typeface="euclid_circular_a"/>
              </a:rPr>
            </a:br>
            <a:r>
              <a:rPr lang="en-US" sz="2000" b="0" i="0" dirty="0">
                <a:effectLst/>
                <a:latin typeface="euclid_circular_a"/>
              </a:rPr>
              <a:t>Inserting a value in the correct position is similar to searching because we try to maintain the rule that the left subtree is lesser than root and the right subtree is larger than root.</a:t>
            </a:r>
            <a:br>
              <a:rPr lang="en-US" sz="2000" b="0" i="0" dirty="0">
                <a:effectLst/>
                <a:latin typeface="euclid_circular_a"/>
              </a:rPr>
            </a:br>
            <a:br>
              <a:rPr lang="en-US" sz="2000" b="0" i="0" dirty="0">
                <a:effectLst/>
                <a:latin typeface="euclid_circular_a"/>
              </a:rPr>
            </a:br>
            <a:r>
              <a:rPr lang="en-US" sz="2000" b="0" i="0" dirty="0">
                <a:effectLst/>
                <a:latin typeface="euclid_circular_a"/>
              </a:rPr>
              <a:t>We keep going to either right subtree or left subtree depending on the value and when we reach a point left or right subtree is null, we put the new node there.</a:t>
            </a:r>
            <a:endParaRPr lang="en-IN" sz="2000" dirty="0"/>
          </a:p>
        </p:txBody>
      </p:sp>
      <p:pic>
        <p:nvPicPr>
          <p:cNvPr id="17412" name="Picture 4" descr="4&lt;8 so, transverse through the left child of 8">
            <a:extLst>
              <a:ext uri="{FF2B5EF4-FFF2-40B4-BE49-F238E27FC236}">
                <a16:creationId xmlns:a16="http://schemas.microsoft.com/office/drawing/2014/main" id="{55F52B0E-8CA8-4802-8D64-3C4D5AF0398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918" r="30296"/>
          <a:stretch/>
        </p:blipFill>
        <p:spPr bwMode="auto">
          <a:xfrm>
            <a:off x="1661588" y="1254110"/>
            <a:ext cx="5439825" cy="434977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DC279A85-130C-4525-AA11-477EE81CC4A4}"/>
              </a:ext>
            </a:extLst>
          </p:cNvPr>
          <p:cNvSpPr/>
          <p:nvPr/>
        </p:nvSpPr>
        <p:spPr>
          <a:xfrm>
            <a:off x="4743450" y="1838325"/>
            <a:ext cx="685800" cy="371475"/>
          </a:xfrm>
          <a:prstGeom prst="leftArrow">
            <a:avLst/>
          </a:prstGeom>
          <a:solidFill>
            <a:srgbClr val="FFFF00"/>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584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4601-4487-45EE-8C78-7967D4682BC3}"/>
              </a:ext>
            </a:extLst>
          </p:cNvPr>
          <p:cNvSpPr>
            <a:spLocks noGrp="1"/>
          </p:cNvSpPr>
          <p:nvPr>
            <p:ph type="title"/>
          </p:nvPr>
        </p:nvSpPr>
        <p:spPr>
          <a:xfrm>
            <a:off x="6896101" y="533539"/>
            <a:ext cx="4665662" cy="5377683"/>
          </a:xfrm>
        </p:spPr>
        <p:txBody>
          <a:bodyPr>
            <a:normAutofit/>
          </a:bodyPr>
          <a:lstStyle/>
          <a:p>
            <a:r>
              <a:rPr lang="en-US" sz="2700" b="1" i="0" dirty="0">
                <a:solidFill>
                  <a:srgbClr val="25265E"/>
                </a:solidFill>
                <a:effectLst/>
                <a:latin typeface="euclid_circular_a"/>
              </a:rPr>
              <a:t>Deletion Operation</a:t>
            </a:r>
            <a:br>
              <a:rPr lang="en-US" sz="2700" b="1" i="0" dirty="0">
                <a:solidFill>
                  <a:srgbClr val="25265E"/>
                </a:solidFill>
                <a:effectLst/>
                <a:latin typeface="euclid_circular_a"/>
              </a:rPr>
            </a:br>
            <a:r>
              <a:rPr lang="en-US" sz="2700" b="0" i="0" dirty="0">
                <a:effectLst/>
                <a:latin typeface="euclid_circular_a"/>
              </a:rPr>
              <a:t>There are three cases for deleting a node from a binary search tree.</a:t>
            </a:r>
            <a:br>
              <a:rPr lang="en-US" sz="2700" b="0" i="0" dirty="0">
                <a:effectLst/>
                <a:latin typeface="euclid_circular_a"/>
              </a:rPr>
            </a:br>
            <a:br>
              <a:rPr lang="en-US" sz="2700" b="0" i="0" dirty="0">
                <a:effectLst/>
                <a:latin typeface="euclid_circular_a"/>
              </a:rPr>
            </a:br>
            <a:r>
              <a:rPr lang="en-US" sz="2700" b="1" i="0" dirty="0">
                <a:solidFill>
                  <a:srgbClr val="25265E"/>
                </a:solidFill>
                <a:effectLst/>
                <a:latin typeface="euclid_circular_a"/>
              </a:rPr>
              <a:t>Case I</a:t>
            </a:r>
            <a:br>
              <a:rPr lang="en-US" sz="2700" b="1" i="0" dirty="0">
                <a:solidFill>
                  <a:srgbClr val="25265E"/>
                </a:solidFill>
                <a:effectLst/>
                <a:latin typeface="euclid_circular_a"/>
              </a:rPr>
            </a:br>
            <a:r>
              <a:rPr lang="en-US" sz="2700" b="0" i="0" dirty="0">
                <a:effectLst/>
                <a:latin typeface="euclid_circular_a"/>
              </a:rPr>
              <a:t>In the first case, the node to be deleted is the leaf node. In such a case, simply delete the node from the tree.</a:t>
            </a:r>
            <a:br>
              <a:rPr lang="en-US" sz="2700" b="0" i="0" dirty="0">
                <a:effectLst/>
                <a:latin typeface="euclid_circular_a"/>
              </a:rPr>
            </a:br>
            <a:br>
              <a:rPr lang="en-US" dirty="0"/>
            </a:br>
            <a:endParaRPr lang="en-IN" dirty="0"/>
          </a:p>
        </p:txBody>
      </p:sp>
      <p:pic>
        <p:nvPicPr>
          <p:cNvPr id="18434" name="Picture 2" descr="4 is to be deleted">
            <a:extLst>
              <a:ext uri="{FF2B5EF4-FFF2-40B4-BE49-F238E27FC236}">
                <a16:creationId xmlns:a16="http://schemas.microsoft.com/office/drawing/2014/main" id="{391FBD27-D247-46C1-8EC9-42754228F5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8273" y="533539"/>
            <a:ext cx="4305301" cy="2743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elete the node">
            <a:extLst>
              <a:ext uri="{FF2B5EF4-FFF2-40B4-BE49-F238E27FC236}">
                <a16:creationId xmlns:a16="http://schemas.microsoft.com/office/drawing/2014/main" id="{E154B9DE-E54C-45E5-966E-53F968097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410" y="3455351"/>
            <a:ext cx="4447179"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8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B3F4-FD9D-453F-B565-E1774F5EFD08}"/>
              </a:ext>
            </a:extLst>
          </p:cNvPr>
          <p:cNvSpPr>
            <a:spLocks noGrp="1"/>
          </p:cNvSpPr>
          <p:nvPr>
            <p:ph type="title"/>
          </p:nvPr>
        </p:nvSpPr>
        <p:spPr/>
        <p:txBody>
          <a:bodyPr/>
          <a:lstStyle/>
          <a:p>
            <a:r>
              <a:rPr lang="en-IN" b="1" i="0" dirty="0">
                <a:solidFill>
                  <a:srgbClr val="25265E"/>
                </a:solidFill>
                <a:effectLst/>
                <a:latin typeface="euclid_circular_a"/>
              </a:rPr>
              <a:t>Tree Data Structure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2A85347A-BD4D-44C0-B224-32A495D8087C}"/>
              </a:ext>
            </a:extLst>
          </p:cNvPr>
          <p:cNvSpPr>
            <a:spLocks noGrp="1"/>
          </p:cNvSpPr>
          <p:nvPr>
            <p:ph idx="1"/>
          </p:nvPr>
        </p:nvSpPr>
        <p:spPr/>
        <p:txBody>
          <a:bodyPr/>
          <a:lstStyle/>
          <a:p>
            <a:r>
              <a:rPr lang="en-US" b="0" i="0" dirty="0">
                <a:effectLst/>
                <a:latin typeface="euclid_circular_a"/>
              </a:rPr>
              <a:t>A tree is a nonlinear hierarchical data structure that consists of nodes connected by edges.</a:t>
            </a:r>
          </a:p>
          <a:p>
            <a:pPr algn="l"/>
            <a:r>
              <a:rPr lang="en-US" b="0" i="0" dirty="0">
                <a:effectLst/>
                <a:latin typeface="euclid_circular_a"/>
              </a:rPr>
              <a:t>Other data structures such as arrays, linked list, stack, and queue are linear data structures that store data sequentially. In order to perform any operation in a linear data structure, the time complexity increases with the increase in the data size. But, it is not acceptable in today's computational world.</a:t>
            </a:r>
          </a:p>
          <a:p>
            <a:pPr algn="l"/>
            <a:r>
              <a:rPr lang="en-US" b="0" i="0" dirty="0">
                <a:effectLst/>
                <a:latin typeface="euclid_circular_a"/>
              </a:rPr>
              <a:t>Different tree data structures allow quicker and easier access to the data as it is a non-linear data structure.</a:t>
            </a:r>
          </a:p>
          <a:p>
            <a:pPr marL="0" indent="0">
              <a:buNone/>
            </a:pPr>
            <a:endParaRPr lang="en-IN" dirty="0"/>
          </a:p>
        </p:txBody>
      </p:sp>
    </p:spTree>
    <p:extLst>
      <p:ext uri="{BB962C8B-B14F-4D97-AF65-F5344CB8AC3E}">
        <p14:creationId xmlns:p14="http://schemas.microsoft.com/office/powerpoint/2010/main" val="148191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4E71-A5CC-4FB6-873E-494AAA3656AD}"/>
              </a:ext>
            </a:extLst>
          </p:cNvPr>
          <p:cNvSpPr>
            <a:spLocks noGrp="1"/>
          </p:cNvSpPr>
          <p:nvPr>
            <p:ph type="title"/>
          </p:nvPr>
        </p:nvSpPr>
        <p:spPr>
          <a:xfrm>
            <a:off x="1971675" y="733425"/>
            <a:ext cx="10142537" cy="2676525"/>
          </a:xfrm>
        </p:spPr>
        <p:txBody>
          <a:bodyPr>
            <a:normAutofit/>
          </a:bodyPr>
          <a:lstStyle/>
          <a:p>
            <a:r>
              <a:rPr lang="en-US" sz="2800" b="1" i="0" dirty="0">
                <a:solidFill>
                  <a:srgbClr val="25265E"/>
                </a:solidFill>
                <a:effectLst/>
                <a:latin typeface="euclid_circular_a"/>
              </a:rPr>
              <a:t>Case II</a:t>
            </a:r>
            <a:br>
              <a:rPr lang="en-US" sz="2800" b="1" i="0" dirty="0">
                <a:solidFill>
                  <a:srgbClr val="25265E"/>
                </a:solidFill>
                <a:effectLst/>
                <a:latin typeface="euclid_circular_a"/>
              </a:rPr>
            </a:br>
            <a:r>
              <a:rPr lang="en-US" sz="2800" b="0" i="0" dirty="0">
                <a:effectLst/>
                <a:latin typeface="euclid_circular_a"/>
              </a:rPr>
              <a:t>In the second case, the node to be deleted lies has a single child node. In such a case follow the steps below:</a:t>
            </a:r>
            <a:br>
              <a:rPr lang="en-US" sz="2800" b="0" i="0" dirty="0">
                <a:effectLst/>
                <a:latin typeface="euclid_circular_a"/>
              </a:rPr>
            </a:br>
            <a:r>
              <a:rPr lang="en-US" sz="2800" b="0" i="0" dirty="0">
                <a:effectLst/>
                <a:latin typeface="euclid_circular_a"/>
              </a:rPr>
              <a:t>Replace that node with its child node.</a:t>
            </a:r>
            <a:br>
              <a:rPr lang="en-US" sz="2800" b="0" i="0" dirty="0">
                <a:effectLst/>
                <a:latin typeface="euclid_circular_a"/>
              </a:rPr>
            </a:br>
            <a:r>
              <a:rPr lang="en-US" sz="2800" b="0" i="0" dirty="0">
                <a:effectLst/>
                <a:latin typeface="euclid_circular_a"/>
              </a:rPr>
              <a:t>Remove the child node from its original position.</a:t>
            </a:r>
            <a:br>
              <a:rPr lang="en-US" sz="2800" b="0" i="0" dirty="0">
                <a:effectLst/>
                <a:latin typeface="euclid_circular_a"/>
              </a:rPr>
            </a:br>
            <a:endParaRPr lang="en-IN" sz="2800" dirty="0"/>
          </a:p>
        </p:txBody>
      </p:sp>
      <p:pic>
        <p:nvPicPr>
          <p:cNvPr id="19462" name="Picture 6" descr="6 is to be deleted">
            <a:extLst>
              <a:ext uri="{FF2B5EF4-FFF2-40B4-BE49-F238E27FC236}">
                <a16:creationId xmlns:a16="http://schemas.microsoft.com/office/drawing/2014/main" id="{A7CF0F0C-0411-45E0-B086-C5557467AFC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793" r="20036"/>
          <a:stretch/>
        </p:blipFill>
        <p:spPr bwMode="auto">
          <a:xfrm>
            <a:off x="1486050" y="3409950"/>
            <a:ext cx="2592000" cy="30515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py the value of its child to the node">
            <a:extLst>
              <a:ext uri="{FF2B5EF4-FFF2-40B4-BE49-F238E27FC236}">
                <a16:creationId xmlns:a16="http://schemas.microsoft.com/office/drawing/2014/main" id="{D178AC72-D5DF-4136-AC04-CD0470D8C2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88" r="18167"/>
          <a:stretch/>
        </p:blipFill>
        <p:spPr bwMode="auto">
          <a:xfrm>
            <a:off x="4937025" y="3218236"/>
            <a:ext cx="2664000" cy="332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inal tree">
            <a:extLst>
              <a:ext uri="{FF2B5EF4-FFF2-40B4-BE49-F238E27FC236}">
                <a16:creationId xmlns:a16="http://schemas.microsoft.com/office/drawing/2014/main" id="{41F10D2D-2CE7-419E-BA42-5A8565438E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498" r="21488"/>
          <a:stretch/>
        </p:blipFill>
        <p:spPr bwMode="auto">
          <a:xfrm>
            <a:off x="8259975" y="3218236"/>
            <a:ext cx="2808000" cy="270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9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7D01-BB71-457D-9E0D-661181D09989}"/>
              </a:ext>
            </a:extLst>
          </p:cNvPr>
          <p:cNvSpPr>
            <a:spLocks noGrp="1"/>
          </p:cNvSpPr>
          <p:nvPr>
            <p:ph type="title"/>
          </p:nvPr>
        </p:nvSpPr>
        <p:spPr>
          <a:xfrm>
            <a:off x="1581151" y="624109"/>
            <a:ext cx="9923462" cy="2662015"/>
          </a:xfrm>
        </p:spPr>
        <p:txBody>
          <a:bodyPr>
            <a:normAutofit fontScale="90000"/>
          </a:bodyPr>
          <a:lstStyle/>
          <a:p>
            <a:r>
              <a:rPr lang="en-US" sz="3100" b="1" i="0" dirty="0">
                <a:solidFill>
                  <a:srgbClr val="25265E"/>
                </a:solidFill>
                <a:effectLst/>
                <a:latin typeface="euclid_circular_a"/>
              </a:rPr>
              <a:t>Case III</a:t>
            </a:r>
            <a:br>
              <a:rPr lang="en-US" sz="3100" b="1" i="0" dirty="0">
                <a:solidFill>
                  <a:srgbClr val="25265E"/>
                </a:solidFill>
                <a:effectLst/>
                <a:latin typeface="euclid_circular_a"/>
              </a:rPr>
            </a:br>
            <a:r>
              <a:rPr lang="en-US" sz="3100" b="0" i="0" dirty="0">
                <a:effectLst/>
                <a:latin typeface="euclid_circular_a"/>
              </a:rPr>
              <a:t>In the third case, the node to be deleted has two children. In such a case follow the steps below:</a:t>
            </a:r>
            <a:br>
              <a:rPr lang="en-US" sz="3100" b="0" i="0" dirty="0">
                <a:effectLst/>
                <a:latin typeface="euclid_circular_a"/>
              </a:rPr>
            </a:br>
            <a:r>
              <a:rPr lang="en-US" sz="3100" b="0" i="0" dirty="0">
                <a:effectLst/>
                <a:latin typeface="euclid_circular_a"/>
              </a:rPr>
              <a:t>Get the </a:t>
            </a:r>
            <a:r>
              <a:rPr lang="en-US" sz="3100" b="0" i="0" dirty="0" err="1">
                <a:effectLst/>
                <a:latin typeface="euclid_circular_a"/>
              </a:rPr>
              <a:t>inorder</a:t>
            </a:r>
            <a:r>
              <a:rPr lang="en-US" sz="3100" b="0" i="0" dirty="0">
                <a:effectLst/>
                <a:latin typeface="euclid_circular_a"/>
              </a:rPr>
              <a:t> successor of that node.</a:t>
            </a:r>
            <a:br>
              <a:rPr lang="en-US" sz="3100" b="0" i="0" dirty="0">
                <a:effectLst/>
                <a:latin typeface="euclid_circular_a"/>
              </a:rPr>
            </a:br>
            <a:r>
              <a:rPr lang="en-US" sz="3100" b="0" i="0" dirty="0">
                <a:effectLst/>
                <a:latin typeface="euclid_circular_a"/>
              </a:rPr>
              <a:t>Replace the node with the </a:t>
            </a:r>
            <a:r>
              <a:rPr lang="en-US" sz="3100" b="0" i="0" dirty="0" err="1">
                <a:effectLst/>
                <a:latin typeface="euclid_circular_a"/>
              </a:rPr>
              <a:t>inorder</a:t>
            </a:r>
            <a:r>
              <a:rPr lang="en-US" sz="3100" b="0" i="0" dirty="0">
                <a:effectLst/>
                <a:latin typeface="euclid_circular_a"/>
              </a:rPr>
              <a:t> successor.</a:t>
            </a:r>
            <a:br>
              <a:rPr lang="en-US" sz="3100" b="0" i="0" dirty="0">
                <a:effectLst/>
                <a:latin typeface="euclid_circular_a"/>
              </a:rPr>
            </a:br>
            <a:r>
              <a:rPr lang="en-US" sz="3100" b="0" i="0" dirty="0">
                <a:effectLst/>
                <a:latin typeface="euclid_circular_a"/>
              </a:rPr>
              <a:t>Remove the </a:t>
            </a:r>
            <a:r>
              <a:rPr lang="en-US" sz="3100" b="0" i="0" dirty="0" err="1">
                <a:effectLst/>
                <a:latin typeface="euclid_circular_a"/>
              </a:rPr>
              <a:t>inorder</a:t>
            </a:r>
            <a:r>
              <a:rPr lang="en-US" sz="3100" b="0" i="0" dirty="0">
                <a:effectLst/>
                <a:latin typeface="euclid_circular_a"/>
              </a:rPr>
              <a:t> successor from its original position.</a:t>
            </a:r>
            <a:br>
              <a:rPr lang="en-US" sz="2000" b="0" i="0" dirty="0">
                <a:effectLst/>
                <a:latin typeface="euclid_circular_a"/>
              </a:rPr>
            </a:br>
            <a:br>
              <a:rPr lang="en-US" dirty="0"/>
            </a:br>
            <a:endParaRPr lang="en-IN" dirty="0"/>
          </a:p>
        </p:txBody>
      </p:sp>
      <p:pic>
        <p:nvPicPr>
          <p:cNvPr id="20486" name="Picture 6" descr="Copy the value of the inorder successor (4) to the node">
            <a:extLst>
              <a:ext uri="{FF2B5EF4-FFF2-40B4-BE49-F238E27FC236}">
                <a16:creationId xmlns:a16="http://schemas.microsoft.com/office/drawing/2014/main" id="{FB7A16A2-DD0C-4200-A947-9ED312CD49E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820" r="22696"/>
          <a:stretch/>
        </p:blipFill>
        <p:spPr bwMode="auto">
          <a:xfrm>
            <a:off x="1581151" y="3352800"/>
            <a:ext cx="32040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elete the inorder successor">
            <a:extLst>
              <a:ext uri="{FF2B5EF4-FFF2-40B4-BE49-F238E27FC236}">
                <a16:creationId xmlns:a16="http://schemas.microsoft.com/office/drawing/2014/main" id="{39E993B8-54EE-42A0-88FF-915640F856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39" t="-1" r="22871" b="-998"/>
          <a:stretch/>
        </p:blipFill>
        <p:spPr bwMode="auto">
          <a:xfrm>
            <a:off x="6324599" y="3286124"/>
            <a:ext cx="3006675" cy="320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1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D743-96C3-4A90-B16B-6CC801BD8546}"/>
              </a:ext>
            </a:extLst>
          </p:cNvPr>
          <p:cNvSpPr>
            <a:spLocks noGrp="1"/>
          </p:cNvSpPr>
          <p:nvPr>
            <p:ph type="title"/>
          </p:nvPr>
        </p:nvSpPr>
        <p:spPr/>
        <p:txBody>
          <a:bodyPr/>
          <a:lstStyle/>
          <a:p>
            <a:r>
              <a:rPr lang="en-IN" b="1" i="0" dirty="0">
                <a:solidFill>
                  <a:srgbClr val="25265E"/>
                </a:solidFill>
                <a:effectLst/>
                <a:latin typeface="euclid_circular_a"/>
              </a:rPr>
              <a:t>B-tree</a:t>
            </a:r>
            <a:endParaRPr lang="en-IN" dirty="0"/>
          </a:p>
        </p:txBody>
      </p:sp>
      <p:sp>
        <p:nvSpPr>
          <p:cNvPr id="4" name="Content Placeholder 3">
            <a:extLst>
              <a:ext uri="{FF2B5EF4-FFF2-40B4-BE49-F238E27FC236}">
                <a16:creationId xmlns:a16="http://schemas.microsoft.com/office/drawing/2014/main" id="{793484E2-9A40-4BCC-A2F3-A8F76C41DAEE}"/>
              </a:ext>
            </a:extLst>
          </p:cNvPr>
          <p:cNvSpPr>
            <a:spLocks noGrp="1"/>
          </p:cNvSpPr>
          <p:nvPr>
            <p:ph idx="1"/>
          </p:nvPr>
        </p:nvSpPr>
        <p:spPr/>
        <p:txBody>
          <a:bodyPr/>
          <a:lstStyle/>
          <a:p>
            <a:r>
              <a:rPr lang="en-US" b="0" i="0" dirty="0">
                <a:effectLst/>
                <a:latin typeface="euclid_circular_a"/>
              </a:rPr>
              <a:t>B-tree is a special type of self-balancing search tree in which each node can contain more than one key and can have more than two children. It is a generalized form of the </a:t>
            </a:r>
            <a:r>
              <a:rPr lang="en-US" b="0" i="0" u="none" strike="noStrike" dirty="0">
                <a:solidFill>
                  <a:srgbClr val="0556F3"/>
                </a:solidFill>
                <a:effectLst/>
                <a:latin typeface="euclid_circular_a"/>
                <a:hlinkClick r:id="rId2"/>
              </a:rPr>
              <a:t>binary search tree</a:t>
            </a:r>
            <a:r>
              <a:rPr lang="en-US" b="0" i="0" dirty="0">
                <a:effectLst/>
                <a:latin typeface="euclid_circular_a"/>
              </a:rPr>
              <a:t>.</a:t>
            </a:r>
          </a:p>
          <a:p>
            <a:endParaRPr lang="en-US" b="0" i="0" dirty="0">
              <a:effectLst/>
              <a:latin typeface="euclid_circular_a"/>
            </a:endParaRPr>
          </a:p>
          <a:p>
            <a:endParaRPr lang="en-IN" dirty="0"/>
          </a:p>
        </p:txBody>
      </p:sp>
      <p:pic>
        <p:nvPicPr>
          <p:cNvPr id="7" name="Picture 2" descr="B-tree example">
            <a:extLst>
              <a:ext uri="{FF2B5EF4-FFF2-40B4-BE49-F238E27FC236}">
                <a16:creationId xmlns:a16="http://schemas.microsoft.com/office/drawing/2014/main" id="{9994C919-7958-4341-93D5-AA56DBAE7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3217569"/>
            <a:ext cx="9247187" cy="301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9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2C8D-98F2-4F60-9A40-4A32440E4614}"/>
              </a:ext>
            </a:extLst>
          </p:cNvPr>
          <p:cNvSpPr>
            <a:spLocks noGrp="1"/>
          </p:cNvSpPr>
          <p:nvPr>
            <p:ph type="title"/>
          </p:nvPr>
        </p:nvSpPr>
        <p:spPr/>
        <p:txBody>
          <a:bodyPr/>
          <a:lstStyle/>
          <a:p>
            <a:r>
              <a:rPr lang="en-IN" b="1" i="0" dirty="0">
                <a:solidFill>
                  <a:srgbClr val="25265E"/>
                </a:solidFill>
                <a:effectLst/>
                <a:latin typeface="euclid_circular_a"/>
              </a:rPr>
              <a:t>B-tree Properties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00321CE6-8BA6-4074-9C35-FF6686063043}"/>
              </a:ext>
            </a:extLst>
          </p:cNvPr>
          <p:cNvSpPr>
            <a:spLocks noGrp="1"/>
          </p:cNvSpPr>
          <p:nvPr>
            <p:ph idx="1"/>
          </p:nvPr>
        </p:nvSpPr>
        <p:spPr>
          <a:xfrm>
            <a:off x="2589212" y="1609725"/>
            <a:ext cx="8915400" cy="5248275"/>
          </a:xfrm>
        </p:spPr>
        <p:txBody>
          <a:bodyPr>
            <a:normAutofit/>
          </a:bodyPr>
          <a:lstStyle/>
          <a:p>
            <a:pPr algn="l" fontAlgn="base">
              <a:buFont typeface="+mj-lt"/>
              <a:buAutoNum type="arabicPeriod"/>
            </a:pPr>
            <a:r>
              <a:rPr lang="en-US" b="0" i="0" dirty="0">
                <a:solidFill>
                  <a:srgbClr val="273239"/>
                </a:solidFill>
                <a:effectLst/>
                <a:latin typeface="urw-din"/>
              </a:rPr>
              <a:t>All leaves are at the same level.</a:t>
            </a:r>
          </a:p>
          <a:p>
            <a:pPr fontAlgn="base">
              <a:buFont typeface="+mj-lt"/>
              <a:buAutoNum type="arabicPeriod"/>
            </a:pPr>
            <a:r>
              <a:rPr lang="en-US" b="0" i="0" dirty="0">
                <a:effectLst/>
                <a:latin typeface="euclid_circular_a"/>
              </a:rPr>
              <a:t>The root has at least 2 children and contains a minimum of 1 key.</a:t>
            </a:r>
          </a:p>
          <a:p>
            <a:pPr algn="l" fontAlgn="base">
              <a:buFont typeface="+mj-lt"/>
              <a:buAutoNum type="arabicPeriod"/>
            </a:pPr>
            <a:r>
              <a:rPr lang="en-US" b="0" i="0" dirty="0">
                <a:effectLst/>
                <a:latin typeface="euclid_circular_a"/>
              </a:rPr>
              <a:t>Each node except root can have at most n children and at least n/2 children.</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All keys of a node are sorted in increasing order. The child between two keys k1 and k2 contains all keys in the range from k1 and k2.</a:t>
            </a:r>
          </a:p>
          <a:p>
            <a:pPr algn="l" fontAlgn="base">
              <a:buFont typeface="+mj-lt"/>
              <a:buAutoNum type="arabicPeriod"/>
            </a:pPr>
            <a:r>
              <a:rPr lang="en-US" b="0" i="0" dirty="0">
                <a:solidFill>
                  <a:srgbClr val="273239"/>
                </a:solidFill>
                <a:effectLst/>
                <a:latin typeface="urw-din"/>
              </a:rPr>
              <a:t>B-Tree grows and shrinks from the root which is unlike Binary Search Tree. Binary Search Trees grow downward and also shrink from downward.</a:t>
            </a:r>
          </a:p>
          <a:p>
            <a:pPr algn="l" fontAlgn="base">
              <a:buFont typeface="+mj-lt"/>
              <a:buAutoNum type="arabicPeriod"/>
            </a:pPr>
            <a:r>
              <a:rPr lang="en-US" b="0" i="0" dirty="0">
                <a:solidFill>
                  <a:srgbClr val="273239"/>
                </a:solidFill>
                <a:effectLst/>
                <a:latin typeface="urw-din"/>
              </a:rPr>
              <a:t>Like other balanced Binary Search Trees, time complexity to search, insert and delete is O(log n).</a:t>
            </a:r>
          </a:p>
          <a:p>
            <a:pPr algn="l" fontAlgn="base">
              <a:buFont typeface="+mj-lt"/>
              <a:buAutoNum type="arabicPeriod"/>
            </a:pPr>
            <a:r>
              <a:rPr lang="en-US" b="0" i="0" dirty="0">
                <a:solidFill>
                  <a:srgbClr val="273239"/>
                </a:solidFill>
                <a:effectLst/>
                <a:latin typeface="urw-din"/>
              </a:rPr>
              <a:t>Insertion of a Node in B-Tree happens only at Leaf Node.</a:t>
            </a:r>
          </a:p>
          <a:p>
            <a:endParaRPr lang="en-IN" dirty="0"/>
          </a:p>
        </p:txBody>
      </p:sp>
    </p:spTree>
    <p:extLst>
      <p:ext uri="{BB962C8B-B14F-4D97-AF65-F5344CB8AC3E}">
        <p14:creationId xmlns:p14="http://schemas.microsoft.com/office/powerpoint/2010/main" val="391000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C6EB-F7A5-4112-96CD-3774BAFB030B}"/>
              </a:ext>
            </a:extLst>
          </p:cNvPr>
          <p:cNvSpPr>
            <a:spLocks noGrp="1"/>
          </p:cNvSpPr>
          <p:nvPr>
            <p:ph type="title"/>
          </p:nvPr>
        </p:nvSpPr>
        <p:spPr>
          <a:xfrm>
            <a:off x="1589103" y="624110"/>
            <a:ext cx="9915509" cy="1280890"/>
          </a:xfrm>
        </p:spPr>
        <p:txBody>
          <a:bodyPr anchor="ctr">
            <a:normAutofit/>
          </a:bodyPr>
          <a:lstStyle/>
          <a:p>
            <a:r>
              <a:rPr lang="en-US" sz="3600" b="1" dirty="0"/>
              <a:t>  B tree</a:t>
            </a:r>
          </a:p>
        </p:txBody>
      </p:sp>
      <p:sp>
        <p:nvSpPr>
          <p:cNvPr id="3" name="Content Placeholder 2">
            <a:extLst>
              <a:ext uri="{FF2B5EF4-FFF2-40B4-BE49-F238E27FC236}">
                <a16:creationId xmlns:a16="http://schemas.microsoft.com/office/drawing/2014/main" id="{3806E122-7E7E-4CC6-A5B5-959F88A7F65C}"/>
              </a:ext>
            </a:extLst>
          </p:cNvPr>
          <p:cNvSpPr>
            <a:spLocks noGrp="1"/>
          </p:cNvSpPr>
          <p:nvPr>
            <p:ph idx="1"/>
          </p:nvPr>
        </p:nvSpPr>
        <p:spPr>
          <a:xfrm>
            <a:off x="825623" y="2133600"/>
            <a:ext cx="10678989" cy="4100290"/>
          </a:xfrm>
        </p:spPr>
        <p:txBody>
          <a:bodyPr>
            <a:normAutofit fontScale="92500" lnSpcReduction="10000"/>
          </a:bodyPr>
          <a:lstStyle/>
          <a:p>
            <a:pPr marL="0" indent="0" algn="just">
              <a:buNone/>
            </a:pPr>
            <a:r>
              <a:rPr lang="en-US" sz="1900" b="0" i="0" dirty="0">
                <a:solidFill>
                  <a:srgbClr val="000000"/>
                </a:solidFill>
                <a:effectLst/>
              </a:rPr>
              <a:t>A B tree of order m (m = 3)contains all the properties of an M way tree. In addition, it contains the following properties.</a:t>
            </a:r>
          </a:p>
          <a:p>
            <a:pPr algn="just">
              <a:buFont typeface="+mj-lt"/>
              <a:buAutoNum type="arabicPeriod"/>
            </a:pPr>
            <a:r>
              <a:rPr lang="en-US" sz="1900" b="0" i="0" dirty="0">
                <a:solidFill>
                  <a:srgbClr val="000000"/>
                </a:solidFill>
                <a:effectLst/>
              </a:rPr>
              <a:t>Every node in a B-Tree contains at most m(3) children.</a:t>
            </a:r>
          </a:p>
          <a:p>
            <a:pPr algn="just">
              <a:buFont typeface="+mj-lt"/>
              <a:buAutoNum type="arabicPeriod"/>
            </a:pPr>
            <a:r>
              <a:rPr lang="en-US" sz="1900" b="0" i="0" dirty="0">
                <a:solidFill>
                  <a:srgbClr val="000000"/>
                </a:solidFill>
                <a:effectLst/>
              </a:rPr>
              <a:t>Every node in a B-Tree except the root node and the leaf node contain at least m/2 (3/2 = 2)children.  </a:t>
            </a:r>
          </a:p>
          <a:p>
            <a:pPr algn="just">
              <a:buFont typeface="+mj-lt"/>
              <a:buAutoNum type="arabicPeriod"/>
            </a:pPr>
            <a:r>
              <a:rPr lang="en-US" sz="1900" b="0" i="0" dirty="0">
                <a:effectLst/>
              </a:rPr>
              <a:t>A node can contain a maximum of</a:t>
            </a:r>
            <a:r>
              <a:rPr lang="en-US" sz="1900" dirty="0">
                <a:solidFill>
                  <a:srgbClr val="000000"/>
                </a:solidFill>
              </a:rPr>
              <a:t> m-1 keys </a:t>
            </a:r>
            <a:r>
              <a:rPr lang="en-US" sz="1900" dirty="0" err="1">
                <a:solidFill>
                  <a:srgbClr val="000000"/>
                </a:solidFill>
              </a:rPr>
              <a:t>i.e</a:t>
            </a:r>
            <a:r>
              <a:rPr lang="en-US" sz="1900" dirty="0">
                <a:solidFill>
                  <a:srgbClr val="000000"/>
                </a:solidFill>
              </a:rPr>
              <a:t> 2 </a:t>
            </a:r>
          </a:p>
          <a:p>
            <a:pPr algn="just">
              <a:buFont typeface="+mj-lt"/>
              <a:buAutoNum type="arabicPeriod"/>
            </a:pPr>
            <a:r>
              <a:rPr lang="en-US" sz="2000" b="0" i="0" dirty="0">
                <a:effectLst/>
              </a:rPr>
              <a:t>A node (except root node) should contain a minimum of (m/2)-1 keys </a:t>
            </a:r>
            <a:r>
              <a:rPr lang="en-US" sz="2000" b="0" i="0" dirty="0" err="1">
                <a:effectLst/>
              </a:rPr>
              <a:t>i.e</a:t>
            </a:r>
            <a:r>
              <a:rPr lang="en-US" sz="2000" b="0" i="0" dirty="0">
                <a:effectLst/>
              </a:rPr>
              <a:t> 1 key</a:t>
            </a:r>
            <a:endParaRPr lang="en-US" sz="1900" b="0" i="0" dirty="0">
              <a:solidFill>
                <a:srgbClr val="000000"/>
              </a:solidFill>
              <a:effectLst/>
            </a:endParaRPr>
          </a:p>
          <a:p>
            <a:pPr algn="just">
              <a:buFont typeface="+mj-lt"/>
              <a:buAutoNum type="arabicPeriod"/>
            </a:pPr>
            <a:r>
              <a:rPr lang="en-US" sz="1900" b="0" i="0" dirty="0">
                <a:solidFill>
                  <a:srgbClr val="000000"/>
                </a:solidFill>
                <a:effectLst/>
              </a:rPr>
              <a:t>The root nodes must have at least 2 nodes.</a:t>
            </a:r>
          </a:p>
          <a:p>
            <a:pPr algn="just">
              <a:buFont typeface="+mj-lt"/>
              <a:buAutoNum type="arabicPeriod"/>
            </a:pPr>
            <a:r>
              <a:rPr lang="en-US" sz="1900" b="0" i="0" dirty="0">
                <a:solidFill>
                  <a:srgbClr val="000000"/>
                </a:solidFill>
                <a:effectLst/>
              </a:rPr>
              <a:t>All leaf nodes must be at the same level.</a:t>
            </a:r>
          </a:p>
          <a:p>
            <a:pPr marL="0" indent="0" algn="just">
              <a:buNone/>
            </a:pPr>
            <a:r>
              <a:rPr lang="en-US" sz="1900" b="0" i="0" dirty="0">
                <a:solidFill>
                  <a:srgbClr val="000000"/>
                </a:solidFill>
                <a:effectLst/>
              </a:rPr>
              <a:t>It is not necessary that, all the nodes contain the same number of children but, each node must have m/2 (2) number of nodes.</a:t>
            </a:r>
          </a:p>
          <a:p>
            <a:pPr marL="0" indent="0" algn="just">
              <a:buNone/>
            </a:pP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55980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E975-D647-45CD-A880-5FE6C118FAC0}"/>
              </a:ext>
            </a:extLst>
          </p:cNvPr>
          <p:cNvSpPr>
            <a:spLocks noGrp="1"/>
          </p:cNvSpPr>
          <p:nvPr>
            <p:ph type="title"/>
          </p:nvPr>
        </p:nvSpPr>
        <p:spPr>
          <a:xfrm>
            <a:off x="838200" y="323180"/>
            <a:ext cx="10515600" cy="1325563"/>
          </a:xfrm>
        </p:spPr>
        <p:txBody>
          <a:bodyPr>
            <a:normAutofit fontScale="90000"/>
          </a:bodyPr>
          <a:lstStyle/>
          <a:p>
            <a:pPr algn="ctr"/>
            <a:r>
              <a:rPr lang="en-US" sz="3200" b="1" i="0" dirty="0">
                <a:solidFill>
                  <a:srgbClr val="000000"/>
                </a:solidFill>
                <a:effectLst/>
                <a:latin typeface="verdana" panose="020B0604030504040204" pitchFamily="34" charset="0"/>
              </a:rPr>
              <a:t>A B tree of order 4 is shown in the following image.</a:t>
            </a:r>
            <a:br>
              <a:rPr lang="en-US" sz="3200" b="1" i="0" dirty="0">
                <a:solidFill>
                  <a:srgbClr val="000000"/>
                </a:solidFill>
                <a:effectLst/>
                <a:latin typeface="verdana" panose="020B0604030504040204" pitchFamily="34" charset="0"/>
              </a:rPr>
            </a:br>
            <a:endParaRPr lang="en-US" sz="3200" b="1" dirty="0"/>
          </a:p>
        </p:txBody>
      </p:sp>
      <p:pic>
        <p:nvPicPr>
          <p:cNvPr id="10242" name="Picture 2" descr="B Tree">
            <a:extLst>
              <a:ext uri="{FF2B5EF4-FFF2-40B4-BE49-F238E27FC236}">
                <a16:creationId xmlns:a16="http://schemas.microsoft.com/office/drawing/2014/main" id="{AACA83DF-ECCB-433D-8086-C2571E6F97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6795"/>
          <a:stretch/>
        </p:blipFill>
        <p:spPr bwMode="auto">
          <a:xfrm>
            <a:off x="1335350" y="2229685"/>
            <a:ext cx="10515600" cy="271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1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8BBC-FF49-4A51-95CA-91FAA1166EDB}"/>
              </a:ext>
            </a:extLst>
          </p:cNvPr>
          <p:cNvSpPr>
            <a:spLocks noGrp="1"/>
          </p:cNvSpPr>
          <p:nvPr>
            <p:ph type="title"/>
          </p:nvPr>
        </p:nvSpPr>
        <p:spPr/>
        <p:txBody>
          <a:bodyPr>
            <a:normAutofit/>
          </a:bodyPr>
          <a:lstStyle/>
          <a:p>
            <a:r>
              <a:rPr lang="en-US" sz="2800" b="1" dirty="0"/>
              <a:t>Create node in b-tree</a:t>
            </a:r>
          </a:p>
        </p:txBody>
      </p:sp>
      <p:sp>
        <p:nvSpPr>
          <p:cNvPr id="3" name="Content Placeholder 2">
            <a:extLst>
              <a:ext uri="{FF2B5EF4-FFF2-40B4-BE49-F238E27FC236}">
                <a16:creationId xmlns:a16="http://schemas.microsoft.com/office/drawing/2014/main" id="{A8CDBA2C-8593-4A52-BC55-CDEA1145F9BD}"/>
              </a:ext>
            </a:extLst>
          </p:cNvPr>
          <p:cNvSpPr>
            <a:spLocks noGrp="1"/>
          </p:cNvSpPr>
          <p:nvPr>
            <p:ph idx="1"/>
          </p:nvPr>
        </p:nvSpPr>
        <p:spPr/>
        <p:txBody>
          <a:bodyPr>
            <a:normAutofit fontScale="70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Create a node</a:t>
            </a:r>
          </a:p>
          <a:p>
            <a:pPr marL="0" indent="0">
              <a:buNone/>
            </a:pPr>
            <a:r>
              <a:rPr lang="en-US" sz="2200" b="1" dirty="0">
                <a:latin typeface="Times New Roman" panose="02020603050405020304" pitchFamily="18" charset="0"/>
                <a:cs typeface="Times New Roman" panose="02020603050405020304" pitchFamily="18" charset="0"/>
              </a:rPr>
              <a:t>class </a:t>
            </a:r>
            <a:r>
              <a:rPr lang="en-US" sz="2200" b="1" dirty="0" err="1">
                <a:latin typeface="Times New Roman" panose="02020603050405020304" pitchFamily="18" charset="0"/>
                <a:cs typeface="Times New Roman" panose="02020603050405020304" pitchFamily="18" charset="0"/>
              </a:rPr>
              <a:t>BTreeNode</a:t>
            </a:r>
            <a:r>
              <a:rPr lang="en-US" sz="2200" b="1"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    def __</a:t>
            </a:r>
            <a:r>
              <a:rPr lang="en-US" sz="2200" b="1" dirty="0" err="1">
                <a:latin typeface="Times New Roman" panose="02020603050405020304" pitchFamily="18" charset="0"/>
                <a:cs typeface="Times New Roman" panose="02020603050405020304" pitchFamily="18" charset="0"/>
              </a:rPr>
              <a:t>init</a:t>
            </a:r>
            <a:r>
              <a:rPr lang="en-US" sz="2200" b="1" dirty="0">
                <a:latin typeface="Times New Roman" panose="02020603050405020304" pitchFamily="18" charset="0"/>
                <a:cs typeface="Times New Roman" panose="02020603050405020304" pitchFamily="18" charset="0"/>
              </a:rPr>
              <a:t>__(self, leaf=False):</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self.leaf</a:t>
            </a:r>
            <a:r>
              <a:rPr lang="en-US" sz="2200" b="1" dirty="0">
                <a:latin typeface="Times New Roman" panose="02020603050405020304" pitchFamily="18" charset="0"/>
                <a:cs typeface="Times New Roman" panose="02020603050405020304" pitchFamily="18" charset="0"/>
              </a:rPr>
              <a:t> = leaf</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self.keys</a:t>
            </a:r>
            <a:r>
              <a:rPr lang="en-US" sz="2200" b="1" dirty="0">
                <a:latin typeface="Times New Roman" panose="02020603050405020304" pitchFamily="18" charset="0"/>
                <a:cs typeface="Times New Roman" panose="02020603050405020304" pitchFamily="18" charset="0"/>
              </a:rPr>
              <a:t> = []</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self.child</a:t>
            </a:r>
            <a:r>
              <a:rPr lang="en-US" sz="2200" b="1" dirty="0">
                <a:latin typeface="Times New Roman" panose="02020603050405020304" pitchFamily="18" charset="0"/>
                <a:cs typeface="Times New Roman" panose="02020603050405020304" pitchFamily="18" charset="0"/>
              </a:rPr>
              <a:t> = []</a:t>
            </a:r>
          </a:p>
          <a:p>
            <a:pPr marL="0" indent="0">
              <a:buNone/>
            </a:pPr>
            <a:r>
              <a:rPr lang="en-US" sz="2200" b="1" dirty="0">
                <a:latin typeface="Times New Roman" panose="02020603050405020304" pitchFamily="18" charset="0"/>
                <a:cs typeface="Times New Roman" panose="02020603050405020304" pitchFamily="18" charset="0"/>
              </a:rPr>
              <a:t># Tree</a:t>
            </a:r>
          </a:p>
          <a:p>
            <a:pPr marL="0" indent="0">
              <a:buNone/>
            </a:pPr>
            <a:r>
              <a:rPr lang="en-US" sz="2200" b="1" dirty="0">
                <a:latin typeface="Times New Roman" panose="02020603050405020304" pitchFamily="18" charset="0"/>
                <a:cs typeface="Times New Roman" panose="02020603050405020304" pitchFamily="18" charset="0"/>
              </a:rPr>
              <a:t>class </a:t>
            </a:r>
            <a:r>
              <a:rPr lang="en-US" sz="2200" b="1" dirty="0" err="1">
                <a:latin typeface="Times New Roman" panose="02020603050405020304" pitchFamily="18" charset="0"/>
                <a:cs typeface="Times New Roman" panose="02020603050405020304" pitchFamily="18" charset="0"/>
              </a:rPr>
              <a:t>BTree</a:t>
            </a:r>
            <a:r>
              <a:rPr lang="en-US" sz="2200" b="1"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    def __</a:t>
            </a:r>
            <a:r>
              <a:rPr lang="en-US" sz="2200" b="1" dirty="0" err="1">
                <a:latin typeface="Times New Roman" panose="02020603050405020304" pitchFamily="18" charset="0"/>
                <a:cs typeface="Times New Roman" panose="02020603050405020304" pitchFamily="18" charset="0"/>
              </a:rPr>
              <a:t>init</a:t>
            </a:r>
            <a:r>
              <a:rPr lang="en-US" sz="2200" b="1" dirty="0">
                <a:latin typeface="Times New Roman" panose="02020603050405020304" pitchFamily="18" charset="0"/>
                <a:cs typeface="Times New Roman" panose="02020603050405020304" pitchFamily="18" charset="0"/>
              </a:rPr>
              <a:t>__(self, t):</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self.root</a:t>
            </a:r>
            <a:r>
              <a:rPr lang="en-US" sz="2200" b="1"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BTreeNode</a:t>
            </a:r>
            <a:r>
              <a:rPr lang="en-US" sz="2200" b="1" dirty="0">
                <a:latin typeface="Times New Roman" panose="02020603050405020304" pitchFamily="18" charset="0"/>
                <a:cs typeface="Times New Roman" panose="02020603050405020304" pitchFamily="18" charset="0"/>
              </a:rPr>
              <a:t>(True)</a:t>
            </a:r>
          </a:p>
          <a:p>
            <a:pPr marL="0" indent="0">
              <a:buNone/>
            </a:pPr>
            <a:r>
              <a:rPr lang="en-US" sz="2200" b="1" dirty="0">
                <a:latin typeface="Times New Roman" panose="02020603050405020304" pitchFamily="18" charset="0"/>
                <a:cs typeface="Times New Roman" panose="02020603050405020304" pitchFamily="18" charset="0"/>
              </a:rPr>
              <a:t>        self.t = t</a:t>
            </a:r>
          </a:p>
        </p:txBody>
      </p:sp>
    </p:spTree>
    <p:extLst>
      <p:ext uri="{BB962C8B-B14F-4D97-AF65-F5344CB8AC3E}">
        <p14:creationId xmlns:p14="http://schemas.microsoft.com/office/powerpoint/2010/main" val="2402634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A292-4762-4FA9-9E99-BE6464575B0A}"/>
              </a:ext>
            </a:extLst>
          </p:cNvPr>
          <p:cNvSpPr>
            <a:spLocks noGrp="1"/>
          </p:cNvSpPr>
          <p:nvPr>
            <p:ph type="title"/>
          </p:nvPr>
        </p:nvSpPr>
        <p:spPr/>
        <p:txBody>
          <a:bodyPr/>
          <a:lstStyle/>
          <a:p>
            <a:r>
              <a:rPr lang="en-US" b="1" i="0" dirty="0">
                <a:solidFill>
                  <a:srgbClr val="25265E"/>
                </a:solidFill>
                <a:effectLst/>
                <a:latin typeface="euclid_circular_a"/>
              </a:rPr>
              <a:t>Searching an element in a B-tree</a:t>
            </a:r>
            <a:br>
              <a:rPr lang="en-US" b="1" i="0" dirty="0">
                <a:solidFill>
                  <a:srgbClr val="25265E"/>
                </a:solidFill>
                <a:effectLst/>
                <a:latin typeface="euclid_circular_a"/>
              </a:rPr>
            </a:br>
            <a:endParaRPr lang="en-IN" dirty="0"/>
          </a:p>
        </p:txBody>
      </p:sp>
      <p:pic>
        <p:nvPicPr>
          <p:cNvPr id="23554" name="Picture 2" descr="B-tree">
            <a:extLst>
              <a:ext uri="{FF2B5EF4-FFF2-40B4-BE49-F238E27FC236}">
                <a16:creationId xmlns:a16="http://schemas.microsoft.com/office/drawing/2014/main" id="{57288310-C229-4E18-8C52-CF6794A19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599" y="1619250"/>
            <a:ext cx="6410325" cy="461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32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52F7-B467-4F76-BACC-98E661FFB089}"/>
              </a:ext>
            </a:extLst>
          </p:cNvPr>
          <p:cNvSpPr>
            <a:spLocks noGrp="1"/>
          </p:cNvSpPr>
          <p:nvPr>
            <p:ph type="title"/>
          </p:nvPr>
        </p:nvSpPr>
        <p:spPr>
          <a:xfrm>
            <a:off x="838200" y="323180"/>
            <a:ext cx="10515600" cy="1325563"/>
          </a:xfrm>
        </p:spPr>
        <p:txBody>
          <a:bodyPr/>
          <a:lstStyle/>
          <a:p>
            <a:r>
              <a:rPr lang="en-US" dirty="0"/>
              <a:t>Searching in B tree</a:t>
            </a:r>
          </a:p>
        </p:txBody>
      </p:sp>
      <p:sp>
        <p:nvSpPr>
          <p:cNvPr id="4" name="Rectangle 1">
            <a:extLst>
              <a:ext uri="{FF2B5EF4-FFF2-40B4-BE49-F238E27FC236}">
                <a16:creationId xmlns:a16="http://schemas.microsoft.com/office/drawing/2014/main" id="{E20AA4DA-E665-4E48-929C-019ADD1C5FD0}"/>
              </a:ext>
            </a:extLst>
          </p:cNvPr>
          <p:cNvSpPr>
            <a:spLocks noGrp="1" noChangeArrowheads="1"/>
          </p:cNvSpPr>
          <p:nvPr>
            <p:ph idx="1"/>
          </p:nvPr>
        </p:nvSpPr>
        <p:spPr bwMode="auto">
          <a:xfrm>
            <a:off x="838200" y="2323914"/>
            <a:ext cx="10302500" cy="33547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rPr>
              <a:t>Searching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Searching for an element in a B-tree is the generalized form of searching an element in a Binary Search Tree. The following steps are followed.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Starting from the root node, compare k with the first key of the node.</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k = the first key of the node, return the node and the index.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k.leaf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true, return NULL (i.e. not found).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k &lt; the first key of the root node, search the left child of this key recursively.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there is more than one key in the current node and k &gt; the first key, compare k with the next key in the node.</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k &lt; next key, search the left child of this key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lies in between the first and the second keys).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Else, search the right child of the key.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Repeat steps 1 to 4 until the leaf is reached.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834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69B0-00F6-4331-8B62-51682DE871C9}"/>
              </a:ext>
            </a:extLst>
          </p:cNvPr>
          <p:cNvSpPr>
            <a:spLocks noGrp="1"/>
          </p:cNvSpPr>
          <p:nvPr>
            <p:ph type="title"/>
          </p:nvPr>
        </p:nvSpPr>
        <p:spPr/>
        <p:txBody>
          <a:bodyPr/>
          <a:lstStyle/>
          <a:p>
            <a:r>
              <a:rPr lang="en-IN" b="1" i="0" dirty="0">
                <a:solidFill>
                  <a:srgbClr val="25265E"/>
                </a:solidFill>
                <a:effectLst/>
                <a:latin typeface="euclid_circular_a"/>
              </a:rPr>
              <a:t>Insertion into a B-tree</a:t>
            </a:r>
            <a:br>
              <a:rPr lang="en-IN" b="1" i="0" dirty="0">
                <a:solidFill>
                  <a:srgbClr val="25265E"/>
                </a:solidFill>
                <a:effectLst/>
                <a:latin typeface="euclid_circular_a"/>
              </a:rPr>
            </a:br>
            <a:endParaRPr lang="en-IN" dirty="0"/>
          </a:p>
        </p:txBody>
      </p:sp>
      <p:sp>
        <p:nvSpPr>
          <p:cNvPr id="14" name="Content Placeholder 13">
            <a:extLst>
              <a:ext uri="{FF2B5EF4-FFF2-40B4-BE49-F238E27FC236}">
                <a16:creationId xmlns:a16="http://schemas.microsoft.com/office/drawing/2014/main" id="{3F01AEEA-99C0-4999-93EB-A5EE0A1C6D0B}"/>
              </a:ext>
            </a:extLst>
          </p:cNvPr>
          <p:cNvSpPr>
            <a:spLocks noGrp="1"/>
          </p:cNvSpPr>
          <p:nvPr>
            <p:ph idx="1"/>
          </p:nvPr>
        </p:nvSpPr>
        <p:spPr>
          <a:xfrm>
            <a:off x="2589212" y="1390651"/>
            <a:ext cx="8915400" cy="5762624"/>
          </a:xfrm>
        </p:spPr>
        <p:txBody>
          <a:bodyPr>
            <a:normAutofit fontScale="92500" lnSpcReduction="10000"/>
          </a:bodyPr>
          <a:lstStyle/>
          <a:p>
            <a:r>
              <a:rPr lang="en-US" b="0" i="0" dirty="0">
                <a:effectLst/>
                <a:latin typeface="euclid_circular_a"/>
              </a:rPr>
              <a:t>Inserting an element on a B-tree consists of two events: </a:t>
            </a:r>
            <a:r>
              <a:rPr lang="en-US" b="1" i="0" dirty="0">
                <a:effectLst/>
                <a:latin typeface="euclid_circular_a"/>
              </a:rPr>
              <a:t>searching the appropriate node</a:t>
            </a:r>
            <a:r>
              <a:rPr lang="en-US" b="0" i="0" dirty="0">
                <a:effectLst/>
                <a:latin typeface="euclid_circular_a"/>
              </a:rPr>
              <a:t> to insert the element and </a:t>
            </a:r>
            <a:r>
              <a:rPr lang="en-US" b="1" i="0" dirty="0">
                <a:effectLst/>
                <a:latin typeface="euclid_circular_a"/>
              </a:rPr>
              <a:t>splitting the node</a:t>
            </a:r>
            <a:r>
              <a:rPr lang="en-US" b="0" i="0" dirty="0">
                <a:effectLst/>
                <a:latin typeface="euclid_circular_a"/>
              </a:rPr>
              <a:t> if </a:t>
            </a:r>
            <a:r>
              <a:rPr lang="en-US" b="0" i="0" dirty="0" err="1">
                <a:effectLst/>
                <a:latin typeface="euclid_circular_a"/>
              </a:rPr>
              <a:t>required.Insertion</a:t>
            </a:r>
            <a:r>
              <a:rPr lang="en-US" b="0" i="0" dirty="0">
                <a:effectLst/>
                <a:latin typeface="euclid_circular_a"/>
              </a:rPr>
              <a:t> operation always takes place in the bottom-up </a:t>
            </a:r>
            <a:r>
              <a:rPr lang="en-US" b="0" i="0">
                <a:effectLst/>
                <a:latin typeface="euclid_circular_a"/>
              </a:rPr>
              <a:t>approach.</a:t>
            </a:r>
          </a:p>
          <a:p>
            <a:pPr marL="0" indent="0">
              <a:buNone/>
            </a:pPr>
            <a:endParaRPr lang="en-US" b="0" i="0" dirty="0">
              <a:effectLst/>
              <a:latin typeface="euclid_circular_a"/>
            </a:endParaRPr>
          </a:p>
          <a:p>
            <a:pPr algn="l"/>
            <a:r>
              <a:rPr lang="en-US" b="1" i="0" dirty="0">
                <a:solidFill>
                  <a:srgbClr val="25265E"/>
                </a:solidFill>
                <a:effectLst/>
                <a:latin typeface="euclid_circular_a"/>
              </a:rPr>
              <a:t>Insertion Operation</a:t>
            </a:r>
          </a:p>
          <a:p>
            <a:pPr algn="l">
              <a:buFont typeface="+mj-lt"/>
              <a:buAutoNum type="arabicPeriod"/>
            </a:pPr>
            <a:r>
              <a:rPr lang="en-US" b="0" i="0" dirty="0">
                <a:effectLst/>
                <a:latin typeface="euclid_circular_a"/>
              </a:rPr>
              <a:t>If the tree is empty, allocate a root node and insert the key.</a:t>
            </a:r>
          </a:p>
          <a:p>
            <a:pPr algn="l">
              <a:buFont typeface="+mj-lt"/>
              <a:buAutoNum type="arabicPeriod"/>
            </a:pPr>
            <a:r>
              <a:rPr lang="en-US" b="0" i="0" dirty="0">
                <a:effectLst/>
                <a:latin typeface="euclid_circular_a"/>
              </a:rPr>
              <a:t>Update the allowed number of keys in the node.</a:t>
            </a:r>
          </a:p>
          <a:p>
            <a:pPr algn="l">
              <a:buFont typeface="+mj-lt"/>
              <a:buAutoNum type="arabicPeriod"/>
            </a:pPr>
            <a:r>
              <a:rPr lang="en-US" b="0" i="0" dirty="0">
                <a:effectLst/>
                <a:latin typeface="euclid_circular_a"/>
              </a:rPr>
              <a:t>Search the appropriate node for insertion.</a:t>
            </a:r>
          </a:p>
          <a:p>
            <a:pPr algn="l">
              <a:buFont typeface="+mj-lt"/>
              <a:buAutoNum type="arabicPeriod"/>
            </a:pPr>
            <a:r>
              <a:rPr lang="en-US" b="0" i="0" dirty="0">
                <a:effectLst/>
                <a:latin typeface="euclid_circular_a"/>
              </a:rPr>
              <a:t>If the node is full, follow the steps below.</a:t>
            </a:r>
          </a:p>
          <a:p>
            <a:pPr algn="l">
              <a:buFont typeface="+mj-lt"/>
              <a:buAutoNum type="arabicPeriod"/>
            </a:pPr>
            <a:r>
              <a:rPr lang="en-US" b="0" i="0" dirty="0">
                <a:effectLst/>
                <a:latin typeface="euclid_circular_a"/>
              </a:rPr>
              <a:t>Insert the elements in increasing order.</a:t>
            </a:r>
          </a:p>
          <a:p>
            <a:pPr algn="l">
              <a:buFont typeface="+mj-lt"/>
              <a:buAutoNum type="arabicPeriod"/>
            </a:pPr>
            <a:r>
              <a:rPr lang="en-US" b="0" i="0" dirty="0">
                <a:effectLst/>
                <a:latin typeface="euclid_circular_a"/>
              </a:rPr>
              <a:t>Now, there are elements greater than its limit. So, split at the median.</a:t>
            </a:r>
          </a:p>
          <a:p>
            <a:pPr algn="l">
              <a:buFont typeface="+mj-lt"/>
              <a:buAutoNum type="arabicPeriod"/>
            </a:pPr>
            <a:r>
              <a:rPr lang="en-US" b="0" i="0" dirty="0">
                <a:effectLst/>
                <a:latin typeface="euclid_circular_a"/>
              </a:rPr>
              <a:t>Push the median key upwards and make the left keys as a left child and the right keys as a right child.</a:t>
            </a:r>
          </a:p>
          <a:p>
            <a:pPr algn="l">
              <a:buFont typeface="+mj-lt"/>
              <a:buAutoNum type="arabicPeriod"/>
            </a:pPr>
            <a:r>
              <a:rPr lang="en-US" b="0" i="0" dirty="0">
                <a:effectLst/>
                <a:latin typeface="euclid_circular_a"/>
              </a:rPr>
              <a:t>If the node is not full, follow the steps below.</a:t>
            </a:r>
          </a:p>
          <a:p>
            <a:pPr algn="l">
              <a:buFont typeface="+mj-lt"/>
              <a:buAutoNum type="arabicPeriod"/>
            </a:pPr>
            <a:r>
              <a:rPr lang="en-US" b="0" i="0" dirty="0">
                <a:effectLst/>
                <a:latin typeface="euclid_circular_a"/>
              </a:rPr>
              <a:t>Insert the node in increasing order.</a:t>
            </a:r>
          </a:p>
          <a:p>
            <a:pPr marL="0" indent="0">
              <a:buNone/>
            </a:pPr>
            <a:br>
              <a:rPr lang="en-US" dirty="0"/>
            </a:br>
            <a:endParaRPr lang="en-IN" dirty="0"/>
          </a:p>
        </p:txBody>
      </p:sp>
    </p:spTree>
    <p:extLst>
      <p:ext uri="{BB962C8B-B14F-4D97-AF65-F5344CB8AC3E}">
        <p14:creationId xmlns:p14="http://schemas.microsoft.com/office/powerpoint/2010/main" val="216930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C415-E7CC-47AC-97FD-7D787BC3A65E}"/>
              </a:ext>
            </a:extLst>
          </p:cNvPr>
          <p:cNvSpPr>
            <a:spLocks noGrp="1"/>
          </p:cNvSpPr>
          <p:nvPr>
            <p:ph type="title"/>
          </p:nvPr>
        </p:nvSpPr>
        <p:spPr/>
        <p:txBody>
          <a:bodyPr/>
          <a:lstStyle/>
          <a:p>
            <a:r>
              <a:rPr lang="en-IN" b="1" i="0" dirty="0">
                <a:solidFill>
                  <a:srgbClr val="25265E"/>
                </a:solidFill>
                <a:effectLst/>
                <a:latin typeface="euclid_circular_a"/>
              </a:rPr>
              <a:t>Tree Terminologies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9277A525-3FFC-4BCC-B2FF-5D77B9654C42}"/>
              </a:ext>
            </a:extLst>
          </p:cNvPr>
          <p:cNvSpPr>
            <a:spLocks noGrp="1"/>
          </p:cNvSpPr>
          <p:nvPr>
            <p:ph idx="1"/>
          </p:nvPr>
        </p:nvSpPr>
        <p:spPr/>
        <p:txBody>
          <a:bodyPr>
            <a:normAutofit fontScale="92500" lnSpcReduction="20000"/>
          </a:bodyPr>
          <a:lstStyle/>
          <a:p>
            <a:pPr marL="0" indent="0" algn="l">
              <a:buNone/>
            </a:pPr>
            <a:r>
              <a:rPr lang="en-US" b="1" i="0" dirty="0">
                <a:solidFill>
                  <a:srgbClr val="25265E"/>
                </a:solidFill>
                <a:effectLst/>
                <a:latin typeface="euclid_circular_a"/>
              </a:rPr>
              <a:t>Node</a:t>
            </a:r>
          </a:p>
          <a:p>
            <a:pPr marL="0" indent="0" algn="l">
              <a:buNone/>
            </a:pPr>
            <a:r>
              <a:rPr lang="en-US" b="0" i="0" dirty="0">
                <a:effectLst/>
                <a:latin typeface="euclid_circular_a"/>
              </a:rPr>
              <a:t>A node is an entity that contains a key or value and pointers to its child nodes.</a:t>
            </a:r>
          </a:p>
          <a:p>
            <a:pPr marL="0" indent="0" algn="l">
              <a:buNone/>
            </a:pPr>
            <a:r>
              <a:rPr lang="en-US" b="0" i="0" dirty="0">
                <a:effectLst/>
                <a:latin typeface="euclid_circular_a"/>
              </a:rPr>
              <a:t>The last nodes of each path are called </a:t>
            </a:r>
            <a:r>
              <a:rPr lang="en-US" b="1" i="0" dirty="0">
                <a:effectLst/>
                <a:latin typeface="euclid_circular_a"/>
              </a:rPr>
              <a:t>leaf nodes or external nodes</a:t>
            </a:r>
            <a:r>
              <a:rPr lang="en-US" b="0" i="0" dirty="0">
                <a:effectLst/>
                <a:latin typeface="euclid_circular_a"/>
              </a:rPr>
              <a:t> that do not contain a link/pointer to child nodes.</a:t>
            </a:r>
          </a:p>
          <a:p>
            <a:pPr marL="0" indent="0" algn="l">
              <a:buNone/>
            </a:pPr>
            <a:r>
              <a:rPr lang="en-US" b="0" i="0" dirty="0">
                <a:effectLst/>
                <a:latin typeface="euclid_circular_a"/>
              </a:rPr>
              <a:t>The node having at least a child node is called an </a:t>
            </a:r>
            <a:r>
              <a:rPr lang="en-US" b="1" i="0" dirty="0">
                <a:effectLst/>
                <a:latin typeface="euclid_circular_a"/>
              </a:rPr>
              <a:t>internal node</a:t>
            </a:r>
            <a:r>
              <a:rPr lang="en-US" b="0" i="0" dirty="0">
                <a:effectLst/>
                <a:latin typeface="euclid_circular_a"/>
              </a:rPr>
              <a:t>.</a:t>
            </a:r>
          </a:p>
          <a:p>
            <a:pPr marL="0" indent="0" algn="l">
              <a:buNone/>
            </a:pPr>
            <a:r>
              <a:rPr lang="en-US" b="1" i="0" dirty="0">
                <a:solidFill>
                  <a:srgbClr val="25265E"/>
                </a:solidFill>
                <a:effectLst/>
                <a:latin typeface="euclid_circular_a"/>
              </a:rPr>
              <a:t>Edge</a:t>
            </a:r>
          </a:p>
          <a:p>
            <a:pPr marL="0" indent="0" algn="l">
              <a:buNone/>
            </a:pPr>
            <a:r>
              <a:rPr lang="en-US" b="0" i="0" dirty="0">
                <a:effectLst/>
                <a:latin typeface="euclid_circular_a"/>
              </a:rPr>
              <a:t>It is the link between any two nodes.</a:t>
            </a:r>
          </a:p>
          <a:p>
            <a:pPr marL="0" indent="0" algn="l">
              <a:buNone/>
            </a:pPr>
            <a:r>
              <a:rPr lang="en-US" b="1" i="0" dirty="0">
                <a:solidFill>
                  <a:srgbClr val="25265E"/>
                </a:solidFill>
                <a:effectLst/>
                <a:latin typeface="euclid_circular_a"/>
              </a:rPr>
              <a:t>Root</a:t>
            </a:r>
          </a:p>
          <a:p>
            <a:pPr marL="0" indent="0" algn="l">
              <a:buNone/>
            </a:pPr>
            <a:r>
              <a:rPr lang="en-US" b="0" i="0" dirty="0">
                <a:effectLst/>
                <a:latin typeface="euclid_circular_a"/>
              </a:rPr>
              <a:t>It is the topmost node of a tree.</a:t>
            </a:r>
          </a:p>
          <a:p>
            <a:pPr marL="0" indent="0" algn="l">
              <a:buNone/>
            </a:pPr>
            <a:r>
              <a:rPr lang="en-US" b="1" i="0" dirty="0">
                <a:solidFill>
                  <a:srgbClr val="25265E"/>
                </a:solidFill>
                <a:effectLst/>
                <a:latin typeface="euclid_circular_a"/>
              </a:rPr>
              <a:t>Degree of a Node</a:t>
            </a:r>
          </a:p>
          <a:p>
            <a:pPr marL="0" indent="0" algn="l">
              <a:buNone/>
            </a:pPr>
            <a:r>
              <a:rPr lang="en-US" b="0" i="0" dirty="0">
                <a:effectLst/>
                <a:latin typeface="euclid_circular_a"/>
              </a:rPr>
              <a:t>The degree of a node is the total number of branches of that node.</a:t>
            </a:r>
          </a:p>
          <a:p>
            <a:pPr marL="0" indent="0" algn="l">
              <a:buNone/>
            </a:pPr>
            <a:endParaRPr lang="en-US" b="0" i="0" dirty="0">
              <a:effectLst/>
              <a:latin typeface="euclid_circular_a"/>
            </a:endParaRPr>
          </a:p>
          <a:p>
            <a:endParaRPr lang="en-IN" dirty="0"/>
          </a:p>
        </p:txBody>
      </p:sp>
      <p:pic>
        <p:nvPicPr>
          <p:cNvPr id="12" name="Picture 2" descr="Nodes and edges of a tree">
            <a:extLst>
              <a:ext uri="{FF2B5EF4-FFF2-40B4-BE49-F238E27FC236}">
                <a16:creationId xmlns:a16="http://schemas.microsoft.com/office/drawing/2014/main" id="{C5AB9A45-DB7D-4D02-806B-AE842064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112" y="3062065"/>
            <a:ext cx="3352801" cy="2295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5F3AC0ED-FC3F-4CBA-B03C-A9E4636B188A}"/>
              </a:ext>
            </a:extLst>
          </p:cNvPr>
          <p:cNvGraphicFramePr>
            <a:graphicFrameLocks noGrp="1"/>
          </p:cNvGraphicFramePr>
          <p:nvPr>
            <p:extLst>
              <p:ext uri="{D42A27DB-BD31-4B8C-83A1-F6EECF244321}">
                <p14:modId xmlns:p14="http://schemas.microsoft.com/office/powerpoint/2010/main" val="4215223693"/>
              </p:ext>
            </p:extLst>
          </p:nvPr>
        </p:nvGraphicFramePr>
        <p:xfrm>
          <a:off x="10334625" y="3243580"/>
          <a:ext cx="866775" cy="411480"/>
        </p:xfrm>
        <a:graphic>
          <a:graphicData uri="http://schemas.openxmlformats.org/drawingml/2006/table">
            <a:tbl>
              <a:tblPr firstRow="1" bandRow="1">
                <a:tableStyleId>{2D5ABB26-0587-4C30-8999-92F81FD0307C}</a:tableStyleId>
              </a:tblPr>
              <a:tblGrid>
                <a:gridCol w="866775">
                  <a:extLst>
                    <a:ext uri="{9D8B030D-6E8A-4147-A177-3AD203B41FA5}">
                      <a16:colId xmlns:a16="http://schemas.microsoft.com/office/drawing/2014/main" val="1273552135"/>
                    </a:ext>
                  </a:extLst>
                </a:gridCol>
              </a:tblGrid>
              <a:tr h="370840">
                <a:tc>
                  <a:txBody>
                    <a:bodyPr/>
                    <a:lstStyle/>
                    <a:p>
                      <a:r>
                        <a:rPr lang="en-US" sz="2100" b="1" dirty="0">
                          <a:solidFill>
                            <a:schemeClr val="tx1">
                              <a:lumMod val="65000"/>
                              <a:lumOff val="35000"/>
                            </a:schemeClr>
                          </a:solidFill>
                        </a:rPr>
                        <a:t>Root</a:t>
                      </a:r>
                      <a:endParaRPr lang="en-IN" sz="2100" b="1" dirty="0">
                        <a:solidFill>
                          <a:schemeClr val="tx1">
                            <a:lumMod val="65000"/>
                            <a:lumOff val="35000"/>
                          </a:schemeClr>
                        </a:solidFill>
                      </a:endParaRPr>
                    </a:p>
                  </a:txBody>
                  <a:tcPr/>
                </a:tc>
                <a:extLst>
                  <a:ext uri="{0D108BD9-81ED-4DB2-BD59-A6C34878D82A}">
                    <a16:rowId xmlns:a16="http://schemas.microsoft.com/office/drawing/2014/main" val="3177679063"/>
                  </a:ext>
                </a:extLst>
              </a:tr>
            </a:tbl>
          </a:graphicData>
        </a:graphic>
      </p:graphicFrame>
      <p:cxnSp>
        <p:nvCxnSpPr>
          <p:cNvPr id="8" name="Straight Arrow Connector 7">
            <a:extLst>
              <a:ext uri="{FF2B5EF4-FFF2-40B4-BE49-F238E27FC236}">
                <a16:creationId xmlns:a16="http://schemas.microsoft.com/office/drawing/2014/main" id="{EE4B8EE1-C362-44C6-BE88-2DEF58FDB94E}"/>
              </a:ext>
            </a:extLst>
          </p:cNvPr>
          <p:cNvCxnSpPr>
            <a:cxnSpLocks/>
            <a:endCxn id="6" idx="1"/>
          </p:cNvCxnSpPr>
          <p:nvPr/>
        </p:nvCxnSpPr>
        <p:spPr>
          <a:xfrm>
            <a:off x="9602788" y="3429000"/>
            <a:ext cx="731837" cy="20320"/>
          </a:xfrm>
          <a:prstGeom prst="straightConnector1">
            <a:avLst/>
          </a:prstGeom>
          <a:ln>
            <a:solidFill>
              <a:schemeClr val="bg1">
                <a:lumMod val="65000"/>
              </a:schemeClr>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87366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serting elements into a B-tree">
            <a:extLst>
              <a:ext uri="{FF2B5EF4-FFF2-40B4-BE49-F238E27FC236}">
                <a16:creationId xmlns:a16="http://schemas.microsoft.com/office/drawing/2014/main" id="{AF7FDDE6-EF7F-4AA0-8D48-846B4237F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763" y="0"/>
            <a:ext cx="94724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87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A7D-0616-4F91-89F1-F7A5B057A7C8}"/>
              </a:ext>
            </a:extLst>
          </p:cNvPr>
          <p:cNvSpPr>
            <a:spLocks noGrp="1"/>
          </p:cNvSpPr>
          <p:nvPr>
            <p:ph type="title"/>
          </p:nvPr>
        </p:nvSpPr>
        <p:spPr/>
        <p:txBody>
          <a:bodyPr/>
          <a:lstStyle/>
          <a:p>
            <a:r>
              <a:rPr lang="en-IN" b="1" i="0" dirty="0">
                <a:solidFill>
                  <a:srgbClr val="25265E"/>
                </a:solidFill>
                <a:effectLst/>
                <a:latin typeface="euclid_circular_a"/>
              </a:rPr>
              <a:t>Deletion from a B-tree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2903FFE1-4EC2-495C-9DFD-E21403311DF7}"/>
              </a:ext>
            </a:extLst>
          </p:cNvPr>
          <p:cNvSpPr>
            <a:spLocks noGrp="1"/>
          </p:cNvSpPr>
          <p:nvPr>
            <p:ph idx="1"/>
          </p:nvPr>
        </p:nvSpPr>
        <p:spPr/>
        <p:txBody>
          <a:bodyPr/>
          <a:lstStyle/>
          <a:p>
            <a:pPr algn="l"/>
            <a:r>
              <a:rPr lang="en-US" b="0" i="0" dirty="0">
                <a:effectLst/>
                <a:latin typeface="euclid_circular_a"/>
              </a:rPr>
              <a:t>Deleting an element on a B-tree consists of three main events: </a:t>
            </a:r>
            <a:r>
              <a:rPr lang="en-US" b="1" i="0" dirty="0">
                <a:effectLst/>
                <a:latin typeface="euclid_circular_a"/>
              </a:rPr>
              <a:t>searching the node where the key to be deleted exists</a:t>
            </a:r>
            <a:r>
              <a:rPr lang="en-US" b="0" i="0" dirty="0">
                <a:effectLst/>
                <a:latin typeface="euclid_circular_a"/>
              </a:rPr>
              <a:t>, deleting the key and balancing the tree if required.</a:t>
            </a:r>
          </a:p>
          <a:p>
            <a:pPr algn="l"/>
            <a:r>
              <a:rPr lang="en-US" b="0" i="0" dirty="0">
                <a:effectLst/>
                <a:latin typeface="euclid_circular_a"/>
              </a:rPr>
              <a:t>While deleting a tree, a condition called </a:t>
            </a:r>
            <a:r>
              <a:rPr lang="en-US" b="1" i="0" dirty="0">
                <a:effectLst/>
                <a:latin typeface="euclid_circular_a"/>
              </a:rPr>
              <a:t>underflow</a:t>
            </a:r>
            <a:r>
              <a:rPr lang="en-US" b="0" i="0" dirty="0">
                <a:effectLst/>
                <a:latin typeface="euclid_circular_a"/>
              </a:rPr>
              <a:t> may occur. Underflow occurs when a node contains less than the minimum number of keys it should hold.</a:t>
            </a:r>
          </a:p>
          <a:p>
            <a:pPr algn="l"/>
            <a:r>
              <a:rPr lang="en-US" b="0" i="0" dirty="0">
                <a:effectLst/>
                <a:latin typeface="euclid_circular_a"/>
              </a:rPr>
              <a:t>The terms to be understood before studying deletion operation are:</a:t>
            </a:r>
          </a:p>
          <a:p>
            <a:pPr algn="l">
              <a:buFont typeface="+mj-lt"/>
              <a:buAutoNum type="arabicPeriod"/>
            </a:pPr>
            <a:r>
              <a:rPr lang="en-US" b="1" i="0" dirty="0" err="1">
                <a:effectLst/>
                <a:latin typeface="euclid_circular_a"/>
              </a:rPr>
              <a:t>Inorder</a:t>
            </a:r>
            <a:r>
              <a:rPr lang="en-US" b="1" i="0" dirty="0">
                <a:effectLst/>
                <a:latin typeface="euclid_circular_a"/>
              </a:rPr>
              <a:t> Predecessor</a:t>
            </a:r>
            <a:br>
              <a:rPr lang="en-US" b="0" i="0" dirty="0">
                <a:effectLst/>
                <a:latin typeface="euclid_circular_a"/>
              </a:rPr>
            </a:br>
            <a:r>
              <a:rPr lang="en-US" b="0" i="0" dirty="0">
                <a:effectLst/>
                <a:latin typeface="euclid_circular_a"/>
              </a:rPr>
              <a:t>The largest key on the left child of a node is called its </a:t>
            </a:r>
            <a:r>
              <a:rPr lang="en-US" b="0" i="0" dirty="0" err="1">
                <a:effectLst/>
                <a:latin typeface="euclid_circular_a"/>
              </a:rPr>
              <a:t>inorder</a:t>
            </a:r>
            <a:r>
              <a:rPr lang="en-US" b="0" i="0" dirty="0">
                <a:effectLst/>
                <a:latin typeface="euclid_circular_a"/>
              </a:rPr>
              <a:t> predecessor.</a:t>
            </a:r>
          </a:p>
          <a:p>
            <a:pPr algn="l">
              <a:buFont typeface="+mj-lt"/>
              <a:buAutoNum type="arabicPeriod"/>
            </a:pPr>
            <a:r>
              <a:rPr lang="en-US" b="1" i="0" dirty="0" err="1">
                <a:effectLst/>
                <a:latin typeface="euclid_circular_a"/>
              </a:rPr>
              <a:t>Inorder</a:t>
            </a:r>
            <a:r>
              <a:rPr lang="en-US" b="1" i="0" dirty="0">
                <a:effectLst/>
                <a:latin typeface="euclid_circular_a"/>
              </a:rPr>
              <a:t> Successor</a:t>
            </a:r>
            <a:br>
              <a:rPr lang="en-US" b="0" i="0" dirty="0">
                <a:effectLst/>
                <a:latin typeface="euclid_circular_a"/>
              </a:rPr>
            </a:br>
            <a:r>
              <a:rPr lang="en-US" b="0" i="0" dirty="0">
                <a:effectLst/>
                <a:latin typeface="euclid_circular_a"/>
              </a:rPr>
              <a:t>The smallest key on the right child of a node is called its </a:t>
            </a:r>
            <a:r>
              <a:rPr lang="en-US" b="0" i="0" dirty="0" err="1">
                <a:effectLst/>
                <a:latin typeface="euclid_circular_a"/>
              </a:rPr>
              <a:t>inorder</a:t>
            </a:r>
            <a:r>
              <a:rPr lang="en-US" b="0" i="0" dirty="0">
                <a:effectLst/>
                <a:latin typeface="euclid_circular_a"/>
              </a:rPr>
              <a:t> successor.</a:t>
            </a:r>
          </a:p>
          <a:p>
            <a:pPr marL="0" indent="0">
              <a:buNone/>
            </a:pPr>
            <a:endParaRPr lang="en-IN" dirty="0"/>
          </a:p>
        </p:txBody>
      </p:sp>
    </p:spTree>
    <p:extLst>
      <p:ext uri="{BB962C8B-B14F-4D97-AF65-F5344CB8AC3E}">
        <p14:creationId xmlns:p14="http://schemas.microsoft.com/office/powerpoint/2010/main" val="226720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F13-42C2-461B-96A1-B6F3FDA73484}"/>
              </a:ext>
            </a:extLst>
          </p:cNvPr>
          <p:cNvSpPr>
            <a:spLocks noGrp="1"/>
          </p:cNvSpPr>
          <p:nvPr>
            <p:ph type="title"/>
          </p:nvPr>
        </p:nvSpPr>
        <p:spPr/>
        <p:txBody>
          <a:bodyPr/>
          <a:lstStyle/>
          <a:p>
            <a:r>
              <a:rPr lang="en-IN" b="1" i="0" dirty="0">
                <a:solidFill>
                  <a:srgbClr val="25265E"/>
                </a:solidFill>
                <a:effectLst/>
                <a:latin typeface="euclid_circular_a"/>
              </a:rPr>
              <a:t>Deletion Operation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32996D9C-24D0-43F1-82AD-37A22F0724F7}"/>
              </a:ext>
            </a:extLst>
          </p:cNvPr>
          <p:cNvSpPr>
            <a:spLocks noGrp="1"/>
          </p:cNvSpPr>
          <p:nvPr>
            <p:ph idx="1"/>
          </p:nvPr>
        </p:nvSpPr>
        <p:spPr>
          <a:xfrm>
            <a:off x="2589212" y="1384917"/>
            <a:ext cx="8915400" cy="4526305"/>
          </a:xfrm>
        </p:spPr>
        <p:txBody>
          <a:bodyPr/>
          <a:lstStyle/>
          <a:p>
            <a:pPr algn="l"/>
            <a:r>
              <a:rPr lang="en-US" b="0" i="0" dirty="0">
                <a:effectLst/>
                <a:latin typeface="euclid_circular_a"/>
              </a:rPr>
              <a:t>There are three main cases for deletion operation in a B tree.</a:t>
            </a:r>
          </a:p>
          <a:p>
            <a:pPr algn="l"/>
            <a:r>
              <a:rPr lang="en-US" b="1" i="0" dirty="0">
                <a:solidFill>
                  <a:srgbClr val="25265E"/>
                </a:solidFill>
                <a:effectLst/>
                <a:latin typeface="euclid_circular_a"/>
              </a:rPr>
              <a:t>Case I</a:t>
            </a:r>
          </a:p>
          <a:p>
            <a:pPr algn="l"/>
            <a:r>
              <a:rPr lang="en-US" b="0" i="0" dirty="0">
                <a:effectLst/>
                <a:latin typeface="euclid_circular_a"/>
              </a:rPr>
              <a:t>The key to be deleted lies in the leaf. There are two cases for it.</a:t>
            </a:r>
          </a:p>
          <a:p>
            <a:pPr algn="l">
              <a:buFont typeface="+mj-lt"/>
              <a:buAutoNum type="arabicPeriod"/>
            </a:pPr>
            <a:r>
              <a:rPr lang="en-US" b="0" i="0" dirty="0">
                <a:effectLst/>
                <a:latin typeface="euclid_circular_a"/>
              </a:rPr>
              <a:t>The deletion of the key does not violate the property of the minimum number of keys a node should hold.</a:t>
            </a:r>
            <a:br>
              <a:rPr lang="en-US" b="0" i="0" dirty="0">
                <a:effectLst/>
                <a:latin typeface="euclid_circular_a"/>
              </a:rPr>
            </a:br>
            <a:br>
              <a:rPr lang="en-US" b="0" i="0" dirty="0">
                <a:effectLst/>
                <a:latin typeface="euclid_circular_a"/>
              </a:rPr>
            </a:br>
            <a:r>
              <a:rPr lang="en-US" b="0" i="0" dirty="0">
                <a:effectLst/>
                <a:latin typeface="euclid_circular_a"/>
              </a:rPr>
              <a:t>In the tree below, deleting 32 does not violate the above properties.</a:t>
            </a:r>
          </a:p>
          <a:p>
            <a:endParaRPr lang="en-IN" dirty="0"/>
          </a:p>
        </p:txBody>
      </p:sp>
    </p:spTree>
    <p:extLst>
      <p:ext uri="{BB962C8B-B14F-4D97-AF65-F5344CB8AC3E}">
        <p14:creationId xmlns:p14="http://schemas.microsoft.com/office/powerpoint/2010/main" val="2663406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lete a key from a B-tree">
            <a:extLst>
              <a:ext uri="{FF2B5EF4-FFF2-40B4-BE49-F238E27FC236}">
                <a16:creationId xmlns:a16="http://schemas.microsoft.com/office/drawing/2014/main" id="{BC49769A-023C-4A35-A163-4A6594E0B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0"/>
            <a:ext cx="8672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75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9BF7-D49B-4ADC-B37B-C226D89DBC8F}"/>
              </a:ext>
            </a:extLst>
          </p:cNvPr>
          <p:cNvSpPr txBox="1"/>
          <p:nvPr/>
        </p:nvSpPr>
        <p:spPr>
          <a:xfrm>
            <a:off x="1926455" y="1500326"/>
            <a:ext cx="9170633" cy="3139321"/>
          </a:xfrm>
          <a:prstGeom prst="rect">
            <a:avLst/>
          </a:prstGeom>
          <a:noFill/>
        </p:spPr>
        <p:txBody>
          <a:bodyPr wrap="square" rtlCol="0">
            <a:spAutoFit/>
          </a:bodyPr>
          <a:lstStyle/>
          <a:p>
            <a:r>
              <a:rPr lang="en-US" b="0" i="0" dirty="0">
                <a:effectLst/>
                <a:latin typeface="euclid_circular_a"/>
              </a:rPr>
              <a:t>The deletion of the key violates the property of the minimum number of keys a node should hold. In this case, we borrow a key from its immediate neighboring sibling node in the order of left to right.</a:t>
            </a:r>
            <a:br>
              <a:rPr lang="en-US" dirty="0"/>
            </a:br>
            <a:br>
              <a:rPr lang="en-US" dirty="0"/>
            </a:br>
            <a:r>
              <a:rPr lang="en-US" b="0" i="0" dirty="0">
                <a:effectLst/>
                <a:latin typeface="euclid_circular_a"/>
              </a:rPr>
              <a:t>First, visit the immediate left sibling. If the left sibling node has more than a minimum number of keys, then borrow a key from this node.</a:t>
            </a:r>
            <a:br>
              <a:rPr lang="en-US" dirty="0"/>
            </a:br>
            <a:br>
              <a:rPr lang="en-US" dirty="0"/>
            </a:br>
            <a:r>
              <a:rPr lang="en-US" b="0" i="0" dirty="0">
                <a:effectLst/>
                <a:latin typeface="euclid_circular_a"/>
              </a:rPr>
              <a:t>Else, check to borrow from the immediate right sibling node.</a:t>
            </a:r>
            <a:br>
              <a:rPr lang="en-US" dirty="0"/>
            </a:br>
            <a:br>
              <a:rPr lang="en-US" dirty="0"/>
            </a:br>
            <a:r>
              <a:rPr lang="en-US" b="0" i="0" dirty="0">
                <a:effectLst/>
                <a:latin typeface="euclid_circular_a"/>
              </a:rPr>
              <a:t>In the tree below, deleting 31 results in the above condition. Let us borrow a key from the left sibling node.</a:t>
            </a:r>
            <a:endParaRPr lang="en-IN" dirty="0"/>
          </a:p>
        </p:txBody>
      </p:sp>
    </p:spTree>
    <p:extLst>
      <p:ext uri="{BB962C8B-B14F-4D97-AF65-F5344CB8AC3E}">
        <p14:creationId xmlns:p14="http://schemas.microsoft.com/office/powerpoint/2010/main" val="413279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lete a key from a B-tree">
            <a:extLst>
              <a:ext uri="{FF2B5EF4-FFF2-40B4-BE49-F238E27FC236}">
                <a16:creationId xmlns:a16="http://schemas.microsoft.com/office/drawing/2014/main" id="{EC4AA663-868C-4D81-91CB-7E71CD752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864" y="0"/>
            <a:ext cx="85580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55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57C0D-C970-43F4-819E-E5042020AC4A}"/>
              </a:ext>
            </a:extLst>
          </p:cNvPr>
          <p:cNvSpPr txBox="1"/>
          <p:nvPr/>
        </p:nvSpPr>
        <p:spPr>
          <a:xfrm>
            <a:off x="2086252" y="763480"/>
            <a:ext cx="8140824" cy="4247317"/>
          </a:xfrm>
          <a:prstGeom prst="rect">
            <a:avLst/>
          </a:prstGeom>
          <a:noFill/>
        </p:spPr>
        <p:txBody>
          <a:bodyPr wrap="square" rtlCol="0">
            <a:spAutoFit/>
          </a:bodyPr>
          <a:lstStyle/>
          <a:p>
            <a:pPr algn="l"/>
            <a:r>
              <a:rPr lang="en-US" b="1" i="0" dirty="0">
                <a:solidFill>
                  <a:srgbClr val="25265E"/>
                </a:solidFill>
                <a:effectLst/>
                <a:latin typeface="euclid_circular_a"/>
              </a:rPr>
              <a:t>Case II</a:t>
            </a:r>
          </a:p>
          <a:p>
            <a:pPr algn="l"/>
            <a:endParaRPr lang="en-US" b="1" i="0" dirty="0">
              <a:solidFill>
                <a:srgbClr val="25265E"/>
              </a:solidFill>
              <a:effectLst/>
              <a:latin typeface="euclid_circular_a"/>
            </a:endParaRPr>
          </a:p>
          <a:p>
            <a:pPr algn="l"/>
            <a:r>
              <a:rPr lang="en-US" b="0" i="0" dirty="0">
                <a:effectLst/>
                <a:latin typeface="euclid_circular_a"/>
              </a:rPr>
              <a:t>If the key to be deleted lies in the internal node, the following cases occur.</a:t>
            </a:r>
          </a:p>
          <a:p>
            <a:pPr algn="l"/>
            <a:endParaRPr lang="en-US" b="0" i="0" dirty="0">
              <a:effectLst/>
              <a:latin typeface="euclid_circular_a"/>
            </a:endParaRPr>
          </a:p>
          <a:p>
            <a:pPr algn="l">
              <a:buFont typeface="+mj-lt"/>
              <a:buAutoNum type="arabicPeriod"/>
            </a:pPr>
            <a:r>
              <a:rPr lang="en-US" b="0" i="0" dirty="0">
                <a:effectLst/>
                <a:latin typeface="euclid_circular_a"/>
              </a:rPr>
              <a:t>The internal node, which is deleted, is replaced by an </a:t>
            </a:r>
            <a:r>
              <a:rPr lang="en-US" b="0" i="0" dirty="0" err="1">
                <a:effectLst/>
                <a:latin typeface="euclid_circular_a"/>
              </a:rPr>
              <a:t>inorder</a:t>
            </a:r>
            <a:r>
              <a:rPr lang="en-US" b="0" i="0" dirty="0">
                <a:effectLst/>
                <a:latin typeface="euclid_circular_a"/>
              </a:rPr>
              <a:t> predecessor if the left child has more than the minimum number of keys.</a:t>
            </a:r>
          </a:p>
          <a:p>
            <a:pPr algn="l">
              <a:buFont typeface="+mj-lt"/>
              <a:buAutoNum type="arabicPeriod"/>
            </a:pPr>
            <a:endParaRPr lang="en-US" b="0" i="0" dirty="0">
              <a:effectLst/>
              <a:latin typeface="euclid_circular_a"/>
            </a:endParaRPr>
          </a:p>
          <a:p>
            <a:pPr algn="l">
              <a:buFont typeface="+mj-lt"/>
              <a:buAutoNum type="arabicPeriod"/>
            </a:pPr>
            <a:r>
              <a:rPr lang="en-US" b="0" i="0" dirty="0">
                <a:effectLst/>
                <a:latin typeface="euclid_circular_a"/>
              </a:rPr>
              <a:t>The internal node, which is deleted, is replaced by an </a:t>
            </a:r>
            <a:r>
              <a:rPr lang="en-US" b="0" i="0" dirty="0" err="1">
                <a:effectLst/>
                <a:latin typeface="euclid_circular_a"/>
              </a:rPr>
              <a:t>inorder</a:t>
            </a:r>
            <a:r>
              <a:rPr lang="en-US" b="0" i="0" dirty="0">
                <a:effectLst/>
                <a:latin typeface="euclid_circular_a"/>
              </a:rPr>
              <a:t> successor if the right child has more than the minimum number of keys.</a:t>
            </a:r>
          </a:p>
          <a:p>
            <a:pPr algn="l">
              <a:buFont typeface="+mj-lt"/>
              <a:buAutoNum type="arabicPeriod"/>
            </a:pPr>
            <a:endParaRPr lang="en-US" b="0" i="0" dirty="0">
              <a:effectLst/>
              <a:latin typeface="euclid_circular_a"/>
            </a:endParaRPr>
          </a:p>
          <a:p>
            <a:pPr algn="l">
              <a:buFont typeface="+mj-lt"/>
              <a:buAutoNum type="arabicPeriod"/>
            </a:pPr>
            <a:r>
              <a:rPr lang="en-US" b="0" i="0" dirty="0">
                <a:effectLst/>
                <a:latin typeface="euclid_circular_a"/>
              </a:rPr>
              <a:t>If either child has exactly a minimum number of keys then, merge the left and the right children.</a:t>
            </a:r>
          </a:p>
          <a:p>
            <a:pPr algn="l">
              <a:buFont typeface="+mj-lt"/>
              <a:buAutoNum type="arabicPeriod"/>
            </a:pPr>
            <a:endParaRPr lang="en-US" b="0" i="0" dirty="0">
              <a:effectLst/>
              <a:latin typeface="euclid_circular_a"/>
            </a:endParaRPr>
          </a:p>
          <a:p>
            <a:r>
              <a:rPr lang="en-US" b="0" i="0" dirty="0">
                <a:effectLst/>
                <a:latin typeface="euclid_circular_a"/>
              </a:rPr>
              <a:t>After merging if the parent node has less than the minimum number of keys then, look for the siblings as in Case I.</a:t>
            </a:r>
            <a:endParaRPr lang="en-IN" dirty="0"/>
          </a:p>
        </p:txBody>
      </p:sp>
    </p:spTree>
    <p:extLst>
      <p:ext uri="{BB962C8B-B14F-4D97-AF65-F5344CB8AC3E}">
        <p14:creationId xmlns:p14="http://schemas.microsoft.com/office/powerpoint/2010/main" val="95957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leting an internal node">
            <a:extLst>
              <a:ext uri="{FF2B5EF4-FFF2-40B4-BE49-F238E27FC236}">
                <a16:creationId xmlns:a16="http://schemas.microsoft.com/office/drawing/2014/main" id="{3A8AD352-1537-435F-A0D0-D3C1A7F05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14" y="0"/>
            <a:ext cx="6922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75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2D6198-4390-4FC2-8F79-43797B1B7039}"/>
              </a:ext>
            </a:extLst>
          </p:cNvPr>
          <p:cNvSpPr txBox="1"/>
          <p:nvPr/>
        </p:nvSpPr>
        <p:spPr>
          <a:xfrm>
            <a:off x="2059619" y="807868"/>
            <a:ext cx="7546020" cy="4247317"/>
          </a:xfrm>
          <a:prstGeom prst="rect">
            <a:avLst/>
          </a:prstGeom>
          <a:noFill/>
        </p:spPr>
        <p:txBody>
          <a:bodyPr wrap="square" rtlCol="0">
            <a:spAutoFit/>
          </a:bodyPr>
          <a:lstStyle/>
          <a:p>
            <a:r>
              <a:rPr lang="en-IN" b="1" i="0" dirty="0">
                <a:solidFill>
                  <a:srgbClr val="25265E"/>
                </a:solidFill>
                <a:effectLst/>
                <a:latin typeface="euclid_circular_a"/>
              </a:rPr>
              <a:t>Case III</a:t>
            </a:r>
          </a:p>
          <a:p>
            <a:endParaRPr lang="en-IN" b="1" i="0" dirty="0">
              <a:solidFill>
                <a:srgbClr val="25265E"/>
              </a:solidFill>
              <a:effectLst/>
              <a:latin typeface="euclid_circular_a"/>
            </a:endParaRPr>
          </a:p>
          <a:p>
            <a:pPr algn="l"/>
            <a:r>
              <a:rPr lang="en-US" b="0" i="0" dirty="0">
                <a:effectLst/>
                <a:latin typeface="euclid_circular_a"/>
              </a:rPr>
              <a:t>In this case, the height of the tree shrinks. </a:t>
            </a:r>
          </a:p>
          <a:p>
            <a:pPr algn="l"/>
            <a:endParaRPr lang="en-US" dirty="0">
              <a:latin typeface="euclid_circular_a"/>
            </a:endParaRPr>
          </a:p>
          <a:p>
            <a:pPr algn="l"/>
            <a:r>
              <a:rPr lang="en-US" b="0" i="0" dirty="0">
                <a:effectLst/>
                <a:latin typeface="euclid_circular_a"/>
              </a:rPr>
              <a:t>If the target key lies in an internal node, and the deletion of the key leads to a fewer number of keys in the node (i.e. less than the minimum required), then look for the </a:t>
            </a:r>
            <a:r>
              <a:rPr lang="en-US" b="0" i="0" dirty="0" err="1">
                <a:effectLst/>
                <a:latin typeface="euclid_circular_a"/>
              </a:rPr>
              <a:t>inorder</a:t>
            </a:r>
            <a:r>
              <a:rPr lang="en-US" b="0" i="0" dirty="0">
                <a:effectLst/>
                <a:latin typeface="euclid_circular_a"/>
              </a:rPr>
              <a:t> predecessor and the </a:t>
            </a:r>
            <a:r>
              <a:rPr lang="en-US" b="0" i="0" dirty="0" err="1">
                <a:effectLst/>
                <a:latin typeface="euclid_circular_a"/>
              </a:rPr>
              <a:t>inorder</a:t>
            </a:r>
            <a:r>
              <a:rPr lang="en-US" b="0" i="0" dirty="0">
                <a:effectLst/>
                <a:latin typeface="euclid_circular_a"/>
              </a:rPr>
              <a:t> successor.</a:t>
            </a:r>
          </a:p>
          <a:p>
            <a:pPr algn="l"/>
            <a:endParaRPr lang="en-US" dirty="0">
              <a:latin typeface="euclid_circular_a"/>
            </a:endParaRPr>
          </a:p>
          <a:p>
            <a:pPr algn="l"/>
            <a:r>
              <a:rPr lang="en-US" b="0" i="0" dirty="0">
                <a:effectLst/>
                <a:latin typeface="euclid_circular_a"/>
              </a:rPr>
              <a:t>If both the children contain a minimum number of keys then, borrowing cannot take place. This leads to Case II(3) i.e. merging the children.</a:t>
            </a:r>
          </a:p>
          <a:p>
            <a:pPr algn="l"/>
            <a:endParaRPr lang="en-US" b="0" i="0" dirty="0">
              <a:effectLst/>
              <a:latin typeface="euclid_circular_a"/>
            </a:endParaRPr>
          </a:p>
          <a:p>
            <a:pPr algn="l"/>
            <a:r>
              <a:rPr lang="en-US" b="0" i="0" dirty="0">
                <a:effectLst/>
                <a:latin typeface="euclid_circular_a"/>
              </a:rPr>
              <a:t>Again, look for the sibling to borrow a key. But, if the sibling also has only a minimum number of keys then, merge the node with the sibling along with the parent. Arrange the children accordingly (increasing order).</a:t>
            </a:r>
          </a:p>
          <a:p>
            <a:endParaRPr lang="en-IN" dirty="0"/>
          </a:p>
        </p:txBody>
      </p:sp>
    </p:spTree>
    <p:extLst>
      <p:ext uri="{BB962C8B-B14F-4D97-AF65-F5344CB8AC3E}">
        <p14:creationId xmlns:p14="http://schemas.microsoft.com/office/powerpoint/2010/main" val="3001952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leting an internal node">
            <a:extLst>
              <a:ext uri="{FF2B5EF4-FFF2-40B4-BE49-F238E27FC236}">
                <a16:creationId xmlns:a16="http://schemas.microsoft.com/office/drawing/2014/main" id="{58B62FA6-947C-43BF-8DFE-93044E7D4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0"/>
            <a:ext cx="8613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3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026-6319-49AC-A702-2816AE1440D1}"/>
              </a:ext>
            </a:extLst>
          </p:cNvPr>
          <p:cNvSpPr>
            <a:spLocks noGrp="1"/>
          </p:cNvSpPr>
          <p:nvPr>
            <p:ph type="title"/>
          </p:nvPr>
        </p:nvSpPr>
        <p:spPr/>
        <p:txBody>
          <a:bodyPr/>
          <a:lstStyle/>
          <a:p>
            <a:r>
              <a:rPr lang="en-IN" b="1" i="0" dirty="0">
                <a:solidFill>
                  <a:srgbClr val="25265E"/>
                </a:solidFill>
                <a:effectLst/>
                <a:latin typeface="euclid_circular_a"/>
              </a:rPr>
              <a:t>Types of Tree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E8AA5CBD-A235-4215-8D95-196F7DA0FC0B}"/>
              </a:ext>
            </a:extLst>
          </p:cNvPr>
          <p:cNvSpPr>
            <a:spLocks noGrp="1"/>
          </p:cNvSpPr>
          <p:nvPr>
            <p:ph idx="1"/>
          </p:nvPr>
        </p:nvSpPr>
        <p:spPr>
          <a:xfrm>
            <a:off x="2589212" y="2133600"/>
            <a:ext cx="8915400" cy="4191000"/>
          </a:xfrm>
        </p:spPr>
        <p:txBody>
          <a:bodyPr>
            <a:normAutofit/>
          </a:bodyPr>
          <a:lstStyle/>
          <a:p>
            <a:pPr marL="0" indent="0" algn="l">
              <a:buNone/>
            </a:pPr>
            <a:endParaRPr lang="en-US" b="0" i="0" dirty="0">
              <a:effectLst/>
              <a:latin typeface="euclid_circular_a"/>
            </a:endParaRPr>
          </a:p>
          <a:p>
            <a:r>
              <a:rPr lang="en-IN" dirty="0"/>
              <a:t>BINARY TREE</a:t>
            </a:r>
          </a:p>
          <a:p>
            <a:r>
              <a:rPr lang="en-IN" dirty="0"/>
              <a:t>BINARY SEARCH TREE</a:t>
            </a:r>
          </a:p>
          <a:p>
            <a:r>
              <a:rPr lang="en-IN" dirty="0"/>
              <a:t>B-TREE</a:t>
            </a:r>
          </a:p>
          <a:p>
            <a:r>
              <a:rPr lang="en-IN" dirty="0"/>
              <a:t>AVL TREE</a:t>
            </a:r>
          </a:p>
        </p:txBody>
      </p:sp>
    </p:spTree>
    <p:extLst>
      <p:ext uri="{BB962C8B-B14F-4D97-AF65-F5344CB8AC3E}">
        <p14:creationId xmlns:p14="http://schemas.microsoft.com/office/powerpoint/2010/main" val="185421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13BF-8E5F-4742-B372-5E7CA1470915}"/>
              </a:ext>
            </a:extLst>
          </p:cNvPr>
          <p:cNvSpPr>
            <a:spLocks noGrp="1"/>
          </p:cNvSpPr>
          <p:nvPr>
            <p:ph type="ctrTitle"/>
          </p:nvPr>
        </p:nvSpPr>
        <p:spPr>
          <a:xfrm>
            <a:off x="873760" y="142240"/>
            <a:ext cx="9144000" cy="962777"/>
          </a:xfrm>
        </p:spPr>
        <p:txBody>
          <a:bodyPr>
            <a:normAutofit/>
          </a:bodyPr>
          <a:lstStyle/>
          <a:p>
            <a:r>
              <a:rPr lang="en-US" sz="4800" b="1" dirty="0"/>
              <a:t>B+ Tree</a:t>
            </a:r>
            <a:endParaRPr lang="en-US" b="1" dirty="0"/>
          </a:p>
        </p:txBody>
      </p:sp>
      <p:sp>
        <p:nvSpPr>
          <p:cNvPr id="3" name="Subtitle 2">
            <a:extLst>
              <a:ext uri="{FF2B5EF4-FFF2-40B4-BE49-F238E27FC236}">
                <a16:creationId xmlns:a16="http://schemas.microsoft.com/office/drawing/2014/main" id="{21B679DA-82FE-43A8-8EFB-416F76EEDAC4}"/>
              </a:ext>
            </a:extLst>
          </p:cNvPr>
          <p:cNvSpPr>
            <a:spLocks noGrp="1"/>
          </p:cNvSpPr>
          <p:nvPr>
            <p:ph type="subTitle" idx="1"/>
          </p:nvPr>
        </p:nvSpPr>
        <p:spPr>
          <a:xfrm>
            <a:off x="620134" y="1279135"/>
            <a:ext cx="11820088" cy="5192785"/>
          </a:xfrm>
        </p:spPr>
        <p:txBody>
          <a:bodyPr>
            <a:normAutofit/>
          </a:bodyPr>
          <a:lstStyle/>
          <a:p>
            <a:pPr marL="342900" indent="-342900" algn="just">
              <a:buFont typeface="Arial" panose="020B0604020202020204" pitchFamily="34" charset="0"/>
              <a:buChar char="•"/>
            </a:pPr>
            <a:r>
              <a:rPr lang="en-US" sz="2000" b="0" i="0" dirty="0">
                <a:solidFill>
                  <a:srgbClr val="40424E"/>
                </a:solidFill>
                <a:effectLst/>
                <a:latin typeface="Times New Roman" panose="02020603050405020304" pitchFamily="18" charset="0"/>
                <a:cs typeface="Times New Roman" panose="02020603050405020304" pitchFamily="18" charset="0"/>
              </a:rPr>
              <a:t>In order, to implement dynamic multilevel indexing, </a:t>
            </a:r>
            <a:r>
              <a:rPr lang="en-US" sz="2000" b="0" i="0" u="sng" dirty="0">
                <a:effectLst/>
                <a:latin typeface="Times New Roman" panose="02020603050405020304" pitchFamily="18" charset="0"/>
                <a:cs typeface="Times New Roman" panose="02020603050405020304" pitchFamily="18" charset="0"/>
                <a:hlinkClick r:id="rId2"/>
              </a:rPr>
              <a:t>B-tree</a:t>
            </a:r>
            <a:r>
              <a:rPr lang="en-US" sz="2000" b="0" i="0" dirty="0">
                <a:solidFill>
                  <a:srgbClr val="40424E"/>
                </a:solidFill>
                <a:effectLst/>
                <a:latin typeface="Times New Roman" panose="02020603050405020304" pitchFamily="18" charset="0"/>
                <a:cs typeface="Times New Roman" panose="02020603050405020304" pitchFamily="18" charset="0"/>
              </a:rPr>
              <a:t> and B+ tree are generally employed. The drawback of B-tree used for indexing, however is that it stores the data pointer (a pointer to the disk file block containing the key value), corresponding to a particular key value, along with that key value in the node of a B-tree. This technique, greatly reduces the number of entries that can be packed into a node of a B-tree, thereby contributing to the increase in the number of levels in the B-tree, hence increasing the search time of a record</a:t>
            </a:r>
          </a:p>
          <a:p>
            <a:pPr marL="342900" indent="-342900" algn="just">
              <a:buFont typeface="Arial" panose="020B0604020202020204" pitchFamily="34" charset="0"/>
              <a:buChar char="•"/>
            </a:pPr>
            <a:r>
              <a:rPr lang="en-US" sz="2000" b="0" i="0" dirty="0">
                <a:solidFill>
                  <a:srgbClr val="40424E"/>
                </a:solidFill>
                <a:effectLst/>
                <a:latin typeface="Times New Roman" panose="02020603050405020304" pitchFamily="18" charset="0"/>
                <a:cs typeface="Times New Roman" panose="02020603050405020304" pitchFamily="18" charset="0"/>
              </a:rPr>
              <a:t>B+ tree eliminates the above drawback by storing data pointers only at the leaf nodes of the tree. Thus, the structure of leaf nodes of a B+ tree is quite different from the structure of internal nodes of the B tree. It may be noted here that, since data pointers are present only at the leaf nodes, the leaf nodes must necessarily store all the key values along with their corresponding data pointers to the disk file block, in order to access them. Moreover, the leaf nodes are linked to provide ordered access to the records. The leaf nodes, therefore form the first level of index, with the internal nodes forming the other levels of a multilevel index. Some of the key values of the leaf nodes also appear in the internal nodes, to simply act as a medium to control the searching of a record.</a:t>
            </a:r>
          </a:p>
          <a:p>
            <a:pPr marL="342900" indent="-342900" algn="just">
              <a:buFont typeface="Arial" panose="020B0604020202020204" pitchFamily="34" charset="0"/>
              <a:buChar char="•"/>
            </a:pPr>
            <a:r>
              <a:rPr lang="en-US" sz="2000" b="0" i="0" dirty="0">
                <a:solidFill>
                  <a:srgbClr val="40424E"/>
                </a:solidFill>
                <a:effectLst/>
                <a:latin typeface="Times New Roman" panose="02020603050405020304" pitchFamily="18" charset="0"/>
                <a:cs typeface="Times New Roman" panose="02020603050405020304" pitchFamily="18" charset="0"/>
              </a:rPr>
              <a:t>From the above discussion it is apparent that a B+ tree, unlike a B-tree has two orders, ‘a’ and ‘b’, one for the internal nodes and the other for the external (or leaf) nodes.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7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113A-EAC0-4842-A35F-47FAF4A0344D}"/>
              </a:ext>
            </a:extLst>
          </p:cNvPr>
          <p:cNvSpPr>
            <a:spLocks noGrp="1"/>
          </p:cNvSpPr>
          <p:nvPr>
            <p:ph type="title"/>
          </p:nvPr>
        </p:nvSpPr>
        <p:spPr/>
        <p:txBody>
          <a:bodyPr/>
          <a:lstStyle/>
          <a:p>
            <a:r>
              <a:rPr lang="en-IN" b="1" i="0" dirty="0">
                <a:solidFill>
                  <a:srgbClr val="25265E"/>
                </a:solidFill>
                <a:effectLst/>
                <a:latin typeface="euclid_circular_a"/>
              </a:rPr>
              <a:t>Tree Applications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B49CCA61-3FAC-41D5-85F1-D19A24B42F87}"/>
              </a:ext>
            </a:extLst>
          </p:cNvPr>
          <p:cNvSpPr>
            <a:spLocks noGrp="1"/>
          </p:cNvSpPr>
          <p:nvPr>
            <p:ph idx="1"/>
          </p:nvPr>
        </p:nvSpPr>
        <p:spPr/>
        <p:txBody>
          <a:bodyPr/>
          <a:lstStyle/>
          <a:p>
            <a:pPr algn="l">
              <a:buFont typeface="Arial" panose="020B0604020202020204" pitchFamily="34" charset="0"/>
              <a:buChar char="•"/>
            </a:pPr>
            <a:r>
              <a:rPr lang="en-US" b="0" i="0" dirty="0">
                <a:effectLst/>
                <a:latin typeface="euclid_circular_a"/>
              </a:rPr>
              <a:t>Binary Search Trees(BSTs) are used to quickly check whether an element is present in a set or not.</a:t>
            </a:r>
          </a:p>
          <a:p>
            <a:pPr algn="l">
              <a:buFont typeface="Arial" panose="020B0604020202020204" pitchFamily="34" charset="0"/>
              <a:buChar char="•"/>
            </a:pPr>
            <a:r>
              <a:rPr lang="en-US" b="0" i="0" dirty="0">
                <a:effectLst/>
                <a:latin typeface="euclid_circular_a"/>
              </a:rPr>
              <a:t>Heap is a kind of tree that is used for heap sort.</a:t>
            </a:r>
          </a:p>
          <a:p>
            <a:pPr algn="l">
              <a:buFont typeface="Arial" panose="020B0604020202020204" pitchFamily="34" charset="0"/>
              <a:buChar char="•"/>
            </a:pPr>
            <a:r>
              <a:rPr lang="en-US" b="0" i="0" dirty="0">
                <a:effectLst/>
                <a:latin typeface="euclid_circular_a"/>
              </a:rPr>
              <a:t>A modified version of a tree called Tries is used in modern routers to store routing information.</a:t>
            </a:r>
          </a:p>
          <a:p>
            <a:pPr algn="l">
              <a:buFont typeface="Arial" panose="020B0604020202020204" pitchFamily="34" charset="0"/>
              <a:buChar char="•"/>
            </a:pPr>
            <a:r>
              <a:rPr lang="en-US" b="0" i="0" dirty="0">
                <a:effectLst/>
                <a:latin typeface="euclid_circular_a"/>
              </a:rPr>
              <a:t>Most popular databases use B-Trees and T-Trees, which are variants of the tree structure we learned above to store their data</a:t>
            </a:r>
          </a:p>
          <a:p>
            <a:pPr algn="l">
              <a:buFont typeface="Arial" panose="020B0604020202020204" pitchFamily="34" charset="0"/>
              <a:buChar char="•"/>
            </a:pPr>
            <a:r>
              <a:rPr lang="en-US" b="0" i="0" dirty="0">
                <a:effectLst/>
                <a:latin typeface="euclid_circular_a"/>
              </a:rPr>
              <a:t>Compilers use a syntax tree to validate the syntax of every program you write.</a:t>
            </a:r>
          </a:p>
          <a:p>
            <a:pPr marL="0" indent="0">
              <a:buNone/>
            </a:pPr>
            <a:endParaRPr lang="en-IN" dirty="0"/>
          </a:p>
        </p:txBody>
      </p:sp>
    </p:spTree>
    <p:extLst>
      <p:ext uri="{BB962C8B-B14F-4D97-AF65-F5344CB8AC3E}">
        <p14:creationId xmlns:p14="http://schemas.microsoft.com/office/powerpoint/2010/main" val="263037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2C34-1AEB-4D40-85C0-99E812B64B71}"/>
              </a:ext>
            </a:extLst>
          </p:cNvPr>
          <p:cNvSpPr>
            <a:spLocks noGrp="1"/>
          </p:cNvSpPr>
          <p:nvPr>
            <p:ph type="title"/>
          </p:nvPr>
        </p:nvSpPr>
        <p:spPr/>
        <p:txBody>
          <a:bodyPr>
            <a:normAutofit fontScale="90000"/>
          </a:bodyPr>
          <a:lstStyle/>
          <a:p>
            <a:r>
              <a:rPr lang="en-IN" b="1" i="0" dirty="0">
                <a:solidFill>
                  <a:srgbClr val="25265E"/>
                </a:solidFill>
                <a:effectLst/>
                <a:latin typeface="euclid_circular_a"/>
              </a:rPr>
              <a:t>Tree Traversal - </a:t>
            </a:r>
            <a:r>
              <a:rPr lang="en-IN" b="1" i="0" dirty="0" err="1">
                <a:solidFill>
                  <a:srgbClr val="25265E"/>
                </a:solidFill>
                <a:effectLst/>
                <a:latin typeface="euclid_circular_a"/>
              </a:rPr>
              <a:t>inorder</a:t>
            </a:r>
            <a:r>
              <a:rPr lang="en-IN" b="1" i="0" dirty="0">
                <a:solidFill>
                  <a:srgbClr val="25265E"/>
                </a:solidFill>
                <a:effectLst/>
                <a:latin typeface="euclid_circular_a"/>
              </a:rPr>
              <a:t>, </a:t>
            </a:r>
            <a:r>
              <a:rPr lang="en-IN" b="1" i="0" dirty="0" err="1">
                <a:solidFill>
                  <a:srgbClr val="25265E"/>
                </a:solidFill>
                <a:effectLst/>
                <a:latin typeface="euclid_circular_a"/>
              </a:rPr>
              <a:t>preorder</a:t>
            </a:r>
            <a:r>
              <a:rPr lang="en-IN" b="1" i="0" dirty="0">
                <a:solidFill>
                  <a:srgbClr val="25265E"/>
                </a:solidFill>
                <a:effectLst/>
                <a:latin typeface="euclid_circular_a"/>
              </a:rPr>
              <a:t> and </a:t>
            </a:r>
            <a:r>
              <a:rPr lang="en-IN" b="1" i="0" dirty="0" err="1">
                <a:solidFill>
                  <a:srgbClr val="25265E"/>
                </a:solidFill>
                <a:effectLst/>
                <a:latin typeface="euclid_circular_a"/>
              </a:rPr>
              <a:t>postorder</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EAE699EC-0808-4E56-9248-29A98284C4F1}"/>
              </a:ext>
            </a:extLst>
          </p:cNvPr>
          <p:cNvSpPr>
            <a:spLocks noGrp="1"/>
          </p:cNvSpPr>
          <p:nvPr>
            <p:ph idx="1"/>
          </p:nvPr>
        </p:nvSpPr>
        <p:spPr>
          <a:xfrm>
            <a:off x="2589212" y="1514475"/>
            <a:ext cx="8915400" cy="5343526"/>
          </a:xfrm>
        </p:spPr>
        <p:txBody>
          <a:bodyPr>
            <a:normAutofit/>
          </a:bodyPr>
          <a:lstStyle/>
          <a:p>
            <a:pPr algn="l"/>
            <a:r>
              <a:rPr lang="en-US" b="0" i="0" dirty="0">
                <a:effectLst/>
                <a:latin typeface="euclid_circular_a"/>
              </a:rPr>
              <a:t>Traversing a tree means visiting every node in the tree. You might, for instance, want to add all the values in the tree or find the largest one. For all these operations, you will need to visit each node of the tree.</a:t>
            </a:r>
          </a:p>
          <a:p>
            <a:pPr algn="l"/>
            <a:r>
              <a:rPr lang="en-US" b="0" i="0" dirty="0">
                <a:effectLst/>
                <a:latin typeface="euclid_circular_a"/>
              </a:rPr>
              <a:t>Linear data structures like arrays, </a:t>
            </a:r>
            <a:r>
              <a:rPr lang="en-US" b="0" i="0" u="none" strike="noStrike" dirty="0">
                <a:solidFill>
                  <a:srgbClr val="0556F3"/>
                </a:solidFill>
                <a:effectLst/>
                <a:latin typeface="euclid_circular_a"/>
                <a:hlinkClick r:id="rId2"/>
              </a:rPr>
              <a:t>stacks</a:t>
            </a:r>
            <a:r>
              <a:rPr lang="en-US" b="0" i="0" dirty="0">
                <a:effectLst/>
                <a:latin typeface="euclid_circular_a"/>
              </a:rPr>
              <a:t>, </a:t>
            </a:r>
            <a:r>
              <a:rPr lang="en-US" b="0" i="0" u="none" strike="noStrike" dirty="0">
                <a:solidFill>
                  <a:srgbClr val="0556F3"/>
                </a:solidFill>
                <a:effectLst/>
                <a:latin typeface="euclid_circular_a"/>
                <a:hlinkClick r:id="rId3"/>
              </a:rPr>
              <a:t>queues</a:t>
            </a:r>
            <a:r>
              <a:rPr lang="en-US" b="0" i="0" dirty="0">
                <a:effectLst/>
                <a:latin typeface="euclid_circular_a"/>
              </a:rPr>
              <a:t>, and </a:t>
            </a:r>
            <a:r>
              <a:rPr lang="en-US" b="0" i="0" u="none" strike="noStrike" dirty="0">
                <a:solidFill>
                  <a:srgbClr val="0556F3"/>
                </a:solidFill>
                <a:effectLst/>
                <a:latin typeface="euclid_circular_a"/>
                <a:hlinkClick r:id="rId4"/>
              </a:rPr>
              <a:t>linked list</a:t>
            </a:r>
            <a:r>
              <a:rPr lang="en-US" b="0" i="0" dirty="0">
                <a:effectLst/>
                <a:latin typeface="euclid_circular_a"/>
              </a:rPr>
              <a:t> have only one way to read the data. But a hierarchical data structure like a </a:t>
            </a:r>
            <a:r>
              <a:rPr lang="en-US" b="0" i="0" u="none" strike="noStrike" dirty="0">
                <a:solidFill>
                  <a:srgbClr val="0556F3"/>
                </a:solidFill>
                <a:effectLst/>
                <a:latin typeface="euclid_circular_a"/>
                <a:hlinkClick r:id="rId5"/>
              </a:rPr>
              <a:t>tree</a:t>
            </a:r>
            <a:r>
              <a:rPr lang="en-US" b="0" i="0" dirty="0">
                <a:effectLst/>
                <a:latin typeface="euclid_circular_a"/>
              </a:rPr>
              <a:t> can be traversed in different ways.</a:t>
            </a:r>
          </a:p>
          <a:p>
            <a:pPr algn="l"/>
            <a:r>
              <a:rPr lang="en-US" dirty="0">
                <a:latin typeface="euclid_circular_a"/>
              </a:rPr>
              <a:t>E</a:t>
            </a:r>
            <a:r>
              <a:rPr lang="en-US" b="0" i="0" dirty="0">
                <a:effectLst/>
                <a:latin typeface="euclid_circular_a"/>
              </a:rPr>
              <a:t>very tree is a combination of</a:t>
            </a:r>
          </a:p>
          <a:p>
            <a:pPr algn="l">
              <a:buFont typeface="Arial" panose="020B0604020202020204" pitchFamily="34" charset="0"/>
              <a:buChar char="•"/>
            </a:pPr>
            <a:r>
              <a:rPr lang="en-US" b="0" i="0" dirty="0">
                <a:effectLst/>
                <a:latin typeface="euclid_circular_a"/>
              </a:rPr>
              <a:t>A node carrying data</a:t>
            </a:r>
          </a:p>
          <a:p>
            <a:pPr algn="l">
              <a:buFont typeface="Arial" panose="020B0604020202020204" pitchFamily="34" charset="0"/>
              <a:buChar char="•"/>
            </a:pPr>
            <a:r>
              <a:rPr lang="en-US" b="0" i="0" dirty="0">
                <a:effectLst/>
                <a:latin typeface="euclid_circular_a"/>
              </a:rPr>
              <a:t>Two subtrees</a:t>
            </a:r>
            <a:endParaRPr lang="en-US" dirty="0">
              <a:latin typeface="euclid_circular_a"/>
            </a:endParaRPr>
          </a:p>
          <a:p>
            <a:pPr algn="l"/>
            <a:r>
              <a:rPr lang="en-US" b="0" i="0" dirty="0">
                <a:effectLst/>
                <a:latin typeface="euclid_circular_a"/>
              </a:rPr>
              <a:t>Remember that our goal is to visit each node, so we need </a:t>
            </a:r>
            <a:r>
              <a:rPr lang="en-US" b="0" i="0" dirty="0" err="1">
                <a:effectLst/>
                <a:latin typeface="euclid_circular_a"/>
              </a:rPr>
              <a:t>tovisit</a:t>
            </a:r>
            <a:r>
              <a:rPr lang="en-US" b="0" i="0" dirty="0">
                <a:effectLst/>
                <a:latin typeface="euclid_circular_a"/>
              </a:rPr>
              <a:t> all the nodes in the subtree, visit the root node and visit all the nodes in the right subtree as </a:t>
            </a:r>
            <a:r>
              <a:rPr lang="en-US" b="0" i="0" dirty="0" err="1">
                <a:effectLst/>
                <a:latin typeface="euclid_circular_a"/>
              </a:rPr>
              <a:t>well.Depending</a:t>
            </a:r>
            <a:r>
              <a:rPr lang="en-US" b="0" i="0" dirty="0">
                <a:effectLst/>
                <a:latin typeface="euclid_circular_a"/>
              </a:rPr>
              <a:t> on the order in which we do </a:t>
            </a:r>
            <a:r>
              <a:rPr lang="en-US" b="0" i="0" dirty="0" err="1">
                <a:effectLst/>
                <a:latin typeface="euclid_circular_a"/>
              </a:rPr>
              <a:t>this,there</a:t>
            </a:r>
            <a:r>
              <a:rPr lang="en-US" b="0" i="0" dirty="0">
                <a:effectLst/>
                <a:latin typeface="euclid_circular_a"/>
              </a:rPr>
              <a:t> can be three types of traversal.</a:t>
            </a:r>
          </a:p>
          <a:p>
            <a:endParaRPr lang="en-IN" dirty="0"/>
          </a:p>
        </p:txBody>
      </p:sp>
    </p:spTree>
    <p:extLst>
      <p:ext uri="{BB962C8B-B14F-4D97-AF65-F5344CB8AC3E}">
        <p14:creationId xmlns:p14="http://schemas.microsoft.com/office/powerpoint/2010/main" val="64909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D72A1-BB42-4680-9537-9F001C3CFAE9}"/>
              </a:ext>
            </a:extLst>
          </p:cNvPr>
          <p:cNvSpPr txBox="1"/>
          <p:nvPr/>
        </p:nvSpPr>
        <p:spPr>
          <a:xfrm>
            <a:off x="1724025" y="981074"/>
            <a:ext cx="10220326" cy="4524315"/>
          </a:xfrm>
          <a:prstGeom prst="rect">
            <a:avLst/>
          </a:prstGeom>
          <a:noFill/>
        </p:spPr>
        <p:txBody>
          <a:bodyPr wrap="square" rtlCol="0">
            <a:spAutoFit/>
          </a:bodyPr>
          <a:lstStyle/>
          <a:p>
            <a:pPr algn="l"/>
            <a:endParaRPr lang="en-US" b="0" i="0" dirty="0">
              <a:effectLst/>
              <a:latin typeface="euclid_circular_a"/>
            </a:endParaRPr>
          </a:p>
          <a:p>
            <a:pPr algn="l"/>
            <a:r>
              <a:rPr lang="en-US" b="1" i="0" dirty="0" err="1">
                <a:solidFill>
                  <a:srgbClr val="25265E"/>
                </a:solidFill>
                <a:effectLst/>
                <a:latin typeface="euclid_circular_a"/>
              </a:rPr>
              <a:t>Inorder</a:t>
            </a:r>
            <a:r>
              <a:rPr lang="en-US" b="1" i="0" dirty="0">
                <a:solidFill>
                  <a:srgbClr val="25265E"/>
                </a:solidFill>
                <a:effectLst/>
                <a:latin typeface="euclid_circular_a"/>
              </a:rPr>
              <a:t> traversal</a:t>
            </a:r>
          </a:p>
          <a:p>
            <a:pPr algn="l">
              <a:buFont typeface="+mj-lt"/>
              <a:buAutoNum type="arabicPeriod"/>
            </a:pPr>
            <a:r>
              <a:rPr lang="en-US" b="0" i="0" dirty="0">
                <a:effectLst/>
                <a:latin typeface="euclid_circular_a"/>
              </a:rPr>
              <a:t>First, visit all the nodes in the left subtree</a:t>
            </a:r>
          </a:p>
          <a:p>
            <a:pPr algn="l">
              <a:buFont typeface="+mj-lt"/>
              <a:buAutoNum type="arabicPeriod"/>
            </a:pPr>
            <a:r>
              <a:rPr lang="en-US" b="0" i="0" dirty="0">
                <a:effectLst/>
                <a:latin typeface="euclid_circular_a"/>
              </a:rPr>
              <a:t>Then the root node</a:t>
            </a:r>
          </a:p>
          <a:p>
            <a:pPr algn="l">
              <a:buFont typeface="+mj-lt"/>
              <a:buAutoNum type="arabicPeriod"/>
            </a:pPr>
            <a:r>
              <a:rPr lang="en-US" b="0" i="0" dirty="0">
                <a:effectLst/>
                <a:latin typeface="euclid_circular_a"/>
              </a:rPr>
              <a:t>Visit all the nodes in the right subtree</a:t>
            </a:r>
          </a:p>
          <a:p>
            <a:endParaRPr lang="en-IN" dirty="0"/>
          </a:p>
          <a:p>
            <a:pPr algn="l"/>
            <a:r>
              <a:rPr lang="en-US" b="1" i="0" dirty="0">
                <a:solidFill>
                  <a:srgbClr val="25265E"/>
                </a:solidFill>
                <a:effectLst/>
                <a:latin typeface="euclid_circular_a"/>
              </a:rPr>
              <a:t>Preorder traversal</a:t>
            </a:r>
          </a:p>
          <a:p>
            <a:pPr algn="l">
              <a:buFont typeface="+mj-lt"/>
              <a:buAutoNum type="arabicPeriod"/>
            </a:pPr>
            <a:r>
              <a:rPr lang="en-US" b="0" i="0" dirty="0">
                <a:effectLst/>
                <a:latin typeface="euclid_circular_a"/>
              </a:rPr>
              <a:t>Visit root node</a:t>
            </a:r>
          </a:p>
          <a:p>
            <a:pPr algn="l">
              <a:buFont typeface="+mj-lt"/>
              <a:buAutoNum type="arabicPeriod"/>
            </a:pPr>
            <a:r>
              <a:rPr lang="en-US" b="0" i="0" dirty="0">
                <a:effectLst/>
                <a:latin typeface="euclid_circular_a"/>
              </a:rPr>
              <a:t>Visit all the nodes in the left subtree</a:t>
            </a:r>
          </a:p>
          <a:p>
            <a:pPr algn="l">
              <a:buFont typeface="+mj-lt"/>
              <a:buAutoNum type="arabicPeriod"/>
            </a:pPr>
            <a:r>
              <a:rPr lang="en-US" b="0" i="0" dirty="0">
                <a:effectLst/>
                <a:latin typeface="euclid_circular_a"/>
              </a:rPr>
              <a:t>Visit all the nodes in the right subtree</a:t>
            </a:r>
          </a:p>
          <a:p>
            <a:endParaRPr lang="en-IN" dirty="0"/>
          </a:p>
          <a:p>
            <a:pPr algn="l"/>
            <a:r>
              <a:rPr lang="en-US" b="1" i="0" dirty="0" err="1">
                <a:solidFill>
                  <a:srgbClr val="25265E"/>
                </a:solidFill>
                <a:effectLst/>
                <a:latin typeface="euclid_circular_a"/>
              </a:rPr>
              <a:t>Postorder</a:t>
            </a:r>
            <a:r>
              <a:rPr lang="en-US" b="1" i="0" dirty="0">
                <a:solidFill>
                  <a:srgbClr val="25265E"/>
                </a:solidFill>
                <a:effectLst/>
                <a:latin typeface="euclid_circular_a"/>
              </a:rPr>
              <a:t> traversal</a:t>
            </a:r>
          </a:p>
          <a:p>
            <a:pPr algn="l">
              <a:buFont typeface="+mj-lt"/>
              <a:buAutoNum type="arabicPeriod"/>
            </a:pPr>
            <a:r>
              <a:rPr lang="en-US" b="0" i="0" dirty="0">
                <a:effectLst/>
                <a:latin typeface="euclid_circular_a"/>
              </a:rPr>
              <a:t>Visit all the nodes in the left subtree</a:t>
            </a:r>
          </a:p>
          <a:p>
            <a:pPr algn="l">
              <a:buFont typeface="+mj-lt"/>
              <a:buAutoNum type="arabicPeriod"/>
            </a:pPr>
            <a:r>
              <a:rPr lang="en-US" b="0" i="0" dirty="0">
                <a:effectLst/>
                <a:latin typeface="euclid_circular_a"/>
              </a:rPr>
              <a:t>Visit all the nodes in the right subtree</a:t>
            </a:r>
          </a:p>
          <a:p>
            <a:pPr algn="l">
              <a:buFont typeface="+mj-lt"/>
              <a:buAutoNum type="arabicPeriod"/>
            </a:pPr>
            <a:r>
              <a:rPr lang="en-US" b="0" i="0" dirty="0">
                <a:effectLst/>
                <a:latin typeface="euclid_circular_a"/>
              </a:rPr>
              <a:t>Visit the root node</a:t>
            </a:r>
          </a:p>
          <a:p>
            <a:endParaRPr lang="en-IN" dirty="0"/>
          </a:p>
        </p:txBody>
      </p:sp>
      <p:pic>
        <p:nvPicPr>
          <p:cNvPr id="3" name="Picture 2" descr="root node with left subtree and right subtree">
            <a:extLst>
              <a:ext uri="{FF2B5EF4-FFF2-40B4-BE49-F238E27FC236}">
                <a16:creationId xmlns:a16="http://schemas.microsoft.com/office/drawing/2014/main" id="{24125989-BADC-497C-973D-72F65C46C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1352611"/>
            <a:ext cx="4524374" cy="320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9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ED89-8575-45D3-919C-7B4451055B75}"/>
              </a:ext>
            </a:extLst>
          </p:cNvPr>
          <p:cNvSpPr>
            <a:spLocks noGrp="1"/>
          </p:cNvSpPr>
          <p:nvPr>
            <p:ph type="title"/>
          </p:nvPr>
        </p:nvSpPr>
        <p:spPr/>
        <p:txBody>
          <a:bodyPr/>
          <a:lstStyle/>
          <a:p>
            <a:r>
              <a:rPr lang="en-IN" b="1" i="0" dirty="0">
                <a:solidFill>
                  <a:srgbClr val="25265E"/>
                </a:solidFill>
                <a:effectLst/>
                <a:latin typeface="euclid_circular_a"/>
              </a:rPr>
              <a:t>Binary Tree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1E867D79-D313-4DB7-A81F-F25964BC1C14}"/>
              </a:ext>
            </a:extLst>
          </p:cNvPr>
          <p:cNvSpPr>
            <a:spLocks noGrp="1"/>
          </p:cNvSpPr>
          <p:nvPr>
            <p:ph idx="1"/>
          </p:nvPr>
        </p:nvSpPr>
        <p:spPr/>
        <p:txBody>
          <a:bodyPr/>
          <a:lstStyle/>
          <a:p>
            <a:pPr algn="l"/>
            <a:r>
              <a:rPr lang="en-US" b="0" i="0" dirty="0">
                <a:effectLst/>
                <a:latin typeface="euclid_circular_a"/>
              </a:rPr>
              <a:t>A binary tree is a tree data structure in which each parent node can have at most two children. Each node of a binary tree consists of three items:</a:t>
            </a:r>
          </a:p>
          <a:p>
            <a:pPr algn="l">
              <a:buFont typeface="Arial" panose="020B0604020202020204" pitchFamily="34" charset="0"/>
              <a:buChar char="•"/>
            </a:pPr>
            <a:r>
              <a:rPr lang="en-US" b="0" i="0" dirty="0">
                <a:effectLst/>
                <a:latin typeface="euclid_circular_a"/>
              </a:rPr>
              <a:t>data item</a:t>
            </a:r>
          </a:p>
          <a:p>
            <a:pPr algn="l">
              <a:buFont typeface="Arial" panose="020B0604020202020204" pitchFamily="34" charset="0"/>
              <a:buChar char="•"/>
            </a:pPr>
            <a:r>
              <a:rPr lang="en-US" b="0" i="0" dirty="0">
                <a:effectLst/>
                <a:latin typeface="euclid_circular_a"/>
              </a:rPr>
              <a:t>address of left child</a:t>
            </a:r>
          </a:p>
          <a:p>
            <a:pPr algn="l">
              <a:buFont typeface="Arial" panose="020B0604020202020204" pitchFamily="34" charset="0"/>
              <a:buChar char="•"/>
            </a:pPr>
            <a:r>
              <a:rPr lang="en-US" b="0" i="0" dirty="0">
                <a:effectLst/>
                <a:latin typeface="euclid_circular_a"/>
              </a:rPr>
              <a:t>address of right child</a:t>
            </a:r>
          </a:p>
          <a:p>
            <a:pPr marL="0" indent="0">
              <a:buNone/>
            </a:pPr>
            <a:endParaRPr lang="en-IN" dirty="0"/>
          </a:p>
        </p:txBody>
      </p:sp>
    </p:spTree>
    <p:extLst>
      <p:ext uri="{BB962C8B-B14F-4D97-AF65-F5344CB8AC3E}">
        <p14:creationId xmlns:p14="http://schemas.microsoft.com/office/powerpoint/2010/main" val="244780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4B80-4FE0-402F-B3A0-913A6092499C}"/>
              </a:ext>
            </a:extLst>
          </p:cNvPr>
          <p:cNvSpPr>
            <a:spLocks noGrp="1"/>
          </p:cNvSpPr>
          <p:nvPr>
            <p:ph type="title"/>
          </p:nvPr>
        </p:nvSpPr>
        <p:spPr/>
        <p:txBody>
          <a:bodyPr/>
          <a:lstStyle/>
          <a:p>
            <a:r>
              <a:rPr lang="en-IN" b="1" i="0" dirty="0">
                <a:solidFill>
                  <a:srgbClr val="25265E"/>
                </a:solidFill>
                <a:effectLst/>
                <a:latin typeface="euclid_circular_a"/>
              </a:rPr>
              <a:t>Types of Binary Tree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D3B7183D-6BBE-40F1-9314-573D6C1D79DF}"/>
              </a:ext>
            </a:extLst>
          </p:cNvPr>
          <p:cNvSpPr>
            <a:spLocks noGrp="1"/>
          </p:cNvSpPr>
          <p:nvPr>
            <p:ph idx="1"/>
          </p:nvPr>
        </p:nvSpPr>
        <p:spPr/>
        <p:txBody>
          <a:bodyPr/>
          <a:lstStyle/>
          <a:p>
            <a:pPr marL="0" indent="0" algn="l">
              <a:buNone/>
            </a:pPr>
            <a:r>
              <a:rPr lang="en-US" b="1" i="0" dirty="0">
                <a:solidFill>
                  <a:srgbClr val="25265E"/>
                </a:solidFill>
                <a:effectLst/>
                <a:latin typeface="euclid_circular_a"/>
              </a:rPr>
              <a:t>1. Full Binary Tree</a:t>
            </a:r>
          </a:p>
          <a:p>
            <a:pPr algn="l"/>
            <a:r>
              <a:rPr lang="en-US" b="0" i="0" dirty="0">
                <a:effectLst/>
                <a:latin typeface="euclid_circular_a"/>
              </a:rPr>
              <a:t>A full Binary tree is a special type of binary tree in which every parent node/internal node has either two or no children.</a:t>
            </a:r>
          </a:p>
          <a:p>
            <a:endParaRPr lang="en-IN" dirty="0"/>
          </a:p>
        </p:txBody>
      </p:sp>
      <p:pic>
        <p:nvPicPr>
          <p:cNvPr id="4" name="Picture 2" descr="Full binary tree">
            <a:extLst>
              <a:ext uri="{FF2B5EF4-FFF2-40B4-BE49-F238E27FC236}">
                <a16:creationId xmlns:a16="http://schemas.microsoft.com/office/drawing/2014/main" id="{AB6220FA-BDA3-4629-B28D-84E723E6C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262" y="3101347"/>
            <a:ext cx="2533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2424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439</TotalTime>
  <Words>2966</Words>
  <Application>Microsoft Office PowerPoint</Application>
  <PresentationFormat>Widescreen</PresentationFormat>
  <Paragraphs>196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Century Gothic</vt:lpstr>
      <vt:lpstr>euclid_circular_a</vt:lpstr>
      <vt:lpstr>Times New Roman</vt:lpstr>
      <vt:lpstr>urw-din</vt:lpstr>
      <vt:lpstr>verdana</vt:lpstr>
      <vt:lpstr>Wingdings 3</vt:lpstr>
      <vt:lpstr>Wisp</vt:lpstr>
      <vt:lpstr>Tree data structures</vt:lpstr>
      <vt:lpstr>Tree Data Structure </vt:lpstr>
      <vt:lpstr>Tree Terminologies </vt:lpstr>
      <vt:lpstr>Types of Tree </vt:lpstr>
      <vt:lpstr>Tree Applications </vt:lpstr>
      <vt:lpstr>Tree Traversal - inorder, preorder and postorder </vt:lpstr>
      <vt:lpstr>PowerPoint Presentation</vt:lpstr>
      <vt:lpstr>Binary Tree </vt:lpstr>
      <vt:lpstr>Types of Binary Tree </vt:lpstr>
      <vt:lpstr>PowerPoint Presentation</vt:lpstr>
      <vt:lpstr>PowerPoint Presentation</vt:lpstr>
      <vt:lpstr>PowerPoint Presentation</vt:lpstr>
      <vt:lpstr>PowerPoint Presentation</vt:lpstr>
      <vt:lpstr>Binary Tree Applications </vt:lpstr>
      <vt:lpstr>Binary Search Tree(BST) </vt:lpstr>
      <vt:lpstr>The binary tree on the right isn't a binary search tree because the right subtree of the node "3" contains a value smaller than it.</vt:lpstr>
      <vt:lpstr>Search Operation The algorithm depends on the property of BST that if each left subtree has values below root and each right subtree has values above the root. If the value is below the root, we can say for sure that the value is not in the right subtree; we need to only search in the left subtree and if the value is above the root, we can say for sure that the value is not in the left subtree; we need to only search in the right subtree. </vt:lpstr>
      <vt:lpstr>Insert Operation  Inserting a value in the correct position is similar to searching because we try to maintain the rule that the left subtree is lesser than root and the right subtree is larger than root.  We keep going to either right subtree or left subtree depending on the value and when we reach a point left or right subtree is null, we put the new node there.</vt:lpstr>
      <vt:lpstr>Deletion Operation There are three cases for deleting a node from a binary search tree.  Case I In the first case, the node to be deleted is the leaf node. In such a case, simply delete the node from the tree.  </vt:lpstr>
      <vt:lpstr>Case II In the second case, the node to be deleted lies has a single child node. In such a case follow the steps below: Replace that node with its child node. Remove the child node from its original position. </vt:lpstr>
      <vt:lpstr>Case III In the third case, the node to be deleted has two children. In such a case follow the steps below: Get the inorder successor of that node. Replace the node with the inorder successor. Remove the inorder successor from its original position.  </vt:lpstr>
      <vt:lpstr>B-tree</vt:lpstr>
      <vt:lpstr>B-tree Properties </vt:lpstr>
      <vt:lpstr>  B tree</vt:lpstr>
      <vt:lpstr>A B tree of order 4 is shown in the following image. </vt:lpstr>
      <vt:lpstr>Create node in b-tree</vt:lpstr>
      <vt:lpstr>Searching an element in a B-tree </vt:lpstr>
      <vt:lpstr>Searching in B tree</vt:lpstr>
      <vt:lpstr>Insertion into a B-tree </vt:lpstr>
      <vt:lpstr>PowerPoint Presentation</vt:lpstr>
      <vt:lpstr>Deletion from a B-tree </vt:lpstr>
      <vt:lpstr>Deletion Operation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data structures</dc:title>
  <dc:creator>Sneha S Shet</dc:creator>
  <cp:lastModifiedBy>Sneha S Shet</cp:lastModifiedBy>
  <cp:revision>8</cp:revision>
  <dcterms:created xsi:type="dcterms:W3CDTF">2021-11-30T13:31:50Z</dcterms:created>
  <dcterms:modified xsi:type="dcterms:W3CDTF">2021-12-02T07:47:14Z</dcterms:modified>
</cp:coreProperties>
</file>