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8" r:id="rId8"/>
    <p:sldId id="262" r:id="rId9"/>
    <p:sldId id="264" r:id="rId10"/>
    <p:sldId id="265" r:id="rId11"/>
    <p:sldId id="267" r:id="rId12"/>
    <p:sldId id="270" r:id="rId13"/>
    <p:sldId id="263" r:id="rId14"/>
    <p:sldId id="269" r:id="rId15"/>
    <p:sldId id="271" r:id="rId16"/>
    <p:sldId id="272" r:id="rId17"/>
    <p:sldId id="275" r:id="rId18"/>
    <p:sldId id="276" r:id="rId19"/>
    <p:sldId id="277" r:id="rId20"/>
    <p:sldId id="278" r:id="rId21"/>
    <p:sldId id="279" r:id="rId22"/>
    <p:sldId id="280" r:id="rId23"/>
    <p:sldId id="285" r:id="rId24"/>
    <p:sldId id="281" r:id="rId25"/>
    <p:sldId id="282" r:id="rId26"/>
    <p:sldId id="283" r:id="rId27"/>
    <p:sldId id="284" r:id="rId28"/>
    <p:sldId id="286" r:id="rId29"/>
    <p:sldId id="287" r:id="rId30"/>
    <p:sldId id="288" r:id="rId31"/>
    <p:sldId id="289" r:id="rId32"/>
    <p:sldId id="290" r:id="rId33"/>
    <p:sldId id="291" r:id="rId34"/>
    <p:sldId id="292" r:id="rId35"/>
    <p:sldId id="29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CD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71B834-7C76-47F0-AE62-6EA2382DEB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FCA9AD3-C9FE-45BA-B90D-5A4BFC4210F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746D2B-F5C2-4463-A6D0-2ED37B218E95}" type="datetimeFigureOut">
              <a:rPr lang="en-IN" smtClean="0"/>
              <a:t>19-12-2021</a:t>
            </a:fld>
            <a:endParaRPr lang="en-IN"/>
          </a:p>
        </p:txBody>
      </p:sp>
      <p:sp>
        <p:nvSpPr>
          <p:cNvPr id="4" name="Slide Image Placeholder 3">
            <a:extLst>
              <a:ext uri="{FF2B5EF4-FFF2-40B4-BE49-F238E27FC236}">
                <a16:creationId xmlns:a16="http://schemas.microsoft.com/office/drawing/2014/main" id="{635EE0A5-3595-4070-B90E-5FCC19A990C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a:extLst>
              <a:ext uri="{FF2B5EF4-FFF2-40B4-BE49-F238E27FC236}">
                <a16:creationId xmlns:a16="http://schemas.microsoft.com/office/drawing/2014/main" id="{DEBE86B4-C539-44DC-89C3-D460187207C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a:extLst>
              <a:ext uri="{FF2B5EF4-FFF2-40B4-BE49-F238E27FC236}">
                <a16:creationId xmlns:a16="http://schemas.microsoft.com/office/drawing/2014/main" id="{52CEA53F-302A-4921-9FBF-1D239335DCE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a:extLst>
              <a:ext uri="{FF2B5EF4-FFF2-40B4-BE49-F238E27FC236}">
                <a16:creationId xmlns:a16="http://schemas.microsoft.com/office/drawing/2014/main" id="{59E96BD4-F558-41ED-A6D9-25C4117506C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A399C7-B35B-4B41-8D0E-4E66E196DF9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12/19/2021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www.w3schools.com/python/python_sets.asp" TargetMode="External"/><Relationship Id="rId2" Type="http://schemas.openxmlformats.org/officeDocument/2006/relationships/hyperlink" Target="https://www.w3schools.com/python/python_tuples.asp" TargetMode="External"/><Relationship Id="rId1" Type="http://schemas.openxmlformats.org/officeDocument/2006/relationships/slideLayout" Target="../slideLayouts/slideLayout2.xml"/><Relationship Id="rId4" Type="http://schemas.openxmlformats.org/officeDocument/2006/relationships/hyperlink" Target="https://www.w3schools.com/python/python_dictionaries.asp"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com/python/python_sets.asp" TargetMode="External"/><Relationship Id="rId2" Type="http://schemas.openxmlformats.org/officeDocument/2006/relationships/hyperlink" Target="https://www.w3schools.com/python/python_tuples.asp" TargetMode="External"/><Relationship Id="rId1" Type="http://schemas.openxmlformats.org/officeDocument/2006/relationships/slideLayout" Target="../slideLayouts/slideLayout2.xml"/><Relationship Id="rId4" Type="http://schemas.openxmlformats.org/officeDocument/2006/relationships/hyperlink" Target="https://www.w3schools.com/python/python_dictionaries.as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tutorialspoint.com/python/list_min.htm" TargetMode="External"/><Relationship Id="rId2" Type="http://schemas.openxmlformats.org/officeDocument/2006/relationships/hyperlink" Target="https://www.tutorialspoint.com/python/list_max.htm" TargetMode="External"/><Relationship Id="rId1" Type="http://schemas.openxmlformats.org/officeDocument/2006/relationships/slideLayout" Target="../slideLayouts/slideLayout2.xml"/><Relationship Id="rId4" Type="http://schemas.openxmlformats.org/officeDocument/2006/relationships/hyperlink" Target="https://www.tutorialspoint.com/python/list_list.htm"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www.tutorialspoint.com/python/list_remove.htm" TargetMode="External"/><Relationship Id="rId3" Type="http://schemas.openxmlformats.org/officeDocument/2006/relationships/hyperlink" Target="https://www.tutorialspoint.com/python/list_count.htm" TargetMode="External"/><Relationship Id="rId7" Type="http://schemas.openxmlformats.org/officeDocument/2006/relationships/hyperlink" Target="https://www.tutorialspoint.com/python/list_pop.htm" TargetMode="External"/><Relationship Id="rId2" Type="http://schemas.openxmlformats.org/officeDocument/2006/relationships/hyperlink" Target="https://www.tutorialspoint.com/python/list_append.htm" TargetMode="External"/><Relationship Id="rId1" Type="http://schemas.openxmlformats.org/officeDocument/2006/relationships/slideLayout" Target="../slideLayouts/slideLayout2.xml"/><Relationship Id="rId6" Type="http://schemas.openxmlformats.org/officeDocument/2006/relationships/hyperlink" Target="https://www.tutorialspoint.com/python/list_insert.htm" TargetMode="External"/><Relationship Id="rId5" Type="http://schemas.openxmlformats.org/officeDocument/2006/relationships/hyperlink" Target="https://www.tutorialspoint.com/python/list_index.htm" TargetMode="External"/><Relationship Id="rId10" Type="http://schemas.openxmlformats.org/officeDocument/2006/relationships/hyperlink" Target="https://www.tutorialspoint.com/python/list_sort.htm" TargetMode="External"/><Relationship Id="rId4" Type="http://schemas.openxmlformats.org/officeDocument/2006/relationships/hyperlink" Target="https://www.tutorialspoint.com/python/list_extend.htm" TargetMode="External"/><Relationship Id="rId9" Type="http://schemas.openxmlformats.org/officeDocument/2006/relationships/hyperlink" Target="https://www.tutorialspoint.com/python/list_reverse.ht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w3schools.com/python/ref_tuple_index.asp" TargetMode="External"/><Relationship Id="rId2" Type="http://schemas.openxmlformats.org/officeDocument/2006/relationships/hyperlink" Target="https://www.w3schools.com/python/ref_tuple_count.as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www.w3schools.com/python/ref_dictionary_pop.asp" TargetMode="External"/><Relationship Id="rId3" Type="http://schemas.openxmlformats.org/officeDocument/2006/relationships/hyperlink" Target="https://www.w3schools.com/python/ref_dictionary_copy.asp" TargetMode="External"/><Relationship Id="rId7" Type="http://schemas.openxmlformats.org/officeDocument/2006/relationships/hyperlink" Target="https://www.w3schools.com/python/ref_dictionary_keys.asp" TargetMode="External"/><Relationship Id="rId12" Type="http://schemas.openxmlformats.org/officeDocument/2006/relationships/hyperlink" Target="https://www.w3schools.com/python/ref_dictionary_values.asp" TargetMode="External"/><Relationship Id="rId2" Type="http://schemas.openxmlformats.org/officeDocument/2006/relationships/hyperlink" Target="https://www.w3schools.com/python/ref_dictionary_clear.asp" TargetMode="External"/><Relationship Id="rId1" Type="http://schemas.openxmlformats.org/officeDocument/2006/relationships/slideLayout" Target="../slideLayouts/slideLayout7.xml"/><Relationship Id="rId6" Type="http://schemas.openxmlformats.org/officeDocument/2006/relationships/hyperlink" Target="https://www.w3schools.com/python/ref_dictionary_items.asp" TargetMode="External"/><Relationship Id="rId11" Type="http://schemas.openxmlformats.org/officeDocument/2006/relationships/hyperlink" Target="https://www.w3schools.com/python/ref_dictionary_update.asp" TargetMode="External"/><Relationship Id="rId5" Type="http://schemas.openxmlformats.org/officeDocument/2006/relationships/hyperlink" Target="https://www.w3schools.com/python/ref_dictionary_get.asp" TargetMode="External"/><Relationship Id="rId10" Type="http://schemas.openxmlformats.org/officeDocument/2006/relationships/hyperlink" Target="https://www.w3schools.com/python/ref_dictionary_setdefault.asp" TargetMode="External"/><Relationship Id="rId4" Type="http://schemas.openxmlformats.org/officeDocument/2006/relationships/hyperlink" Target="https://www.w3schools.com/python/ref_dictionary_fromkeys.asp" TargetMode="External"/><Relationship Id="rId9" Type="http://schemas.openxmlformats.org/officeDocument/2006/relationships/hyperlink" Target="https://www.w3schools.com/python/ref_dictionary_popitem.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B25F-87A8-479D-B00B-8C35FAADC53C}"/>
              </a:ext>
            </a:extLst>
          </p:cNvPr>
          <p:cNvSpPr>
            <a:spLocks noGrp="1"/>
          </p:cNvSpPr>
          <p:nvPr>
            <p:ph type="ctrTitle"/>
          </p:nvPr>
        </p:nvSpPr>
        <p:spPr/>
        <p:txBody>
          <a:bodyPr/>
          <a:lstStyle/>
          <a:p>
            <a:pPr algn="l"/>
            <a:r>
              <a:rPr lang="en-US" dirty="0"/>
              <a:t>PYTHON </a:t>
            </a:r>
            <a:endParaRPr lang="en-IN" dirty="0"/>
          </a:p>
        </p:txBody>
      </p:sp>
      <p:sp>
        <p:nvSpPr>
          <p:cNvPr id="3" name="Subtitle 2">
            <a:extLst>
              <a:ext uri="{FF2B5EF4-FFF2-40B4-BE49-F238E27FC236}">
                <a16:creationId xmlns:a16="http://schemas.microsoft.com/office/drawing/2014/main" id="{286AF7DC-B414-4318-8CF2-1D3DA85D6FD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96849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834B-FB37-4F19-A234-12B9C0B69CD4}"/>
              </a:ext>
            </a:extLst>
          </p:cNvPr>
          <p:cNvSpPr>
            <a:spLocks noGrp="1"/>
          </p:cNvSpPr>
          <p:nvPr>
            <p:ph type="title"/>
          </p:nvPr>
        </p:nvSpPr>
        <p:spPr/>
        <p:txBody>
          <a:bodyPr/>
          <a:lstStyle/>
          <a:p>
            <a:r>
              <a:rPr lang="en-US" dirty="0"/>
              <a:t>PYTHON COMMENTS</a:t>
            </a:r>
            <a:endParaRPr lang="en-IN" dirty="0"/>
          </a:p>
        </p:txBody>
      </p:sp>
      <p:sp>
        <p:nvSpPr>
          <p:cNvPr id="3" name="Content Placeholder 2">
            <a:extLst>
              <a:ext uri="{FF2B5EF4-FFF2-40B4-BE49-F238E27FC236}">
                <a16:creationId xmlns:a16="http://schemas.microsoft.com/office/drawing/2014/main" id="{853BBE2E-0965-46BF-BFED-E9FBB840B707}"/>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Comments can be used to explain Python code.</a:t>
            </a:r>
          </a:p>
          <a:p>
            <a:pPr algn="l"/>
            <a:r>
              <a:rPr lang="en-US" b="0" i="0" dirty="0">
                <a:solidFill>
                  <a:srgbClr val="000000"/>
                </a:solidFill>
                <a:effectLst/>
                <a:latin typeface="Verdana" panose="020B0604030504040204" pitchFamily="34" charset="0"/>
              </a:rPr>
              <a:t>Comments can be used to make the code more readable.</a:t>
            </a:r>
          </a:p>
          <a:p>
            <a:pPr algn="l"/>
            <a:r>
              <a:rPr lang="en-US" b="0" i="0" dirty="0">
                <a:solidFill>
                  <a:srgbClr val="000000"/>
                </a:solidFill>
                <a:effectLst/>
                <a:latin typeface="Verdana" panose="020B0604030504040204" pitchFamily="34" charset="0"/>
              </a:rPr>
              <a:t>Comments can be used to prevent execution when testing code.</a:t>
            </a:r>
          </a:p>
          <a:p>
            <a:pPr marL="0" indent="0">
              <a:buNone/>
            </a:pPr>
            <a:endParaRPr lang="en-US" dirty="0"/>
          </a:p>
          <a:p>
            <a:pPr marL="0" indent="0">
              <a:buNone/>
            </a:pPr>
            <a:r>
              <a:rPr lang="en-US" dirty="0"/>
              <a:t>CREATING COMMENT:</a:t>
            </a:r>
          </a:p>
          <a:p>
            <a:r>
              <a:rPr lang="en-IN" b="0" i="0" dirty="0">
                <a:solidFill>
                  <a:srgbClr val="000000"/>
                </a:solidFill>
                <a:effectLst/>
                <a:latin typeface="Verdana" panose="020B0604030504040204" pitchFamily="34" charset="0"/>
              </a:rPr>
              <a:t>Comments starts with a</a:t>
            </a:r>
            <a:r>
              <a:rPr lang="en-US" b="0" i="0" dirty="0">
                <a:solidFill>
                  <a:srgbClr val="000000"/>
                </a:solidFill>
                <a:effectLst/>
                <a:latin typeface="Verdana" panose="020B0604030504040204" pitchFamily="34" charset="0"/>
              </a:rPr>
              <a:t> </a:t>
            </a:r>
            <a:r>
              <a:rPr lang="en-US" b="0" i="0" dirty="0">
                <a:solidFill>
                  <a:srgbClr val="000000"/>
                </a:solidFill>
                <a:effectLst/>
                <a:highlight>
                  <a:srgbClr val="FFFF00"/>
                </a:highlight>
                <a:latin typeface="Verdana" panose="020B0604030504040204" pitchFamily="34" charset="0"/>
              </a:rPr>
              <a:t>#</a:t>
            </a:r>
            <a:r>
              <a:rPr lang="en-US" b="0" i="0" dirty="0">
                <a:solidFill>
                  <a:srgbClr val="000000"/>
                </a:solidFill>
                <a:effectLst/>
                <a:latin typeface="Verdana" panose="020B0604030504040204" pitchFamily="34" charset="0"/>
              </a:rPr>
              <a:t> and python will ignore them.</a:t>
            </a:r>
          </a:p>
          <a:p>
            <a:pPr marL="0" indent="0" algn="l">
              <a:buNone/>
            </a:pPr>
            <a:r>
              <a:rPr lang="en-US" b="0" i="0" dirty="0">
                <a:solidFill>
                  <a:srgbClr val="000000"/>
                </a:solidFill>
                <a:effectLst/>
                <a:latin typeface="Segoe UI" panose="020B0502040204020203" pitchFamily="34" charset="0"/>
              </a:rPr>
              <a:t>Example</a:t>
            </a:r>
          </a:p>
          <a:p>
            <a:pPr algn="l"/>
            <a:r>
              <a:rPr lang="en-US" b="0" i="0" dirty="0">
                <a:solidFill>
                  <a:srgbClr val="008000"/>
                </a:solidFill>
                <a:effectLst/>
                <a:latin typeface="Consolas" panose="020B0609020204030204" pitchFamily="49" charset="0"/>
              </a:rPr>
              <a:t>#This is a comment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992250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DAB37-D22C-4C4A-B724-76C94B0E18D4}"/>
              </a:ext>
            </a:extLst>
          </p:cNvPr>
          <p:cNvSpPr>
            <a:spLocks noGrp="1"/>
          </p:cNvSpPr>
          <p:nvPr>
            <p:ph type="title"/>
          </p:nvPr>
        </p:nvSpPr>
        <p:spPr>
          <a:xfrm>
            <a:off x="677334" y="609600"/>
            <a:ext cx="8596668" cy="5187518"/>
          </a:xfrm>
        </p:spPr>
        <p:txBody>
          <a:bodyPr>
            <a:normAutofit/>
          </a:bodyPr>
          <a:lstStyle/>
          <a:p>
            <a:pPr marL="285750" indent="-285750" algn="l">
              <a:buFont typeface="Arial" panose="020B0604020202020204" pitchFamily="34" charset="0"/>
              <a:buChar char="•"/>
            </a:pPr>
            <a:r>
              <a:rPr lang="en-US" sz="1800" b="0" i="0" dirty="0">
                <a:solidFill>
                  <a:srgbClr val="000000"/>
                </a:solidFill>
                <a:effectLst/>
                <a:latin typeface="Verdana" panose="020B0604030504040204" pitchFamily="34" charset="0"/>
              </a:rPr>
              <a:t>Comments can be placed at the end of a line, and Python will ignore the rest of the line:</a:t>
            </a:r>
            <a:br>
              <a:rPr lang="en-US" sz="1800" b="0" i="0" dirty="0">
                <a:solidFill>
                  <a:srgbClr val="000000"/>
                </a:solidFill>
                <a:effectLst/>
                <a:latin typeface="Verdana" panose="020B0604030504040204" pitchFamily="34" charset="0"/>
              </a:rPr>
            </a:br>
            <a:br>
              <a:rPr lang="en-US" sz="1050" b="0" i="0" dirty="0">
                <a:solidFill>
                  <a:srgbClr val="000000"/>
                </a:solidFill>
                <a:effectLst/>
                <a:latin typeface="Verdana" panose="020B0604030504040204" pitchFamily="34" charset="0"/>
              </a:rPr>
            </a:br>
            <a:r>
              <a:rPr lang="en-US" sz="1800" b="0" i="0" dirty="0">
                <a:solidFill>
                  <a:srgbClr val="0000CD"/>
                </a:solidFill>
                <a:effectLst/>
                <a:latin typeface="Verdana" panose="020B0604030504040204" pitchFamily="34" charset="0"/>
                <a:ea typeface="Verdana" panose="020B0604030504040204" pitchFamily="34" charset="0"/>
              </a:rPr>
              <a:t>print</a:t>
            </a:r>
            <a:r>
              <a:rPr lang="en-US" sz="1800" b="0" i="0" dirty="0">
                <a:solidFill>
                  <a:srgbClr val="000000"/>
                </a:solidFill>
                <a:effectLst/>
                <a:latin typeface="Verdana" panose="020B0604030504040204" pitchFamily="34" charset="0"/>
                <a:ea typeface="Verdana" panose="020B0604030504040204" pitchFamily="34" charset="0"/>
              </a:rPr>
              <a:t>(</a:t>
            </a:r>
            <a:r>
              <a:rPr lang="en-US" sz="1800" b="0" i="0" dirty="0">
                <a:solidFill>
                  <a:srgbClr val="A52A2A"/>
                </a:solidFill>
                <a:effectLst/>
                <a:latin typeface="Verdana" panose="020B0604030504040204" pitchFamily="34" charset="0"/>
                <a:ea typeface="Verdana" panose="020B0604030504040204" pitchFamily="34" charset="0"/>
              </a:rPr>
              <a:t>"Hello, World!"</a:t>
            </a:r>
            <a:r>
              <a:rPr lang="en-US" sz="1800" b="0" i="0" dirty="0">
                <a:solidFill>
                  <a:srgbClr val="000000"/>
                </a:solidFill>
                <a:effectLst/>
                <a:latin typeface="Verdana" panose="020B0604030504040204" pitchFamily="34" charset="0"/>
                <a:ea typeface="Verdana" panose="020B0604030504040204" pitchFamily="34" charset="0"/>
              </a:rPr>
              <a:t>) </a:t>
            </a:r>
            <a:r>
              <a:rPr lang="en-US" sz="1800" b="0" i="0" dirty="0">
                <a:solidFill>
                  <a:srgbClr val="008000"/>
                </a:solidFill>
                <a:effectLst/>
                <a:latin typeface="Verdana" panose="020B0604030504040204" pitchFamily="34" charset="0"/>
                <a:ea typeface="Verdana" panose="020B0604030504040204" pitchFamily="34" charset="0"/>
              </a:rPr>
              <a:t>#This is </a:t>
            </a:r>
            <a:r>
              <a:rPr lang="en-US" sz="1800" b="0" i="0">
                <a:solidFill>
                  <a:srgbClr val="008000"/>
                </a:solidFill>
                <a:effectLst/>
                <a:latin typeface="Verdana" panose="020B0604030504040204" pitchFamily="34" charset="0"/>
                <a:ea typeface="Verdana" panose="020B0604030504040204" pitchFamily="34" charset="0"/>
              </a:rPr>
              <a:t>a comment</a:t>
            </a:r>
            <a:br>
              <a:rPr lang="en-US" sz="1800">
                <a:solidFill>
                  <a:srgbClr val="008000"/>
                </a:solidFill>
                <a:latin typeface="Verdana" panose="020B0604030504040204" pitchFamily="34" charset="0"/>
                <a:ea typeface="Verdana" panose="020B0604030504040204" pitchFamily="34" charset="0"/>
              </a:rPr>
            </a:br>
            <a:br>
              <a:rPr lang="en-US" sz="1800">
                <a:solidFill>
                  <a:srgbClr val="008000"/>
                </a:solidFill>
                <a:latin typeface="Verdana" panose="020B0604030504040204" pitchFamily="34" charset="0"/>
                <a:ea typeface="Verdana" panose="020B0604030504040204" pitchFamily="34" charset="0"/>
              </a:rPr>
            </a:br>
            <a:r>
              <a:rPr lang="en-US" sz="1800" b="0" i="0">
                <a:solidFill>
                  <a:srgbClr val="000000"/>
                </a:solidFill>
                <a:effectLst/>
                <a:latin typeface="Verdana" panose="020B0604030504040204" pitchFamily="34" charset="0"/>
              </a:rPr>
              <a:t>A </a:t>
            </a:r>
            <a:r>
              <a:rPr lang="en-US" sz="1800" b="0" i="0" dirty="0">
                <a:solidFill>
                  <a:srgbClr val="000000"/>
                </a:solidFill>
                <a:effectLst/>
                <a:latin typeface="Verdana" panose="020B0604030504040204" pitchFamily="34" charset="0"/>
              </a:rPr>
              <a:t>comment does not have to be text that explains the code, it can also be used to prevent Python from executing </a:t>
            </a:r>
            <a:r>
              <a:rPr lang="en-US" sz="1800" b="0" i="0">
                <a:solidFill>
                  <a:srgbClr val="000000"/>
                </a:solidFill>
                <a:effectLst/>
                <a:latin typeface="Verdana" panose="020B0604030504040204" pitchFamily="34" charset="0"/>
              </a:rPr>
              <a:t>code:</a:t>
            </a:r>
            <a:br>
              <a:rPr lang="en-US" sz="1800" b="0" i="0">
                <a:solidFill>
                  <a:srgbClr val="000000"/>
                </a:solidFill>
                <a:effectLst/>
                <a:latin typeface="Verdana" panose="020B0604030504040204" pitchFamily="34" charset="0"/>
              </a:rPr>
            </a:br>
            <a:br>
              <a:rPr lang="en-US" sz="800" b="0" i="0" dirty="0">
                <a:solidFill>
                  <a:srgbClr val="000000"/>
                </a:solidFill>
                <a:effectLst/>
                <a:latin typeface="Verdana" panose="020B0604030504040204" pitchFamily="34" charset="0"/>
              </a:rPr>
            </a:br>
            <a:br>
              <a:rPr lang="en-US" sz="800" b="0" i="0" dirty="0">
                <a:solidFill>
                  <a:srgbClr val="000000"/>
                </a:solidFill>
                <a:effectLst/>
                <a:latin typeface="Verdana" panose="020B0604030504040204" pitchFamily="34" charset="0"/>
              </a:rPr>
            </a:br>
            <a:br>
              <a:rPr lang="en-US" sz="1050" b="0" i="0" dirty="0">
                <a:solidFill>
                  <a:srgbClr val="000000"/>
                </a:solidFill>
                <a:effectLst/>
                <a:latin typeface="Consolas" panose="020B0609020204030204" pitchFamily="49" charset="0"/>
              </a:rPr>
            </a:br>
            <a:r>
              <a:rPr lang="en-US" sz="1050" dirty="0">
                <a:solidFill>
                  <a:srgbClr val="FFFFFF"/>
                </a:solidFill>
                <a:latin typeface="Source Sans Pro" panose="020B0503030403020204" pitchFamily="34" charset="0"/>
              </a:rPr>
              <a:t>Try it Yourself </a:t>
            </a:r>
            <a:endParaRPr lang="en-I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45643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5F0C9-A9E1-4550-9135-17A9489B673C}"/>
              </a:ext>
            </a:extLst>
          </p:cNvPr>
          <p:cNvSpPr>
            <a:spLocks noGrp="1"/>
          </p:cNvSpPr>
          <p:nvPr>
            <p:ph type="title"/>
          </p:nvPr>
        </p:nvSpPr>
        <p:spPr/>
        <p:txBody>
          <a:bodyPr/>
          <a:lstStyle/>
          <a:p>
            <a:r>
              <a:rPr lang="en-US" dirty="0"/>
              <a:t>VARIABLES</a:t>
            </a:r>
            <a:endParaRPr lang="en-IN" dirty="0"/>
          </a:p>
        </p:txBody>
      </p:sp>
      <p:sp>
        <p:nvSpPr>
          <p:cNvPr id="3" name="Content Placeholder 2">
            <a:extLst>
              <a:ext uri="{FF2B5EF4-FFF2-40B4-BE49-F238E27FC236}">
                <a16:creationId xmlns:a16="http://schemas.microsoft.com/office/drawing/2014/main" id="{2E8BF728-7C8E-47DB-8A2E-C2DD93320B40}"/>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Variables are containers for storing data values.</a:t>
            </a:r>
          </a:p>
          <a:p>
            <a:endParaRPr lang="en-US" dirty="0">
              <a:solidFill>
                <a:srgbClr val="000000"/>
              </a:solidFill>
              <a:latin typeface="Verdana" panose="020B0604030504040204" pitchFamily="34" charset="0"/>
            </a:endParaRPr>
          </a:p>
          <a:p>
            <a:pPr marL="0" indent="0">
              <a:buNone/>
            </a:pPr>
            <a:r>
              <a:rPr lang="en-US" dirty="0">
                <a:solidFill>
                  <a:srgbClr val="000000"/>
                </a:solidFill>
                <a:latin typeface="Verdana" panose="020B0604030504040204" pitchFamily="34" charset="0"/>
              </a:rPr>
              <a:t>EX: x = 36 </a:t>
            </a:r>
          </a:p>
          <a:p>
            <a:pPr marL="0" indent="0">
              <a:buNone/>
            </a:pPr>
            <a:r>
              <a:rPr lang="en-US" dirty="0" err="1">
                <a:solidFill>
                  <a:srgbClr val="000000"/>
                </a:solidFill>
                <a:latin typeface="Verdana" panose="020B0604030504040204" pitchFamily="34" charset="0"/>
              </a:rPr>
              <a:t>i.e</a:t>
            </a:r>
            <a:r>
              <a:rPr lang="en-US" dirty="0">
                <a:solidFill>
                  <a:srgbClr val="000000"/>
                </a:solidFill>
                <a:latin typeface="Verdana" panose="020B0604030504040204" pitchFamily="34" charset="0"/>
              </a:rPr>
              <a:t> the int value 36 is stored in variable x.</a:t>
            </a:r>
          </a:p>
          <a:p>
            <a:pPr marL="0" indent="0">
              <a:buNone/>
            </a:pPr>
            <a:r>
              <a:rPr lang="en-US" dirty="0">
                <a:solidFill>
                  <a:srgbClr val="000000"/>
                </a:solidFill>
                <a:latin typeface="Verdana" panose="020B0604030504040204" pitchFamily="34" charset="0"/>
              </a:rPr>
              <a:t>	right to left assignment.</a:t>
            </a:r>
          </a:p>
          <a:p>
            <a:r>
              <a:rPr lang="en-US" b="0" i="0" dirty="0">
                <a:solidFill>
                  <a:srgbClr val="000000"/>
                </a:solidFill>
                <a:effectLst/>
                <a:latin typeface="Verdana" panose="020B0604030504040204" pitchFamily="34" charset="0"/>
              </a:rPr>
              <a:t>Variables do not need to be declared with any particular </a:t>
            </a:r>
            <a:r>
              <a:rPr lang="en-US" b="0" i="1" dirty="0">
                <a:solidFill>
                  <a:srgbClr val="000000"/>
                </a:solidFill>
                <a:effectLst/>
                <a:latin typeface="Verdana" panose="020B0604030504040204" pitchFamily="34" charset="0"/>
              </a:rPr>
              <a:t>type</a:t>
            </a:r>
            <a:r>
              <a:rPr lang="en-US" b="0" i="0" dirty="0">
                <a:solidFill>
                  <a:srgbClr val="000000"/>
                </a:solidFill>
                <a:effectLst/>
                <a:latin typeface="Verdana" panose="020B0604030504040204" pitchFamily="34" charset="0"/>
              </a:rPr>
              <a:t>, and can even change type after they have been set.</a:t>
            </a:r>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If you want to specify the data type of a variable, this can be done with casting.</a:t>
            </a:r>
          </a:p>
          <a:p>
            <a:r>
              <a:rPr lang="en-US" b="0" i="0" dirty="0">
                <a:solidFill>
                  <a:srgbClr val="000000"/>
                </a:solidFill>
                <a:effectLst/>
                <a:latin typeface="Verdana" panose="020B0604030504040204" pitchFamily="34" charset="0"/>
              </a:rPr>
              <a:t>You can get the data type of a variable with the </a:t>
            </a:r>
            <a:r>
              <a:rPr lang="en-US" dirty="0">
                <a:solidFill>
                  <a:srgbClr val="FF0000"/>
                </a:solidFill>
                <a:latin typeface="Verdana" panose="020B0604030504040204" pitchFamily="34" charset="0"/>
              </a:rPr>
              <a:t>type() </a:t>
            </a:r>
            <a:r>
              <a:rPr lang="en-US" dirty="0">
                <a:solidFill>
                  <a:srgbClr val="000000"/>
                </a:solidFill>
                <a:latin typeface="Verdana" panose="020B0604030504040204" pitchFamily="34" charset="0"/>
              </a:rPr>
              <a:t>function</a:t>
            </a:r>
          </a:p>
          <a:p>
            <a:pPr marL="0" indent="0">
              <a:buNone/>
            </a:pPr>
            <a:endParaRPr lang="en-IN" dirty="0"/>
          </a:p>
        </p:txBody>
      </p:sp>
      <p:sp>
        <p:nvSpPr>
          <p:cNvPr id="4" name="Arrow: Curved Right 3">
            <a:extLst>
              <a:ext uri="{FF2B5EF4-FFF2-40B4-BE49-F238E27FC236}">
                <a16:creationId xmlns:a16="http://schemas.microsoft.com/office/drawing/2014/main" id="{104A6BA7-3FD6-41E8-8BAA-FF9660E2D253}"/>
              </a:ext>
            </a:extLst>
          </p:cNvPr>
          <p:cNvSpPr/>
          <p:nvPr/>
        </p:nvSpPr>
        <p:spPr>
          <a:xfrm rot="5150987">
            <a:off x="1284420" y="2470912"/>
            <a:ext cx="413887" cy="70667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535202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627C2-A386-4FC6-BDC1-496010A6F126}"/>
              </a:ext>
            </a:extLst>
          </p:cNvPr>
          <p:cNvSpPr>
            <a:spLocks noGrp="1"/>
          </p:cNvSpPr>
          <p:nvPr>
            <p:ph type="title"/>
          </p:nvPr>
        </p:nvSpPr>
        <p:spPr/>
        <p:txBody>
          <a:bodyPr/>
          <a:lstStyle/>
          <a:p>
            <a:r>
              <a:rPr lang="en-US" dirty="0"/>
              <a:t>VARIABLE DECLARATION.</a:t>
            </a:r>
            <a:endParaRPr lang="en-IN" dirty="0"/>
          </a:p>
        </p:txBody>
      </p:sp>
      <p:sp>
        <p:nvSpPr>
          <p:cNvPr id="3" name="Content Placeholder 2">
            <a:extLst>
              <a:ext uri="{FF2B5EF4-FFF2-40B4-BE49-F238E27FC236}">
                <a16:creationId xmlns:a16="http://schemas.microsoft.com/office/drawing/2014/main" id="{1160BE60-F310-47CB-872B-71DB9434CE4A}"/>
              </a:ext>
            </a:extLst>
          </p:cNvPr>
          <p:cNvSpPr>
            <a:spLocks noGrp="1"/>
          </p:cNvSpPr>
          <p:nvPr>
            <p:ph idx="1"/>
          </p:nvPr>
        </p:nvSpPr>
        <p:spPr/>
        <p:txBody>
          <a:bodyPr>
            <a:normAutofit lnSpcReduction="10000"/>
          </a:bodyPr>
          <a:lstStyle/>
          <a:p>
            <a:r>
              <a:rPr lang="en-US" b="0" i="0" dirty="0">
                <a:solidFill>
                  <a:srgbClr val="000000"/>
                </a:solidFill>
                <a:effectLst/>
                <a:latin typeface="Verdana" panose="020B0604030504040204" pitchFamily="34" charset="0"/>
              </a:rPr>
              <a:t>A variable can have a short name (like x and y) or a more descriptive name (age, </a:t>
            </a:r>
            <a:r>
              <a:rPr lang="en-US" b="0" i="0" dirty="0" err="1">
                <a:solidFill>
                  <a:srgbClr val="000000"/>
                </a:solidFill>
                <a:effectLst/>
                <a:latin typeface="Verdana" panose="020B0604030504040204" pitchFamily="34" charset="0"/>
              </a:rPr>
              <a:t>carname</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total_volume</a:t>
            </a:r>
            <a:r>
              <a:rPr lang="en-US" b="0" i="0" dirty="0">
                <a:solidFill>
                  <a:srgbClr val="000000"/>
                </a:solidFill>
                <a:effectLst/>
                <a:latin typeface="Verdana" panose="020B0604030504040204" pitchFamily="34" charset="0"/>
              </a:rPr>
              <a:t>). </a:t>
            </a:r>
          </a:p>
          <a:p>
            <a:r>
              <a:rPr lang="en-US" b="0" i="0" dirty="0">
                <a:solidFill>
                  <a:srgbClr val="000000"/>
                </a:solidFill>
                <a:effectLst/>
                <a:latin typeface="Verdana" panose="020B0604030504040204" pitchFamily="34" charset="0"/>
              </a:rPr>
              <a:t>Rules for Python variables:</a:t>
            </a:r>
          </a:p>
          <a:p>
            <a:pPr algn="l">
              <a:buFont typeface="Arial" panose="020B0604020202020204" pitchFamily="34" charset="0"/>
              <a:buChar char="•"/>
            </a:pPr>
            <a:r>
              <a:rPr lang="en-US" b="0" i="0" dirty="0">
                <a:solidFill>
                  <a:srgbClr val="000000"/>
                </a:solidFill>
                <a:effectLst/>
                <a:latin typeface="Verdana" panose="020B0604030504040204" pitchFamily="34" charset="0"/>
              </a:rPr>
              <a:t>A variable name must start with a letter or the underscore character</a:t>
            </a:r>
          </a:p>
          <a:p>
            <a:pPr algn="l">
              <a:buFont typeface="Arial" panose="020B0604020202020204" pitchFamily="34" charset="0"/>
              <a:buChar char="•"/>
            </a:pPr>
            <a:r>
              <a:rPr lang="en-US" b="0" i="0" dirty="0">
                <a:solidFill>
                  <a:srgbClr val="000000"/>
                </a:solidFill>
                <a:effectLst/>
                <a:latin typeface="Verdana" panose="020B0604030504040204" pitchFamily="34" charset="0"/>
              </a:rPr>
              <a:t>A variable name cannot start with a number</a:t>
            </a:r>
          </a:p>
          <a:p>
            <a:pPr algn="l">
              <a:buFont typeface="Arial" panose="020B0604020202020204" pitchFamily="34" charset="0"/>
              <a:buChar char="•"/>
            </a:pPr>
            <a:r>
              <a:rPr lang="en-US" b="0" i="0" dirty="0">
                <a:solidFill>
                  <a:srgbClr val="000000"/>
                </a:solidFill>
                <a:effectLst/>
                <a:latin typeface="Verdana" panose="020B0604030504040204" pitchFamily="34" charset="0"/>
              </a:rPr>
              <a:t>A variable name can only contain alpha-numeric characters and underscores (A-z, 0-9, and _ )</a:t>
            </a:r>
          </a:p>
          <a:p>
            <a:pPr algn="l">
              <a:buFont typeface="Arial" panose="020B0604020202020204" pitchFamily="34" charset="0"/>
              <a:buChar char="•"/>
            </a:pPr>
            <a:r>
              <a:rPr lang="en-US" b="0" i="0" dirty="0">
                <a:solidFill>
                  <a:srgbClr val="000000"/>
                </a:solidFill>
                <a:effectLst/>
                <a:latin typeface="Verdana" panose="020B0604030504040204" pitchFamily="34" charset="0"/>
              </a:rPr>
              <a:t>Variable names are case-sensitive (age, Age and AGE are three different variables)</a:t>
            </a:r>
          </a:p>
          <a:p>
            <a:pPr marL="0" indent="0">
              <a:buNone/>
            </a:pPr>
            <a:endParaRPr lang="en-IN" dirty="0"/>
          </a:p>
          <a:p>
            <a:pPr marL="0" indent="0">
              <a:buNone/>
            </a:pPr>
            <a:r>
              <a:rPr lang="en-US" b="0" i="0" dirty="0">
                <a:solidFill>
                  <a:srgbClr val="000000"/>
                </a:solidFill>
                <a:effectLst/>
                <a:latin typeface="Verdana" panose="020B0604030504040204" pitchFamily="34" charset="0"/>
              </a:rPr>
              <a:t>Remember that variable names are case-sensitive</a:t>
            </a:r>
            <a:endParaRPr lang="en-IN" dirty="0"/>
          </a:p>
        </p:txBody>
      </p:sp>
    </p:spTree>
    <p:extLst>
      <p:ext uri="{BB962C8B-B14F-4D97-AF65-F5344CB8AC3E}">
        <p14:creationId xmlns:p14="http://schemas.microsoft.com/office/powerpoint/2010/main" val="1321967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FEF5-CD2F-4F2C-B816-ADC9C9E96B6F}"/>
              </a:ext>
            </a:extLst>
          </p:cNvPr>
          <p:cNvSpPr>
            <a:spLocks noGrp="1"/>
          </p:cNvSpPr>
          <p:nvPr>
            <p:ph type="title"/>
          </p:nvPr>
        </p:nvSpPr>
        <p:spPr/>
        <p:txBody>
          <a:bodyPr>
            <a:normAutofit fontScale="90000"/>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err="1">
                <a:ln>
                  <a:noFill/>
                </a:ln>
                <a:solidFill>
                  <a:srgbClr val="00B0F0"/>
                </a:solidFill>
                <a:effectLst/>
                <a:latin typeface="Arial" panose="020B0604020202020204" pitchFamily="34" charset="0"/>
                <a:cs typeface="Arial" panose="020B0604020202020204" pitchFamily="34" charset="0"/>
              </a:rPr>
              <a:t>ReservedWords</a:t>
            </a:r>
            <a:br>
              <a:rPr kumimoji="0" lang="en-US" altLang="en-US" sz="3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br>
              <a:rPr kumimoji="0" lang="en-US" altLang="en-US" sz="4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following list shows the Python keywords. These are reserved words and you cannot use them as constant or variable or any other identifier names. All the Python keywords contain lowercase letters only</a:t>
            </a:r>
            <a:endParaRPr lang="en-IN" sz="1800" dirty="0"/>
          </a:p>
        </p:txBody>
      </p:sp>
      <p:graphicFrame>
        <p:nvGraphicFramePr>
          <p:cNvPr id="4" name="Content Placeholder 3">
            <a:extLst>
              <a:ext uri="{FF2B5EF4-FFF2-40B4-BE49-F238E27FC236}">
                <a16:creationId xmlns:a16="http://schemas.microsoft.com/office/drawing/2014/main" id="{49705382-A43E-45B0-9285-C740D0E57D78}"/>
              </a:ext>
            </a:extLst>
          </p:cNvPr>
          <p:cNvGraphicFramePr>
            <a:graphicFrameLocks noGrp="1"/>
          </p:cNvGraphicFramePr>
          <p:nvPr>
            <p:ph idx="1"/>
            <p:extLst>
              <p:ext uri="{D42A27DB-BD31-4B8C-83A1-F6EECF244321}">
                <p14:modId xmlns:p14="http://schemas.microsoft.com/office/powerpoint/2010/main" val="1135993151"/>
              </p:ext>
            </p:extLst>
          </p:nvPr>
        </p:nvGraphicFramePr>
        <p:xfrm>
          <a:off x="1636776" y="2626343"/>
          <a:ext cx="6858000" cy="3937480"/>
        </p:xfrm>
        <a:graphic>
          <a:graphicData uri="http://schemas.openxmlformats.org/drawingml/2006/table">
            <a:tbl>
              <a:tblPr/>
              <a:tblGrid>
                <a:gridCol w="2286000">
                  <a:extLst>
                    <a:ext uri="{9D8B030D-6E8A-4147-A177-3AD203B41FA5}">
                      <a16:colId xmlns:a16="http://schemas.microsoft.com/office/drawing/2014/main" val="2252539808"/>
                    </a:ext>
                  </a:extLst>
                </a:gridCol>
                <a:gridCol w="2286000">
                  <a:extLst>
                    <a:ext uri="{9D8B030D-6E8A-4147-A177-3AD203B41FA5}">
                      <a16:colId xmlns:a16="http://schemas.microsoft.com/office/drawing/2014/main" val="669775899"/>
                    </a:ext>
                  </a:extLst>
                </a:gridCol>
                <a:gridCol w="2286000">
                  <a:extLst>
                    <a:ext uri="{9D8B030D-6E8A-4147-A177-3AD203B41FA5}">
                      <a16:colId xmlns:a16="http://schemas.microsoft.com/office/drawing/2014/main" val="615966915"/>
                    </a:ext>
                  </a:extLst>
                </a:gridCol>
              </a:tblGrid>
              <a:tr h="388144">
                <a:tc>
                  <a:txBody>
                    <a:bodyPr/>
                    <a:lstStyle/>
                    <a:p>
                      <a:pPr fontAlgn="t"/>
                      <a:r>
                        <a:rPr lang="en-IN" sz="1800">
                          <a:effectLst/>
                        </a:rPr>
                        <a:t>and</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exec</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dirty="0">
                          <a:effectLst/>
                        </a:rPr>
                        <a:t>not</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72397430"/>
                  </a:ext>
                </a:extLst>
              </a:tr>
              <a:tr h="388144">
                <a:tc>
                  <a:txBody>
                    <a:bodyPr/>
                    <a:lstStyle/>
                    <a:p>
                      <a:pPr fontAlgn="t"/>
                      <a:r>
                        <a:rPr lang="en-IN" sz="1800">
                          <a:effectLst/>
                        </a:rPr>
                        <a:t>assert</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finally</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or</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25808844"/>
                  </a:ext>
                </a:extLst>
              </a:tr>
              <a:tr h="388144">
                <a:tc>
                  <a:txBody>
                    <a:bodyPr/>
                    <a:lstStyle/>
                    <a:p>
                      <a:pPr fontAlgn="t"/>
                      <a:r>
                        <a:rPr lang="en-IN" sz="1800">
                          <a:effectLst/>
                        </a:rPr>
                        <a:t>break</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for</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pass</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07587489"/>
                  </a:ext>
                </a:extLst>
              </a:tr>
              <a:tr h="388144">
                <a:tc>
                  <a:txBody>
                    <a:bodyPr/>
                    <a:lstStyle/>
                    <a:p>
                      <a:pPr fontAlgn="t"/>
                      <a:r>
                        <a:rPr lang="en-IN" sz="1800">
                          <a:effectLst/>
                        </a:rPr>
                        <a:t>class</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from</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print</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02632027"/>
                  </a:ext>
                </a:extLst>
              </a:tr>
              <a:tr h="388144">
                <a:tc>
                  <a:txBody>
                    <a:bodyPr/>
                    <a:lstStyle/>
                    <a:p>
                      <a:pPr fontAlgn="t"/>
                      <a:r>
                        <a:rPr lang="en-IN" sz="1800">
                          <a:effectLst/>
                        </a:rPr>
                        <a:t>continue</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global</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raise</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93986190"/>
                  </a:ext>
                </a:extLst>
              </a:tr>
              <a:tr h="388144">
                <a:tc>
                  <a:txBody>
                    <a:bodyPr/>
                    <a:lstStyle/>
                    <a:p>
                      <a:pPr fontAlgn="t"/>
                      <a:r>
                        <a:rPr lang="en-IN" sz="1800">
                          <a:effectLst/>
                        </a:rPr>
                        <a:t>def</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dirty="0">
                          <a:effectLst/>
                        </a:rPr>
                        <a:t>if</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return</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48773147"/>
                  </a:ext>
                </a:extLst>
              </a:tr>
              <a:tr h="388144">
                <a:tc>
                  <a:txBody>
                    <a:bodyPr/>
                    <a:lstStyle/>
                    <a:p>
                      <a:pPr fontAlgn="t"/>
                      <a:r>
                        <a:rPr lang="en-IN" sz="1800">
                          <a:effectLst/>
                        </a:rPr>
                        <a:t>del</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import</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try</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17362839"/>
                  </a:ext>
                </a:extLst>
              </a:tr>
              <a:tr h="388144">
                <a:tc>
                  <a:txBody>
                    <a:bodyPr/>
                    <a:lstStyle/>
                    <a:p>
                      <a:pPr fontAlgn="t"/>
                      <a:r>
                        <a:rPr lang="en-IN" sz="1800">
                          <a:effectLst/>
                        </a:rPr>
                        <a:t>elif</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in</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while</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74775960"/>
                  </a:ext>
                </a:extLst>
              </a:tr>
              <a:tr h="388144">
                <a:tc>
                  <a:txBody>
                    <a:bodyPr/>
                    <a:lstStyle/>
                    <a:p>
                      <a:pPr fontAlgn="t"/>
                      <a:r>
                        <a:rPr lang="en-IN" sz="1800">
                          <a:effectLst/>
                        </a:rPr>
                        <a:t>else</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is</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with</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93215473"/>
                  </a:ext>
                </a:extLst>
              </a:tr>
              <a:tr h="388144">
                <a:tc>
                  <a:txBody>
                    <a:bodyPr/>
                    <a:lstStyle/>
                    <a:p>
                      <a:pPr fontAlgn="t"/>
                      <a:r>
                        <a:rPr lang="en-IN" sz="1800">
                          <a:effectLst/>
                        </a:rPr>
                        <a:t>except</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lambda</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dirty="0">
                          <a:effectLst/>
                        </a:rPr>
                        <a:t>yield</a:t>
                      </a:r>
                    </a:p>
                  </a:txBody>
                  <a:tcPr marL="59714" marR="59714" marT="59714" marB="5971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90211813"/>
                  </a:ext>
                </a:extLst>
              </a:tr>
            </a:tbl>
          </a:graphicData>
        </a:graphic>
      </p:graphicFrame>
      <p:sp>
        <p:nvSpPr>
          <p:cNvPr id="5" name="Rectangle 1">
            <a:extLst>
              <a:ext uri="{FF2B5EF4-FFF2-40B4-BE49-F238E27FC236}">
                <a16:creationId xmlns:a16="http://schemas.microsoft.com/office/drawing/2014/main" id="{F18633B3-5C6E-4A05-88D6-CCEFDA21B201}"/>
              </a:ext>
            </a:extLst>
          </p:cNvPr>
          <p:cNvSpPr>
            <a:spLocks noChangeArrowheads="1"/>
          </p:cNvSpPr>
          <p:nvPr/>
        </p:nvSpPr>
        <p:spPr bwMode="auto">
          <a:xfrm>
            <a:off x="5982026" y="62669"/>
            <a:ext cx="2279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0350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4F8B8-7DD1-48F6-AFC7-DA9C41810C56}"/>
              </a:ext>
            </a:extLst>
          </p:cNvPr>
          <p:cNvSpPr>
            <a:spLocks noGrp="1"/>
          </p:cNvSpPr>
          <p:nvPr>
            <p:ph type="title"/>
          </p:nvPr>
        </p:nvSpPr>
        <p:spPr/>
        <p:txBody>
          <a:bodyPr/>
          <a:lstStyle/>
          <a:p>
            <a:r>
              <a:rPr lang="en-US" dirty="0"/>
              <a:t>PYTHON DATATYPES</a:t>
            </a:r>
            <a:endParaRPr lang="en-IN" dirty="0"/>
          </a:p>
        </p:txBody>
      </p:sp>
      <p:sp>
        <p:nvSpPr>
          <p:cNvPr id="3" name="Content Placeholder 2">
            <a:extLst>
              <a:ext uri="{FF2B5EF4-FFF2-40B4-BE49-F238E27FC236}">
                <a16:creationId xmlns:a16="http://schemas.microsoft.com/office/drawing/2014/main" id="{EFAAEDEA-4992-4109-A21F-8D3ABD535FBF}"/>
              </a:ext>
            </a:extLst>
          </p:cNvPr>
          <p:cNvSpPr>
            <a:spLocks noGrp="1"/>
          </p:cNvSpPr>
          <p:nvPr>
            <p:ph idx="1"/>
          </p:nvPr>
        </p:nvSpPr>
        <p:spPr>
          <a:xfrm>
            <a:off x="473148" y="1286791"/>
            <a:ext cx="8596668" cy="3880773"/>
          </a:xfrm>
        </p:spPr>
        <p:txBody>
          <a:bodyPr/>
          <a:lstStyle/>
          <a:p>
            <a:pPr algn="l"/>
            <a:r>
              <a:rPr lang="en-US" b="0" i="0" dirty="0">
                <a:solidFill>
                  <a:srgbClr val="000000"/>
                </a:solidFill>
                <a:effectLst/>
                <a:latin typeface="Verdana" panose="020B0604030504040204" pitchFamily="34" charset="0"/>
              </a:rPr>
              <a:t>In programming, data type is an important concept.</a:t>
            </a:r>
          </a:p>
          <a:p>
            <a:pPr algn="l"/>
            <a:r>
              <a:rPr lang="en-US" b="0" i="0" dirty="0">
                <a:solidFill>
                  <a:srgbClr val="000000"/>
                </a:solidFill>
                <a:effectLst/>
                <a:latin typeface="Verdana" panose="020B0604030504040204" pitchFamily="34" charset="0"/>
              </a:rPr>
              <a:t>Variables can store data of different types, and different types can do different things.</a:t>
            </a:r>
          </a:p>
          <a:p>
            <a:pPr algn="l"/>
            <a:r>
              <a:rPr lang="en-US" b="0" i="0" dirty="0">
                <a:solidFill>
                  <a:srgbClr val="000000"/>
                </a:solidFill>
                <a:effectLst/>
                <a:latin typeface="Verdana" panose="020B0604030504040204" pitchFamily="34" charset="0"/>
              </a:rPr>
              <a:t>Python has the following data types built-in by default, in these categories:</a:t>
            </a:r>
          </a:p>
          <a:p>
            <a:endParaRPr lang="en-IN" dirty="0"/>
          </a:p>
        </p:txBody>
      </p:sp>
      <p:graphicFrame>
        <p:nvGraphicFramePr>
          <p:cNvPr id="4" name="Table 3">
            <a:extLst>
              <a:ext uri="{FF2B5EF4-FFF2-40B4-BE49-F238E27FC236}">
                <a16:creationId xmlns:a16="http://schemas.microsoft.com/office/drawing/2014/main" id="{9C3397C1-08A1-4C72-A65C-4BBC0AEDCC16}"/>
              </a:ext>
            </a:extLst>
          </p:cNvPr>
          <p:cNvGraphicFramePr>
            <a:graphicFrameLocks noGrp="1"/>
          </p:cNvGraphicFramePr>
          <p:nvPr>
            <p:extLst>
              <p:ext uri="{D42A27DB-BD31-4B8C-83A1-F6EECF244321}">
                <p14:modId xmlns:p14="http://schemas.microsoft.com/office/powerpoint/2010/main" val="1430378913"/>
              </p:ext>
            </p:extLst>
          </p:nvPr>
        </p:nvGraphicFramePr>
        <p:xfrm>
          <a:off x="677334" y="3115917"/>
          <a:ext cx="7649919" cy="3881437"/>
        </p:xfrm>
        <a:graphic>
          <a:graphicData uri="http://schemas.openxmlformats.org/drawingml/2006/table">
            <a:tbl>
              <a:tblPr/>
              <a:tblGrid>
                <a:gridCol w="3237718">
                  <a:extLst>
                    <a:ext uri="{9D8B030D-6E8A-4147-A177-3AD203B41FA5}">
                      <a16:colId xmlns:a16="http://schemas.microsoft.com/office/drawing/2014/main" val="3772402664"/>
                    </a:ext>
                  </a:extLst>
                </a:gridCol>
                <a:gridCol w="4412201">
                  <a:extLst>
                    <a:ext uri="{9D8B030D-6E8A-4147-A177-3AD203B41FA5}">
                      <a16:colId xmlns:a16="http://schemas.microsoft.com/office/drawing/2014/main" val="4124632139"/>
                    </a:ext>
                  </a:extLst>
                </a:gridCol>
              </a:tblGrid>
              <a:tr h="554491">
                <a:tc>
                  <a:txBody>
                    <a:bodyPr/>
                    <a:lstStyle/>
                    <a:p>
                      <a:pPr algn="l" fontAlgn="t"/>
                      <a:r>
                        <a:rPr lang="en-IN" sz="1500">
                          <a:effectLst/>
                        </a:rPr>
                        <a:t>Text Type:</a:t>
                      </a:r>
                    </a:p>
                  </a:txBody>
                  <a:tcPr marL="100817" marR="50408" marT="50408" marB="50408">
                    <a:lnL>
                      <a:noFill/>
                    </a:lnL>
                    <a:lnR>
                      <a:noFill/>
                    </a:lnR>
                    <a:lnT>
                      <a:noFill/>
                    </a:lnT>
                    <a:lnB>
                      <a:noFill/>
                    </a:lnB>
                    <a:solidFill>
                      <a:srgbClr val="FFFFFF"/>
                    </a:solidFill>
                  </a:tcPr>
                </a:tc>
                <a:tc>
                  <a:txBody>
                    <a:bodyPr/>
                    <a:lstStyle/>
                    <a:p>
                      <a:pPr algn="l" fontAlgn="t"/>
                      <a:r>
                        <a:rPr lang="en-IN" sz="1500" dirty="0">
                          <a:solidFill>
                            <a:srgbClr val="FF0000"/>
                          </a:solidFill>
                          <a:effectLst/>
                        </a:rPr>
                        <a:t>str</a:t>
                      </a:r>
                    </a:p>
                  </a:txBody>
                  <a:tcPr marL="50408" marR="50408" marT="50408" marB="50408">
                    <a:lnL>
                      <a:noFill/>
                    </a:lnL>
                    <a:lnR>
                      <a:noFill/>
                    </a:lnR>
                    <a:lnT>
                      <a:noFill/>
                    </a:lnT>
                    <a:lnB>
                      <a:noFill/>
                    </a:lnB>
                    <a:solidFill>
                      <a:srgbClr val="FFFFFF"/>
                    </a:solidFill>
                  </a:tcPr>
                </a:tc>
                <a:extLst>
                  <a:ext uri="{0D108BD9-81ED-4DB2-BD59-A6C34878D82A}">
                    <a16:rowId xmlns:a16="http://schemas.microsoft.com/office/drawing/2014/main" val="3361165583"/>
                  </a:ext>
                </a:extLst>
              </a:tr>
              <a:tr h="554491">
                <a:tc>
                  <a:txBody>
                    <a:bodyPr/>
                    <a:lstStyle/>
                    <a:p>
                      <a:pPr algn="l" fontAlgn="t"/>
                      <a:r>
                        <a:rPr lang="en-IN" sz="1500" dirty="0">
                          <a:effectLst/>
                        </a:rPr>
                        <a:t>Numeric Types:</a:t>
                      </a:r>
                    </a:p>
                  </a:txBody>
                  <a:tcPr marL="100817" marR="50408" marT="50408" marB="50408">
                    <a:lnL>
                      <a:noFill/>
                    </a:lnL>
                    <a:lnR>
                      <a:noFill/>
                    </a:lnR>
                    <a:lnT>
                      <a:noFill/>
                    </a:lnT>
                    <a:lnB>
                      <a:noFill/>
                    </a:lnB>
                    <a:solidFill>
                      <a:srgbClr val="FFFFFF"/>
                    </a:solidFill>
                  </a:tcPr>
                </a:tc>
                <a:tc>
                  <a:txBody>
                    <a:bodyPr/>
                    <a:lstStyle/>
                    <a:p>
                      <a:pPr algn="l" fontAlgn="t"/>
                      <a:r>
                        <a:rPr lang="en-IN" sz="1500" dirty="0">
                          <a:solidFill>
                            <a:srgbClr val="FF0000"/>
                          </a:solidFill>
                          <a:effectLst/>
                        </a:rPr>
                        <a:t>int, float, complex</a:t>
                      </a:r>
                    </a:p>
                  </a:txBody>
                  <a:tcPr marL="50408" marR="50408" marT="50408" marB="50408">
                    <a:lnL>
                      <a:noFill/>
                    </a:lnL>
                    <a:lnR>
                      <a:noFill/>
                    </a:lnR>
                    <a:lnT>
                      <a:noFill/>
                    </a:lnT>
                    <a:lnB>
                      <a:noFill/>
                    </a:lnB>
                    <a:solidFill>
                      <a:srgbClr val="FFFFFF"/>
                    </a:solidFill>
                  </a:tcPr>
                </a:tc>
                <a:extLst>
                  <a:ext uri="{0D108BD9-81ED-4DB2-BD59-A6C34878D82A}">
                    <a16:rowId xmlns:a16="http://schemas.microsoft.com/office/drawing/2014/main" val="648814469"/>
                  </a:ext>
                </a:extLst>
              </a:tr>
              <a:tr h="554491">
                <a:tc>
                  <a:txBody>
                    <a:bodyPr/>
                    <a:lstStyle/>
                    <a:p>
                      <a:pPr algn="l" fontAlgn="t"/>
                      <a:r>
                        <a:rPr lang="en-IN" sz="1500">
                          <a:effectLst/>
                        </a:rPr>
                        <a:t>Sequence Types:</a:t>
                      </a:r>
                    </a:p>
                  </a:txBody>
                  <a:tcPr marL="100817" marR="50408" marT="50408" marB="50408">
                    <a:lnL>
                      <a:noFill/>
                    </a:lnL>
                    <a:lnR>
                      <a:noFill/>
                    </a:lnR>
                    <a:lnT>
                      <a:noFill/>
                    </a:lnT>
                    <a:lnB>
                      <a:noFill/>
                    </a:lnB>
                    <a:solidFill>
                      <a:srgbClr val="FFFFFF"/>
                    </a:solidFill>
                  </a:tcPr>
                </a:tc>
                <a:tc>
                  <a:txBody>
                    <a:bodyPr/>
                    <a:lstStyle/>
                    <a:p>
                      <a:pPr algn="l" fontAlgn="t"/>
                      <a:r>
                        <a:rPr lang="en-IN" sz="1500" dirty="0">
                          <a:solidFill>
                            <a:srgbClr val="FF0000"/>
                          </a:solidFill>
                          <a:effectLst/>
                        </a:rPr>
                        <a:t>list, tuple, range</a:t>
                      </a:r>
                    </a:p>
                  </a:txBody>
                  <a:tcPr marL="50408" marR="50408" marT="50408" marB="50408">
                    <a:lnL>
                      <a:noFill/>
                    </a:lnL>
                    <a:lnR>
                      <a:noFill/>
                    </a:lnR>
                    <a:lnT>
                      <a:noFill/>
                    </a:lnT>
                    <a:lnB>
                      <a:noFill/>
                    </a:lnB>
                    <a:solidFill>
                      <a:srgbClr val="FFFFFF"/>
                    </a:solidFill>
                  </a:tcPr>
                </a:tc>
                <a:extLst>
                  <a:ext uri="{0D108BD9-81ED-4DB2-BD59-A6C34878D82A}">
                    <a16:rowId xmlns:a16="http://schemas.microsoft.com/office/drawing/2014/main" val="1971698552"/>
                  </a:ext>
                </a:extLst>
              </a:tr>
              <a:tr h="554491">
                <a:tc>
                  <a:txBody>
                    <a:bodyPr/>
                    <a:lstStyle/>
                    <a:p>
                      <a:pPr algn="l" fontAlgn="t"/>
                      <a:r>
                        <a:rPr lang="en-IN" sz="1500">
                          <a:effectLst/>
                        </a:rPr>
                        <a:t>Mapping Type:</a:t>
                      </a:r>
                    </a:p>
                  </a:txBody>
                  <a:tcPr marL="100817" marR="50408" marT="50408" marB="50408">
                    <a:lnL>
                      <a:noFill/>
                    </a:lnL>
                    <a:lnR>
                      <a:noFill/>
                    </a:lnR>
                    <a:lnT>
                      <a:noFill/>
                    </a:lnT>
                    <a:lnB>
                      <a:noFill/>
                    </a:lnB>
                    <a:solidFill>
                      <a:srgbClr val="FFFFFF"/>
                    </a:solidFill>
                  </a:tcPr>
                </a:tc>
                <a:tc>
                  <a:txBody>
                    <a:bodyPr/>
                    <a:lstStyle/>
                    <a:p>
                      <a:pPr algn="l" fontAlgn="t"/>
                      <a:r>
                        <a:rPr lang="en-IN" sz="1500" dirty="0" err="1">
                          <a:solidFill>
                            <a:srgbClr val="FF0000"/>
                          </a:solidFill>
                          <a:effectLst/>
                        </a:rPr>
                        <a:t>Dict</a:t>
                      </a:r>
                      <a:endParaRPr lang="en-IN" sz="1500" dirty="0">
                        <a:solidFill>
                          <a:srgbClr val="FF0000"/>
                        </a:solidFill>
                        <a:effectLst/>
                      </a:endParaRPr>
                    </a:p>
                  </a:txBody>
                  <a:tcPr marL="50408" marR="50408" marT="50408" marB="50408">
                    <a:lnL>
                      <a:noFill/>
                    </a:lnL>
                    <a:lnR>
                      <a:noFill/>
                    </a:lnR>
                    <a:lnT>
                      <a:noFill/>
                    </a:lnT>
                    <a:lnB>
                      <a:noFill/>
                    </a:lnB>
                    <a:solidFill>
                      <a:srgbClr val="FFFFFF"/>
                    </a:solidFill>
                  </a:tcPr>
                </a:tc>
                <a:extLst>
                  <a:ext uri="{0D108BD9-81ED-4DB2-BD59-A6C34878D82A}">
                    <a16:rowId xmlns:a16="http://schemas.microsoft.com/office/drawing/2014/main" val="3005791993"/>
                  </a:ext>
                </a:extLst>
              </a:tr>
              <a:tr h="554491">
                <a:tc>
                  <a:txBody>
                    <a:bodyPr/>
                    <a:lstStyle/>
                    <a:p>
                      <a:pPr algn="l" fontAlgn="t"/>
                      <a:r>
                        <a:rPr lang="en-IN" sz="1500" dirty="0">
                          <a:effectLst/>
                        </a:rPr>
                        <a:t>Set Types:</a:t>
                      </a:r>
                    </a:p>
                  </a:txBody>
                  <a:tcPr marL="100817" marR="50408" marT="50408" marB="50408">
                    <a:lnL>
                      <a:noFill/>
                    </a:lnL>
                    <a:lnR>
                      <a:noFill/>
                    </a:lnR>
                    <a:lnT>
                      <a:noFill/>
                    </a:lnT>
                    <a:lnB>
                      <a:noFill/>
                    </a:lnB>
                    <a:solidFill>
                      <a:srgbClr val="FFFFFF"/>
                    </a:solidFill>
                  </a:tcPr>
                </a:tc>
                <a:tc>
                  <a:txBody>
                    <a:bodyPr/>
                    <a:lstStyle/>
                    <a:p>
                      <a:pPr algn="l" fontAlgn="t"/>
                      <a:r>
                        <a:rPr lang="en-IN" sz="1500" dirty="0">
                          <a:solidFill>
                            <a:srgbClr val="FF0000"/>
                          </a:solidFill>
                          <a:effectLst/>
                        </a:rPr>
                        <a:t>set, </a:t>
                      </a:r>
                      <a:r>
                        <a:rPr lang="en-IN" sz="1500" dirty="0" err="1">
                          <a:solidFill>
                            <a:srgbClr val="FF0000"/>
                          </a:solidFill>
                          <a:effectLst/>
                        </a:rPr>
                        <a:t>frozenset</a:t>
                      </a:r>
                      <a:endParaRPr lang="en-IN" sz="1500" dirty="0">
                        <a:solidFill>
                          <a:srgbClr val="FF0000"/>
                        </a:solidFill>
                        <a:effectLst/>
                      </a:endParaRPr>
                    </a:p>
                  </a:txBody>
                  <a:tcPr marL="50408" marR="50408" marT="50408" marB="50408">
                    <a:lnL>
                      <a:noFill/>
                    </a:lnL>
                    <a:lnR>
                      <a:noFill/>
                    </a:lnR>
                    <a:lnT>
                      <a:noFill/>
                    </a:lnT>
                    <a:lnB>
                      <a:noFill/>
                    </a:lnB>
                    <a:solidFill>
                      <a:srgbClr val="FFFFFF"/>
                    </a:solidFill>
                  </a:tcPr>
                </a:tc>
                <a:extLst>
                  <a:ext uri="{0D108BD9-81ED-4DB2-BD59-A6C34878D82A}">
                    <a16:rowId xmlns:a16="http://schemas.microsoft.com/office/drawing/2014/main" val="3475989176"/>
                  </a:ext>
                </a:extLst>
              </a:tr>
              <a:tr h="554491">
                <a:tc>
                  <a:txBody>
                    <a:bodyPr/>
                    <a:lstStyle/>
                    <a:p>
                      <a:pPr algn="l" fontAlgn="t"/>
                      <a:r>
                        <a:rPr lang="en-IN" sz="1500">
                          <a:effectLst/>
                        </a:rPr>
                        <a:t>Boolean Type:</a:t>
                      </a:r>
                    </a:p>
                  </a:txBody>
                  <a:tcPr marL="100817" marR="50408" marT="50408" marB="50408">
                    <a:lnL>
                      <a:noFill/>
                    </a:lnL>
                    <a:lnR>
                      <a:noFill/>
                    </a:lnR>
                    <a:lnT>
                      <a:noFill/>
                    </a:lnT>
                    <a:lnB>
                      <a:noFill/>
                    </a:lnB>
                    <a:solidFill>
                      <a:srgbClr val="FFFFFF"/>
                    </a:solidFill>
                  </a:tcPr>
                </a:tc>
                <a:tc>
                  <a:txBody>
                    <a:bodyPr/>
                    <a:lstStyle/>
                    <a:p>
                      <a:pPr algn="l" fontAlgn="t"/>
                      <a:r>
                        <a:rPr lang="en-IN" sz="1500" dirty="0">
                          <a:solidFill>
                            <a:srgbClr val="FF0000"/>
                          </a:solidFill>
                          <a:effectLst/>
                        </a:rPr>
                        <a:t>bool</a:t>
                      </a:r>
                    </a:p>
                  </a:txBody>
                  <a:tcPr marL="50408" marR="50408" marT="50408" marB="50408">
                    <a:lnL>
                      <a:noFill/>
                    </a:lnL>
                    <a:lnR>
                      <a:noFill/>
                    </a:lnR>
                    <a:lnT>
                      <a:noFill/>
                    </a:lnT>
                    <a:lnB>
                      <a:noFill/>
                    </a:lnB>
                    <a:solidFill>
                      <a:srgbClr val="FFFFFF"/>
                    </a:solidFill>
                  </a:tcPr>
                </a:tc>
                <a:extLst>
                  <a:ext uri="{0D108BD9-81ED-4DB2-BD59-A6C34878D82A}">
                    <a16:rowId xmlns:a16="http://schemas.microsoft.com/office/drawing/2014/main" val="779611795"/>
                  </a:ext>
                </a:extLst>
              </a:tr>
              <a:tr h="554491">
                <a:tc>
                  <a:txBody>
                    <a:bodyPr/>
                    <a:lstStyle/>
                    <a:p>
                      <a:pPr algn="l" fontAlgn="t"/>
                      <a:r>
                        <a:rPr lang="en-IN" sz="1500">
                          <a:effectLst/>
                        </a:rPr>
                        <a:t>Binary Types:</a:t>
                      </a:r>
                    </a:p>
                  </a:txBody>
                  <a:tcPr marL="100817" marR="50408" marT="50408" marB="50408">
                    <a:lnL>
                      <a:noFill/>
                    </a:lnL>
                    <a:lnR>
                      <a:noFill/>
                    </a:lnR>
                    <a:lnT>
                      <a:noFill/>
                    </a:lnT>
                    <a:lnB>
                      <a:noFill/>
                    </a:lnB>
                    <a:solidFill>
                      <a:srgbClr val="FFFFFF"/>
                    </a:solidFill>
                  </a:tcPr>
                </a:tc>
                <a:tc>
                  <a:txBody>
                    <a:bodyPr/>
                    <a:lstStyle/>
                    <a:p>
                      <a:pPr algn="l" fontAlgn="t"/>
                      <a:r>
                        <a:rPr lang="en-IN" sz="1500" dirty="0">
                          <a:solidFill>
                            <a:srgbClr val="FF0000"/>
                          </a:solidFill>
                          <a:effectLst/>
                        </a:rPr>
                        <a:t>bytes, </a:t>
                      </a:r>
                      <a:r>
                        <a:rPr lang="en-IN" sz="1500" dirty="0" err="1">
                          <a:solidFill>
                            <a:srgbClr val="FF0000"/>
                          </a:solidFill>
                          <a:effectLst/>
                        </a:rPr>
                        <a:t>bytearray</a:t>
                      </a:r>
                      <a:r>
                        <a:rPr lang="en-IN" sz="1500" dirty="0">
                          <a:solidFill>
                            <a:srgbClr val="FF0000"/>
                          </a:solidFill>
                          <a:effectLst/>
                        </a:rPr>
                        <a:t>, </a:t>
                      </a:r>
                      <a:r>
                        <a:rPr lang="en-IN" sz="1500" dirty="0" err="1">
                          <a:solidFill>
                            <a:srgbClr val="FF0000"/>
                          </a:solidFill>
                          <a:effectLst/>
                        </a:rPr>
                        <a:t>memoryview</a:t>
                      </a:r>
                      <a:endParaRPr lang="en-IN" sz="1500" dirty="0">
                        <a:solidFill>
                          <a:srgbClr val="FF0000"/>
                        </a:solidFill>
                        <a:effectLst/>
                      </a:endParaRPr>
                    </a:p>
                  </a:txBody>
                  <a:tcPr marL="50408" marR="50408" marT="50408" marB="50408">
                    <a:lnL>
                      <a:noFill/>
                    </a:lnL>
                    <a:lnR>
                      <a:noFill/>
                    </a:lnR>
                    <a:lnT>
                      <a:noFill/>
                    </a:lnT>
                    <a:lnB>
                      <a:noFill/>
                    </a:lnB>
                    <a:solidFill>
                      <a:srgbClr val="FFFFFF"/>
                    </a:solidFill>
                  </a:tcPr>
                </a:tc>
                <a:extLst>
                  <a:ext uri="{0D108BD9-81ED-4DB2-BD59-A6C34878D82A}">
                    <a16:rowId xmlns:a16="http://schemas.microsoft.com/office/drawing/2014/main" val="507636584"/>
                  </a:ext>
                </a:extLst>
              </a:tr>
            </a:tbl>
          </a:graphicData>
        </a:graphic>
      </p:graphicFrame>
    </p:spTree>
    <p:extLst>
      <p:ext uri="{BB962C8B-B14F-4D97-AF65-F5344CB8AC3E}">
        <p14:creationId xmlns:p14="http://schemas.microsoft.com/office/powerpoint/2010/main" val="2408640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2438A-D32C-4F51-9654-884060F02BAF}"/>
              </a:ext>
            </a:extLst>
          </p:cNvPr>
          <p:cNvSpPr>
            <a:spLocks noGrp="1"/>
          </p:cNvSpPr>
          <p:nvPr>
            <p:ph type="title"/>
          </p:nvPr>
        </p:nvSpPr>
        <p:spPr/>
        <p:txBody>
          <a:bodyPr/>
          <a:lstStyle/>
          <a:p>
            <a:r>
              <a:rPr lang="en-US" dirty="0"/>
              <a:t>PYTHON OPERATORS</a:t>
            </a:r>
            <a:endParaRPr lang="en-IN" dirty="0"/>
          </a:p>
        </p:txBody>
      </p:sp>
      <p:sp>
        <p:nvSpPr>
          <p:cNvPr id="3" name="Content Placeholder 2">
            <a:extLst>
              <a:ext uri="{FF2B5EF4-FFF2-40B4-BE49-F238E27FC236}">
                <a16:creationId xmlns:a16="http://schemas.microsoft.com/office/drawing/2014/main" id="{65405877-F244-4C5C-9506-BA5F092FE481}"/>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Python divides the operators in the following groups:</a:t>
            </a:r>
          </a:p>
          <a:p>
            <a:pPr marL="0" indent="0" algn="l">
              <a:buNone/>
            </a:pP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Arithmetic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Assignment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Comparison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Logical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Identity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Membership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Bitwise operators</a:t>
            </a:r>
          </a:p>
          <a:p>
            <a:pPr marL="0" indent="0">
              <a:buNone/>
            </a:pPr>
            <a:endParaRPr lang="en-IN" dirty="0"/>
          </a:p>
        </p:txBody>
      </p:sp>
    </p:spTree>
    <p:extLst>
      <p:ext uri="{BB962C8B-B14F-4D97-AF65-F5344CB8AC3E}">
        <p14:creationId xmlns:p14="http://schemas.microsoft.com/office/powerpoint/2010/main" val="3718154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138A-C5C9-4A9F-A0D8-319B26CDA314}"/>
              </a:ext>
            </a:extLst>
          </p:cNvPr>
          <p:cNvSpPr>
            <a:spLocks noGrp="1"/>
          </p:cNvSpPr>
          <p:nvPr>
            <p:ph type="title"/>
          </p:nvPr>
        </p:nvSpPr>
        <p:spPr/>
        <p:txBody>
          <a:bodyPr/>
          <a:lstStyle/>
          <a:p>
            <a:r>
              <a:rPr lang="en-US" dirty="0"/>
              <a:t>ARITHMETIC OPERATORS:</a:t>
            </a:r>
            <a:endParaRPr lang="en-IN" dirty="0"/>
          </a:p>
        </p:txBody>
      </p:sp>
      <p:graphicFrame>
        <p:nvGraphicFramePr>
          <p:cNvPr id="3" name="Table 2">
            <a:extLst>
              <a:ext uri="{FF2B5EF4-FFF2-40B4-BE49-F238E27FC236}">
                <a16:creationId xmlns:a16="http://schemas.microsoft.com/office/drawing/2014/main" id="{2A531B2A-BDD1-4CB2-A3C7-3104BFEEBCD6}"/>
              </a:ext>
            </a:extLst>
          </p:cNvPr>
          <p:cNvGraphicFramePr>
            <a:graphicFrameLocks noGrp="1"/>
          </p:cNvGraphicFramePr>
          <p:nvPr>
            <p:extLst>
              <p:ext uri="{D42A27DB-BD31-4B8C-83A1-F6EECF244321}">
                <p14:modId xmlns:p14="http://schemas.microsoft.com/office/powerpoint/2010/main" val="2218946817"/>
              </p:ext>
            </p:extLst>
          </p:nvPr>
        </p:nvGraphicFramePr>
        <p:xfrm>
          <a:off x="1091953" y="1722268"/>
          <a:ext cx="6710241" cy="4678536"/>
        </p:xfrm>
        <a:graphic>
          <a:graphicData uri="http://schemas.openxmlformats.org/drawingml/2006/table">
            <a:tbl>
              <a:tblPr>
                <a:tableStyleId>{BC89EF96-8CEA-46FF-86C4-4CE0E7609802}</a:tableStyleId>
              </a:tblPr>
              <a:tblGrid>
                <a:gridCol w="1175499">
                  <a:extLst>
                    <a:ext uri="{9D8B030D-6E8A-4147-A177-3AD203B41FA5}">
                      <a16:colId xmlns:a16="http://schemas.microsoft.com/office/drawing/2014/main" val="362427669"/>
                    </a:ext>
                  </a:extLst>
                </a:gridCol>
                <a:gridCol w="2980272">
                  <a:extLst>
                    <a:ext uri="{9D8B030D-6E8A-4147-A177-3AD203B41FA5}">
                      <a16:colId xmlns:a16="http://schemas.microsoft.com/office/drawing/2014/main" val="2275795017"/>
                    </a:ext>
                  </a:extLst>
                </a:gridCol>
                <a:gridCol w="2554470">
                  <a:extLst>
                    <a:ext uri="{9D8B030D-6E8A-4147-A177-3AD203B41FA5}">
                      <a16:colId xmlns:a16="http://schemas.microsoft.com/office/drawing/2014/main" val="3910821558"/>
                    </a:ext>
                  </a:extLst>
                </a:gridCol>
              </a:tblGrid>
              <a:tr h="584817">
                <a:tc>
                  <a:txBody>
                    <a:bodyPr/>
                    <a:lstStyle/>
                    <a:p>
                      <a:pPr algn="ctr" fontAlgn="t"/>
                      <a:r>
                        <a:rPr lang="en-IN" dirty="0">
                          <a:effectLst/>
                        </a:rPr>
                        <a:t>Operator</a:t>
                      </a:r>
                    </a:p>
                  </a:txBody>
                  <a:tcPr marL="121920" marR="60960" marT="60960" marB="60960"/>
                </a:tc>
                <a:tc>
                  <a:txBody>
                    <a:bodyPr/>
                    <a:lstStyle/>
                    <a:p>
                      <a:pPr algn="ctr" fontAlgn="t"/>
                      <a:r>
                        <a:rPr lang="en-IN">
                          <a:effectLst/>
                        </a:rPr>
                        <a:t>Name</a:t>
                      </a:r>
                    </a:p>
                  </a:txBody>
                  <a:tcPr marL="60960" marR="60960" marT="60960" marB="60960"/>
                </a:tc>
                <a:tc>
                  <a:txBody>
                    <a:bodyPr/>
                    <a:lstStyle/>
                    <a:p>
                      <a:pPr algn="ctr" fontAlgn="t"/>
                      <a:r>
                        <a:rPr lang="en-IN">
                          <a:effectLst/>
                        </a:rPr>
                        <a:t>Example</a:t>
                      </a:r>
                    </a:p>
                  </a:txBody>
                  <a:tcPr marL="60960" marR="60960" marT="60960" marB="60960"/>
                </a:tc>
                <a:extLst>
                  <a:ext uri="{0D108BD9-81ED-4DB2-BD59-A6C34878D82A}">
                    <a16:rowId xmlns:a16="http://schemas.microsoft.com/office/drawing/2014/main" val="3097069546"/>
                  </a:ext>
                </a:extLst>
              </a:tr>
              <a:tr h="584817">
                <a:tc>
                  <a:txBody>
                    <a:bodyPr/>
                    <a:lstStyle/>
                    <a:p>
                      <a:pPr algn="ctr" fontAlgn="t"/>
                      <a:r>
                        <a:rPr lang="en-IN">
                          <a:effectLst/>
                        </a:rPr>
                        <a:t>+</a:t>
                      </a:r>
                    </a:p>
                  </a:txBody>
                  <a:tcPr marL="121920" marR="60960" marT="60960" marB="60960"/>
                </a:tc>
                <a:tc>
                  <a:txBody>
                    <a:bodyPr/>
                    <a:lstStyle/>
                    <a:p>
                      <a:pPr algn="ctr" fontAlgn="t"/>
                      <a:r>
                        <a:rPr lang="en-IN" dirty="0">
                          <a:effectLst/>
                        </a:rPr>
                        <a:t>Addition</a:t>
                      </a:r>
                    </a:p>
                  </a:txBody>
                  <a:tcPr marL="60960" marR="60960" marT="60960" marB="60960"/>
                </a:tc>
                <a:tc>
                  <a:txBody>
                    <a:bodyPr/>
                    <a:lstStyle/>
                    <a:p>
                      <a:pPr algn="ctr" fontAlgn="t"/>
                      <a:r>
                        <a:rPr lang="en-IN">
                          <a:effectLst/>
                        </a:rPr>
                        <a:t>x + y</a:t>
                      </a:r>
                    </a:p>
                  </a:txBody>
                  <a:tcPr marL="60960" marR="60960" marT="60960" marB="60960"/>
                </a:tc>
                <a:extLst>
                  <a:ext uri="{0D108BD9-81ED-4DB2-BD59-A6C34878D82A}">
                    <a16:rowId xmlns:a16="http://schemas.microsoft.com/office/drawing/2014/main" val="3437257729"/>
                  </a:ext>
                </a:extLst>
              </a:tr>
              <a:tr h="584817">
                <a:tc>
                  <a:txBody>
                    <a:bodyPr/>
                    <a:lstStyle/>
                    <a:p>
                      <a:pPr algn="ctr" fontAlgn="t"/>
                      <a:r>
                        <a:rPr lang="en-IN">
                          <a:effectLst/>
                        </a:rPr>
                        <a:t>-</a:t>
                      </a:r>
                    </a:p>
                  </a:txBody>
                  <a:tcPr marL="121920" marR="60960" marT="60960" marB="60960"/>
                </a:tc>
                <a:tc>
                  <a:txBody>
                    <a:bodyPr/>
                    <a:lstStyle/>
                    <a:p>
                      <a:pPr algn="ctr" fontAlgn="t"/>
                      <a:r>
                        <a:rPr lang="en-IN" dirty="0">
                          <a:effectLst/>
                        </a:rPr>
                        <a:t>Subtraction</a:t>
                      </a:r>
                    </a:p>
                  </a:txBody>
                  <a:tcPr marL="60960" marR="60960" marT="60960" marB="60960"/>
                </a:tc>
                <a:tc>
                  <a:txBody>
                    <a:bodyPr/>
                    <a:lstStyle/>
                    <a:p>
                      <a:pPr algn="ctr" fontAlgn="t"/>
                      <a:r>
                        <a:rPr lang="en-IN">
                          <a:effectLst/>
                        </a:rPr>
                        <a:t>x - y</a:t>
                      </a:r>
                    </a:p>
                  </a:txBody>
                  <a:tcPr marL="60960" marR="60960" marT="60960" marB="60960"/>
                </a:tc>
                <a:extLst>
                  <a:ext uri="{0D108BD9-81ED-4DB2-BD59-A6C34878D82A}">
                    <a16:rowId xmlns:a16="http://schemas.microsoft.com/office/drawing/2014/main" val="1542511162"/>
                  </a:ext>
                </a:extLst>
              </a:tr>
              <a:tr h="584817">
                <a:tc>
                  <a:txBody>
                    <a:bodyPr/>
                    <a:lstStyle/>
                    <a:p>
                      <a:pPr algn="ctr" fontAlgn="t"/>
                      <a:r>
                        <a:rPr lang="en-IN">
                          <a:effectLst/>
                        </a:rPr>
                        <a:t>*</a:t>
                      </a:r>
                    </a:p>
                  </a:txBody>
                  <a:tcPr marL="121920" marR="60960" marT="60960" marB="60960"/>
                </a:tc>
                <a:tc>
                  <a:txBody>
                    <a:bodyPr/>
                    <a:lstStyle/>
                    <a:p>
                      <a:pPr algn="ctr" fontAlgn="t"/>
                      <a:r>
                        <a:rPr lang="en-IN" dirty="0">
                          <a:effectLst/>
                        </a:rPr>
                        <a:t>Multiplication</a:t>
                      </a:r>
                    </a:p>
                  </a:txBody>
                  <a:tcPr marL="60960" marR="60960" marT="60960" marB="60960"/>
                </a:tc>
                <a:tc>
                  <a:txBody>
                    <a:bodyPr/>
                    <a:lstStyle/>
                    <a:p>
                      <a:pPr algn="ctr" fontAlgn="t"/>
                      <a:r>
                        <a:rPr lang="en-IN" dirty="0">
                          <a:effectLst/>
                        </a:rPr>
                        <a:t>x * y</a:t>
                      </a:r>
                    </a:p>
                  </a:txBody>
                  <a:tcPr marL="60960" marR="60960" marT="60960" marB="60960"/>
                </a:tc>
                <a:extLst>
                  <a:ext uri="{0D108BD9-81ED-4DB2-BD59-A6C34878D82A}">
                    <a16:rowId xmlns:a16="http://schemas.microsoft.com/office/drawing/2014/main" val="3279890254"/>
                  </a:ext>
                </a:extLst>
              </a:tr>
              <a:tr h="584817">
                <a:tc>
                  <a:txBody>
                    <a:bodyPr/>
                    <a:lstStyle/>
                    <a:p>
                      <a:pPr algn="ctr" fontAlgn="t"/>
                      <a:r>
                        <a:rPr lang="en-IN">
                          <a:effectLst/>
                        </a:rPr>
                        <a:t>/</a:t>
                      </a:r>
                    </a:p>
                  </a:txBody>
                  <a:tcPr marL="121920" marR="60960" marT="60960" marB="60960"/>
                </a:tc>
                <a:tc>
                  <a:txBody>
                    <a:bodyPr/>
                    <a:lstStyle/>
                    <a:p>
                      <a:pPr algn="ctr" fontAlgn="t"/>
                      <a:r>
                        <a:rPr lang="en-IN" dirty="0">
                          <a:effectLst/>
                        </a:rPr>
                        <a:t>Division</a:t>
                      </a:r>
                    </a:p>
                  </a:txBody>
                  <a:tcPr marL="60960" marR="60960" marT="60960" marB="60960"/>
                </a:tc>
                <a:tc>
                  <a:txBody>
                    <a:bodyPr/>
                    <a:lstStyle/>
                    <a:p>
                      <a:pPr algn="ctr" fontAlgn="t"/>
                      <a:r>
                        <a:rPr lang="en-IN">
                          <a:effectLst/>
                        </a:rPr>
                        <a:t>x / y</a:t>
                      </a:r>
                    </a:p>
                  </a:txBody>
                  <a:tcPr marL="60960" marR="60960" marT="60960" marB="60960"/>
                </a:tc>
                <a:extLst>
                  <a:ext uri="{0D108BD9-81ED-4DB2-BD59-A6C34878D82A}">
                    <a16:rowId xmlns:a16="http://schemas.microsoft.com/office/drawing/2014/main" val="1850124138"/>
                  </a:ext>
                </a:extLst>
              </a:tr>
              <a:tr h="584817">
                <a:tc>
                  <a:txBody>
                    <a:bodyPr/>
                    <a:lstStyle/>
                    <a:p>
                      <a:pPr algn="ctr" fontAlgn="t"/>
                      <a:r>
                        <a:rPr lang="en-IN">
                          <a:effectLst/>
                        </a:rPr>
                        <a:t>%</a:t>
                      </a:r>
                    </a:p>
                  </a:txBody>
                  <a:tcPr marL="121920" marR="60960" marT="60960" marB="60960"/>
                </a:tc>
                <a:tc>
                  <a:txBody>
                    <a:bodyPr/>
                    <a:lstStyle/>
                    <a:p>
                      <a:pPr algn="ctr" fontAlgn="t"/>
                      <a:r>
                        <a:rPr lang="en-IN" dirty="0">
                          <a:effectLst/>
                        </a:rPr>
                        <a:t>Modulus</a:t>
                      </a:r>
                    </a:p>
                  </a:txBody>
                  <a:tcPr marL="60960" marR="60960" marT="60960" marB="60960"/>
                </a:tc>
                <a:tc>
                  <a:txBody>
                    <a:bodyPr/>
                    <a:lstStyle/>
                    <a:p>
                      <a:pPr algn="ctr" fontAlgn="t"/>
                      <a:r>
                        <a:rPr lang="en-IN" dirty="0">
                          <a:effectLst/>
                        </a:rPr>
                        <a:t>x % y</a:t>
                      </a:r>
                    </a:p>
                  </a:txBody>
                  <a:tcPr marL="60960" marR="60960" marT="60960" marB="60960"/>
                </a:tc>
                <a:extLst>
                  <a:ext uri="{0D108BD9-81ED-4DB2-BD59-A6C34878D82A}">
                    <a16:rowId xmlns:a16="http://schemas.microsoft.com/office/drawing/2014/main" val="880356933"/>
                  </a:ext>
                </a:extLst>
              </a:tr>
              <a:tr h="584817">
                <a:tc>
                  <a:txBody>
                    <a:bodyPr/>
                    <a:lstStyle/>
                    <a:p>
                      <a:pPr algn="ctr" fontAlgn="t"/>
                      <a:r>
                        <a:rPr lang="en-IN">
                          <a:effectLst/>
                        </a:rPr>
                        <a:t>**</a:t>
                      </a:r>
                    </a:p>
                  </a:txBody>
                  <a:tcPr marL="121920" marR="60960" marT="60960" marB="60960"/>
                </a:tc>
                <a:tc>
                  <a:txBody>
                    <a:bodyPr/>
                    <a:lstStyle/>
                    <a:p>
                      <a:pPr algn="ctr" fontAlgn="t"/>
                      <a:r>
                        <a:rPr lang="en-IN">
                          <a:effectLst/>
                        </a:rPr>
                        <a:t>Exponentiation</a:t>
                      </a:r>
                    </a:p>
                  </a:txBody>
                  <a:tcPr marL="60960" marR="60960" marT="60960" marB="60960"/>
                </a:tc>
                <a:tc>
                  <a:txBody>
                    <a:bodyPr/>
                    <a:lstStyle/>
                    <a:p>
                      <a:pPr algn="ctr" fontAlgn="t"/>
                      <a:r>
                        <a:rPr lang="en-IN" dirty="0">
                          <a:effectLst/>
                        </a:rPr>
                        <a:t>x ** y</a:t>
                      </a:r>
                    </a:p>
                  </a:txBody>
                  <a:tcPr marL="60960" marR="60960" marT="60960" marB="60960"/>
                </a:tc>
                <a:extLst>
                  <a:ext uri="{0D108BD9-81ED-4DB2-BD59-A6C34878D82A}">
                    <a16:rowId xmlns:a16="http://schemas.microsoft.com/office/drawing/2014/main" val="4055810728"/>
                  </a:ext>
                </a:extLst>
              </a:tr>
              <a:tr h="584817">
                <a:tc>
                  <a:txBody>
                    <a:bodyPr/>
                    <a:lstStyle/>
                    <a:p>
                      <a:pPr algn="ctr" fontAlgn="t"/>
                      <a:r>
                        <a:rPr lang="en-IN" dirty="0">
                          <a:effectLst/>
                        </a:rPr>
                        <a:t>//</a:t>
                      </a:r>
                    </a:p>
                  </a:txBody>
                  <a:tcPr marL="121920" marR="60960" marT="60960" marB="60960"/>
                </a:tc>
                <a:tc>
                  <a:txBody>
                    <a:bodyPr/>
                    <a:lstStyle/>
                    <a:p>
                      <a:pPr algn="ctr" fontAlgn="t"/>
                      <a:r>
                        <a:rPr lang="en-IN" dirty="0">
                          <a:effectLst/>
                        </a:rPr>
                        <a:t>Floor division</a:t>
                      </a:r>
                    </a:p>
                  </a:txBody>
                  <a:tcPr marL="60960" marR="60960" marT="60960" marB="60960"/>
                </a:tc>
                <a:tc>
                  <a:txBody>
                    <a:bodyPr/>
                    <a:lstStyle/>
                    <a:p>
                      <a:pPr algn="ctr" fontAlgn="t"/>
                      <a:r>
                        <a:rPr lang="en-IN" dirty="0">
                          <a:effectLst/>
                        </a:rPr>
                        <a:t>x // y</a:t>
                      </a:r>
                    </a:p>
                  </a:txBody>
                  <a:tcPr marL="60960" marR="60960" marT="60960" marB="60960"/>
                </a:tc>
                <a:extLst>
                  <a:ext uri="{0D108BD9-81ED-4DB2-BD59-A6C34878D82A}">
                    <a16:rowId xmlns:a16="http://schemas.microsoft.com/office/drawing/2014/main" val="1272939471"/>
                  </a:ext>
                </a:extLst>
              </a:tr>
            </a:tbl>
          </a:graphicData>
        </a:graphic>
      </p:graphicFrame>
    </p:spTree>
    <p:extLst>
      <p:ext uri="{BB962C8B-B14F-4D97-AF65-F5344CB8AC3E}">
        <p14:creationId xmlns:p14="http://schemas.microsoft.com/office/powerpoint/2010/main" val="1015992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2996-9C26-4141-A44D-CAD852DE30E0}"/>
              </a:ext>
            </a:extLst>
          </p:cNvPr>
          <p:cNvSpPr>
            <a:spLocks noGrp="1"/>
          </p:cNvSpPr>
          <p:nvPr>
            <p:ph type="title"/>
          </p:nvPr>
        </p:nvSpPr>
        <p:spPr>
          <a:xfrm>
            <a:off x="677334" y="609600"/>
            <a:ext cx="8596668" cy="853440"/>
          </a:xfrm>
        </p:spPr>
        <p:txBody>
          <a:bodyPr/>
          <a:lstStyle/>
          <a:p>
            <a:r>
              <a:rPr lang="en-US" dirty="0"/>
              <a:t>ASSIGNMENT OPERATOR</a:t>
            </a:r>
            <a:endParaRPr lang="en-IN" dirty="0"/>
          </a:p>
        </p:txBody>
      </p:sp>
      <p:graphicFrame>
        <p:nvGraphicFramePr>
          <p:cNvPr id="3" name="Table 2">
            <a:extLst>
              <a:ext uri="{FF2B5EF4-FFF2-40B4-BE49-F238E27FC236}">
                <a16:creationId xmlns:a16="http://schemas.microsoft.com/office/drawing/2014/main" id="{D87BE1DE-3E83-4FB7-9E37-50BD3BC9CDB3}"/>
              </a:ext>
            </a:extLst>
          </p:cNvPr>
          <p:cNvGraphicFramePr>
            <a:graphicFrameLocks noGrp="1"/>
          </p:cNvGraphicFramePr>
          <p:nvPr>
            <p:extLst>
              <p:ext uri="{D42A27DB-BD31-4B8C-83A1-F6EECF244321}">
                <p14:modId xmlns:p14="http://schemas.microsoft.com/office/powerpoint/2010/main" val="3874169165"/>
              </p:ext>
            </p:extLst>
          </p:nvPr>
        </p:nvGraphicFramePr>
        <p:xfrm>
          <a:off x="1418652" y="1364792"/>
          <a:ext cx="7406640" cy="5440680"/>
        </p:xfrm>
        <a:graphic>
          <a:graphicData uri="http://schemas.openxmlformats.org/drawingml/2006/table">
            <a:tbl>
              <a:tblPr>
                <a:tableStyleId>{BC89EF96-8CEA-46FF-86C4-4CE0E7609802}</a:tableStyleId>
              </a:tblPr>
              <a:tblGrid>
                <a:gridCol w="2359151">
                  <a:extLst>
                    <a:ext uri="{9D8B030D-6E8A-4147-A177-3AD203B41FA5}">
                      <a16:colId xmlns:a16="http://schemas.microsoft.com/office/drawing/2014/main" val="3062476218"/>
                    </a:ext>
                  </a:extLst>
                </a:gridCol>
                <a:gridCol w="2514600">
                  <a:extLst>
                    <a:ext uri="{9D8B030D-6E8A-4147-A177-3AD203B41FA5}">
                      <a16:colId xmlns:a16="http://schemas.microsoft.com/office/drawing/2014/main" val="608366779"/>
                    </a:ext>
                  </a:extLst>
                </a:gridCol>
                <a:gridCol w="2532889">
                  <a:extLst>
                    <a:ext uri="{9D8B030D-6E8A-4147-A177-3AD203B41FA5}">
                      <a16:colId xmlns:a16="http://schemas.microsoft.com/office/drawing/2014/main" val="432306206"/>
                    </a:ext>
                  </a:extLst>
                </a:gridCol>
              </a:tblGrid>
              <a:tr h="388620">
                <a:tc>
                  <a:txBody>
                    <a:bodyPr/>
                    <a:lstStyle/>
                    <a:p>
                      <a:pPr algn="ctr" fontAlgn="t"/>
                      <a:r>
                        <a:rPr lang="en-IN" sz="1300" dirty="0">
                          <a:effectLst/>
                        </a:rPr>
                        <a:t>Operator</a:t>
                      </a:r>
                    </a:p>
                  </a:txBody>
                  <a:tcPr marL="85306" marR="42653" marT="42653" marB="42653"/>
                </a:tc>
                <a:tc>
                  <a:txBody>
                    <a:bodyPr/>
                    <a:lstStyle/>
                    <a:p>
                      <a:pPr algn="ctr" fontAlgn="t"/>
                      <a:r>
                        <a:rPr lang="en-IN" sz="1300" dirty="0">
                          <a:effectLst/>
                        </a:rPr>
                        <a:t>Example</a:t>
                      </a:r>
                    </a:p>
                  </a:txBody>
                  <a:tcPr marL="42653" marR="42653" marT="42653" marB="42653"/>
                </a:tc>
                <a:tc>
                  <a:txBody>
                    <a:bodyPr/>
                    <a:lstStyle/>
                    <a:p>
                      <a:pPr algn="ctr" fontAlgn="t"/>
                      <a:r>
                        <a:rPr lang="en-IN" sz="1300" dirty="0">
                          <a:effectLst/>
                        </a:rPr>
                        <a:t>Same As</a:t>
                      </a:r>
                    </a:p>
                  </a:txBody>
                  <a:tcPr marL="42653" marR="42653" marT="42653" marB="42653"/>
                </a:tc>
                <a:extLst>
                  <a:ext uri="{0D108BD9-81ED-4DB2-BD59-A6C34878D82A}">
                    <a16:rowId xmlns:a16="http://schemas.microsoft.com/office/drawing/2014/main" val="1171496641"/>
                  </a:ext>
                </a:extLst>
              </a:tr>
              <a:tr h="388620">
                <a:tc>
                  <a:txBody>
                    <a:bodyPr/>
                    <a:lstStyle/>
                    <a:p>
                      <a:pPr algn="ctr" fontAlgn="t"/>
                      <a:r>
                        <a:rPr lang="en-IN" sz="1300" dirty="0">
                          <a:effectLst/>
                        </a:rPr>
                        <a:t>=</a:t>
                      </a:r>
                    </a:p>
                  </a:txBody>
                  <a:tcPr marL="85306" marR="42653" marT="42653" marB="42653"/>
                </a:tc>
                <a:tc>
                  <a:txBody>
                    <a:bodyPr/>
                    <a:lstStyle/>
                    <a:p>
                      <a:pPr algn="ctr" fontAlgn="t"/>
                      <a:r>
                        <a:rPr lang="en-IN" sz="1300" dirty="0">
                          <a:effectLst/>
                        </a:rPr>
                        <a:t>x = 5</a:t>
                      </a:r>
                    </a:p>
                  </a:txBody>
                  <a:tcPr marL="42653" marR="42653" marT="42653" marB="42653"/>
                </a:tc>
                <a:tc>
                  <a:txBody>
                    <a:bodyPr/>
                    <a:lstStyle/>
                    <a:p>
                      <a:pPr algn="ctr" fontAlgn="t"/>
                      <a:r>
                        <a:rPr lang="en-IN" sz="1300" dirty="0">
                          <a:effectLst/>
                        </a:rPr>
                        <a:t>x = 5</a:t>
                      </a:r>
                    </a:p>
                  </a:txBody>
                  <a:tcPr marL="42653" marR="42653" marT="42653" marB="42653"/>
                </a:tc>
                <a:extLst>
                  <a:ext uri="{0D108BD9-81ED-4DB2-BD59-A6C34878D82A}">
                    <a16:rowId xmlns:a16="http://schemas.microsoft.com/office/drawing/2014/main" val="2896751531"/>
                  </a:ext>
                </a:extLst>
              </a:tr>
              <a:tr h="388620">
                <a:tc>
                  <a:txBody>
                    <a:bodyPr/>
                    <a:lstStyle/>
                    <a:p>
                      <a:pPr algn="ctr" fontAlgn="t"/>
                      <a:r>
                        <a:rPr lang="en-IN" sz="1300" dirty="0">
                          <a:effectLst/>
                        </a:rPr>
                        <a:t>+=</a:t>
                      </a:r>
                    </a:p>
                  </a:txBody>
                  <a:tcPr marL="85306" marR="42653" marT="42653" marB="42653"/>
                </a:tc>
                <a:tc>
                  <a:txBody>
                    <a:bodyPr/>
                    <a:lstStyle/>
                    <a:p>
                      <a:pPr algn="ctr" fontAlgn="t"/>
                      <a:r>
                        <a:rPr lang="en-IN" sz="1300" dirty="0">
                          <a:effectLst/>
                        </a:rPr>
                        <a:t>x += 3</a:t>
                      </a:r>
                    </a:p>
                  </a:txBody>
                  <a:tcPr marL="42653" marR="42653" marT="42653" marB="42653"/>
                </a:tc>
                <a:tc>
                  <a:txBody>
                    <a:bodyPr/>
                    <a:lstStyle/>
                    <a:p>
                      <a:pPr algn="ctr" fontAlgn="t"/>
                      <a:r>
                        <a:rPr lang="en-IN" sz="1300" dirty="0">
                          <a:effectLst/>
                        </a:rPr>
                        <a:t>x = x + 3</a:t>
                      </a:r>
                    </a:p>
                  </a:txBody>
                  <a:tcPr marL="42653" marR="42653" marT="42653" marB="42653"/>
                </a:tc>
                <a:extLst>
                  <a:ext uri="{0D108BD9-81ED-4DB2-BD59-A6C34878D82A}">
                    <a16:rowId xmlns:a16="http://schemas.microsoft.com/office/drawing/2014/main" val="2777259487"/>
                  </a:ext>
                </a:extLst>
              </a:tr>
              <a:tr h="388620">
                <a:tc>
                  <a:txBody>
                    <a:bodyPr/>
                    <a:lstStyle/>
                    <a:p>
                      <a:pPr algn="ctr" fontAlgn="t"/>
                      <a:r>
                        <a:rPr lang="en-IN" sz="1300" dirty="0">
                          <a:effectLst/>
                        </a:rPr>
                        <a:t>-=</a:t>
                      </a:r>
                    </a:p>
                  </a:txBody>
                  <a:tcPr marL="85306" marR="42653" marT="42653" marB="42653"/>
                </a:tc>
                <a:tc>
                  <a:txBody>
                    <a:bodyPr/>
                    <a:lstStyle/>
                    <a:p>
                      <a:pPr algn="ctr" fontAlgn="t"/>
                      <a:r>
                        <a:rPr lang="en-IN" sz="1300" dirty="0">
                          <a:effectLst/>
                        </a:rPr>
                        <a:t>x -= 3</a:t>
                      </a:r>
                    </a:p>
                  </a:txBody>
                  <a:tcPr marL="42653" marR="42653" marT="42653" marB="42653"/>
                </a:tc>
                <a:tc>
                  <a:txBody>
                    <a:bodyPr/>
                    <a:lstStyle/>
                    <a:p>
                      <a:pPr algn="ctr" fontAlgn="t"/>
                      <a:r>
                        <a:rPr lang="en-IN" sz="1300" dirty="0">
                          <a:effectLst/>
                        </a:rPr>
                        <a:t>x = x - 3</a:t>
                      </a:r>
                    </a:p>
                  </a:txBody>
                  <a:tcPr marL="42653" marR="42653" marT="42653" marB="42653"/>
                </a:tc>
                <a:extLst>
                  <a:ext uri="{0D108BD9-81ED-4DB2-BD59-A6C34878D82A}">
                    <a16:rowId xmlns:a16="http://schemas.microsoft.com/office/drawing/2014/main" val="1879832578"/>
                  </a:ext>
                </a:extLst>
              </a:tr>
              <a:tr h="388620">
                <a:tc>
                  <a:txBody>
                    <a:bodyPr/>
                    <a:lstStyle/>
                    <a:p>
                      <a:pPr algn="ctr" fontAlgn="t"/>
                      <a:r>
                        <a:rPr lang="en-IN" sz="1300" dirty="0">
                          <a:effectLst/>
                        </a:rPr>
                        <a:t>*=</a:t>
                      </a:r>
                    </a:p>
                  </a:txBody>
                  <a:tcPr marL="85306" marR="42653" marT="42653" marB="42653"/>
                </a:tc>
                <a:tc>
                  <a:txBody>
                    <a:bodyPr/>
                    <a:lstStyle/>
                    <a:p>
                      <a:pPr algn="ctr" fontAlgn="t"/>
                      <a:r>
                        <a:rPr lang="en-IN" sz="1300" dirty="0">
                          <a:effectLst/>
                        </a:rPr>
                        <a:t>x *= 3</a:t>
                      </a:r>
                    </a:p>
                  </a:txBody>
                  <a:tcPr marL="42653" marR="42653" marT="42653" marB="42653"/>
                </a:tc>
                <a:tc>
                  <a:txBody>
                    <a:bodyPr/>
                    <a:lstStyle/>
                    <a:p>
                      <a:pPr algn="ctr" fontAlgn="t"/>
                      <a:r>
                        <a:rPr lang="en-IN" sz="1300" dirty="0">
                          <a:effectLst/>
                        </a:rPr>
                        <a:t>x = x * 3</a:t>
                      </a:r>
                    </a:p>
                  </a:txBody>
                  <a:tcPr marL="42653" marR="42653" marT="42653" marB="42653"/>
                </a:tc>
                <a:extLst>
                  <a:ext uri="{0D108BD9-81ED-4DB2-BD59-A6C34878D82A}">
                    <a16:rowId xmlns:a16="http://schemas.microsoft.com/office/drawing/2014/main" val="56262083"/>
                  </a:ext>
                </a:extLst>
              </a:tr>
              <a:tr h="388620">
                <a:tc>
                  <a:txBody>
                    <a:bodyPr/>
                    <a:lstStyle/>
                    <a:p>
                      <a:pPr algn="ctr" fontAlgn="t"/>
                      <a:r>
                        <a:rPr lang="en-IN" sz="1300" dirty="0">
                          <a:effectLst/>
                        </a:rPr>
                        <a:t>/=</a:t>
                      </a:r>
                    </a:p>
                  </a:txBody>
                  <a:tcPr marL="85306" marR="42653" marT="42653" marB="42653"/>
                </a:tc>
                <a:tc>
                  <a:txBody>
                    <a:bodyPr/>
                    <a:lstStyle/>
                    <a:p>
                      <a:pPr algn="ctr" fontAlgn="t"/>
                      <a:r>
                        <a:rPr lang="en-IN" sz="1300" dirty="0">
                          <a:effectLst/>
                        </a:rPr>
                        <a:t>x /= 3</a:t>
                      </a:r>
                    </a:p>
                  </a:txBody>
                  <a:tcPr marL="42653" marR="42653" marT="42653" marB="42653"/>
                </a:tc>
                <a:tc>
                  <a:txBody>
                    <a:bodyPr/>
                    <a:lstStyle/>
                    <a:p>
                      <a:pPr algn="ctr" fontAlgn="t"/>
                      <a:r>
                        <a:rPr lang="en-IN" sz="1300" dirty="0">
                          <a:effectLst/>
                        </a:rPr>
                        <a:t>x = x / 3</a:t>
                      </a:r>
                    </a:p>
                  </a:txBody>
                  <a:tcPr marL="42653" marR="42653" marT="42653" marB="42653"/>
                </a:tc>
                <a:extLst>
                  <a:ext uri="{0D108BD9-81ED-4DB2-BD59-A6C34878D82A}">
                    <a16:rowId xmlns:a16="http://schemas.microsoft.com/office/drawing/2014/main" val="1344686640"/>
                  </a:ext>
                </a:extLst>
              </a:tr>
              <a:tr h="388620">
                <a:tc>
                  <a:txBody>
                    <a:bodyPr/>
                    <a:lstStyle/>
                    <a:p>
                      <a:pPr algn="ctr" fontAlgn="t"/>
                      <a:r>
                        <a:rPr lang="en-IN" sz="1300" dirty="0">
                          <a:effectLst/>
                        </a:rPr>
                        <a:t>%=</a:t>
                      </a:r>
                    </a:p>
                  </a:txBody>
                  <a:tcPr marL="85306" marR="42653" marT="42653" marB="42653"/>
                </a:tc>
                <a:tc>
                  <a:txBody>
                    <a:bodyPr/>
                    <a:lstStyle/>
                    <a:p>
                      <a:pPr algn="ctr" fontAlgn="t"/>
                      <a:r>
                        <a:rPr lang="en-IN" sz="1300" dirty="0">
                          <a:effectLst/>
                        </a:rPr>
                        <a:t>x %= 3</a:t>
                      </a:r>
                    </a:p>
                  </a:txBody>
                  <a:tcPr marL="42653" marR="42653" marT="42653" marB="42653"/>
                </a:tc>
                <a:tc>
                  <a:txBody>
                    <a:bodyPr/>
                    <a:lstStyle/>
                    <a:p>
                      <a:pPr algn="ctr" fontAlgn="t"/>
                      <a:r>
                        <a:rPr lang="en-IN" sz="1300" dirty="0">
                          <a:effectLst/>
                        </a:rPr>
                        <a:t>x = x % 3</a:t>
                      </a:r>
                    </a:p>
                  </a:txBody>
                  <a:tcPr marL="42653" marR="42653" marT="42653" marB="42653"/>
                </a:tc>
                <a:extLst>
                  <a:ext uri="{0D108BD9-81ED-4DB2-BD59-A6C34878D82A}">
                    <a16:rowId xmlns:a16="http://schemas.microsoft.com/office/drawing/2014/main" val="2177725639"/>
                  </a:ext>
                </a:extLst>
              </a:tr>
              <a:tr h="388620">
                <a:tc>
                  <a:txBody>
                    <a:bodyPr/>
                    <a:lstStyle/>
                    <a:p>
                      <a:pPr algn="ctr" fontAlgn="t"/>
                      <a:r>
                        <a:rPr lang="en-IN" sz="1300" dirty="0">
                          <a:effectLst/>
                        </a:rPr>
                        <a:t>//=</a:t>
                      </a:r>
                    </a:p>
                  </a:txBody>
                  <a:tcPr marL="85306" marR="42653" marT="42653" marB="42653"/>
                </a:tc>
                <a:tc>
                  <a:txBody>
                    <a:bodyPr/>
                    <a:lstStyle/>
                    <a:p>
                      <a:pPr algn="ctr" fontAlgn="t"/>
                      <a:r>
                        <a:rPr lang="en-IN" sz="1300" dirty="0">
                          <a:effectLst/>
                        </a:rPr>
                        <a:t>x //= 3</a:t>
                      </a:r>
                    </a:p>
                  </a:txBody>
                  <a:tcPr marL="42653" marR="42653" marT="42653" marB="42653"/>
                </a:tc>
                <a:tc>
                  <a:txBody>
                    <a:bodyPr/>
                    <a:lstStyle/>
                    <a:p>
                      <a:pPr algn="ctr" fontAlgn="t"/>
                      <a:r>
                        <a:rPr lang="en-IN" sz="1300" dirty="0">
                          <a:effectLst/>
                        </a:rPr>
                        <a:t>x = x // 3</a:t>
                      </a:r>
                    </a:p>
                  </a:txBody>
                  <a:tcPr marL="42653" marR="42653" marT="42653" marB="42653"/>
                </a:tc>
                <a:extLst>
                  <a:ext uri="{0D108BD9-81ED-4DB2-BD59-A6C34878D82A}">
                    <a16:rowId xmlns:a16="http://schemas.microsoft.com/office/drawing/2014/main" val="605777507"/>
                  </a:ext>
                </a:extLst>
              </a:tr>
              <a:tr h="388620">
                <a:tc>
                  <a:txBody>
                    <a:bodyPr/>
                    <a:lstStyle/>
                    <a:p>
                      <a:pPr algn="ctr" fontAlgn="t"/>
                      <a:r>
                        <a:rPr lang="en-IN" sz="1300" dirty="0">
                          <a:effectLst/>
                        </a:rPr>
                        <a:t>**=</a:t>
                      </a:r>
                    </a:p>
                  </a:txBody>
                  <a:tcPr marL="85306" marR="42653" marT="42653" marB="42653"/>
                </a:tc>
                <a:tc>
                  <a:txBody>
                    <a:bodyPr/>
                    <a:lstStyle/>
                    <a:p>
                      <a:pPr algn="ctr" fontAlgn="t"/>
                      <a:r>
                        <a:rPr lang="en-IN" sz="1300" dirty="0">
                          <a:effectLst/>
                        </a:rPr>
                        <a:t>x **= 3</a:t>
                      </a:r>
                    </a:p>
                  </a:txBody>
                  <a:tcPr marL="42653" marR="42653" marT="42653" marB="42653"/>
                </a:tc>
                <a:tc>
                  <a:txBody>
                    <a:bodyPr/>
                    <a:lstStyle/>
                    <a:p>
                      <a:pPr algn="ctr" fontAlgn="t"/>
                      <a:r>
                        <a:rPr lang="en-IN" sz="1300" dirty="0">
                          <a:effectLst/>
                        </a:rPr>
                        <a:t>x = x ** 3</a:t>
                      </a:r>
                    </a:p>
                  </a:txBody>
                  <a:tcPr marL="42653" marR="42653" marT="42653" marB="42653"/>
                </a:tc>
                <a:extLst>
                  <a:ext uri="{0D108BD9-81ED-4DB2-BD59-A6C34878D82A}">
                    <a16:rowId xmlns:a16="http://schemas.microsoft.com/office/drawing/2014/main" val="2430974136"/>
                  </a:ext>
                </a:extLst>
              </a:tr>
              <a:tr h="388620">
                <a:tc>
                  <a:txBody>
                    <a:bodyPr/>
                    <a:lstStyle/>
                    <a:p>
                      <a:pPr algn="ctr" fontAlgn="t"/>
                      <a:r>
                        <a:rPr lang="en-IN" sz="1300" dirty="0">
                          <a:effectLst/>
                        </a:rPr>
                        <a:t>&amp;=</a:t>
                      </a:r>
                    </a:p>
                  </a:txBody>
                  <a:tcPr marL="85306" marR="42653" marT="42653" marB="42653"/>
                </a:tc>
                <a:tc>
                  <a:txBody>
                    <a:bodyPr/>
                    <a:lstStyle/>
                    <a:p>
                      <a:pPr algn="ctr" fontAlgn="t"/>
                      <a:r>
                        <a:rPr lang="en-IN" sz="1300" dirty="0">
                          <a:effectLst/>
                        </a:rPr>
                        <a:t>x &amp;= 3</a:t>
                      </a:r>
                    </a:p>
                  </a:txBody>
                  <a:tcPr marL="42653" marR="42653" marT="42653" marB="42653"/>
                </a:tc>
                <a:tc>
                  <a:txBody>
                    <a:bodyPr/>
                    <a:lstStyle/>
                    <a:p>
                      <a:pPr algn="ctr" fontAlgn="t"/>
                      <a:r>
                        <a:rPr lang="en-IN" sz="1300" dirty="0">
                          <a:effectLst/>
                        </a:rPr>
                        <a:t>x = x &amp; 3</a:t>
                      </a:r>
                    </a:p>
                  </a:txBody>
                  <a:tcPr marL="42653" marR="42653" marT="42653" marB="42653"/>
                </a:tc>
                <a:extLst>
                  <a:ext uri="{0D108BD9-81ED-4DB2-BD59-A6C34878D82A}">
                    <a16:rowId xmlns:a16="http://schemas.microsoft.com/office/drawing/2014/main" val="3077645401"/>
                  </a:ext>
                </a:extLst>
              </a:tr>
              <a:tr h="388620">
                <a:tc>
                  <a:txBody>
                    <a:bodyPr/>
                    <a:lstStyle/>
                    <a:p>
                      <a:pPr algn="ctr" fontAlgn="t"/>
                      <a:r>
                        <a:rPr lang="en-IN" sz="1300" dirty="0">
                          <a:effectLst/>
                        </a:rPr>
                        <a:t>|=</a:t>
                      </a:r>
                    </a:p>
                  </a:txBody>
                  <a:tcPr marL="85306" marR="42653" marT="42653" marB="42653"/>
                </a:tc>
                <a:tc>
                  <a:txBody>
                    <a:bodyPr/>
                    <a:lstStyle/>
                    <a:p>
                      <a:pPr algn="ctr" fontAlgn="t"/>
                      <a:r>
                        <a:rPr lang="en-IN" sz="1300" dirty="0">
                          <a:effectLst/>
                        </a:rPr>
                        <a:t>x |= 3</a:t>
                      </a:r>
                    </a:p>
                  </a:txBody>
                  <a:tcPr marL="42653" marR="42653" marT="42653" marB="42653"/>
                </a:tc>
                <a:tc>
                  <a:txBody>
                    <a:bodyPr/>
                    <a:lstStyle/>
                    <a:p>
                      <a:pPr algn="ctr" fontAlgn="t"/>
                      <a:r>
                        <a:rPr lang="en-IN" sz="1300" dirty="0">
                          <a:effectLst/>
                        </a:rPr>
                        <a:t>x = x | 3</a:t>
                      </a:r>
                    </a:p>
                  </a:txBody>
                  <a:tcPr marL="42653" marR="42653" marT="42653" marB="42653"/>
                </a:tc>
                <a:extLst>
                  <a:ext uri="{0D108BD9-81ED-4DB2-BD59-A6C34878D82A}">
                    <a16:rowId xmlns:a16="http://schemas.microsoft.com/office/drawing/2014/main" val="1977129916"/>
                  </a:ext>
                </a:extLst>
              </a:tr>
              <a:tr h="388620">
                <a:tc>
                  <a:txBody>
                    <a:bodyPr/>
                    <a:lstStyle/>
                    <a:p>
                      <a:pPr algn="ctr" fontAlgn="t"/>
                      <a:r>
                        <a:rPr lang="en-IN" sz="1300" dirty="0">
                          <a:effectLst/>
                        </a:rPr>
                        <a:t>^=</a:t>
                      </a:r>
                    </a:p>
                  </a:txBody>
                  <a:tcPr marL="85306" marR="42653" marT="42653" marB="42653"/>
                </a:tc>
                <a:tc>
                  <a:txBody>
                    <a:bodyPr/>
                    <a:lstStyle/>
                    <a:p>
                      <a:pPr algn="ctr" fontAlgn="t"/>
                      <a:r>
                        <a:rPr lang="en-IN" sz="1300" dirty="0">
                          <a:effectLst/>
                        </a:rPr>
                        <a:t>x ^= 3</a:t>
                      </a:r>
                    </a:p>
                  </a:txBody>
                  <a:tcPr marL="42653" marR="42653" marT="42653" marB="42653"/>
                </a:tc>
                <a:tc>
                  <a:txBody>
                    <a:bodyPr/>
                    <a:lstStyle/>
                    <a:p>
                      <a:pPr algn="ctr" fontAlgn="t"/>
                      <a:r>
                        <a:rPr lang="en-IN" sz="1300" dirty="0">
                          <a:effectLst/>
                        </a:rPr>
                        <a:t>x = x ^ 3</a:t>
                      </a:r>
                    </a:p>
                  </a:txBody>
                  <a:tcPr marL="42653" marR="42653" marT="42653" marB="42653"/>
                </a:tc>
                <a:extLst>
                  <a:ext uri="{0D108BD9-81ED-4DB2-BD59-A6C34878D82A}">
                    <a16:rowId xmlns:a16="http://schemas.microsoft.com/office/drawing/2014/main" val="3132607537"/>
                  </a:ext>
                </a:extLst>
              </a:tr>
              <a:tr h="388620">
                <a:tc>
                  <a:txBody>
                    <a:bodyPr/>
                    <a:lstStyle/>
                    <a:p>
                      <a:pPr algn="ctr" fontAlgn="t"/>
                      <a:r>
                        <a:rPr lang="en-IN" sz="1300" dirty="0">
                          <a:effectLst/>
                        </a:rPr>
                        <a:t>&gt;&gt;=</a:t>
                      </a:r>
                    </a:p>
                  </a:txBody>
                  <a:tcPr marL="85306" marR="42653" marT="42653" marB="42653"/>
                </a:tc>
                <a:tc>
                  <a:txBody>
                    <a:bodyPr/>
                    <a:lstStyle/>
                    <a:p>
                      <a:pPr algn="ctr" fontAlgn="t"/>
                      <a:r>
                        <a:rPr lang="en-IN" sz="1300" dirty="0">
                          <a:effectLst/>
                        </a:rPr>
                        <a:t>x &gt;&gt;= 3</a:t>
                      </a:r>
                    </a:p>
                  </a:txBody>
                  <a:tcPr marL="42653" marR="42653" marT="42653" marB="42653"/>
                </a:tc>
                <a:tc>
                  <a:txBody>
                    <a:bodyPr/>
                    <a:lstStyle/>
                    <a:p>
                      <a:pPr algn="ctr" fontAlgn="t"/>
                      <a:r>
                        <a:rPr lang="en-IN" sz="1300" dirty="0">
                          <a:effectLst/>
                        </a:rPr>
                        <a:t>x = x &gt;&gt; 3</a:t>
                      </a:r>
                    </a:p>
                  </a:txBody>
                  <a:tcPr marL="42653" marR="42653" marT="42653" marB="42653"/>
                </a:tc>
                <a:extLst>
                  <a:ext uri="{0D108BD9-81ED-4DB2-BD59-A6C34878D82A}">
                    <a16:rowId xmlns:a16="http://schemas.microsoft.com/office/drawing/2014/main" val="368738505"/>
                  </a:ext>
                </a:extLst>
              </a:tr>
              <a:tr h="388620">
                <a:tc>
                  <a:txBody>
                    <a:bodyPr/>
                    <a:lstStyle/>
                    <a:p>
                      <a:pPr algn="ctr" fontAlgn="t"/>
                      <a:r>
                        <a:rPr lang="en-IN" sz="1300" dirty="0">
                          <a:effectLst/>
                        </a:rPr>
                        <a:t>&lt;&lt;=</a:t>
                      </a:r>
                    </a:p>
                  </a:txBody>
                  <a:tcPr marL="85306" marR="42653" marT="42653" marB="42653"/>
                </a:tc>
                <a:tc>
                  <a:txBody>
                    <a:bodyPr/>
                    <a:lstStyle/>
                    <a:p>
                      <a:pPr algn="ctr" fontAlgn="t"/>
                      <a:r>
                        <a:rPr lang="en-IN" sz="1300" dirty="0">
                          <a:effectLst/>
                        </a:rPr>
                        <a:t>x &lt;&lt;= 3</a:t>
                      </a:r>
                    </a:p>
                  </a:txBody>
                  <a:tcPr marL="42653" marR="42653" marT="42653" marB="42653"/>
                </a:tc>
                <a:tc>
                  <a:txBody>
                    <a:bodyPr/>
                    <a:lstStyle/>
                    <a:p>
                      <a:pPr algn="ctr" fontAlgn="t"/>
                      <a:r>
                        <a:rPr lang="en-IN" sz="1300" dirty="0">
                          <a:effectLst/>
                        </a:rPr>
                        <a:t>x = x &lt;&lt; 3</a:t>
                      </a:r>
                    </a:p>
                  </a:txBody>
                  <a:tcPr marL="42653" marR="42653" marT="42653" marB="42653"/>
                </a:tc>
                <a:extLst>
                  <a:ext uri="{0D108BD9-81ED-4DB2-BD59-A6C34878D82A}">
                    <a16:rowId xmlns:a16="http://schemas.microsoft.com/office/drawing/2014/main" val="567697243"/>
                  </a:ext>
                </a:extLst>
              </a:tr>
            </a:tbl>
          </a:graphicData>
        </a:graphic>
      </p:graphicFrame>
      <p:sp>
        <p:nvSpPr>
          <p:cNvPr id="4" name="Rectangle 1">
            <a:extLst>
              <a:ext uri="{FF2B5EF4-FFF2-40B4-BE49-F238E27FC236}">
                <a16:creationId xmlns:a16="http://schemas.microsoft.com/office/drawing/2014/main" id="{AB4CF455-3D71-4461-BBF7-3E99F1B9461B}"/>
              </a:ext>
            </a:extLst>
          </p:cNvPr>
          <p:cNvSpPr>
            <a:spLocks noChangeArrowheads="1"/>
          </p:cNvSpPr>
          <p:nvPr/>
        </p:nvSpPr>
        <p:spPr bwMode="auto">
          <a:xfrm>
            <a:off x="2263774" y="1794560"/>
            <a:ext cx="139617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1875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7911B-3566-4DE5-8BE1-6A1DB1041222}"/>
              </a:ext>
            </a:extLst>
          </p:cNvPr>
          <p:cNvSpPr>
            <a:spLocks noGrp="1"/>
          </p:cNvSpPr>
          <p:nvPr>
            <p:ph type="title"/>
          </p:nvPr>
        </p:nvSpPr>
        <p:spPr/>
        <p:txBody>
          <a:bodyPr/>
          <a:lstStyle/>
          <a:p>
            <a:r>
              <a:rPr lang="en-US" dirty="0"/>
              <a:t>COMPARISON OPERATOR</a:t>
            </a:r>
            <a:endParaRPr lang="en-IN" dirty="0"/>
          </a:p>
        </p:txBody>
      </p:sp>
      <p:graphicFrame>
        <p:nvGraphicFramePr>
          <p:cNvPr id="3" name="Table 2">
            <a:extLst>
              <a:ext uri="{FF2B5EF4-FFF2-40B4-BE49-F238E27FC236}">
                <a16:creationId xmlns:a16="http://schemas.microsoft.com/office/drawing/2014/main" id="{719CC08A-B216-4C9D-8B6C-31E445BB6636}"/>
              </a:ext>
            </a:extLst>
          </p:cNvPr>
          <p:cNvGraphicFramePr>
            <a:graphicFrameLocks noGrp="1"/>
          </p:cNvGraphicFramePr>
          <p:nvPr>
            <p:extLst>
              <p:ext uri="{D42A27DB-BD31-4B8C-83A1-F6EECF244321}">
                <p14:modId xmlns:p14="http://schemas.microsoft.com/office/powerpoint/2010/main" val="233544475"/>
              </p:ext>
            </p:extLst>
          </p:nvPr>
        </p:nvGraphicFramePr>
        <p:xfrm>
          <a:off x="1098734" y="2086252"/>
          <a:ext cx="6209044" cy="3657598"/>
        </p:xfrm>
        <a:graphic>
          <a:graphicData uri="http://schemas.openxmlformats.org/drawingml/2006/table">
            <a:tbl>
              <a:tblPr>
                <a:tableStyleId>{5DA37D80-6434-44D0-A028-1B22A696006F}</a:tableStyleId>
              </a:tblPr>
              <a:tblGrid>
                <a:gridCol w="1168718">
                  <a:extLst>
                    <a:ext uri="{9D8B030D-6E8A-4147-A177-3AD203B41FA5}">
                      <a16:colId xmlns:a16="http://schemas.microsoft.com/office/drawing/2014/main" val="641095424"/>
                    </a:ext>
                  </a:extLst>
                </a:gridCol>
                <a:gridCol w="2714046">
                  <a:extLst>
                    <a:ext uri="{9D8B030D-6E8A-4147-A177-3AD203B41FA5}">
                      <a16:colId xmlns:a16="http://schemas.microsoft.com/office/drawing/2014/main" val="1160528706"/>
                    </a:ext>
                  </a:extLst>
                </a:gridCol>
                <a:gridCol w="2326280">
                  <a:extLst>
                    <a:ext uri="{9D8B030D-6E8A-4147-A177-3AD203B41FA5}">
                      <a16:colId xmlns:a16="http://schemas.microsoft.com/office/drawing/2014/main" val="1612812635"/>
                    </a:ext>
                  </a:extLst>
                </a:gridCol>
              </a:tblGrid>
              <a:tr h="522514">
                <a:tc>
                  <a:txBody>
                    <a:bodyPr/>
                    <a:lstStyle/>
                    <a:p>
                      <a:pPr algn="ctr" fontAlgn="t"/>
                      <a:r>
                        <a:rPr lang="en-IN">
                          <a:effectLst/>
                        </a:rPr>
                        <a:t>Operator</a:t>
                      </a:r>
                    </a:p>
                  </a:txBody>
                  <a:tcPr marL="121920" marR="60960" marT="60960" marB="60960"/>
                </a:tc>
                <a:tc>
                  <a:txBody>
                    <a:bodyPr/>
                    <a:lstStyle/>
                    <a:p>
                      <a:pPr algn="ctr" fontAlgn="t"/>
                      <a:r>
                        <a:rPr lang="en-IN">
                          <a:effectLst/>
                        </a:rPr>
                        <a:t>Name</a:t>
                      </a:r>
                    </a:p>
                  </a:txBody>
                  <a:tcPr marL="60960" marR="60960" marT="60960" marB="60960"/>
                </a:tc>
                <a:tc>
                  <a:txBody>
                    <a:bodyPr/>
                    <a:lstStyle/>
                    <a:p>
                      <a:pPr algn="ctr" fontAlgn="t"/>
                      <a:r>
                        <a:rPr lang="en-IN">
                          <a:effectLst/>
                        </a:rPr>
                        <a:t>Example</a:t>
                      </a:r>
                    </a:p>
                  </a:txBody>
                  <a:tcPr marL="60960" marR="60960" marT="60960" marB="60960"/>
                </a:tc>
                <a:extLst>
                  <a:ext uri="{0D108BD9-81ED-4DB2-BD59-A6C34878D82A}">
                    <a16:rowId xmlns:a16="http://schemas.microsoft.com/office/drawing/2014/main" val="4232864945"/>
                  </a:ext>
                </a:extLst>
              </a:tr>
              <a:tr h="522514">
                <a:tc>
                  <a:txBody>
                    <a:bodyPr/>
                    <a:lstStyle/>
                    <a:p>
                      <a:pPr algn="ctr" fontAlgn="t"/>
                      <a:r>
                        <a:rPr lang="en-IN">
                          <a:effectLst/>
                        </a:rPr>
                        <a:t>==</a:t>
                      </a:r>
                    </a:p>
                  </a:txBody>
                  <a:tcPr marL="121920" marR="60960" marT="60960" marB="60960"/>
                </a:tc>
                <a:tc>
                  <a:txBody>
                    <a:bodyPr/>
                    <a:lstStyle/>
                    <a:p>
                      <a:pPr algn="ctr" fontAlgn="t"/>
                      <a:r>
                        <a:rPr lang="en-IN">
                          <a:effectLst/>
                        </a:rPr>
                        <a:t>Equal</a:t>
                      </a:r>
                    </a:p>
                  </a:txBody>
                  <a:tcPr marL="60960" marR="60960" marT="60960" marB="60960"/>
                </a:tc>
                <a:tc>
                  <a:txBody>
                    <a:bodyPr/>
                    <a:lstStyle/>
                    <a:p>
                      <a:pPr algn="ctr" fontAlgn="t"/>
                      <a:r>
                        <a:rPr lang="en-IN">
                          <a:effectLst/>
                        </a:rPr>
                        <a:t>x == y</a:t>
                      </a:r>
                    </a:p>
                  </a:txBody>
                  <a:tcPr marL="60960" marR="60960" marT="60960" marB="60960"/>
                </a:tc>
                <a:extLst>
                  <a:ext uri="{0D108BD9-81ED-4DB2-BD59-A6C34878D82A}">
                    <a16:rowId xmlns:a16="http://schemas.microsoft.com/office/drawing/2014/main" val="232950499"/>
                  </a:ext>
                </a:extLst>
              </a:tr>
              <a:tr h="522514">
                <a:tc>
                  <a:txBody>
                    <a:bodyPr/>
                    <a:lstStyle/>
                    <a:p>
                      <a:pPr algn="ctr" fontAlgn="t"/>
                      <a:r>
                        <a:rPr lang="en-IN">
                          <a:effectLst/>
                        </a:rPr>
                        <a:t>!=</a:t>
                      </a:r>
                    </a:p>
                  </a:txBody>
                  <a:tcPr marL="121920" marR="60960" marT="60960" marB="60960"/>
                </a:tc>
                <a:tc>
                  <a:txBody>
                    <a:bodyPr/>
                    <a:lstStyle/>
                    <a:p>
                      <a:pPr algn="ctr" fontAlgn="t"/>
                      <a:r>
                        <a:rPr lang="en-IN">
                          <a:effectLst/>
                        </a:rPr>
                        <a:t>Not equal</a:t>
                      </a:r>
                    </a:p>
                  </a:txBody>
                  <a:tcPr marL="60960" marR="60960" marT="60960" marB="60960"/>
                </a:tc>
                <a:tc>
                  <a:txBody>
                    <a:bodyPr/>
                    <a:lstStyle/>
                    <a:p>
                      <a:pPr algn="ctr" fontAlgn="t"/>
                      <a:r>
                        <a:rPr lang="en-IN">
                          <a:effectLst/>
                        </a:rPr>
                        <a:t>x != y</a:t>
                      </a:r>
                    </a:p>
                  </a:txBody>
                  <a:tcPr marL="60960" marR="60960" marT="60960" marB="60960"/>
                </a:tc>
                <a:extLst>
                  <a:ext uri="{0D108BD9-81ED-4DB2-BD59-A6C34878D82A}">
                    <a16:rowId xmlns:a16="http://schemas.microsoft.com/office/drawing/2014/main" val="1154591529"/>
                  </a:ext>
                </a:extLst>
              </a:tr>
              <a:tr h="522514">
                <a:tc>
                  <a:txBody>
                    <a:bodyPr/>
                    <a:lstStyle/>
                    <a:p>
                      <a:pPr algn="ctr" fontAlgn="t"/>
                      <a:r>
                        <a:rPr lang="en-IN">
                          <a:effectLst/>
                        </a:rPr>
                        <a:t>&gt;</a:t>
                      </a:r>
                    </a:p>
                  </a:txBody>
                  <a:tcPr marL="121920" marR="60960" marT="60960" marB="60960"/>
                </a:tc>
                <a:tc>
                  <a:txBody>
                    <a:bodyPr/>
                    <a:lstStyle/>
                    <a:p>
                      <a:pPr algn="ctr" fontAlgn="t"/>
                      <a:r>
                        <a:rPr lang="en-IN">
                          <a:effectLst/>
                        </a:rPr>
                        <a:t>Greater than</a:t>
                      </a:r>
                    </a:p>
                  </a:txBody>
                  <a:tcPr marL="60960" marR="60960" marT="60960" marB="60960"/>
                </a:tc>
                <a:tc>
                  <a:txBody>
                    <a:bodyPr/>
                    <a:lstStyle/>
                    <a:p>
                      <a:pPr algn="ctr" fontAlgn="t"/>
                      <a:r>
                        <a:rPr lang="en-IN">
                          <a:effectLst/>
                        </a:rPr>
                        <a:t>x &gt; y</a:t>
                      </a:r>
                    </a:p>
                  </a:txBody>
                  <a:tcPr marL="60960" marR="60960" marT="60960" marB="60960"/>
                </a:tc>
                <a:extLst>
                  <a:ext uri="{0D108BD9-81ED-4DB2-BD59-A6C34878D82A}">
                    <a16:rowId xmlns:a16="http://schemas.microsoft.com/office/drawing/2014/main" val="1326182384"/>
                  </a:ext>
                </a:extLst>
              </a:tr>
              <a:tr h="522514">
                <a:tc>
                  <a:txBody>
                    <a:bodyPr/>
                    <a:lstStyle/>
                    <a:p>
                      <a:pPr algn="ctr" fontAlgn="t"/>
                      <a:r>
                        <a:rPr lang="en-IN">
                          <a:effectLst/>
                        </a:rPr>
                        <a:t>&lt;</a:t>
                      </a:r>
                    </a:p>
                  </a:txBody>
                  <a:tcPr marL="121920" marR="60960" marT="60960" marB="60960"/>
                </a:tc>
                <a:tc>
                  <a:txBody>
                    <a:bodyPr/>
                    <a:lstStyle/>
                    <a:p>
                      <a:pPr algn="ctr" fontAlgn="t"/>
                      <a:r>
                        <a:rPr lang="en-IN">
                          <a:effectLst/>
                        </a:rPr>
                        <a:t>Less than</a:t>
                      </a:r>
                    </a:p>
                  </a:txBody>
                  <a:tcPr marL="60960" marR="60960" marT="60960" marB="60960"/>
                </a:tc>
                <a:tc>
                  <a:txBody>
                    <a:bodyPr/>
                    <a:lstStyle/>
                    <a:p>
                      <a:pPr algn="ctr" fontAlgn="t"/>
                      <a:r>
                        <a:rPr lang="en-IN">
                          <a:effectLst/>
                        </a:rPr>
                        <a:t>x &lt; y</a:t>
                      </a:r>
                    </a:p>
                  </a:txBody>
                  <a:tcPr marL="60960" marR="60960" marT="60960" marB="60960"/>
                </a:tc>
                <a:extLst>
                  <a:ext uri="{0D108BD9-81ED-4DB2-BD59-A6C34878D82A}">
                    <a16:rowId xmlns:a16="http://schemas.microsoft.com/office/drawing/2014/main" val="1245554218"/>
                  </a:ext>
                </a:extLst>
              </a:tr>
              <a:tr h="522514">
                <a:tc>
                  <a:txBody>
                    <a:bodyPr/>
                    <a:lstStyle/>
                    <a:p>
                      <a:pPr algn="ctr" fontAlgn="t"/>
                      <a:r>
                        <a:rPr lang="en-IN">
                          <a:effectLst/>
                        </a:rPr>
                        <a:t>&gt;=</a:t>
                      </a:r>
                    </a:p>
                  </a:txBody>
                  <a:tcPr marL="121920" marR="60960" marT="60960" marB="60960"/>
                </a:tc>
                <a:tc>
                  <a:txBody>
                    <a:bodyPr/>
                    <a:lstStyle/>
                    <a:p>
                      <a:pPr algn="ctr" fontAlgn="t"/>
                      <a:r>
                        <a:rPr lang="en-US">
                          <a:effectLst/>
                        </a:rPr>
                        <a:t>Greater than or equal to</a:t>
                      </a:r>
                    </a:p>
                  </a:txBody>
                  <a:tcPr marL="60960" marR="60960" marT="60960" marB="60960"/>
                </a:tc>
                <a:tc>
                  <a:txBody>
                    <a:bodyPr/>
                    <a:lstStyle/>
                    <a:p>
                      <a:pPr algn="ctr" fontAlgn="t"/>
                      <a:r>
                        <a:rPr lang="en-IN">
                          <a:effectLst/>
                        </a:rPr>
                        <a:t>x &gt;= y</a:t>
                      </a:r>
                    </a:p>
                  </a:txBody>
                  <a:tcPr marL="60960" marR="60960" marT="60960" marB="60960"/>
                </a:tc>
                <a:extLst>
                  <a:ext uri="{0D108BD9-81ED-4DB2-BD59-A6C34878D82A}">
                    <a16:rowId xmlns:a16="http://schemas.microsoft.com/office/drawing/2014/main" val="3628209198"/>
                  </a:ext>
                </a:extLst>
              </a:tr>
              <a:tr h="522514">
                <a:tc>
                  <a:txBody>
                    <a:bodyPr/>
                    <a:lstStyle/>
                    <a:p>
                      <a:pPr algn="ctr" fontAlgn="t"/>
                      <a:r>
                        <a:rPr lang="en-IN" dirty="0">
                          <a:effectLst/>
                        </a:rPr>
                        <a:t>&lt;=</a:t>
                      </a:r>
                    </a:p>
                  </a:txBody>
                  <a:tcPr marL="121920" marR="60960" marT="60960" marB="60960"/>
                </a:tc>
                <a:tc>
                  <a:txBody>
                    <a:bodyPr/>
                    <a:lstStyle/>
                    <a:p>
                      <a:pPr algn="ctr" fontAlgn="t"/>
                      <a:r>
                        <a:rPr lang="en-US" dirty="0">
                          <a:effectLst/>
                        </a:rPr>
                        <a:t>Less than or equal to</a:t>
                      </a:r>
                    </a:p>
                  </a:txBody>
                  <a:tcPr marL="60960" marR="60960" marT="60960" marB="60960"/>
                </a:tc>
                <a:tc>
                  <a:txBody>
                    <a:bodyPr/>
                    <a:lstStyle/>
                    <a:p>
                      <a:pPr algn="ctr" fontAlgn="t"/>
                      <a:r>
                        <a:rPr lang="en-IN" dirty="0">
                          <a:effectLst/>
                        </a:rPr>
                        <a:t>x &lt;= y</a:t>
                      </a:r>
                    </a:p>
                  </a:txBody>
                  <a:tcPr marL="60960" marR="60960" marT="60960" marB="60960"/>
                </a:tc>
                <a:extLst>
                  <a:ext uri="{0D108BD9-81ED-4DB2-BD59-A6C34878D82A}">
                    <a16:rowId xmlns:a16="http://schemas.microsoft.com/office/drawing/2014/main" val="3397304064"/>
                  </a:ext>
                </a:extLst>
              </a:tr>
            </a:tbl>
          </a:graphicData>
        </a:graphic>
      </p:graphicFrame>
    </p:spTree>
    <p:extLst>
      <p:ext uri="{BB962C8B-B14F-4D97-AF65-F5344CB8AC3E}">
        <p14:creationId xmlns:p14="http://schemas.microsoft.com/office/powerpoint/2010/main" val="285136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E230-68CF-4FB7-BA03-1BBBB2EFA87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5633BD4-3C45-47F1-8072-3C9E9D6ACE24}"/>
              </a:ext>
            </a:extLst>
          </p:cNvPr>
          <p:cNvSpPr>
            <a:spLocks noGrp="1"/>
          </p:cNvSpPr>
          <p:nvPr>
            <p:ph idx="1"/>
          </p:nvPr>
        </p:nvSpPr>
        <p:spPr>
          <a:xfrm>
            <a:off x="677334" y="1677881"/>
            <a:ext cx="8596668" cy="4363482"/>
          </a:xfrm>
        </p:spPr>
        <p:txBody>
          <a:bodyPr>
            <a:normAutofit/>
          </a:bodyPr>
          <a:lstStyle/>
          <a:p>
            <a:pPr marL="0" indent="0" algn="l">
              <a:buNone/>
            </a:pPr>
            <a:endParaRPr lang="en-US" sz="4000" b="1" i="1" dirty="0">
              <a:solidFill>
                <a:srgbClr val="000000"/>
              </a:solidFill>
              <a:effectLst/>
              <a:latin typeface="Roboto" panose="02000000000000000000" pitchFamily="2" charset="0"/>
            </a:endParaRPr>
          </a:p>
          <a:p>
            <a:pPr algn="l"/>
            <a:r>
              <a:rPr lang="en-US" sz="2000" b="0" i="0" dirty="0">
                <a:solidFill>
                  <a:srgbClr val="000000"/>
                </a:solidFill>
                <a:effectLst/>
                <a:latin typeface="Verdana" panose="020B0604030504040204" pitchFamily="34" charset="0"/>
              </a:rPr>
              <a:t>Python is a popular programming language. It was created by Guido van Rossum, and released in 1991.</a:t>
            </a:r>
          </a:p>
          <a:p>
            <a:pPr algn="l"/>
            <a:r>
              <a:rPr lang="en-US" sz="2000" b="0" i="0" dirty="0">
                <a:solidFill>
                  <a:srgbClr val="000000"/>
                </a:solidFill>
                <a:effectLst/>
                <a:latin typeface="Verdana" panose="020B0604030504040204" pitchFamily="34" charset="0"/>
              </a:rPr>
              <a:t>It is used for:</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web development (server-side),</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software development,</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mathematics,</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system scripting.</a:t>
            </a:r>
          </a:p>
          <a:p>
            <a:pPr marL="0" indent="0" algn="l">
              <a:buNone/>
            </a:pPr>
            <a:endParaRPr lang="en-US" sz="4000" b="1" i="1"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1881008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ED480-27CB-43E5-A28A-31A763FF938F}"/>
              </a:ext>
            </a:extLst>
          </p:cNvPr>
          <p:cNvSpPr>
            <a:spLocks noGrp="1"/>
          </p:cNvSpPr>
          <p:nvPr>
            <p:ph type="title"/>
          </p:nvPr>
        </p:nvSpPr>
        <p:spPr/>
        <p:txBody>
          <a:bodyPr/>
          <a:lstStyle/>
          <a:p>
            <a:r>
              <a:rPr lang="en-US" dirty="0"/>
              <a:t>LOGICAL OPERATORS</a:t>
            </a:r>
            <a:endParaRPr lang="en-IN" dirty="0"/>
          </a:p>
        </p:txBody>
      </p:sp>
      <p:graphicFrame>
        <p:nvGraphicFramePr>
          <p:cNvPr id="3" name="Table 2">
            <a:extLst>
              <a:ext uri="{FF2B5EF4-FFF2-40B4-BE49-F238E27FC236}">
                <a16:creationId xmlns:a16="http://schemas.microsoft.com/office/drawing/2014/main" id="{7EAA1E86-250F-4E92-94DC-4AB48B1071A8}"/>
              </a:ext>
            </a:extLst>
          </p:cNvPr>
          <p:cNvGraphicFramePr>
            <a:graphicFrameLocks noGrp="1"/>
          </p:cNvGraphicFramePr>
          <p:nvPr>
            <p:extLst>
              <p:ext uri="{D42A27DB-BD31-4B8C-83A1-F6EECF244321}">
                <p14:modId xmlns:p14="http://schemas.microsoft.com/office/powerpoint/2010/main" val="3300054657"/>
              </p:ext>
            </p:extLst>
          </p:nvPr>
        </p:nvGraphicFramePr>
        <p:xfrm>
          <a:off x="850159" y="2440934"/>
          <a:ext cx="7974245" cy="2974788"/>
        </p:xfrm>
        <a:graphic>
          <a:graphicData uri="http://schemas.openxmlformats.org/drawingml/2006/table">
            <a:tbl>
              <a:tblPr>
                <a:tableStyleId>{BC89EF96-8CEA-46FF-86C4-4CE0E7609802}</a:tableStyleId>
              </a:tblPr>
              <a:tblGrid>
                <a:gridCol w="2215096">
                  <a:extLst>
                    <a:ext uri="{9D8B030D-6E8A-4147-A177-3AD203B41FA5}">
                      <a16:colId xmlns:a16="http://schemas.microsoft.com/office/drawing/2014/main" val="2421842513"/>
                    </a:ext>
                  </a:extLst>
                </a:gridCol>
                <a:gridCol w="3101108">
                  <a:extLst>
                    <a:ext uri="{9D8B030D-6E8A-4147-A177-3AD203B41FA5}">
                      <a16:colId xmlns:a16="http://schemas.microsoft.com/office/drawing/2014/main" val="3251195167"/>
                    </a:ext>
                  </a:extLst>
                </a:gridCol>
                <a:gridCol w="2658041">
                  <a:extLst>
                    <a:ext uri="{9D8B030D-6E8A-4147-A177-3AD203B41FA5}">
                      <a16:colId xmlns:a16="http://schemas.microsoft.com/office/drawing/2014/main" val="975249006"/>
                    </a:ext>
                  </a:extLst>
                </a:gridCol>
              </a:tblGrid>
              <a:tr h="489522">
                <a:tc>
                  <a:txBody>
                    <a:bodyPr/>
                    <a:lstStyle/>
                    <a:p>
                      <a:pPr algn="ctr" fontAlgn="t"/>
                      <a:r>
                        <a:rPr lang="en-IN" dirty="0">
                          <a:effectLst/>
                        </a:rPr>
                        <a:t>Operator</a:t>
                      </a:r>
                    </a:p>
                  </a:txBody>
                  <a:tcPr marL="121920" marR="60960" marT="60960" marB="60960"/>
                </a:tc>
                <a:tc>
                  <a:txBody>
                    <a:bodyPr/>
                    <a:lstStyle/>
                    <a:p>
                      <a:pPr algn="ctr" fontAlgn="t"/>
                      <a:r>
                        <a:rPr lang="en-IN">
                          <a:effectLst/>
                        </a:rPr>
                        <a:t>Description</a:t>
                      </a:r>
                    </a:p>
                  </a:txBody>
                  <a:tcPr marL="60960" marR="60960" marT="60960" marB="60960"/>
                </a:tc>
                <a:tc>
                  <a:txBody>
                    <a:bodyPr/>
                    <a:lstStyle/>
                    <a:p>
                      <a:pPr algn="ctr" fontAlgn="t"/>
                      <a:r>
                        <a:rPr lang="en-IN">
                          <a:effectLst/>
                        </a:rPr>
                        <a:t>Example</a:t>
                      </a:r>
                    </a:p>
                  </a:txBody>
                  <a:tcPr marL="60960" marR="60960" marT="60960" marB="60960"/>
                </a:tc>
                <a:extLst>
                  <a:ext uri="{0D108BD9-81ED-4DB2-BD59-A6C34878D82A}">
                    <a16:rowId xmlns:a16="http://schemas.microsoft.com/office/drawing/2014/main" val="203557260"/>
                  </a:ext>
                </a:extLst>
              </a:tr>
              <a:tr h="828422">
                <a:tc>
                  <a:txBody>
                    <a:bodyPr/>
                    <a:lstStyle/>
                    <a:p>
                      <a:pPr algn="ctr" fontAlgn="t"/>
                      <a:r>
                        <a:rPr lang="en-IN" dirty="0">
                          <a:effectLst/>
                        </a:rPr>
                        <a:t>and </a:t>
                      </a:r>
                    </a:p>
                  </a:txBody>
                  <a:tcPr marL="121920" marR="60960" marT="60960" marB="60960"/>
                </a:tc>
                <a:tc>
                  <a:txBody>
                    <a:bodyPr/>
                    <a:lstStyle/>
                    <a:p>
                      <a:pPr algn="ctr" fontAlgn="t"/>
                      <a:r>
                        <a:rPr lang="en-US" dirty="0">
                          <a:effectLst/>
                        </a:rPr>
                        <a:t>Returns True if both statements are true</a:t>
                      </a:r>
                    </a:p>
                  </a:txBody>
                  <a:tcPr marL="60960" marR="60960" marT="60960" marB="60960"/>
                </a:tc>
                <a:tc>
                  <a:txBody>
                    <a:bodyPr/>
                    <a:lstStyle/>
                    <a:p>
                      <a:pPr algn="ctr" fontAlgn="t"/>
                      <a:r>
                        <a:rPr lang="en-US">
                          <a:effectLst/>
                        </a:rPr>
                        <a:t>x &lt; 5 and  x &lt; 10</a:t>
                      </a:r>
                    </a:p>
                  </a:txBody>
                  <a:tcPr marL="60960" marR="60960" marT="60960" marB="60960"/>
                </a:tc>
                <a:extLst>
                  <a:ext uri="{0D108BD9-81ED-4DB2-BD59-A6C34878D82A}">
                    <a16:rowId xmlns:a16="http://schemas.microsoft.com/office/drawing/2014/main" val="1120338619"/>
                  </a:ext>
                </a:extLst>
              </a:tr>
              <a:tr h="828422">
                <a:tc>
                  <a:txBody>
                    <a:bodyPr/>
                    <a:lstStyle/>
                    <a:p>
                      <a:pPr algn="ctr" fontAlgn="t"/>
                      <a:r>
                        <a:rPr lang="en-IN">
                          <a:effectLst/>
                        </a:rPr>
                        <a:t>or</a:t>
                      </a:r>
                    </a:p>
                  </a:txBody>
                  <a:tcPr marL="121920" marR="60960" marT="60960" marB="60960"/>
                </a:tc>
                <a:tc>
                  <a:txBody>
                    <a:bodyPr/>
                    <a:lstStyle/>
                    <a:p>
                      <a:pPr algn="ctr" fontAlgn="t"/>
                      <a:r>
                        <a:rPr lang="en-US" dirty="0">
                          <a:effectLst/>
                        </a:rPr>
                        <a:t>Returns True if one of the statements is true</a:t>
                      </a:r>
                    </a:p>
                  </a:txBody>
                  <a:tcPr marL="60960" marR="60960" marT="60960" marB="60960"/>
                </a:tc>
                <a:tc>
                  <a:txBody>
                    <a:bodyPr/>
                    <a:lstStyle/>
                    <a:p>
                      <a:pPr algn="ctr" fontAlgn="t"/>
                      <a:r>
                        <a:rPr lang="en-US">
                          <a:effectLst/>
                        </a:rPr>
                        <a:t>x &lt; 5 or x &lt; 4</a:t>
                      </a:r>
                    </a:p>
                  </a:txBody>
                  <a:tcPr marL="60960" marR="60960" marT="60960" marB="60960"/>
                </a:tc>
                <a:extLst>
                  <a:ext uri="{0D108BD9-81ED-4DB2-BD59-A6C34878D82A}">
                    <a16:rowId xmlns:a16="http://schemas.microsoft.com/office/drawing/2014/main" val="76057170"/>
                  </a:ext>
                </a:extLst>
              </a:tr>
              <a:tr h="828422">
                <a:tc>
                  <a:txBody>
                    <a:bodyPr/>
                    <a:lstStyle/>
                    <a:p>
                      <a:pPr algn="ctr" fontAlgn="t"/>
                      <a:r>
                        <a:rPr lang="en-IN">
                          <a:effectLst/>
                        </a:rPr>
                        <a:t>not</a:t>
                      </a:r>
                    </a:p>
                  </a:txBody>
                  <a:tcPr marL="121920" marR="60960" marT="60960" marB="60960"/>
                </a:tc>
                <a:tc>
                  <a:txBody>
                    <a:bodyPr/>
                    <a:lstStyle/>
                    <a:p>
                      <a:pPr algn="ctr" fontAlgn="t"/>
                      <a:r>
                        <a:rPr lang="en-US" dirty="0">
                          <a:effectLst/>
                        </a:rPr>
                        <a:t>Reverse the result, returns False if the result is true</a:t>
                      </a:r>
                    </a:p>
                  </a:txBody>
                  <a:tcPr marL="60960" marR="60960" marT="60960" marB="60960"/>
                </a:tc>
                <a:tc>
                  <a:txBody>
                    <a:bodyPr/>
                    <a:lstStyle/>
                    <a:p>
                      <a:pPr algn="ctr" fontAlgn="t"/>
                      <a:r>
                        <a:rPr lang="en-US" dirty="0">
                          <a:effectLst/>
                        </a:rPr>
                        <a:t>not(x &lt; 5 and x &lt; 10)</a:t>
                      </a:r>
                    </a:p>
                  </a:txBody>
                  <a:tcPr marL="60960" marR="60960" marT="60960" marB="60960"/>
                </a:tc>
                <a:extLst>
                  <a:ext uri="{0D108BD9-81ED-4DB2-BD59-A6C34878D82A}">
                    <a16:rowId xmlns:a16="http://schemas.microsoft.com/office/drawing/2014/main" val="991435903"/>
                  </a:ext>
                </a:extLst>
              </a:tr>
            </a:tbl>
          </a:graphicData>
        </a:graphic>
      </p:graphicFrame>
    </p:spTree>
    <p:extLst>
      <p:ext uri="{BB962C8B-B14F-4D97-AF65-F5344CB8AC3E}">
        <p14:creationId xmlns:p14="http://schemas.microsoft.com/office/powerpoint/2010/main" val="1699883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4C39-17E8-46D3-A130-996B4B0FE586}"/>
              </a:ext>
            </a:extLst>
          </p:cNvPr>
          <p:cNvSpPr>
            <a:spLocks noGrp="1"/>
          </p:cNvSpPr>
          <p:nvPr>
            <p:ph type="title"/>
          </p:nvPr>
        </p:nvSpPr>
        <p:spPr>
          <a:xfrm>
            <a:off x="677334" y="173116"/>
            <a:ext cx="8596668" cy="972101"/>
          </a:xfrm>
        </p:spPr>
        <p:txBody>
          <a:bodyPr/>
          <a:lstStyle/>
          <a:p>
            <a:r>
              <a:rPr lang="en-US" dirty="0"/>
              <a:t>IDENTITY AND MEMBERSHIP OPERATORS.</a:t>
            </a:r>
            <a:endParaRPr lang="en-IN" dirty="0"/>
          </a:p>
        </p:txBody>
      </p:sp>
      <p:graphicFrame>
        <p:nvGraphicFramePr>
          <p:cNvPr id="8" name="Table 7">
            <a:extLst>
              <a:ext uri="{FF2B5EF4-FFF2-40B4-BE49-F238E27FC236}">
                <a16:creationId xmlns:a16="http://schemas.microsoft.com/office/drawing/2014/main" id="{3B2286DE-5D9D-46FA-8398-FADAB470B571}"/>
              </a:ext>
            </a:extLst>
          </p:cNvPr>
          <p:cNvGraphicFramePr>
            <a:graphicFrameLocks noGrp="1"/>
          </p:cNvGraphicFramePr>
          <p:nvPr>
            <p:extLst>
              <p:ext uri="{D42A27DB-BD31-4B8C-83A1-F6EECF244321}">
                <p14:modId xmlns:p14="http://schemas.microsoft.com/office/powerpoint/2010/main" val="838838188"/>
              </p:ext>
            </p:extLst>
          </p:nvPr>
        </p:nvGraphicFramePr>
        <p:xfrm>
          <a:off x="1098550" y="1396984"/>
          <a:ext cx="6978947" cy="2503503"/>
        </p:xfrm>
        <a:graphic>
          <a:graphicData uri="http://schemas.openxmlformats.org/drawingml/2006/table">
            <a:tbl>
              <a:tblPr>
                <a:tableStyleId>{BC89EF96-8CEA-46FF-86C4-4CE0E7609802}</a:tableStyleId>
              </a:tblPr>
              <a:tblGrid>
                <a:gridCol w="1938621">
                  <a:extLst>
                    <a:ext uri="{9D8B030D-6E8A-4147-A177-3AD203B41FA5}">
                      <a16:colId xmlns:a16="http://schemas.microsoft.com/office/drawing/2014/main" val="4160168502"/>
                    </a:ext>
                  </a:extLst>
                </a:gridCol>
                <a:gridCol w="2714046">
                  <a:extLst>
                    <a:ext uri="{9D8B030D-6E8A-4147-A177-3AD203B41FA5}">
                      <a16:colId xmlns:a16="http://schemas.microsoft.com/office/drawing/2014/main" val="594585268"/>
                    </a:ext>
                  </a:extLst>
                </a:gridCol>
                <a:gridCol w="2326280">
                  <a:extLst>
                    <a:ext uri="{9D8B030D-6E8A-4147-A177-3AD203B41FA5}">
                      <a16:colId xmlns:a16="http://schemas.microsoft.com/office/drawing/2014/main" val="1841840401"/>
                    </a:ext>
                  </a:extLst>
                </a:gridCol>
              </a:tblGrid>
              <a:tr h="433941">
                <a:tc>
                  <a:txBody>
                    <a:bodyPr/>
                    <a:lstStyle/>
                    <a:p>
                      <a:pPr algn="l" fontAlgn="t"/>
                      <a:r>
                        <a:rPr lang="en-IN">
                          <a:effectLst/>
                        </a:rPr>
                        <a:t>Operator</a:t>
                      </a:r>
                    </a:p>
                  </a:txBody>
                  <a:tcPr marL="121920" marR="60960" marT="60960" marB="60960"/>
                </a:tc>
                <a:tc>
                  <a:txBody>
                    <a:bodyPr/>
                    <a:lstStyle/>
                    <a:p>
                      <a:pPr algn="l" fontAlgn="t"/>
                      <a:r>
                        <a:rPr lang="en-IN" dirty="0">
                          <a:effectLst/>
                        </a:rPr>
                        <a:t>Description</a:t>
                      </a:r>
                    </a:p>
                  </a:txBody>
                  <a:tcPr marL="60960" marR="60960" marT="60960" marB="60960"/>
                </a:tc>
                <a:tc>
                  <a:txBody>
                    <a:bodyPr/>
                    <a:lstStyle/>
                    <a:p>
                      <a:pPr algn="l" fontAlgn="t"/>
                      <a:r>
                        <a:rPr lang="en-IN">
                          <a:effectLst/>
                        </a:rPr>
                        <a:t>Example</a:t>
                      </a:r>
                    </a:p>
                  </a:txBody>
                  <a:tcPr marL="60960" marR="60960" marT="60960" marB="60960"/>
                </a:tc>
                <a:extLst>
                  <a:ext uri="{0D108BD9-81ED-4DB2-BD59-A6C34878D82A}">
                    <a16:rowId xmlns:a16="http://schemas.microsoft.com/office/drawing/2014/main" val="1534025889"/>
                  </a:ext>
                </a:extLst>
              </a:tr>
              <a:tr h="1034781">
                <a:tc>
                  <a:txBody>
                    <a:bodyPr/>
                    <a:lstStyle/>
                    <a:p>
                      <a:pPr algn="l" fontAlgn="t"/>
                      <a:r>
                        <a:rPr lang="en-IN">
                          <a:effectLst/>
                        </a:rPr>
                        <a:t>is </a:t>
                      </a:r>
                    </a:p>
                  </a:txBody>
                  <a:tcPr marL="121920" marR="60960" marT="60960" marB="60960"/>
                </a:tc>
                <a:tc>
                  <a:txBody>
                    <a:bodyPr/>
                    <a:lstStyle/>
                    <a:p>
                      <a:pPr algn="l" fontAlgn="t"/>
                      <a:r>
                        <a:rPr lang="en-US" dirty="0">
                          <a:effectLst/>
                        </a:rPr>
                        <a:t>Returns True if both variables are the same object</a:t>
                      </a:r>
                    </a:p>
                  </a:txBody>
                  <a:tcPr marL="60960" marR="60960" marT="60960" marB="60960"/>
                </a:tc>
                <a:tc>
                  <a:txBody>
                    <a:bodyPr/>
                    <a:lstStyle/>
                    <a:p>
                      <a:pPr algn="l" fontAlgn="t"/>
                      <a:r>
                        <a:rPr lang="en-IN">
                          <a:effectLst/>
                        </a:rPr>
                        <a:t>x is y</a:t>
                      </a:r>
                    </a:p>
                  </a:txBody>
                  <a:tcPr marL="60960" marR="60960" marT="60960" marB="60960"/>
                </a:tc>
                <a:extLst>
                  <a:ext uri="{0D108BD9-81ED-4DB2-BD59-A6C34878D82A}">
                    <a16:rowId xmlns:a16="http://schemas.microsoft.com/office/drawing/2014/main" val="1680854690"/>
                  </a:ext>
                </a:extLst>
              </a:tr>
              <a:tr h="1034781">
                <a:tc>
                  <a:txBody>
                    <a:bodyPr/>
                    <a:lstStyle/>
                    <a:p>
                      <a:pPr algn="l" fontAlgn="t"/>
                      <a:r>
                        <a:rPr lang="en-IN">
                          <a:effectLst/>
                        </a:rPr>
                        <a:t>is not</a:t>
                      </a:r>
                    </a:p>
                  </a:txBody>
                  <a:tcPr marL="121920" marR="60960" marT="60960" marB="60960"/>
                </a:tc>
                <a:tc>
                  <a:txBody>
                    <a:bodyPr/>
                    <a:lstStyle/>
                    <a:p>
                      <a:pPr algn="l" fontAlgn="t"/>
                      <a:r>
                        <a:rPr lang="en-US">
                          <a:effectLst/>
                        </a:rPr>
                        <a:t>Returns True if both variables are not the same object</a:t>
                      </a:r>
                    </a:p>
                  </a:txBody>
                  <a:tcPr marL="60960" marR="60960" marT="60960" marB="60960"/>
                </a:tc>
                <a:tc>
                  <a:txBody>
                    <a:bodyPr/>
                    <a:lstStyle/>
                    <a:p>
                      <a:pPr algn="l" fontAlgn="t"/>
                      <a:r>
                        <a:rPr lang="en-IN" dirty="0">
                          <a:effectLst/>
                        </a:rPr>
                        <a:t>x is not y</a:t>
                      </a:r>
                    </a:p>
                  </a:txBody>
                  <a:tcPr marL="60960" marR="60960" marT="60960" marB="60960"/>
                </a:tc>
                <a:extLst>
                  <a:ext uri="{0D108BD9-81ED-4DB2-BD59-A6C34878D82A}">
                    <a16:rowId xmlns:a16="http://schemas.microsoft.com/office/drawing/2014/main" val="2628837200"/>
                  </a:ext>
                </a:extLst>
              </a:tr>
            </a:tbl>
          </a:graphicData>
        </a:graphic>
      </p:graphicFrame>
      <p:sp>
        <p:nvSpPr>
          <p:cNvPr id="9" name="Rectangle 4">
            <a:extLst>
              <a:ext uri="{FF2B5EF4-FFF2-40B4-BE49-F238E27FC236}">
                <a16:creationId xmlns:a16="http://schemas.microsoft.com/office/drawing/2014/main" id="{AFF5199F-D390-45E6-941D-CB80D90BFD2C}"/>
              </a:ext>
            </a:extLst>
          </p:cNvPr>
          <p:cNvSpPr>
            <a:spLocks noChangeArrowheads="1"/>
          </p:cNvSpPr>
          <p:nvPr/>
        </p:nvSpPr>
        <p:spPr bwMode="auto">
          <a:xfrm>
            <a:off x="1098550" y="29575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0B7C476D-7D5A-4BDF-A47E-8F9BA07C8401}"/>
              </a:ext>
            </a:extLst>
          </p:cNvPr>
          <p:cNvGraphicFramePr>
            <a:graphicFrameLocks noGrp="1"/>
          </p:cNvGraphicFramePr>
          <p:nvPr>
            <p:extLst>
              <p:ext uri="{D42A27DB-BD31-4B8C-83A1-F6EECF244321}">
                <p14:modId xmlns:p14="http://schemas.microsoft.com/office/powerpoint/2010/main" val="3843482876"/>
              </p:ext>
            </p:extLst>
          </p:nvPr>
        </p:nvGraphicFramePr>
        <p:xfrm>
          <a:off x="1098734" y="3850244"/>
          <a:ext cx="6978947" cy="2834640"/>
        </p:xfrm>
        <a:graphic>
          <a:graphicData uri="http://schemas.openxmlformats.org/drawingml/2006/table">
            <a:tbl>
              <a:tblPr>
                <a:tableStyleId>{BC89EF96-8CEA-46FF-86C4-4CE0E7609802}</a:tableStyleId>
              </a:tblPr>
              <a:tblGrid>
                <a:gridCol w="1938621">
                  <a:extLst>
                    <a:ext uri="{9D8B030D-6E8A-4147-A177-3AD203B41FA5}">
                      <a16:colId xmlns:a16="http://schemas.microsoft.com/office/drawing/2014/main" val="591840544"/>
                    </a:ext>
                  </a:extLst>
                </a:gridCol>
                <a:gridCol w="2714046">
                  <a:extLst>
                    <a:ext uri="{9D8B030D-6E8A-4147-A177-3AD203B41FA5}">
                      <a16:colId xmlns:a16="http://schemas.microsoft.com/office/drawing/2014/main" val="2421456903"/>
                    </a:ext>
                  </a:extLst>
                </a:gridCol>
                <a:gridCol w="2326280">
                  <a:extLst>
                    <a:ext uri="{9D8B030D-6E8A-4147-A177-3AD203B41FA5}">
                      <a16:colId xmlns:a16="http://schemas.microsoft.com/office/drawing/2014/main" val="2222258348"/>
                    </a:ext>
                  </a:extLst>
                </a:gridCol>
              </a:tblGrid>
              <a:tr h="280458">
                <a:tc>
                  <a:txBody>
                    <a:bodyPr/>
                    <a:lstStyle/>
                    <a:p>
                      <a:pPr algn="l" fontAlgn="t"/>
                      <a:r>
                        <a:rPr lang="en-IN">
                          <a:effectLst/>
                        </a:rPr>
                        <a:t>Operator</a:t>
                      </a:r>
                    </a:p>
                  </a:txBody>
                  <a:tcPr marL="121920" marR="60960" marT="60960" marB="60960"/>
                </a:tc>
                <a:tc>
                  <a:txBody>
                    <a:bodyPr/>
                    <a:lstStyle/>
                    <a:p>
                      <a:pPr algn="l" fontAlgn="t"/>
                      <a:r>
                        <a:rPr lang="en-IN">
                          <a:effectLst/>
                        </a:rPr>
                        <a:t>Description</a:t>
                      </a:r>
                    </a:p>
                  </a:txBody>
                  <a:tcPr marL="60960" marR="60960" marT="60960" marB="60960"/>
                </a:tc>
                <a:tc>
                  <a:txBody>
                    <a:bodyPr/>
                    <a:lstStyle/>
                    <a:p>
                      <a:pPr algn="l" fontAlgn="t"/>
                      <a:r>
                        <a:rPr lang="en-IN">
                          <a:effectLst/>
                        </a:rPr>
                        <a:t>Example</a:t>
                      </a:r>
                    </a:p>
                  </a:txBody>
                  <a:tcPr marL="60960" marR="60960" marT="60960" marB="60960"/>
                </a:tc>
                <a:extLst>
                  <a:ext uri="{0D108BD9-81ED-4DB2-BD59-A6C34878D82A}">
                    <a16:rowId xmlns:a16="http://schemas.microsoft.com/office/drawing/2014/main" val="340158620"/>
                  </a:ext>
                </a:extLst>
              </a:tr>
              <a:tr h="862947">
                <a:tc>
                  <a:txBody>
                    <a:bodyPr/>
                    <a:lstStyle/>
                    <a:p>
                      <a:pPr algn="l" fontAlgn="t"/>
                      <a:r>
                        <a:rPr lang="en-IN">
                          <a:effectLst/>
                        </a:rPr>
                        <a:t>in </a:t>
                      </a:r>
                    </a:p>
                  </a:txBody>
                  <a:tcPr marL="121920" marR="60960" marT="60960" marB="60960"/>
                </a:tc>
                <a:tc>
                  <a:txBody>
                    <a:bodyPr/>
                    <a:lstStyle/>
                    <a:p>
                      <a:pPr algn="l" fontAlgn="t"/>
                      <a:r>
                        <a:rPr lang="en-US" dirty="0">
                          <a:effectLst/>
                        </a:rPr>
                        <a:t>Returns True if a sequence with the specified value is present in the object</a:t>
                      </a:r>
                    </a:p>
                  </a:txBody>
                  <a:tcPr marL="60960" marR="60960" marT="60960" marB="60960"/>
                </a:tc>
                <a:tc>
                  <a:txBody>
                    <a:bodyPr/>
                    <a:lstStyle/>
                    <a:p>
                      <a:pPr algn="l" fontAlgn="t"/>
                      <a:r>
                        <a:rPr lang="en-IN">
                          <a:effectLst/>
                        </a:rPr>
                        <a:t>x in y</a:t>
                      </a:r>
                    </a:p>
                  </a:txBody>
                  <a:tcPr marL="60960" marR="60960" marT="60960" marB="60960"/>
                </a:tc>
                <a:extLst>
                  <a:ext uri="{0D108BD9-81ED-4DB2-BD59-A6C34878D82A}">
                    <a16:rowId xmlns:a16="http://schemas.microsoft.com/office/drawing/2014/main" val="2761811402"/>
                  </a:ext>
                </a:extLst>
              </a:tr>
              <a:tr h="862947">
                <a:tc>
                  <a:txBody>
                    <a:bodyPr/>
                    <a:lstStyle/>
                    <a:p>
                      <a:pPr algn="l" fontAlgn="t"/>
                      <a:r>
                        <a:rPr lang="en-IN">
                          <a:effectLst/>
                        </a:rPr>
                        <a:t>not in</a:t>
                      </a:r>
                    </a:p>
                  </a:txBody>
                  <a:tcPr marL="121920" marR="60960" marT="60960" marB="60960"/>
                </a:tc>
                <a:tc>
                  <a:txBody>
                    <a:bodyPr/>
                    <a:lstStyle/>
                    <a:p>
                      <a:pPr algn="l" fontAlgn="t"/>
                      <a:r>
                        <a:rPr lang="en-US">
                          <a:effectLst/>
                        </a:rPr>
                        <a:t>Returns True if a sequence with the specified value is not present in the object</a:t>
                      </a:r>
                    </a:p>
                  </a:txBody>
                  <a:tcPr marL="60960" marR="60960" marT="60960" marB="60960"/>
                </a:tc>
                <a:tc>
                  <a:txBody>
                    <a:bodyPr/>
                    <a:lstStyle/>
                    <a:p>
                      <a:pPr algn="l" fontAlgn="t"/>
                      <a:r>
                        <a:rPr lang="en-IN" dirty="0">
                          <a:effectLst/>
                        </a:rPr>
                        <a:t>x not in y</a:t>
                      </a:r>
                    </a:p>
                  </a:txBody>
                  <a:tcPr marL="60960" marR="60960" marT="60960" marB="60960"/>
                </a:tc>
                <a:extLst>
                  <a:ext uri="{0D108BD9-81ED-4DB2-BD59-A6C34878D82A}">
                    <a16:rowId xmlns:a16="http://schemas.microsoft.com/office/drawing/2014/main" val="3587332648"/>
                  </a:ext>
                </a:extLst>
              </a:tr>
            </a:tbl>
          </a:graphicData>
        </a:graphic>
      </p:graphicFrame>
    </p:spTree>
    <p:extLst>
      <p:ext uri="{BB962C8B-B14F-4D97-AF65-F5344CB8AC3E}">
        <p14:creationId xmlns:p14="http://schemas.microsoft.com/office/powerpoint/2010/main" val="1620980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0416-408C-4DBB-85C5-999CAB7AE96C}"/>
              </a:ext>
            </a:extLst>
          </p:cNvPr>
          <p:cNvSpPr>
            <a:spLocks noGrp="1"/>
          </p:cNvSpPr>
          <p:nvPr>
            <p:ph type="title"/>
          </p:nvPr>
        </p:nvSpPr>
        <p:spPr/>
        <p:txBody>
          <a:bodyPr/>
          <a:lstStyle/>
          <a:p>
            <a:r>
              <a:rPr lang="en-US" dirty="0"/>
              <a:t>BITWISE OPERATORS</a:t>
            </a:r>
            <a:endParaRPr lang="en-IN" dirty="0"/>
          </a:p>
        </p:txBody>
      </p:sp>
      <p:graphicFrame>
        <p:nvGraphicFramePr>
          <p:cNvPr id="3" name="Table 2">
            <a:extLst>
              <a:ext uri="{FF2B5EF4-FFF2-40B4-BE49-F238E27FC236}">
                <a16:creationId xmlns:a16="http://schemas.microsoft.com/office/drawing/2014/main" id="{C0E6EAD8-D01F-4415-A4A4-44565A9DEC16}"/>
              </a:ext>
            </a:extLst>
          </p:cNvPr>
          <p:cNvGraphicFramePr>
            <a:graphicFrameLocks noGrp="1"/>
          </p:cNvGraphicFramePr>
          <p:nvPr>
            <p:extLst>
              <p:ext uri="{D42A27DB-BD31-4B8C-83A1-F6EECF244321}">
                <p14:modId xmlns:p14="http://schemas.microsoft.com/office/powerpoint/2010/main" val="2507687459"/>
              </p:ext>
            </p:extLst>
          </p:nvPr>
        </p:nvGraphicFramePr>
        <p:xfrm>
          <a:off x="1098734" y="1562470"/>
          <a:ext cx="7754569" cy="4685928"/>
        </p:xfrm>
        <a:graphic>
          <a:graphicData uri="http://schemas.openxmlformats.org/drawingml/2006/table">
            <a:tbl>
              <a:tblPr>
                <a:tableStyleId>{BC89EF96-8CEA-46FF-86C4-4CE0E7609802}</a:tableStyleId>
              </a:tblPr>
              <a:tblGrid>
                <a:gridCol w="775424">
                  <a:extLst>
                    <a:ext uri="{9D8B030D-6E8A-4147-A177-3AD203B41FA5}">
                      <a16:colId xmlns:a16="http://schemas.microsoft.com/office/drawing/2014/main" val="2186010440"/>
                    </a:ext>
                  </a:extLst>
                </a:gridCol>
                <a:gridCol w="1163098">
                  <a:extLst>
                    <a:ext uri="{9D8B030D-6E8A-4147-A177-3AD203B41FA5}">
                      <a16:colId xmlns:a16="http://schemas.microsoft.com/office/drawing/2014/main" val="1520067505"/>
                    </a:ext>
                  </a:extLst>
                </a:gridCol>
                <a:gridCol w="5816047">
                  <a:extLst>
                    <a:ext uri="{9D8B030D-6E8A-4147-A177-3AD203B41FA5}">
                      <a16:colId xmlns:a16="http://schemas.microsoft.com/office/drawing/2014/main" val="1453550259"/>
                    </a:ext>
                  </a:extLst>
                </a:gridCol>
              </a:tblGrid>
              <a:tr h="873648">
                <a:tc>
                  <a:txBody>
                    <a:bodyPr/>
                    <a:lstStyle/>
                    <a:p>
                      <a:pPr algn="l" fontAlgn="t"/>
                      <a:r>
                        <a:rPr lang="en-IN" dirty="0">
                          <a:effectLst/>
                        </a:rPr>
                        <a:t>Operator</a:t>
                      </a:r>
                    </a:p>
                  </a:txBody>
                  <a:tcPr marL="121920" marR="60960" marT="60960" marB="60960"/>
                </a:tc>
                <a:tc>
                  <a:txBody>
                    <a:bodyPr/>
                    <a:lstStyle/>
                    <a:p>
                      <a:pPr algn="l" fontAlgn="t"/>
                      <a:r>
                        <a:rPr lang="en-IN" dirty="0">
                          <a:effectLst/>
                        </a:rPr>
                        <a:t>Name</a:t>
                      </a:r>
                    </a:p>
                  </a:txBody>
                  <a:tcPr marL="60960" marR="60960" marT="60960" marB="60960"/>
                </a:tc>
                <a:tc>
                  <a:txBody>
                    <a:bodyPr/>
                    <a:lstStyle/>
                    <a:p>
                      <a:pPr algn="l" fontAlgn="t"/>
                      <a:r>
                        <a:rPr lang="en-IN" dirty="0">
                          <a:effectLst/>
                        </a:rPr>
                        <a:t>Description</a:t>
                      </a:r>
                    </a:p>
                  </a:txBody>
                  <a:tcPr marL="60960" marR="60960" marT="60960" marB="60960"/>
                </a:tc>
                <a:extLst>
                  <a:ext uri="{0D108BD9-81ED-4DB2-BD59-A6C34878D82A}">
                    <a16:rowId xmlns:a16="http://schemas.microsoft.com/office/drawing/2014/main" val="1179620834"/>
                  </a:ext>
                </a:extLst>
              </a:tr>
              <a:tr h="516246">
                <a:tc>
                  <a:txBody>
                    <a:bodyPr/>
                    <a:lstStyle/>
                    <a:p>
                      <a:pPr algn="l" fontAlgn="t"/>
                      <a:r>
                        <a:rPr lang="en-IN">
                          <a:effectLst/>
                        </a:rPr>
                        <a:t>&amp; </a:t>
                      </a:r>
                    </a:p>
                  </a:txBody>
                  <a:tcPr marL="121920" marR="60960" marT="60960" marB="60960"/>
                </a:tc>
                <a:tc>
                  <a:txBody>
                    <a:bodyPr/>
                    <a:lstStyle/>
                    <a:p>
                      <a:pPr algn="l" fontAlgn="t"/>
                      <a:r>
                        <a:rPr lang="en-IN" dirty="0">
                          <a:effectLst/>
                        </a:rPr>
                        <a:t>AND</a:t>
                      </a:r>
                    </a:p>
                  </a:txBody>
                  <a:tcPr marL="60960" marR="60960" marT="60960" marB="60960"/>
                </a:tc>
                <a:tc>
                  <a:txBody>
                    <a:bodyPr/>
                    <a:lstStyle/>
                    <a:p>
                      <a:pPr algn="l" fontAlgn="t"/>
                      <a:r>
                        <a:rPr lang="en-US">
                          <a:effectLst/>
                        </a:rPr>
                        <a:t>Sets each bit to 1 if both bits are 1</a:t>
                      </a:r>
                    </a:p>
                  </a:txBody>
                  <a:tcPr marL="60960" marR="60960" marT="60960" marB="60960"/>
                </a:tc>
                <a:extLst>
                  <a:ext uri="{0D108BD9-81ED-4DB2-BD59-A6C34878D82A}">
                    <a16:rowId xmlns:a16="http://schemas.microsoft.com/office/drawing/2014/main" val="4151439777"/>
                  </a:ext>
                </a:extLst>
              </a:tr>
              <a:tr h="516246">
                <a:tc>
                  <a:txBody>
                    <a:bodyPr/>
                    <a:lstStyle/>
                    <a:p>
                      <a:pPr algn="l" fontAlgn="t"/>
                      <a:r>
                        <a:rPr lang="en-IN">
                          <a:effectLst/>
                        </a:rPr>
                        <a:t>|</a:t>
                      </a:r>
                    </a:p>
                  </a:txBody>
                  <a:tcPr marL="121920" marR="60960" marT="60960" marB="60960"/>
                </a:tc>
                <a:tc>
                  <a:txBody>
                    <a:bodyPr/>
                    <a:lstStyle/>
                    <a:p>
                      <a:pPr algn="l" fontAlgn="t"/>
                      <a:r>
                        <a:rPr lang="en-IN">
                          <a:effectLst/>
                        </a:rPr>
                        <a:t>OR</a:t>
                      </a:r>
                    </a:p>
                  </a:txBody>
                  <a:tcPr marL="60960" marR="60960" marT="60960" marB="60960"/>
                </a:tc>
                <a:tc>
                  <a:txBody>
                    <a:bodyPr/>
                    <a:lstStyle/>
                    <a:p>
                      <a:pPr algn="l" fontAlgn="t"/>
                      <a:r>
                        <a:rPr lang="en-US" dirty="0">
                          <a:effectLst/>
                        </a:rPr>
                        <a:t>Sets each bit to 1 if one of two bits is 1</a:t>
                      </a:r>
                    </a:p>
                  </a:txBody>
                  <a:tcPr marL="60960" marR="60960" marT="60960" marB="60960"/>
                </a:tc>
                <a:extLst>
                  <a:ext uri="{0D108BD9-81ED-4DB2-BD59-A6C34878D82A}">
                    <a16:rowId xmlns:a16="http://schemas.microsoft.com/office/drawing/2014/main" val="3575626393"/>
                  </a:ext>
                </a:extLst>
              </a:tr>
              <a:tr h="516246">
                <a:tc>
                  <a:txBody>
                    <a:bodyPr/>
                    <a:lstStyle/>
                    <a:p>
                      <a:pPr algn="l" fontAlgn="t"/>
                      <a:r>
                        <a:rPr lang="en-IN">
                          <a:effectLst/>
                        </a:rPr>
                        <a:t> ^</a:t>
                      </a:r>
                    </a:p>
                  </a:txBody>
                  <a:tcPr marL="121920" marR="60960" marT="60960" marB="60960"/>
                </a:tc>
                <a:tc>
                  <a:txBody>
                    <a:bodyPr/>
                    <a:lstStyle/>
                    <a:p>
                      <a:pPr algn="l" fontAlgn="t"/>
                      <a:r>
                        <a:rPr lang="en-IN">
                          <a:effectLst/>
                        </a:rPr>
                        <a:t>XOR</a:t>
                      </a:r>
                    </a:p>
                  </a:txBody>
                  <a:tcPr marL="60960" marR="60960" marT="60960" marB="60960"/>
                </a:tc>
                <a:tc>
                  <a:txBody>
                    <a:bodyPr/>
                    <a:lstStyle/>
                    <a:p>
                      <a:pPr algn="l" fontAlgn="t"/>
                      <a:r>
                        <a:rPr lang="en-US" dirty="0">
                          <a:effectLst/>
                        </a:rPr>
                        <a:t>Sets each bit to 1 if only one of two bits is 1</a:t>
                      </a:r>
                    </a:p>
                  </a:txBody>
                  <a:tcPr marL="60960" marR="60960" marT="60960" marB="60960"/>
                </a:tc>
                <a:extLst>
                  <a:ext uri="{0D108BD9-81ED-4DB2-BD59-A6C34878D82A}">
                    <a16:rowId xmlns:a16="http://schemas.microsoft.com/office/drawing/2014/main" val="3427847220"/>
                  </a:ext>
                </a:extLst>
              </a:tr>
              <a:tr h="516246">
                <a:tc>
                  <a:txBody>
                    <a:bodyPr/>
                    <a:lstStyle/>
                    <a:p>
                      <a:pPr algn="l" fontAlgn="t"/>
                      <a:r>
                        <a:rPr lang="en-IN">
                          <a:effectLst/>
                        </a:rPr>
                        <a:t>~ </a:t>
                      </a:r>
                    </a:p>
                  </a:txBody>
                  <a:tcPr marL="121920" marR="60960" marT="60960" marB="60960"/>
                </a:tc>
                <a:tc>
                  <a:txBody>
                    <a:bodyPr/>
                    <a:lstStyle/>
                    <a:p>
                      <a:pPr algn="l" fontAlgn="t"/>
                      <a:r>
                        <a:rPr lang="en-IN">
                          <a:effectLst/>
                        </a:rPr>
                        <a:t>NOT</a:t>
                      </a:r>
                    </a:p>
                  </a:txBody>
                  <a:tcPr marL="60960" marR="60960" marT="60960" marB="60960"/>
                </a:tc>
                <a:tc>
                  <a:txBody>
                    <a:bodyPr/>
                    <a:lstStyle/>
                    <a:p>
                      <a:pPr algn="l" fontAlgn="t"/>
                      <a:r>
                        <a:rPr lang="en-IN" dirty="0">
                          <a:effectLst/>
                        </a:rPr>
                        <a:t>Inverts all the bits</a:t>
                      </a:r>
                    </a:p>
                  </a:txBody>
                  <a:tcPr marL="60960" marR="60960" marT="60960" marB="60960"/>
                </a:tc>
                <a:extLst>
                  <a:ext uri="{0D108BD9-81ED-4DB2-BD59-A6C34878D82A}">
                    <a16:rowId xmlns:a16="http://schemas.microsoft.com/office/drawing/2014/main" val="3965301153"/>
                  </a:ext>
                </a:extLst>
              </a:tr>
              <a:tr h="873648">
                <a:tc>
                  <a:txBody>
                    <a:bodyPr/>
                    <a:lstStyle/>
                    <a:p>
                      <a:pPr algn="l" fontAlgn="t"/>
                      <a:r>
                        <a:rPr lang="en-IN">
                          <a:effectLst/>
                        </a:rPr>
                        <a:t>&lt;&lt;</a:t>
                      </a:r>
                    </a:p>
                  </a:txBody>
                  <a:tcPr marL="121920" marR="60960" marT="60960" marB="60960"/>
                </a:tc>
                <a:tc>
                  <a:txBody>
                    <a:bodyPr/>
                    <a:lstStyle/>
                    <a:p>
                      <a:pPr algn="l" fontAlgn="t"/>
                      <a:r>
                        <a:rPr lang="en-IN">
                          <a:effectLst/>
                        </a:rPr>
                        <a:t>Zero fill left shift</a:t>
                      </a:r>
                    </a:p>
                  </a:txBody>
                  <a:tcPr marL="60960" marR="60960" marT="60960" marB="60960"/>
                </a:tc>
                <a:tc>
                  <a:txBody>
                    <a:bodyPr/>
                    <a:lstStyle/>
                    <a:p>
                      <a:pPr algn="l" fontAlgn="t"/>
                      <a:r>
                        <a:rPr lang="en-US" dirty="0">
                          <a:effectLst/>
                        </a:rPr>
                        <a:t>Shift left by pushing zeros in from the right and let the leftmost bits fall off</a:t>
                      </a:r>
                    </a:p>
                  </a:txBody>
                  <a:tcPr marL="60960" marR="60960" marT="60960" marB="60960"/>
                </a:tc>
                <a:extLst>
                  <a:ext uri="{0D108BD9-81ED-4DB2-BD59-A6C34878D82A}">
                    <a16:rowId xmlns:a16="http://schemas.microsoft.com/office/drawing/2014/main" val="1347685374"/>
                  </a:ext>
                </a:extLst>
              </a:tr>
              <a:tr h="873648">
                <a:tc>
                  <a:txBody>
                    <a:bodyPr/>
                    <a:lstStyle/>
                    <a:p>
                      <a:pPr algn="l" fontAlgn="t"/>
                      <a:r>
                        <a:rPr lang="en-IN">
                          <a:effectLst/>
                        </a:rPr>
                        <a:t>&gt;&gt;</a:t>
                      </a:r>
                    </a:p>
                  </a:txBody>
                  <a:tcPr marL="121920" marR="60960" marT="60960" marB="60960"/>
                </a:tc>
                <a:tc>
                  <a:txBody>
                    <a:bodyPr/>
                    <a:lstStyle/>
                    <a:p>
                      <a:pPr algn="l" fontAlgn="t"/>
                      <a:r>
                        <a:rPr lang="en-IN">
                          <a:effectLst/>
                        </a:rPr>
                        <a:t>Signed right shift</a:t>
                      </a:r>
                    </a:p>
                  </a:txBody>
                  <a:tcPr marL="60960" marR="60960" marT="60960" marB="60960"/>
                </a:tc>
                <a:tc>
                  <a:txBody>
                    <a:bodyPr/>
                    <a:lstStyle/>
                    <a:p>
                      <a:pPr algn="l" fontAlgn="t"/>
                      <a:r>
                        <a:rPr lang="en-US" dirty="0">
                          <a:effectLst/>
                        </a:rPr>
                        <a:t>Shift right by pushing copies of the leftmost bit in from the left, and let the rightmost bits fall off</a:t>
                      </a:r>
                    </a:p>
                  </a:txBody>
                  <a:tcPr marL="60960" marR="60960" marT="60960" marB="60960"/>
                </a:tc>
                <a:extLst>
                  <a:ext uri="{0D108BD9-81ED-4DB2-BD59-A6C34878D82A}">
                    <a16:rowId xmlns:a16="http://schemas.microsoft.com/office/drawing/2014/main" val="2599551352"/>
                  </a:ext>
                </a:extLst>
              </a:tr>
            </a:tbl>
          </a:graphicData>
        </a:graphic>
      </p:graphicFrame>
    </p:spTree>
    <p:extLst>
      <p:ext uri="{BB962C8B-B14F-4D97-AF65-F5344CB8AC3E}">
        <p14:creationId xmlns:p14="http://schemas.microsoft.com/office/powerpoint/2010/main" val="3232929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59B2B-F6B5-4F9D-A38F-F99D10AE742B}"/>
              </a:ext>
            </a:extLst>
          </p:cNvPr>
          <p:cNvSpPr>
            <a:spLocks noGrp="1"/>
          </p:cNvSpPr>
          <p:nvPr>
            <p:ph type="title"/>
          </p:nvPr>
        </p:nvSpPr>
        <p:spPr/>
        <p:txBody>
          <a:bodyPr/>
          <a:lstStyle/>
          <a:p>
            <a:r>
              <a:rPr lang="en-US" dirty="0"/>
              <a:t>Python collections (similar to array)</a:t>
            </a:r>
            <a:endParaRPr lang="en-IN" dirty="0"/>
          </a:p>
        </p:txBody>
      </p:sp>
      <p:sp>
        <p:nvSpPr>
          <p:cNvPr id="3" name="Content Placeholder 2">
            <a:extLst>
              <a:ext uri="{FF2B5EF4-FFF2-40B4-BE49-F238E27FC236}">
                <a16:creationId xmlns:a16="http://schemas.microsoft.com/office/drawing/2014/main" id="{BA43165E-BE4D-49B2-9FE3-BBC8B5FB4051}"/>
              </a:ext>
            </a:extLst>
          </p:cNvPr>
          <p:cNvSpPr>
            <a:spLocks noGrp="1"/>
          </p:cNvSpPr>
          <p:nvPr>
            <p:ph idx="1"/>
          </p:nvPr>
        </p:nvSpPr>
        <p:spPr/>
        <p:txBody>
          <a:bodyPr/>
          <a:lstStyle/>
          <a:p>
            <a:pPr marL="0" indent="0" algn="l">
              <a:buNone/>
            </a:pPr>
            <a:r>
              <a:rPr lang="en-US" b="0" i="0" dirty="0">
                <a:solidFill>
                  <a:srgbClr val="000000"/>
                </a:solidFill>
                <a:effectLst/>
                <a:latin typeface="Verdana" panose="020B0604030504040204" pitchFamily="34" charset="0"/>
              </a:rPr>
              <a:t>There are four collection data types in the Python programming language:</a:t>
            </a:r>
          </a:p>
          <a:p>
            <a:pPr algn="l">
              <a:buFont typeface="Arial" panose="020B0604020202020204" pitchFamily="34" charset="0"/>
              <a:buChar char="•"/>
            </a:pPr>
            <a:r>
              <a:rPr lang="en-US" b="1" i="0" u="sng" dirty="0">
                <a:solidFill>
                  <a:srgbClr val="3FCDE7"/>
                </a:solidFill>
                <a:effectLst/>
                <a:latin typeface="Verdana" panose="020B0604030504040204" pitchFamily="34" charset="0"/>
              </a:rPr>
              <a:t>List</a:t>
            </a:r>
            <a:r>
              <a:rPr lang="en-US" b="0" i="0" dirty="0">
                <a:solidFill>
                  <a:srgbClr val="000000"/>
                </a:solidFill>
                <a:effectLst/>
                <a:latin typeface="Verdana" panose="020B0604030504040204" pitchFamily="34" charset="0"/>
              </a:rPr>
              <a:t> is a collection which is ordered and changeable.</a:t>
            </a:r>
          </a:p>
          <a:p>
            <a:pPr algn="l">
              <a:buFont typeface="Arial" panose="020B0604020202020204" pitchFamily="34" charset="0"/>
              <a:buChar char="•"/>
            </a:pPr>
            <a:r>
              <a:rPr lang="en-US" dirty="0">
                <a:solidFill>
                  <a:srgbClr val="000000"/>
                </a:solidFill>
                <a:latin typeface="Verdana" panose="020B0604030504040204" pitchFamily="34" charset="0"/>
              </a:rPr>
              <a:t>      </a:t>
            </a:r>
            <a:r>
              <a:rPr lang="en-US" b="0" i="0" dirty="0">
                <a:solidFill>
                  <a:srgbClr val="000000"/>
                </a:solidFill>
                <a:effectLst/>
                <a:latin typeface="Verdana" panose="020B0604030504040204" pitchFamily="34" charset="0"/>
              </a:rPr>
              <a:t> (Allows duplicate members.)</a:t>
            </a:r>
          </a:p>
          <a:p>
            <a:pPr algn="l">
              <a:buFont typeface="Arial" panose="020B0604020202020204" pitchFamily="34" charset="0"/>
              <a:buChar char="•"/>
            </a:pPr>
            <a:r>
              <a:rPr lang="en-US" b="1" i="0" dirty="0">
                <a:solidFill>
                  <a:srgbClr val="000000"/>
                </a:solidFill>
                <a:effectLst/>
                <a:latin typeface="Verdana" panose="020B0604030504040204" pitchFamily="34" charset="0"/>
                <a:hlinkClick r:id="rId2"/>
              </a:rPr>
              <a:t>Tuple</a:t>
            </a:r>
            <a:r>
              <a:rPr lang="en-US" b="0" i="0" dirty="0">
                <a:solidFill>
                  <a:srgbClr val="000000"/>
                </a:solidFill>
                <a:effectLst/>
                <a:latin typeface="Verdana" panose="020B0604030504040204" pitchFamily="34" charset="0"/>
              </a:rPr>
              <a:t> is a collection which is ordered and unchangeable.</a:t>
            </a:r>
          </a:p>
          <a:p>
            <a:pPr algn="l">
              <a:buFont typeface="Arial" panose="020B0604020202020204" pitchFamily="34" charset="0"/>
              <a:buChar char="•"/>
            </a:pPr>
            <a:r>
              <a:rPr lang="en-US" dirty="0">
                <a:solidFill>
                  <a:srgbClr val="000000"/>
                </a:solidFill>
                <a:latin typeface="Verdana" panose="020B0604030504040204" pitchFamily="34" charset="0"/>
              </a:rPr>
              <a:t>         </a:t>
            </a:r>
            <a:r>
              <a:rPr lang="en-US" b="0" i="0" dirty="0">
                <a:solidFill>
                  <a:srgbClr val="000000"/>
                </a:solidFill>
                <a:effectLst/>
                <a:latin typeface="Verdana" panose="020B0604030504040204" pitchFamily="34" charset="0"/>
              </a:rPr>
              <a:t> (Allows duplicate members.)</a:t>
            </a:r>
          </a:p>
          <a:p>
            <a:pPr algn="l">
              <a:buFont typeface="Arial" panose="020B0604020202020204" pitchFamily="34" charset="0"/>
              <a:buChar char="•"/>
            </a:pPr>
            <a:r>
              <a:rPr lang="en-US" b="1" i="0" dirty="0">
                <a:solidFill>
                  <a:srgbClr val="000000"/>
                </a:solidFill>
                <a:effectLst/>
                <a:latin typeface="Verdana" panose="020B0604030504040204" pitchFamily="34" charset="0"/>
                <a:hlinkClick r:id="rId3"/>
              </a:rPr>
              <a:t>Set</a:t>
            </a:r>
            <a:r>
              <a:rPr lang="en-US" b="0" i="0" dirty="0">
                <a:solidFill>
                  <a:srgbClr val="000000"/>
                </a:solidFill>
                <a:effectLst/>
                <a:latin typeface="Verdana" panose="020B0604030504040204" pitchFamily="34" charset="0"/>
              </a:rPr>
              <a:t> is a collection which is unordered and unindexed.</a:t>
            </a:r>
          </a:p>
          <a:p>
            <a:pPr algn="l">
              <a:buFont typeface="Arial" panose="020B0604020202020204" pitchFamily="34" charset="0"/>
              <a:buChar char="•"/>
            </a:pPr>
            <a:r>
              <a:rPr lang="en-US" dirty="0">
                <a:solidFill>
                  <a:srgbClr val="000000"/>
                </a:solidFill>
                <a:latin typeface="Verdana" panose="020B0604030504040204" pitchFamily="34" charset="0"/>
              </a:rPr>
              <a:t>      </a:t>
            </a:r>
            <a:r>
              <a:rPr lang="en-US" b="0" i="0" dirty="0">
                <a:solidFill>
                  <a:srgbClr val="000000"/>
                </a:solidFill>
                <a:effectLst/>
                <a:latin typeface="Verdana" panose="020B0604030504040204" pitchFamily="34" charset="0"/>
              </a:rPr>
              <a:t> (No duplicate members.)</a:t>
            </a:r>
          </a:p>
          <a:p>
            <a:pPr algn="l">
              <a:buFont typeface="Arial" panose="020B0604020202020204" pitchFamily="34" charset="0"/>
              <a:buChar char="•"/>
            </a:pPr>
            <a:r>
              <a:rPr lang="en-US" b="1" i="0" dirty="0">
                <a:solidFill>
                  <a:srgbClr val="000000"/>
                </a:solidFill>
                <a:effectLst/>
                <a:latin typeface="Verdana" panose="020B0604030504040204" pitchFamily="34" charset="0"/>
                <a:hlinkClick r:id="rId4"/>
              </a:rPr>
              <a:t>Dictionary</a:t>
            </a:r>
            <a:r>
              <a:rPr lang="en-US" b="0" i="0" dirty="0">
                <a:solidFill>
                  <a:srgbClr val="000000"/>
                </a:solidFill>
                <a:effectLst/>
                <a:latin typeface="Verdana" panose="020B0604030504040204" pitchFamily="34" charset="0"/>
              </a:rPr>
              <a:t> is a collection which is ordered and changeable.</a:t>
            </a:r>
          </a:p>
          <a:p>
            <a:pPr algn="l">
              <a:buFont typeface="Arial" panose="020B0604020202020204" pitchFamily="34" charset="0"/>
              <a:buChar char="•"/>
            </a:pPr>
            <a:r>
              <a:rPr lang="en-US" dirty="0">
                <a:solidFill>
                  <a:srgbClr val="000000"/>
                </a:solidFill>
                <a:latin typeface="Verdana" panose="020B0604030504040204" pitchFamily="34" charset="0"/>
              </a:rPr>
              <a:t>                </a:t>
            </a:r>
            <a:r>
              <a:rPr lang="en-US" b="0" i="0" dirty="0">
                <a:solidFill>
                  <a:srgbClr val="000000"/>
                </a:solidFill>
                <a:effectLst/>
                <a:latin typeface="Verdana" panose="020B0604030504040204" pitchFamily="34" charset="0"/>
              </a:rPr>
              <a:t> (No duplicate members.)</a:t>
            </a:r>
          </a:p>
          <a:p>
            <a:endParaRPr lang="en-IN" dirty="0"/>
          </a:p>
        </p:txBody>
      </p:sp>
    </p:spTree>
    <p:extLst>
      <p:ext uri="{BB962C8B-B14F-4D97-AF65-F5344CB8AC3E}">
        <p14:creationId xmlns:p14="http://schemas.microsoft.com/office/powerpoint/2010/main" val="2976483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14F0-AF75-43AE-83B7-0E7959C374F2}"/>
              </a:ext>
            </a:extLst>
          </p:cNvPr>
          <p:cNvSpPr>
            <a:spLocks noGrp="1"/>
          </p:cNvSpPr>
          <p:nvPr>
            <p:ph type="title"/>
          </p:nvPr>
        </p:nvSpPr>
        <p:spPr/>
        <p:txBody>
          <a:bodyPr/>
          <a:lstStyle/>
          <a:p>
            <a:r>
              <a:rPr lang="en-US" dirty="0"/>
              <a:t>LIST</a:t>
            </a:r>
            <a:endParaRPr lang="en-IN" dirty="0"/>
          </a:p>
        </p:txBody>
      </p:sp>
      <p:sp>
        <p:nvSpPr>
          <p:cNvPr id="3" name="Content Placeholder 2">
            <a:extLst>
              <a:ext uri="{FF2B5EF4-FFF2-40B4-BE49-F238E27FC236}">
                <a16:creationId xmlns:a16="http://schemas.microsoft.com/office/drawing/2014/main" id="{D45526F4-C7A9-46BF-A349-98A66A93F1CB}"/>
              </a:ext>
            </a:extLst>
          </p:cNvPr>
          <p:cNvSpPr>
            <a:spLocks noGrp="1"/>
          </p:cNvSpPr>
          <p:nvPr>
            <p:ph idx="1"/>
          </p:nvPr>
        </p:nvSpPr>
        <p:spPr>
          <a:xfrm>
            <a:off x="677334" y="2160589"/>
            <a:ext cx="8596668" cy="4346743"/>
          </a:xfrm>
        </p:spPr>
        <p:txBody>
          <a:bodyPr>
            <a:normAutofit/>
          </a:bodyPr>
          <a:lstStyle/>
          <a:p>
            <a:pPr algn="l"/>
            <a:r>
              <a:rPr lang="en-US" b="0" i="0" dirty="0">
                <a:solidFill>
                  <a:srgbClr val="000000"/>
                </a:solidFill>
                <a:effectLst/>
                <a:latin typeface="Verdana" panose="020B0604030504040204" pitchFamily="34" charset="0"/>
              </a:rPr>
              <a:t>Lists are used to store multiple items in a single variable.</a:t>
            </a:r>
          </a:p>
          <a:p>
            <a:pPr algn="l"/>
            <a:r>
              <a:rPr lang="en-US" b="0" i="0" dirty="0">
                <a:solidFill>
                  <a:srgbClr val="000000"/>
                </a:solidFill>
                <a:effectLst/>
                <a:latin typeface="Verdana" panose="020B0604030504040204" pitchFamily="34" charset="0"/>
              </a:rPr>
              <a:t>Lists are one of 4 built-in data types in Python used to store collections of data, the other 3 are </a:t>
            </a:r>
            <a:r>
              <a:rPr lang="en-US" b="0" i="0" dirty="0">
                <a:solidFill>
                  <a:srgbClr val="000000"/>
                </a:solidFill>
                <a:effectLst/>
                <a:latin typeface="Verdana" panose="020B0604030504040204" pitchFamily="34" charset="0"/>
                <a:hlinkClick r:id="rId2"/>
              </a:rPr>
              <a:t>Tuple</a:t>
            </a:r>
            <a:r>
              <a:rPr lang="en-US" b="0" i="0" dirty="0">
                <a:solidFill>
                  <a:srgbClr val="000000"/>
                </a:solidFill>
                <a:effectLst/>
                <a:latin typeface="Verdana" panose="020B0604030504040204" pitchFamily="34" charset="0"/>
              </a:rPr>
              <a:t>, </a:t>
            </a:r>
            <a:r>
              <a:rPr lang="en-US" b="0" i="0" dirty="0">
                <a:solidFill>
                  <a:srgbClr val="000000"/>
                </a:solidFill>
                <a:effectLst/>
                <a:latin typeface="Verdana" panose="020B0604030504040204" pitchFamily="34" charset="0"/>
                <a:hlinkClick r:id="rId3"/>
              </a:rPr>
              <a:t>Set</a:t>
            </a:r>
            <a:r>
              <a:rPr lang="en-US" b="0" i="0" dirty="0">
                <a:solidFill>
                  <a:srgbClr val="000000"/>
                </a:solidFill>
                <a:effectLst/>
                <a:latin typeface="Verdana" panose="020B0604030504040204" pitchFamily="34" charset="0"/>
              </a:rPr>
              <a:t>, and </a:t>
            </a:r>
            <a:r>
              <a:rPr lang="en-US" b="0" i="0" dirty="0">
                <a:solidFill>
                  <a:srgbClr val="000000"/>
                </a:solidFill>
                <a:effectLst/>
                <a:latin typeface="Verdana" panose="020B0604030504040204" pitchFamily="34" charset="0"/>
                <a:hlinkClick r:id="rId4"/>
              </a:rPr>
              <a:t>Dictionary</a:t>
            </a:r>
            <a:r>
              <a:rPr lang="en-US" b="0" i="0" dirty="0">
                <a:solidFill>
                  <a:srgbClr val="000000"/>
                </a:solidFill>
                <a:effectLst/>
                <a:latin typeface="Verdana" panose="020B0604030504040204" pitchFamily="34" charset="0"/>
              </a:rPr>
              <a:t>, all with different qualities and usage.</a:t>
            </a:r>
          </a:p>
          <a:p>
            <a:pPr algn="l"/>
            <a:r>
              <a:rPr lang="en-US" b="0" i="0" dirty="0">
                <a:solidFill>
                  <a:srgbClr val="000000"/>
                </a:solidFill>
                <a:effectLst/>
                <a:latin typeface="Verdana" panose="020B0604030504040204" pitchFamily="34" charset="0"/>
              </a:rPr>
              <a:t>Lists are created using square brackets</a:t>
            </a:r>
          </a:p>
          <a:p>
            <a:pPr algn="l"/>
            <a:r>
              <a:rPr lang="en-US" b="0" i="0" dirty="0">
                <a:solidFill>
                  <a:srgbClr val="000000"/>
                </a:solidFill>
                <a:effectLst/>
                <a:latin typeface="Verdana" panose="020B0604030504040204" pitchFamily="34" charset="0"/>
              </a:rPr>
              <a:t>List items are ordered, changeable, and allow duplicate values.</a:t>
            </a:r>
          </a:p>
          <a:p>
            <a:pPr algn="l"/>
            <a:r>
              <a:rPr lang="en-US" b="0" i="0" dirty="0">
                <a:solidFill>
                  <a:srgbClr val="000000"/>
                </a:solidFill>
                <a:effectLst/>
                <a:latin typeface="Verdana" panose="020B0604030504040204" pitchFamily="34" charset="0"/>
              </a:rPr>
              <a:t>List items are indexed, the first item has index 0 second item has index 1 etc.</a:t>
            </a:r>
          </a:p>
          <a:p>
            <a:pPr algn="l"/>
            <a:r>
              <a:rPr lang="en-US" b="0" i="0" dirty="0">
                <a:solidFill>
                  <a:srgbClr val="000000"/>
                </a:solidFill>
                <a:effectLst/>
                <a:latin typeface="Verdana" panose="020B0604030504040204" pitchFamily="34" charset="0"/>
              </a:rPr>
              <a:t>When we say that lists are ordered, it means that the items have a defined order, and that order will not change.</a:t>
            </a:r>
          </a:p>
          <a:p>
            <a:pPr algn="l"/>
            <a:r>
              <a:rPr lang="en-US" b="0" i="0" dirty="0">
                <a:solidFill>
                  <a:srgbClr val="000000"/>
                </a:solidFill>
                <a:effectLst/>
                <a:latin typeface="Verdana" panose="020B0604030504040204" pitchFamily="34" charset="0"/>
              </a:rPr>
              <a:t>If you add new items to a list, the new items will be placed at the end of the list.</a:t>
            </a: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695524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4460-2FBA-4FC6-A95C-69530727A996}"/>
              </a:ext>
            </a:extLst>
          </p:cNvPr>
          <p:cNvSpPr>
            <a:spLocks noGrp="1"/>
          </p:cNvSpPr>
          <p:nvPr>
            <p:ph type="title"/>
          </p:nvPr>
        </p:nvSpPr>
        <p:spPr>
          <a:xfrm>
            <a:off x="677334" y="609600"/>
            <a:ext cx="8596668" cy="1485530"/>
          </a:xfrm>
        </p:spPr>
        <p:txBody>
          <a:bodyPr>
            <a:normAutofit fontScale="90000"/>
          </a:bodyPr>
          <a:lstStyle/>
          <a:p>
            <a:pPr marL="0" marR="0" lvl="0" indent="0" defTabSz="914400" rtl="0" eaLnBrk="0" fontAlgn="base" latinLnBrk="0" hangingPunct="0">
              <a:lnSpc>
                <a:spcPct val="100000"/>
              </a:lnSpc>
              <a:spcBef>
                <a:spcPct val="0"/>
              </a:spcBef>
              <a:spcAft>
                <a:spcPct val="0"/>
              </a:spcAft>
              <a:tabLst/>
            </a:pPr>
            <a:r>
              <a:rPr lang="en-US" altLang="en-US" sz="4000" dirty="0">
                <a:solidFill>
                  <a:schemeClr val="accent1">
                    <a:lumMod val="75000"/>
                  </a:schemeClr>
                </a:solidFill>
                <a:latin typeface="Arial" panose="020B0604020202020204" pitchFamily="34" charset="0"/>
                <a:cs typeface="Arial" panose="020B0604020202020204" pitchFamily="34" charset="0"/>
              </a:rPr>
              <a:t>BASIC LIST OPERATORS</a:t>
            </a:r>
            <a:br>
              <a:rPr lang="en-US" altLang="en-US" sz="4000" dirty="0">
                <a:solidFill>
                  <a:schemeClr val="accent1">
                    <a:lumMod val="75000"/>
                  </a:schemeClr>
                </a:solidFill>
                <a:latin typeface="Arial" panose="020B0604020202020204" pitchFamily="34" charset="0"/>
                <a:cs typeface="Arial" panose="020B0604020202020204" pitchFamily="34" charset="0"/>
              </a:rPr>
            </a:br>
            <a:br>
              <a:rPr lang="en-US" altLang="en-US" sz="4000" dirty="0">
                <a:solidFill>
                  <a:schemeClr val="accent1">
                    <a:lumMod val="75000"/>
                  </a:schemeClr>
                </a:solidFill>
                <a:latin typeface="Arial" panose="020B0604020202020204" pitchFamily="34" charset="0"/>
                <a:cs typeface="Arial" panose="020B0604020202020204" pitchFamily="34" charset="0"/>
              </a:rPr>
            </a:br>
            <a:b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Lists respond to the + and * operators much like strings; they mean concatenation and repetition here too, except that the result is a new list, not a string.</a:t>
            </a: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In fact, lists respond to all of the general sequence operations we used on strings in the prior chapter.</a:t>
            </a:r>
            <a:br>
              <a:rPr kumimoji="0" lang="en-US" altLang="en-US" sz="4800" b="0" i="0" u="none" strike="noStrike" cap="none" normalizeH="0" baseline="0" dirty="0">
                <a:ln>
                  <a:noFill/>
                </a:ln>
                <a:solidFill>
                  <a:schemeClr val="tx1"/>
                </a:solidFill>
                <a:effectLst/>
                <a:latin typeface="Arial" panose="020B0604020202020204" pitchFamily="34" charset="0"/>
              </a:rPr>
            </a:br>
            <a:endParaRPr lang="en-IN" dirty="0"/>
          </a:p>
        </p:txBody>
      </p:sp>
      <p:graphicFrame>
        <p:nvGraphicFramePr>
          <p:cNvPr id="4" name="Content Placeholder 3">
            <a:extLst>
              <a:ext uri="{FF2B5EF4-FFF2-40B4-BE49-F238E27FC236}">
                <a16:creationId xmlns:a16="http://schemas.microsoft.com/office/drawing/2014/main" id="{E160FE7D-876D-4423-9386-F352640CD55E}"/>
              </a:ext>
            </a:extLst>
          </p:cNvPr>
          <p:cNvGraphicFramePr>
            <a:graphicFrameLocks noGrp="1"/>
          </p:cNvGraphicFramePr>
          <p:nvPr>
            <p:ph idx="1"/>
            <p:extLst>
              <p:ext uri="{D42A27DB-BD31-4B8C-83A1-F6EECF244321}">
                <p14:modId xmlns:p14="http://schemas.microsoft.com/office/powerpoint/2010/main" val="2210351617"/>
              </p:ext>
            </p:extLst>
          </p:nvPr>
        </p:nvGraphicFramePr>
        <p:xfrm>
          <a:off x="677334" y="2790073"/>
          <a:ext cx="8697484" cy="3233907"/>
        </p:xfrm>
        <a:graphic>
          <a:graphicData uri="http://schemas.openxmlformats.org/drawingml/2006/table">
            <a:tbl>
              <a:tblPr/>
              <a:tblGrid>
                <a:gridCol w="2899104">
                  <a:extLst>
                    <a:ext uri="{9D8B030D-6E8A-4147-A177-3AD203B41FA5}">
                      <a16:colId xmlns:a16="http://schemas.microsoft.com/office/drawing/2014/main" val="982402181"/>
                    </a:ext>
                  </a:extLst>
                </a:gridCol>
                <a:gridCol w="2899104">
                  <a:extLst>
                    <a:ext uri="{9D8B030D-6E8A-4147-A177-3AD203B41FA5}">
                      <a16:colId xmlns:a16="http://schemas.microsoft.com/office/drawing/2014/main" val="1258172666"/>
                    </a:ext>
                  </a:extLst>
                </a:gridCol>
                <a:gridCol w="2899276">
                  <a:extLst>
                    <a:ext uri="{9D8B030D-6E8A-4147-A177-3AD203B41FA5}">
                      <a16:colId xmlns:a16="http://schemas.microsoft.com/office/drawing/2014/main" val="2550209117"/>
                    </a:ext>
                  </a:extLst>
                </a:gridCol>
              </a:tblGrid>
              <a:tr h="486548">
                <a:tc>
                  <a:txBody>
                    <a:bodyPr/>
                    <a:lstStyle/>
                    <a:p>
                      <a:pPr algn="ctr" fontAlgn="t"/>
                      <a:r>
                        <a:rPr lang="en-IN" dirty="0">
                          <a:effectLst/>
                        </a:rPr>
                        <a:t>Python Expression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Results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584789107"/>
                  </a:ext>
                </a:extLst>
              </a:tr>
              <a:tr h="486548">
                <a:tc>
                  <a:txBody>
                    <a:bodyPr/>
                    <a:lstStyle/>
                    <a:p>
                      <a:pPr algn="ctr" fontAlgn="t"/>
                      <a:r>
                        <a:rPr lang="en-IN" dirty="0" err="1">
                          <a:effectLst/>
                        </a:rPr>
                        <a:t>len</a:t>
                      </a:r>
                      <a:r>
                        <a:rPr lang="en-IN" dirty="0">
                          <a:effectLst/>
                        </a:rPr>
                        <a:t>([1, 2, 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dirty="0">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a:effectLst/>
                        </a:rPr>
                        <a:t>Length</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16939558"/>
                  </a:ext>
                </a:extLst>
              </a:tr>
              <a:tr h="486548">
                <a:tc>
                  <a:txBody>
                    <a:bodyPr/>
                    <a:lstStyle/>
                    <a:p>
                      <a:pPr algn="ctr" fontAlgn="t"/>
                      <a:r>
                        <a:rPr lang="en-IN" dirty="0">
                          <a:effectLst/>
                        </a:rPr>
                        <a:t>[1, 2, 3] + [4, 5, 6]</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dirty="0">
                          <a:effectLst/>
                        </a:rPr>
                        <a:t>[1, 2, 3, 4, 5, 6]</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a:effectLst/>
                        </a:rPr>
                        <a:t>Concatenation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87516824"/>
                  </a:ext>
                </a:extLst>
              </a:tr>
              <a:tr h="464326">
                <a:tc>
                  <a:txBody>
                    <a:bodyPr/>
                    <a:lstStyle/>
                    <a:p>
                      <a:pPr algn="ctr" fontAlgn="t"/>
                      <a:r>
                        <a:rPr lang="en-IN" dirty="0">
                          <a:effectLst/>
                        </a:rPr>
                        <a:t>['Hi!'] * 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dirty="0">
                          <a:effectLst/>
                        </a:rPr>
                        <a:t>['Hi!', 'Hi!', 'Hi!', 'Hi!']</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a:effectLst/>
                        </a:rPr>
                        <a:t>Repetition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49126488"/>
                  </a:ext>
                </a:extLst>
              </a:tr>
              <a:tr h="486548">
                <a:tc>
                  <a:txBody>
                    <a:bodyPr/>
                    <a:lstStyle/>
                    <a:p>
                      <a:pPr algn="ctr" fontAlgn="t"/>
                      <a:r>
                        <a:rPr lang="en-IN" dirty="0">
                          <a:effectLst/>
                        </a:rPr>
                        <a:t>3 in [1, 2, 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dirty="0">
                          <a:effectLst/>
                        </a:rPr>
                        <a:t>True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a:effectLst/>
                        </a:rPr>
                        <a:t>Membership</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82994498"/>
                  </a:ext>
                </a:extLst>
              </a:tr>
              <a:tr h="823389">
                <a:tc>
                  <a:txBody>
                    <a:bodyPr/>
                    <a:lstStyle/>
                    <a:p>
                      <a:pPr algn="ctr" fontAlgn="t"/>
                      <a:r>
                        <a:rPr lang="en-IN" dirty="0">
                          <a:effectLst/>
                        </a:rPr>
                        <a:t>for x in [1, 2, 3]: </a:t>
                      </a:r>
                    </a:p>
                    <a:p>
                      <a:pPr algn="ctr" fontAlgn="t"/>
                      <a:r>
                        <a:rPr lang="en-IN" dirty="0">
                          <a:effectLst/>
                        </a:rPr>
                        <a:t>print x,</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dirty="0">
                          <a:effectLst/>
                        </a:rPr>
                        <a:t>1 2 3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dirty="0">
                          <a:effectLst/>
                        </a:rPr>
                        <a:t>Iteration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59900707"/>
                  </a:ext>
                </a:extLst>
              </a:tr>
            </a:tbl>
          </a:graphicData>
        </a:graphic>
      </p:graphicFrame>
    </p:spTree>
    <p:extLst>
      <p:ext uri="{BB962C8B-B14F-4D97-AF65-F5344CB8AC3E}">
        <p14:creationId xmlns:p14="http://schemas.microsoft.com/office/powerpoint/2010/main" val="2095904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D14A-9800-4ED4-8488-74C376354EA9}"/>
              </a:ext>
            </a:extLst>
          </p:cNvPr>
          <p:cNvSpPr>
            <a:spLocks noGrp="1"/>
          </p:cNvSpPr>
          <p:nvPr>
            <p:ph type="title"/>
          </p:nvPr>
        </p:nvSpPr>
        <p:spPr/>
        <p:txBody>
          <a:bodyPr/>
          <a:lstStyle/>
          <a:p>
            <a:r>
              <a:rPr lang="en-US" dirty="0"/>
              <a:t>String Indexing</a:t>
            </a:r>
            <a:endParaRPr lang="en-IN" dirty="0"/>
          </a:p>
        </p:txBody>
      </p:sp>
      <p:graphicFrame>
        <p:nvGraphicFramePr>
          <p:cNvPr id="4" name="Table 4">
            <a:extLst>
              <a:ext uri="{FF2B5EF4-FFF2-40B4-BE49-F238E27FC236}">
                <a16:creationId xmlns:a16="http://schemas.microsoft.com/office/drawing/2014/main" id="{B38D81E3-7144-4D81-B5E7-5C6E2605D114}"/>
              </a:ext>
            </a:extLst>
          </p:cNvPr>
          <p:cNvGraphicFramePr>
            <a:graphicFrameLocks noGrp="1"/>
          </p:cNvGraphicFramePr>
          <p:nvPr>
            <p:extLst>
              <p:ext uri="{D42A27DB-BD31-4B8C-83A1-F6EECF244321}">
                <p14:modId xmlns:p14="http://schemas.microsoft.com/office/powerpoint/2010/main" val="3928088142"/>
              </p:ext>
            </p:extLst>
          </p:nvPr>
        </p:nvGraphicFramePr>
        <p:xfrm>
          <a:off x="911668" y="2399950"/>
          <a:ext cx="8128000" cy="111252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052849340"/>
                    </a:ext>
                  </a:extLst>
                </a:gridCol>
                <a:gridCol w="812800">
                  <a:extLst>
                    <a:ext uri="{9D8B030D-6E8A-4147-A177-3AD203B41FA5}">
                      <a16:colId xmlns:a16="http://schemas.microsoft.com/office/drawing/2014/main" val="3954624521"/>
                    </a:ext>
                  </a:extLst>
                </a:gridCol>
                <a:gridCol w="812800">
                  <a:extLst>
                    <a:ext uri="{9D8B030D-6E8A-4147-A177-3AD203B41FA5}">
                      <a16:colId xmlns:a16="http://schemas.microsoft.com/office/drawing/2014/main" val="1332363220"/>
                    </a:ext>
                  </a:extLst>
                </a:gridCol>
                <a:gridCol w="812800">
                  <a:extLst>
                    <a:ext uri="{9D8B030D-6E8A-4147-A177-3AD203B41FA5}">
                      <a16:colId xmlns:a16="http://schemas.microsoft.com/office/drawing/2014/main" val="2721827298"/>
                    </a:ext>
                  </a:extLst>
                </a:gridCol>
                <a:gridCol w="812800">
                  <a:extLst>
                    <a:ext uri="{9D8B030D-6E8A-4147-A177-3AD203B41FA5}">
                      <a16:colId xmlns:a16="http://schemas.microsoft.com/office/drawing/2014/main" val="4121818172"/>
                    </a:ext>
                  </a:extLst>
                </a:gridCol>
                <a:gridCol w="812800">
                  <a:extLst>
                    <a:ext uri="{9D8B030D-6E8A-4147-A177-3AD203B41FA5}">
                      <a16:colId xmlns:a16="http://schemas.microsoft.com/office/drawing/2014/main" val="520330251"/>
                    </a:ext>
                  </a:extLst>
                </a:gridCol>
                <a:gridCol w="812800">
                  <a:extLst>
                    <a:ext uri="{9D8B030D-6E8A-4147-A177-3AD203B41FA5}">
                      <a16:colId xmlns:a16="http://schemas.microsoft.com/office/drawing/2014/main" val="3125486550"/>
                    </a:ext>
                  </a:extLst>
                </a:gridCol>
                <a:gridCol w="812800">
                  <a:extLst>
                    <a:ext uri="{9D8B030D-6E8A-4147-A177-3AD203B41FA5}">
                      <a16:colId xmlns:a16="http://schemas.microsoft.com/office/drawing/2014/main" val="2162391832"/>
                    </a:ext>
                  </a:extLst>
                </a:gridCol>
                <a:gridCol w="812800">
                  <a:extLst>
                    <a:ext uri="{9D8B030D-6E8A-4147-A177-3AD203B41FA5}">
                      <a16:colId xmlns:a16="http://schemas.microsoft.com/office/drawing/2014/main" val="1296269130"/>
                    </a:ext>
                  </a:extLst>
                </a:gridCol>
                <a:gridCol w="812800">
                  <a:extLst>
                    <a:ext uri="{9D8B030D-6E8A-4147-A177-3AD203B41FA5}">
                      <a16:colId xmlns:a16="http://schemas.microsoft.com/office/drawing/2014/main" val="1020400499"/>
                    </a:ext>
                  </a:extLst>
                </a:gridCol>
              </a:tblGrid>
              <a:tr h="370840">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3</a:t>
                      </a:r>
                      <a:endParaRPr lang="en-IN" dirty="0"/>
                    </a:p>
                  </a:txBody>
                  <a:tcPr/>
                </a:tc>
                <a:tc>
                  <a:txBody>
                    <a:bodyPr/>
                    <a:lstStyle/>
                    <a:p>
                      <a:r>
                        <a:rPr lang="en-US" dirty="0"/>
                        <a:t>4</a:t>
                      </a:r>
                      <a:endParaRPr lang="en-IN" dirty="0"/>
                    </a:p>
                  </a:txBody>
                  <a:tcPr/>
                </a:tc>
                <a:tc>
                  <a:txBody>
                    <a:bodyPr/>
                    <a:lstStyle/>
                    <a:p>
                      <a:r>
                        <a:rPr lang="en-US" dirty="0"/>
                        <a:t>5</a:t>
                      </a:r>
                      <a:endParaRPr lang="en-IN" dirty="0"/>
                    </a:p>
                  </a:txBody>
                  <a:tcPr/>
                </a:tc>
                <a:tc>
                  <a:txBody>
                    <a:bodyPr/>
                    <a:lstStyle/>
                    <a:p>
                      <a:r>
                        <a:rPr lang="en-US" dirty="0"/>
                        <a:t>6</a:t>
                      </a:r>
                      <a:endParaRPr lang="en-IN" dirty="0"/>
                    </a:p>
                  </a:txBody>
                  <a:tcPr/>
                </a:tc>
                <a:tc>
                  <a:txBody>
                    <a:bodyPr/>
                    <a:lstStyle/>
                    <a:p>
                      <a:r>
                        <a:rPr lang="en-US" dirty="0"/>
                        <a:t>7</a:t>
                      </a:r>
                      <a:endParaRPr lang="en-IN" dirty="0"/>
                    </a:p>
                  </a:txBody>
                  <a:tcPr/>
                </a:tc>
                <a:tc>
                  <a:txBody>
                    <a:bodyPr/>
                    <a:lstStyle/>
                    <a:p>
                      <a:r>
                        <a:rPr lang="en-US" dirty="0"/>
                        <a:t>8</a:t>
                      </a:r>
                      <a:endParaRPr lang="en-IN" dirty="0"/>
                    </a:p>
                  </a:txBody>
                  <a:tcPr/>
                </a:tc>
                <a:tc>
                  <a:txBody>
                    <a:bodyPr/>
                    <a:lstStyle/>
                    <a:p>
                      <a:r>
                        <a:rPr lang="en-US" dirty="0"/>
                        <a:t>9</a:t>
                      </a:r>
                      <a:endParaRPr lang="en-IN" dirty="0"/>
                    </a:p>
                  </a:txBody>
                  <a:tcPr/>
                </a:tc>
                <a:extLst>
                  <a:ext uri="{0D108BD9-81ED-4DB2-BD59-A6C34878D82A}">
                    <a16:rowId xmlns:a16="http://schemas.microsoft.com/office/drawing/2014/main" val="3494255640"/>
                  </a:ext>
                </a:extLst>
              </a:tr>
              <a:tr h="370840">
                <a:tc>
                  <a:txBody>
                    <a:bodyPr/>
                    <a:lstStyle/>
                    <a:p>
                      <a:pPr algn="ctr"/>
                      <a:r>
                        <a:rPr lang="en-US" dirty="0"/>
                        <a:t>H</a:t>
                      </a:r>
                      <a:endParaRPr lang="en-IN" dirty="0"/>
                    </a:p>
                  </a:txBody>
                  <a:tcPr/>
                </a:tc>
                <a:tc>
                  <a:txBody>
                    <a:bodyPr/>
                    <a:lstStyle/>
                    <a:p>
                      <a:pPr algn="ctr"/>
                      <a:r>
                        <a:rPr lang="en-US" dirty="0"/>
                        <a:t>E</a:t>
                      </a:r>
                      <a:endParaRPr lang="en-IN" dirty="0"/>
                    </a:p>
                  </a:txBody>
                  <a:tcPr/>
                </a:tc>
                <a:tc>
                  <a:txBody>
                    <a:bodyPr/>
                    <a:lstStyle/>
                    <a:p>
                      <a:pPr algn="ctr"/>
                      <a:r>
                        <a:rPr lang="en-US" dirty="0"/>
                        <a:t>L</a:t>
                      </a:r>
                      <a:endParaRPr lang="en-IN" dirty="0"/>
                    </a:p>
                  </a:txBody>
                  <a:tcPr/>
                </a:tc>
                <a:tc>
                  <a:txBody>
                    <a:bodyPr/>
                    <a:lstStyle/>
                    <a:p>
                      <a:pPr algn="ctr"/>
                      <a:r>
                        <a:rPr lang="en-US" dirty="0"/>
                        <a:t>L</a:t>
                      </a:r>
                      <a:endParaRPr lang="en-IN" dirty="0"/>
                    </a:p>
                  </a:txBody>
                  <a:tcPr/>
                </a:tc>
                <a:tc>
                  <a:txBody>
                    <a:bodyPr/>
                    <a:lstStyle/>
                    <a:p>
                      <a:pPr algn="ctr"/>
                      <a:r>
                        <a:rPr lang="en-US" dirty="0"/>
                        <a:t>O</a:t>
                      </a:r>
                      <a:endParaRPr lang="en-IN" dirty="0"/>
                    </a:p>
                  </a:txBody>
                  <a:tcPr/>
                </a:tc>
                <a:tc>
                  <a:txBody>
                    <a:bodyPr/>
                    <a:lstStyle/>
                    <a:p>
                      <a:pPr algn="ctr"/>
                      <a:r>
                        <a:rPr lang="en-US" dirty="0"/>
                        <a:t>W</a:t>
                      </a:r>
                      <a:endParaRPr lang="en-IN" dirty="0"/>
                    </a:p>
                  </a:txBody>
                  <a:tcPr/>
                </a:tc>
                <a:tc>
                  <a:txBody>
                    <a:bodyPr/>
                    <a:lstStyle/>
                    <a:p>
                      <a:pPr algn="ctr"/>
                      <a:r>
                        <a:rPr lang="en-US" dirty="0"/>
                        <a:t>O</a:t>
                      </a:r>
                      <a:endParaRPr lang="en-IN" dirty="0"/>
                    </a:p>
                  </a:txBody>
                  <a:tcPr/>
                </a:tc>
                <a:tc>
                  <a:txBody>
                    <a:bodyPr/>
                    <a:lstStyle/>
                    <a:p>
                      <a:pPr algn="ctr"/>
                      <a:r>
                        <a:rPr lang="en-US" dirty="0"/>
                        <a:t>R</a:t>
                      </a:r>
                      <a:endParaRPr lang="en-IN" dirty="0"/>
                    </a:p>
                  </a:txBody>
                  <a:tcPr/>
                </a:tc>
                <a:tc>
                  <a:txBody>
                    <a:bodyPr/>
                    <a:lstStyle/>
                    <a:p>
                      <a:pPr algn="ctr"/>
                      <a:r>
                        <a:rPr lang="en-US" dirty="0"/>
                        <a:t>L</a:t>
                      </a:r>
                      <a:endParaRPr lang="en-IN" dirty="0"/>
                    </a:p>
                  </a:txBody>
                  <a:tcPr/>
                </a:tc>
                <a:tc>
                  <a:txBody>
                    <a:bodyPr/>
                    <a:lstStyle/>
                    <a:p>
                      <a:pPr algn="ctr"/>
                      <a:r>
                        <a:rPr lang="en-US" dirty="0"/>
                        <a:t>D</a:t>
                      </a:r>
                      <a:endParaRPr lang="en-IN" dirty="0"/>
                    </a:p>
                  </a:txBody>
                  <a:tcPr/>
                </a:tc>
                <a:extLst>
                  <a:ext uri="{0D108BD9-81ED-4DB2-BD59-A6C34878D82A}">
                    <a16:rowId xmlns:a16="http://schemas.microsoft.com/office/drawing/2014/main" val="926106148"/>
                  </a:ext>
                </a:extLst>
              </a:tr>
              <a:tr h="370840">
                <a:tc>
                  <a:txBody>
                    <a:bodyPr/>
                    <a:lstStyle/>
                    <a:p>
                      <a:r>
                        <a:rPr lang="en-US" dirty="0"/>
                        <a:t>-10</a:t>
                      </a:r>
                      <a:endParaRPr lang="en-IN" dirty="0"/>
                    </a:p>
                  </a:txBody>
                  <a:tcPr/>
                </a:tc>
                <a:tc>
                  <a:txBody>
                    <a:bodyPr/>
                    <a:lstStyle/>
                    <a:p>
                      <a:r>
                        <a:rPr lang="en-US" dirty="0"/>
                        <a:t>-9</a:t>
                      </a:r>
                      <a:endParaRPr lang="en-IN" dirty="0"/>
                    </a:p>
                  </a:txBody>
                  <a:tcPr/>
                </a:tc>
                <a:tc>
                  <a:txBody>
                    <a:bodyPr/>
                    <a:lstStyle/>
                    <a:p>
                      <a:r>
                        <a:rPr lang="en-US" dirty="0"/>
                        <a:t>-8</a:t>
                      </a:r>
                      <a:endParaRPr lang="en-IN" dirty="0"/>
                    </a:p>
                  </a:txBody>
                  <a:tcPr/>
                </a:tc>
                <a:tc>
                  <a:txBody>
                    <a:bodyPr/>
                    <a:lstStyle/>
                    <a:p>
                      <a:r>
                        <a:rPr lang="en-US" dirty="0"/>
                        <a:t>-7</a:t>
                      </a:r>
                      <a:endParaRPr lang="en-IN" dirty="0"/>
                    </a:p>
                  </a:txBody>
                  <a:tcPr/>
                </a:tc>
                <a:tc>
                  <a:txBody>
                    <a:bodyPr/>
                    <a:lstStyle/>
                    <a:p>
                      <a:r>
                        <a:rPr lang="en-US" dirty="0"/>
                        <a:t>-6</a:t>
                      </a:r>
                      <a:endParaRPr lang="en-IN" dirty="0"/>
                    </a:p>
                  </a:txBody>
                  <a:tcPr/>
                </a:tc>
                <a:tc>
                  <a:txBody>
                    <a:bodyPr/>
                    <a:lstStyle/>
                    <a:p>
                      <a:r>
                        <a:rPr lang="en-US" dirty="0"/>
                        <a:t>-5</a:t>
                      </a:r>
                      <a:endParaRPr lang="en-IN" dirty="0"/>
                    </a:p>
                  </a:txBody>
                  <a:tcPr/>
                </a:tc>
                <a:tc>
                  <a:txBody>
                    <a:bodyPr/>
                    <a:lstStyle/>
                    <a:p>
                      <a:r>
                        <a:rPr lang="en-US" dirty="0"/>
                        <a:t>-4</a:t>
                      </a:r>
                      <a:endParaRPr lang="en-IN" dirty="0"/>
                    </a:p>
                  </a:txBody>
                  <a:tcPr/>
                </a:tc>
                <a:tc>
                  <a:txBody>
                    <a:bodyPr/>
                    <a:lstStyle/>
                    <a:p>
                      <a:r>
                        <a:rPr lang="en-US" dirty="0"/>
                        <a:t>-3</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31954194"/>
                  </a:ext>
                </a:extLst>
              </a:tr>
            </a:tbl>
          </a:graphicData>
        </a:graphic>
      </p:graphicFrame>
      <p:sp>
        <p:nvSpPr>
          <p:cNvPr id="6" name="Arrow: Bent 5">
            <a:extLst>
              <a:ext uri="{FF2B5EF4-FFF2-40B4-BE49-F238E27FC236}">
                <a16:creationId xmlns:a16="http://schemas.microsoft.com/office/drawing/2014/main" id="{5D7DAA28-1072-497A-B5EE-7A5855C4940C}"/>
              </a:ext>
            </a:extLst>
          </p:cNvPr>
          <p:cNvSpPr/>
          <p:nvPr/>
        </p:nvSpPr>
        <p:spPr>
          <a:xfrm>
            <a:off x="426128" y="2583401"/>
            <a:ext cx="390618" cy="168675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CB1D9E4D-F7B5-4187-9BD6-A8E11603B3B2}"/>
              </a:ext>
            </a:extLst>
          </p:cNvPr>
          <p:cNvSpPr txBox="1"/>
          <p:nvPr/>
        </p:nvSpPr>
        <p:spPr>
          <a:xfrm>
            <a:off x="355107" y="4270159"/>
            <a:ext cx="1500326" cy="738664"/>
          </a:xfrm>
          <a:prstGeom prst="rect">
            <a:avLst/>
          </a:prstGeom>
          <a:noFill/>
        </p:spPr>
        <p:txBody>
          <a:bodyPr wrap="square" rtlCol="0">
            <a:spAutoFit/>
          </a:bodyPr>
          <a:lstStyle/>
          <a:p>
            <a:r>
              <a:rPr lang="en-US" dirty="0"/>
              <a:t>[:</a:t>
            </a:r>
          </a:p>
          <a:p>
            <a:r>
              <a:rPr lang="en-US" sz="1200" dirty="0"/>
              <a:t>Default beginning of sequence</a:t>
            </a:r>
            <a:endParaRPr lang="en-IN" sz="1200" dirty="0"/>
          </a:p>
        </p:txBody>
      </p:sp>
      <p:graphicFrame>
        <p:nvGraphicFramePr>
          <p:cNvPr id="10" name="Table 10">
            <a:extLst>
              <a:ext uri="{FF2B5EF4-FFF2-40B4-BE49-F238E27FC236}">
                <a16:creationId xmlns:a16="http://schemas.microsoft.com/office/drawing/2014/main" id="{230DAD89-C1EF-4BDA-94C8-1DD6161152AE}"/>
              </a:ext>
            </a:extLst>
          </p:cNvPr>
          <p:cNvGraphicFramePr>
            <a:graphicFrameLocks noGrp="1"/>
          </p:cNvGraphicFramePr>
          <p:nvPr>
            <p:extLst>
              <p:ext uri="{D42A27DB-BD31-4B8C-83A1-F6EECF244321}">
                <p14:modId xmlns:p14="http://schemas.microsoft.com/office/powerpoint/2010/main" val="1881955305"/>
              </p:ext>
            </p:extLst>
          </p:nvPr>
        </p:nvGraphicFramePr>
        <p:xfrm>
          <a:off x="9039668" y="2399950"/>
          <a:ext cx="815069" cy="370840"/>
        </p:xfrm>
        <a:graphic>
          <a:graphicData uri="http://schemas.openxmlformats.org/drawingml/2006/table">
            <a:tbl>
              <a:tblPr firstRow="1" bandRow="1">
                <a:tableStyleId>{5C22544A-7EE6-4342-B048-85BDC9FD1C3A}</a:tableStyleId>
              </a:tblPr>
              <a:tblGrid>
                <a:gridCol w="815069">
                  <a:extLst>
                    <a:ext uri="{9D8B030D-6E8A-4147-A177-3AD203B41FA5}">
                      <a16:colId xmlns:a16="http://schemas.microsoft.com/office/drawing/2014/main" val="2744193142"/>
                    </a:ext>
                  </a:extLst>
                </a:gridCol>
              </a:tblGrid>
              <a:tr h="370840">
                <a:tc>
                  <a:txBody>
                    <a:bodyPr/>
                    <a:lstStyle/>
                    <a:p>
                      <a:r>
                        <a:rPr lang="en-US" dirty="0"/>
                        <a:t>10</a:t>
                      </a:r>
                      <a:endParaRPr lang="en-IN" dirty="0"/>
                    </a:p>
                  </a:txBody>
                  <a:tcPr/>
                </a:tc>
                <a:extLst>
                  <a:ext uri="{0D108BD9-81ED-4DB2-BD59-A6C34878D82A}">
                    <a16:rowId xmlns:a16="http://schemas.microsoft.com/office/drawing/2014/main" val="1825711696"/>
                  </a:ext>
                </a:extLst>
              </a:tr>
            </a:tbl>
          </a:graphicData>
        </a:graphic>
      </p:graphicFrame>
      <p:sp>
        <p:nvSpPr>
          <p:cNvPr id="11" name="Arrow: Bent-Up 10">
            <a:extLst>
              <a:ext uri="{FF2B5EF4-FFF2-40B4-BE49-F238E27FC236}">
                <a16:creationId xmlns:a16="http://schemas.microsoft.com/office/drawing/2014/main" id="{3E0B4181-9CB5-4ADE-A1BE-5191265E73B0}"/>
              </a:ext>
            </a:extLst>
          </p:cNvPr>
          <p:cNvSpPr/>
          <p:nvPr/>
        </p:nvSpPr>
        <p:spPr>
          <a:xfrm rot="16200000">
            <a:off x="9287584" y="3012356"/>
            <a:ext cx="1536360" cy="39062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15EBFEB-3267-47FB-801F-D9EF7C863A1E}"/>
              </a:ext>
            </a:extLst>
          </p:cNvPr>
          <p:cNvSpPr txBox="1"/>
          <p:nvPr/>
        </p:nvSpPr>
        <p:spPr>
          <a:xfrm>
            <a:off x="10055764" y="4015382"/>
            <a:ext cx="1578025" cy="738664"/>
          </a:xfrm>
          <a:prstGeom prst="rect">
            <a:avLst/>
          </a:prstGeom>
          <a:noFill/>
        </p:spPr>
        <p:txBody>
          <a:bodyPr wrap="square" rtlCol="0">
            <a:spAutoFit/>
          </a:bodyPr>
          <a:lstStyle/>
          <a:p>
            <a:r>
              <a:rPr lang="en-US" dirty="0"/>
              <a:t>]</a:t>
            </a:r>
          </a:p>
          <a:p>
            <a:r>
              <a:rPr lang="en-US" sz="1200" dirty="0"/>
              <a:t>Default end of sequence</a:t>
            </a:r>
            <a:endParaRPr lang="en-IN" sz="1200" dirty="0"/>
          </a:p>
        </p:txBody>
      </p:sp>
      <p:sp>
        <p:nvSpPr>
          <p:cNvPr id="13" name="Arrow: Down 12">
            <a:extLst>
              <a:ext uri="{FF2B5EF4-FFF2-40B4-BE49-F238E27FC236}">
                <a16:creationId xmlns:a16="http://schemas.microsoft.com/office/drawing/2014/main" id="{4D797AF9-80C9-421F-8D31-A4DC67EBEA96}"/>
              </a:ext>
            </a:extLst>
          </p:cNvPr>
          <p:cNvSpPr/>
          <p:nvPr/>
        </p:nvSpPr>
        <p:spPr>
          <a:xfrm>
            <a:off x="8309498" y="3575134"/>
            <a:ext cx="204187" cy="11984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BB96F706-D0FE-4612-8BA6-DD4B1DA64EE8}"/>
              </a:ext>
            </a:extLst>
          </p:cNvPr>
          <p:cNvSpPr txBox="1"/>
          <p:nvPr/>
        </p:nvSpPr>
        <p:spPr>
          <a:xfrm>
            <a:off x="8025938" y="4850508"/>
            <a:ext cx="1843391" cy="553998"/>
          </a:xfrm>
          <a:prstGeom prst="rect">
            <a:avLst/>
          </a:prstGeom>
          <a:noFill/>
        </p:spPr>
        <p:txBody>
          <a:bodyPr wrap="square" rtlCol="0">
            <a:spAutoFit/>
          </a:bodyPr>
          <a:lstStyle/>
          <a:p>
            <a:r>
              <a:rPr lang="en-US" sz="1200" dirty="0"/>
              <a:t>Reverse string by using </a:t>
            </a:r>
            <a:r>
              <a:rPr lang="en-US" dirty="0"/>
              <a:t>[::-1]</a:t>
            </a:r>
            <a:endParaRPr lang="en-IN" dirty="0"/>
          </a:p>
        </p:txBody>
      </p:sp>
      <p:sp>
        <p:nvSpPr>
          <p:cNvPr id="15" name="Content Placeholder 14">
            <a:extLst>
              <a:ext uri="{FF2B5EF4-FFF2-40B4-BE49-F238E27FC236}">
                <a16:creationId xmlns:a16="http://schemas.microsoft.com/office/drawing/2014/main" id="{7C135336-601B-431E-9010-AD174BCE1E29}"/>
              </a:ext>
            </a:extLst>
          </p:cNvPr>
          <p:cNvSpPr>
            <a:spLocks noGrp="1"/>
          </p:cNvSpPr>
          <p:nvPr>
            <p:ph idx="1"/>
          </p:nvPr>
        </p:nvSpPr>
        <p:spPr>
          <a:xfrm>
            <a:off x="677334" y="2160589"/>
            <a:ext cx="8596668" cy="4533174"/>
          </a:xfrm>
        </p:spPr>
        <p:txBody>
          <a:bodyPr>
            <a:normAutofit/>
          </a:bodyPr>
          <a:lstStyle/>
          <a:p>
            <a:endParaRPr lang="en-US" dirty="0"/>
          </a:p>
          <a:p>
            <a:endParaRPr lang="en-IN" dirty="0"/>
          </a:p>
          <a:p>
            <a:endParaRPr lang="en-IN" dirty="0"/>
          </a:p>
          <a:p>
            <a:endParaRPr lang="en-IN" dirty="0"/>
          </a:p>
          <a:p>
            <a:endParaRPr lang="en-IN" dirty="0"/>
          </a:p>
          <a:p>
            <a:pPr marL="0" indent="0">
              <a:buNone/>
            </a:pPr>
            <a:endParaRPr lang="en-IN" dirty="0"/>
          </a:p>
          <a:p>
            <a:pPr marL="0" indent="0">
              <a:buNone/>
            </a:pPr>
            <a:endParaRPr lang="en-IN" dirty="0"/>
          </a:p>
          <a:p>
            <a:pPr marL="0" indent="0">
              <a:buNone/>
            </a:pPr>
            <a:r>
              <a:rPr lang="en-IN" dirty="0"/>
              <a:t>List[0]= ‘H’</a:t>
            </a:r>
          </a:p>
          <a:p>
            <a:pPr marL="0" indent="0">
              <a:buNone/>
            </a:pPr>
            <a:r>
              <a:rPr lang="en-IN" dirty="0"/>
              <a:t>List[-1]=‘D’</a:t>
            </a:r>
          </a:p>
          <a:p>
            <a:pPr marL="0" indent="0">
              <a:buNone/>
            </a:pPr>
            <a:r>
              <a:rPr lang="en-IN" dirty="0"/>
              <a:t>List[:]= List[0:len(List)]=List[0 : 10]= HELLOWORLD</a:t>
            </a:r>
          </a:p>
          <a:p>
            <a:pPr marL="0" indent="0">
              <a:buNone/>
            </a:pPr>
            <a:r>
              <a:rPr lang="en-IN" dirty="0"/>
              <a:t>List[2:5]= LLO     </a:t>
            </a:r>
            <a:r>
              <a:rPr lang="en-US" sz="1200" b="0" i="0" dirty="0">
                <a:solidFill>
                  <a:srgbClr val="FF0000"/>
                </a:solidFill>
                <a:effectLst/>
                <a:latin typeface="Verdana" panose="020B0604030504040204" pitchFamily="34" charset="0"/>
              </a:rPr>
              <a:t>The search will start at index 2 (included) and end at index 5 (not included).</a:t>
            </a:r>
            <a:endParaRPr lang="en-IN" sz="1200" dirty="0">
              <a:solidFill>
                <a:srgbClr val="FF0000"/>
              </a:solidFill>
            </a:endParaRPr>
          </a:p>
        </p:txBody>
      </p:sp>
    </p:spTree>
    <p:extLst>
      <p:ext uri="{BB962C8B-B14F-4D97-AF65-F5344CB8AC3E}">
        <p14:creationId xmlns:p14="http://schemas.microsoft.com/office/powerpoint/2010/main" val="554836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21F2-4D76-4A18-A306-E2742EB3ADA5}"/>
              </a:ext>
            </a:extLst>
          </p:cNvPr>
          <p:cNvSpPr>
            <a:spLocks noGrp="1"/>
          </p:cNvSpPr>
          <p:nvPr>
            <p:ph type="title"/>
          </p:nvPr>
        </p:nvSpPr>
        <p:spPr/>
        <p:txBody>
          <a:bodyPr/>
          <a:lstStyle/>
          <a:p>
            <a:r>
              <a:rPr lang="en-US" dirty="0"/>
              <a:t>BUILT IN LIST FUNCTIONS &amp; METHODS</a:t>
            </a:r>
            <a:endParaRPr lang="en-IN" dirty="0"/>
          </a:p>
        </p:txBody>
      </p:sp>
      <p:graphicFrame>
        <p:nvGraphicFramePr>
          <p:cNvPr id="4" name="Content Placeholder 3">
            <a:extLst>
              <a:ext uri="{FF2B5EF4-FFF2-40B4-BE49-F238E27FC236}">
                <a16:creationId xmlns:a16="http://schemas.microsoft.com/office/drawing/2014/main" id="{7067BEFB-284C-4A00-96D5-6FCFE5B2CFA8}"/>
              </a:ext>
            </a:extLst>
          </p:cNvPr>
          <p:cNvGraphicFramePr>
            <a:graphicFrameLocks noGrp="1"/>
          </p:cNvGraphicFramePr>
          <p:nvPr>
            <p:ph idx="1"/>
            <p:extLst>
              <p:ext uri="{D42A27DB-BD31-4B8C-83A1-F6EECF244321}">
                <p14:modId xmlns:p14="http://schemas.microsoft.com/office/powerpoint/2010/main" val="3734686298"/>
              </p:ext>
            </p:extLst>
          </p:nvPr>
        </p:nvGraphicFramePr>
        <p:xfrm>
          <a:off x="677335" y="1740023"/>
          <a:ext cx="8440032" cy="3823769"/>
        </p:xfrm>
        <a:graphic>
          <a:graphicData uri="http://schemas.openxmlformats.org/drawingml/2006/table">
            <a:tbl>
              <a:tblPr/>
              <a:tblGrid>
                <a:gridCol w="572582">
                  <a:extLst>
                    <a:ext uri="{9D8B030D-6E8A-4147-A177-3AD203B41FA5}">
                      <a16:colId xmlns:a16="http://schemas.microsoft.com/office/drawing/2014/main" val="1924665565"/>
                    </a:ext>
                  </a:extLst>
                </a:gridCol>
                <a:gridCol w="7867450">
                  <a:extLst>
                    <a:ext uri="{9D8B030D-6E8A-4147-A177-3AD203B41FA5}">
                      <a16:colId xmlns:a16="http://schemas.microsoft.com/office/drawing/2014/main" val="556968135"/>
                    </a:ext>
                  </a:extLst>
                </a:gridCol>
              </a:tblGrid>
              <a:tr h="1235444">
                <a:tc>
                  <a:txBody>
                    <a:bodyPr/>
                    <a:lstStyle/>
                    <a:p>
                      <a:pPr algn="ctr" fontAlgn="t">
                        <a:lnSpc>
                          <a:spcPct val="100000"/>
                        </a:lnSpc>
                      </a:pPr>
                      <a:r>
                        <a:rPr lang="en-IN" dirty="0" err="1">
                          <a:effectLst/>
                        </a:rPr>
                        <a:t>Sr.No</a:t>
                      </a:r>
                      <a:r>
                        <a:rPr lang="en-IN" dirty="0">
                          <a:effectLst/>
                        </a:rPr>
                        <a: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lnSpc>
                          <a:spcPct val="100000"/>
                        </a:lnSpc>
                      </a:pPr>
                      <a:r>
                        <a:rPr lang="en-IN" dirty="0">
                          <a:effectLst/>
                        </a:rPr>
                        <a:t>Function with Description</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383836261"/>
                  </a:ext>
                </a:extLst>
              </a:tr>
              <a:tr h="518090">
                <a:tc>
                  <a:txBody>
                    <a:bodyPr/>
                    <a:lstStyle/>
                    <a:p>
                      <a:pPr algn="ctr" fontAlgn="t">
                        <a:lnSpc>
                          <a:spcPct val="100000"/>
                        </a:lnSpc>
                      </a:pPr>
                      <a:r>
                        <a:rPr lang="en-US" dirty="0">
                          <a:effectLst/>
                        </a:rPr>
                        <a:t>1</a:t>
                      </a:r>
                      <a:endParaRPr lang="en-IN"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lnSpc>
                          <a:spcPct val="100000"/>
                        </a:lnSpc>
                      </a:pPr>
                      <a:r>
                        <a:rPr lang="en-US" b="0" u="none" strike="noStrike" dirty="0" err="1">
                          <a:solidFill>
                            <a:srgbClr val="FF0000"/>
                          </a:solidFill>
                          <a:effectLst/>
                        </a:rPr>
                        <a:t>len</a:t>
                      </a:r>
                      <a:r>
                        <a:rPr lang="en-US" b="0" u="none" strike="noStrike" dirty="0">
                          <a:solidFill>
                            <a:srgbClr val="FF0000"/>
                          </a:solidFill>
                          <a:effectLst/>
                        </a:rPr>
                        <a:t>(list)                                    </a:t>
                      </a:r>
                      <a:r>
                        <a:rPr lang="en-US" dirty="0">
                          <a:solidFill>
                            <a:srgbClr val="000000"/>
                          </a:solidFill>
                          <a:effectLst/>
                          <a:latin typeface="Arial" panose="020B0604020202020204" pitchFamily="34" charset="0"/>
                        </a:rPr>
                        <a:t>Gives the total length of the list.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9043611"/>
                  </a:ext>
                </a:extLst>
              </a:tr>
              <a:tr h="493610">
                <a:tc>
                  <a:txBody>
                    <a:bodyPr/>
                    <a:lstStyle/>
                    <a:p>
                      <a:pPr algn="ctr" fontAlgn="t">
                        <a:lnSpc>
                          <a:spcPct val="100000"/>
                        </a:lnSpc>
                      </a:pPr>
                      <a:r>
                        <a:rPr lang="en-US" dirty="0">
                          <a:effectLst/>
                        </a:rPr>
                        <a:t>2</a:t>
                      </a:r>
                      <a:endParaRPr lang="en-IN"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lnSpc>
                          <a:spcPct val="100000"/>
                        </a:lnSpc>
                      </a:pPr>
                      <a:r>
                        <a:rPr lang="en-US" b="0" u="none" strike="noStrike" dirty="0">
                          <a:solidFill>
                            <a:srgbClr val="FF0000"/>
                          </a:solidFill>
                          <a:effectLst/>
                          <a:hlinkClick r:id="rId2">
                            <a:extLst>
                              <a:ext uri="{A12FA001-AC4F-418D-AE19-62706E023703}">
                                <ahyp:hlinkClr xmlns:ahyp="http://schemas.microsoft.com/office/drawing/2018/hyperlinkcolor" val="tx"/>
                              </a:ext>
                            </a:extLst>
                          </a:hlinkClick>
                        </a:rPr>
                        <a:t>max(list)</a:t>
                      </a:r>
                      <a:r>
                        <a:rPr lang="en-US" b="0" u="none" strike="noStrike" dirty="0">
                          <a:solidFill>
                            <a:srgbClr val="FF0000"/>
                          </a:solidFill>
                          <a:effectLst/>
                        </a:rPr>
                        <a:t>                                  </a:t>
                      </a:r>
                      <a:r>
                        <a:rPr lang="en-US" dirty="0">
                          <a:solidFill>
                            <a:srgbClr val="000000"/>
                          </a:solidFill>
                          <a:effectLst/>
                          <a:latin typeface="Arial" panose="020B0604020202020204" pitchFamily="34" charset="0"/>
                        </a:rPr>
                        <a:t>Returns item from the list with max value.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5158954"/>
                  </a:ext>
                </a:extLst>
              </a:tr>
              <a:tr h="540445">
                <a:tc>
                  <a:txBody>
                    <a:bodyPr/>
                    <a:lstStyle/>
                    <a:p>
                      <a:pPr algn="ctr" fontAlgn="t">
                        <a:lnSpc>
                          <a:spcPct val="100000"/>
                        </a:lnSpc>
                      </a:pPr>
                      <a:r>
                        <a:rPr lang="en-US" dirty="0">
                          <a:effectLst/>
                        </a:rPr>
                        <a:t>3</a:t>
                      </a:r>
                      <a:endParaRPr lang="en-IN"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lnSpc>
                          <a:spcPct val="100000"/>
                        </a:lnSpc>
                      </a:pPr>
                      <a:r>
                        <a:rPr lang="en-US" b="0" u="none" strike="noStrike" dirty="0">
                          <a:solidFill>
                            <a:srgbClr val="FF0000"/>
                          </a:solidFill>
                          <a:effectLst/>
                          <a:hlinkClick r:id="rId3">
                            <a:extLst>
                              <a:ext uri="{A12FA001-AC4F-418D-AE19-62706E023703}">
                                <ahyp:hlinkClr xmlns:ahyp="http://schemas.microsoft.com/office/drawing/2018/hyperlinkcolor" val="tx"/>
                              </a:ext>
                            </a:extLst>
                          </a:hlinkClick>
                        </a:rPr>
                        <a:t>min(list)</a:t>
                      </a:r>
                      <a:r>
                        <a:rPr lang="en-US" b="0" u="none" strike="noStrike" dirty="0">
                          <a:solidFill>
                            <a:srgbClr val="FF0000"/>
                          </a:solidFill>
                          <a:effectLst/>
                        </a:rPr>
                        <a:t>                                   </a:t>
                      </a:r>
                      <a:r>
                        <a:rPr lang="en-US" dirty="0">
                          <a:solidFill>
                            <a:srgbClr val="000000"/>
                          </a:solidFill>
                          <a:effectLst/>
                          <a:latin typeface="Arial" panose="020B0604020202020204" pitchFamily="34" charset="0"/>
                        </a:rPr>
                        <a:t>Returns item from the list with min value.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1979750"/>
                  </a:ext>
                </a:extLst>
              </a:tr>
              <a:tr h="518090">
                <a:tc>
                  <a:txBody>
                    <a:bodyPr/>
                    <a:lstStyle/>
                    <a:p>
                      <a:pPr algn="ctr" fontAlgn="t">
                        <a:lnSpc>
                          <a:spcPct val="100000"/>
                        </a:lnSpc>
                      </a:pPr>
                      <a:r>
                        <a:rPr lang="en-US" dirty="0">
                          <a:effectLst/>
                        </a:rPr>
                        <a:t>4</a:t>
                      </a:r>
                      <a:endParaRPr lang="en-IN"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lnSpc>
                          <a:spcPct val="100000"/>
                        </a:lnSpc>
                      </a:pPr>
                      <a:r>
                        <a:rPr lang="en-US" b="0" u="none" strike="noStrike" dirty="0">
                          <a:solidFill>
                            <a:srgbClr val="FF0000"/>
                          </a:solidFill>
                          <a:effectLst/>
                          <a:hlinkClick r:id="rId4">
                            <a:extLst>
                              <a:ext uri="{A12FA001-AC4F-418D-AE19-62706E023703}">
                                <ahyp:hlinkClr xmlns:ahyp="http://schemas.microsoft.com/office/drawing/2018/hyperlinkcolor" val="tx"/>
                              </a:ext>
                            </a:extLst>
                          </a:hlinkClick>
                        </a:rPr>
                        <a:t>list(seq)</a:t>
                      </a:r>
                      <a:r>
                        <a:rPr lang="en-US" b="0" u="none" strike="noStrike" dirty="0">
                          <a:solidFill>
                            <a:srgbClr val="FF0000"/>
                          </a:solidFill>
                          <a:effectLst/>
                        </a:rPr>
                        <a:t>                                   </a:t>
                      </a:r>
                      <a:r>
                        <a:rPr lang="en-US" dirty="0">
                          <a:solidFill>
                            <a:srgbClr val="000000"/>
                          </a:solidFill>
                          <a:effectLst/>
                          <a:latin typeface="Arial" panose="020B0604020202020204" pitchFamily="34" charset="0"/>
                        </a:rPr>
                        <a:t>Converts a tuple into list.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5830375"/>
                  </a:ext>
                </a:extLst>
              </a:tr>
              <a:tr h="518090">
                <a:tc>
                  <a:txBody>
                    <a:bodyPr/>
                    <a:lstStyle/>
                    <a:p>
                      <a:pPr algn="ctr" fontAlgn="t">
                        <a:lnSpc>
                          <a:spcPct val="100000"/>
                        </a:lnSpc>
                      </a:pPr>
                      <a:r>
                        <a:rPr lang="en-US" dirty="0">
                          <a:effectLst/>
                        </a:rPr>
                        <a:t>5</a:t>
                      </a:r>
                      <a:endParaRPr lang="en-IN"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US" u="sng" dirty="0">
                          <a:solidFill>
                            <a:srgbClr val="FF0000"/>
                          </a:solidFill>
                          <a:effectLst/>
                          <a:latin typeface="Arial" panose="020B0604020202020204" pitchFamily="34" charset="0"/>
                        </a:rPr>
                        <a:t>del(index)</a:t>
                      </a:r>
                      <a:r>
                        <a:rPr lang="en-US" u="none" dirty="0">
                          <a:solidFill>
                            <a:schemeClr val="tx1"/>
                          </a:solidFill>
                          <a:effectLst/>
                          <a:latin typeface="Arial" panose="020B0604020202020204" pitchFamily="34" charset="0"/>
                        </a:rPr>
                        <a:t>                        Deletes </a:t>
                      </a:r>
                      <a:r>
                        <a:rPr lang="en-US" u="none" dirty="0" err="1">
                          <a:solidFill>
                            <a:schemeClr val="tx1"/>
                          </a:solidFill>
                          <a:effectLst/>
                          <a:latin typeface="Arial" panose="020B0604020202020204" pitchFamily="34" charset="0"/>
                        </a:rPr>
                        <a:t>index,C</a:t>
                      </a:r>
                      <a:r>
                        <a:rPr lang="en-US" sz="1800" b="0" i="0" kern="1200" dirty="0" err="1">
                          <a:solidFill>
                            <a:schemeClr val="tx1"/>
                          </a:solidFill>
                          <a:effectLst/>
                          <a:latin typeface="+mn-lt"/>
                          <a:ea typeface="+mn-ea"/>
                          <a:cs typeface="+mn-cs"/>
                        </a:rPr>
                        <a:t>an</a:t>
                      </a:r>
                      <a:r>
                        <a:rPr lang="en-US" sz="1800" b="0" i="0" kern="1200" dirty="0">
                          <a:solidFill>
                            <a:schemeClr val="tx1"/>
                          </a:solidFill>
                          <a:effectLst/>
                          <a:latin typeface="+mn-lt"/>
                          <a:ea typeface="+mn-ea"/>
                          <a:cs typeface="+mn-cs"/>
                        </a:rPr>
                        <a:t> also delete the list completely.</a:t>
                      </a:r>
                      <a:endParaRPr lang="en-US" u="sng" dirty="0">
                        <a:solidFill>
                          <a:schemeClr val="tx1"/>
                        </a:solidFill>
                        <a:effectLst/>
                        <a:latin typeface="Arial" panose="020B0604020202020204" pitchFamily="34" charset="0"/>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8058803"/>
                  </a:ext>
                </a:extLst>
              </a:tr>
            </a:tbl>
          </a:graphicData>
        </a:graphic>
      </p:graphicFrame>
    </p:spTree>
    <p:extLst>
      <p:ext uri="{BB962C8B-B14F-4D97-AF65-F5344CB8AC3E}">
        <p14:creationId xmlns:p14="http://schemas.microsoft.com/office/powerpoint/2010/main" val="2468432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D518F12-29D5-4FC2-9D20-6358C9F23191}"/>
              </a:ext>
            </a:extLst>
          </p:cNvPr>
          <p:cNvSpPr>
            <a:spLocks noGrp="1"/>
          </p:cNvSpPr>
          <p:nvPr>
            <p:ph type="title"/>
          </p:nvPr>
        </p:nvSpPr>
        <p:spPr/>
        <p:txBody>
          <a:bodyPr/>
          <a:lstStyle/>
          <a:p>
            <a:endParaRPr lang="en-IN" dirty="0"/>
          </a:p>
        </p:txBody>
      </p:sp>
      <p:graphicFrame>
        <p:nvGraphicFramePr>
          <p:cNvPr id="6" name="Table 6">
            <a:extLst>
              <a:ext uri="{FF2B5EF4-FFF2-40B4-BE49-F238E27FC236}">
                <a16:creationId xmlns:a16="http://schemas.microsoft.com/office/drawing/2014/main" id="{974FE29B-797A-42F7-AE1E-E015FF025F88}"/>
              </a:ext>
            </a:extLst>
          </p:cNvPr>
          <p:cNvGraphicFramePr>
            <a:graphicFrameLocks noGrp="1"/>
          </p:cNvGraphicFramePr>
          <p:nvPr>
            <p:ph idx="1"/>
            <p:extLst>
              <p:ext uri="{D42A27DB-BD31-4B8C-83A1-F6EECF244321}">
                <p14:modId xmlns:p14="http://schemas.microsoft.com/office/powerpoint/2010/main" val="2961353044"/>
              </p:ext>
            </p:extLst>
          </p:nvPr>
        </p:nvGraphicFramePr>
        <p:xfrm>
          <a:off x="677863" y="408374"/>
          <a:ext cx="9691254" cy="5295887"/>
        </p:xfrm>
        <a:graphic>
          <a:graphicData uri="http://schemas.openxmlformats.org/drawingml/2006/table">
            <a:tbl>
              <a:tblPr firstRow="1" bandRow="1">
                <a:tableStyleId>{D7AC3CCA-C797-4891-BE02-D94E43425B78}</a:tableStyleId>
              </a:tblPr>
              <a:tblGrid>
                <a:gridCol w="840219">
                  <a:extLst>
                    <a:ext uri="{9D8B030D-6E8A-4147-A177-3AD203B41FA5}">
                      <a16:colId xmlns:a16="http://schemas.microsoft.com/office/drawing/2014/main" val="2721931613"/>
                    </a:ext>
                  </a:extLst>
                </a:gridCol>
                <a:gridCol w="3160450">
                  <a:extLst>
                    <a:ext uri="{9D8B030D-6E8A-4147-A177-3AD203B41FA5}">
                      <a16:colId xmlns:a16="http://schemas.microsoft.com/office/drawing/2014/main" val="4252841931"/>
                    </a:ext>
                  </a:extLst>
                </a:gridCol>
                <a:gridCol w="5690585">
                  <a:extLst>
                    <a:ext uri="{9D8B030D-6E8A-4147-A177-3AD203B41FA5}">
                      <a16:colId xmlns:a16="http://schemas.microsoft.com/office/drawing/2014/main" val="4198516421"/>
                    </a:ext>
                  </a:extLst>
                </a:gridCol>
              </a:tblGrid>
              <a:tr h="416814">
                <a:tc>
                  <a:txBody>
                    <a:bodyPr/>
                    <a:lstStyle/>
                    <a:p>
                      <a:pPr>
                        <a:lnSpc>
                          <a:spcPct val="100000"/>
                        </a:lnSpc>
                      </a:pPr>
                      <a:r>
                        <a:rPr lang="en-US" dirty="0"/>
                        <a:t>Sr.no</a:t>
                      </a:r>
                      <a:endParaRPr lang="en-IN" dirty="0"/>
                    </a:p>
                  </a:txBody>
                  <a:tcPr/>
                </a:tc>
                <a:tc>
                  <a:txBody>
                    <a:bodyPr/>
                    <a:lstStyle/>
                    <a:p>
                      <a:pPr>
                        <a:lnSpc>
                          <a:spcPct val="100000"/>
                        </a:lnSpc>
                      </a:pPr>
                      <a:r>
                        <a:rPr lang="en-US" dirty="0"/>
                        <a:t>method</a:t>
                      </a:r>
                      <a:endParaRPr lang="en-IN" dirty="0"/>
                    </a:p>
                  </a:txBody>
                  <a:tcPr/>
                </a:tc>
                <a:tc>
                  <a:txBody>
                    <a:bodyPr/>
                    <a:lstStyle/>
                    <a:p>
                      <a:pPr>
                        <a:lnSpc>
                          <a:spcPct val="100000"/>
                        </a:lnSpc>
                      </a:pPr>
                      <a:r>
                        <a:rPr lang="en-US" dirty="0"/>
                        <a:t>description</a:t>
                      </a:r>
                      <a:endParaRPr lang="en-IN" dirty="0"/>
                    </a:p>
                  </a:txBody>
                  <a:tcPr/>
                </a:tc>
                <a:extLst>
                  <a:ext uri="{0D108BD9-81ED-4DB2-BD59-A6C34878D82A}">
                    <a16:rowId xmlns:a16="http://schemas.microsoft.com/office/drawing/2014/main" val="2350277504"/>
                  </a:ext>
                </a:extLst>
              </a:tr>
              <a:tr h="388921">
                <a:tc>
                  <a:txBody>
                    <a:bodyPr/>
                    <a:lstStyle/>
                    <a:p>
                      <a:pPr>
                        <a:lnSpc>
                          <a:spcPct val="100000"/>
                        </a:lnSpc>
                      </a:pPr>
                      <a:r>
                        <a:rPr lang="en-US" dirty="0"/>
                        <a:t>1</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u="none" strike="noStrike" kern="1200" dirty="0" err="1">
                          <a:solidFill>
                            <a:schemeClr val="tx1"/>
                          </a:solidFill>
                          <a:effectLst/>
                          <a:hlinkClick r:id="rId2">
                            <a:extLst>
                              <a:ext uri="{A12FA001-AC4F-418D-AE19-62706E023703}">
                                <ahyp:hlinkClr xmlns:ahyp="http://schemas.microsoft.com/office/drawing/2018/hyperlinkcolor" val="tx"/>
                              </a:ext>
                            </a:extLst>
                          </a:hlinkClick>
                        </a:rPr>
                        <a:t>list.append</a:t>
                      </a:r>
                      <a:r>
                        <a:rPr lang="en-US" sz="1800" b="0" u="none" strike="noStrike" kern="1200" dirty="0">
                          <a:solidFill>
                            <a:schemeClr val="tx1"/>
                          </a:solidFill>
                          <a:effectLst/>
                          <a:hlinkClick r:id="rId2">
                            <a:extLst>
                              <a:ext uri="{A12FA001-AC4F-418D-AE19-62706E023703}">
                                <ahyp:hlinkClr xmlns:ahyp="http://schemas.microsoft.com/office/drawing/2018/hyperlinkcolor" val="tx"/>
                              </a:ext>
                            </a:extLst>
                          </a:hlinkClick>
                        </a:rPr>
                        <a:t>(obj)</a:t>
                      </a:r>
                      <a:endParaRPr lang="en-IN"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rPr>
                        <a:t>Appends object obj to list</a:t>
                      </a:r>
                    </a:p>
                  </a:txBody>
                  <a:tcPr/>
                </a:tc>
                <a:extLst>
                  <a:ext uri="{0D108BD9-81ED-4DB2-BD59-A6C34878D82A}">
                    <a16:rowId xmlns:a16="http://schemas.microsoft.com/office/drawing/2014/main" val="1747613439"/>
                  </a:ext>
                </a:extLst>
              </a:tr>
              <a:tr h="513574">
                <a:tc>
                  <a:txBody>
                    <a:bodyPr/>
                    <a:lstStyle/>
                    <a:p>
                      <a:pPr>
                        <a:lnSpc>
                          <a:spcPct val="100000"/>
                        </a:lnSpc>
                      </a:pPr>
                      <a:r>
                        <a:rPr lang="en-US" dirty="0"/>
                        <a:t>2</a:t>
                      </a:r>
                      <a:endParaRPr lang="en-IN" dirty="0"/>
                    </a:p>
                  </a:txBody>
                  <a:tcPr/>
                </a:tc>
                <a:tc>
                  <a:txBody>
                    <a:bodyPr/>
                    <a:lstStyle/>
                    <a:p>
                      <a:pPr>
                        <a:lnSpc>
                          <a:spcPct val="100000"/>
                        </a:lnSpc>
                      </a:pPr>
                      <a:r>
                        <a:rPr lang="en-IN" sz="1800" b="0" i="0" u="none" strike="noStrike" kern="1200" dirty="0" err="1">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list.count</a:t>
                      </a:r>
                      <a:r>
                        <a:rPr lang="en-IN" sz="180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a:t>
                      </a:r>
                      <a:r>
                        <a:rPr lang="en-IN" sz="1800" b="0" i="0" u="none" strike="noStrike" kern="1200" dirty="0" err="1">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obj</a:t>
                      </a:r>
                      <a:r>
                        <a:rPr lang="en-IN" sz="180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a:t>
                      </a:r>
                      <a:endParaRPr lang="en-IN" dirty="0">
                        <a:solidFill>
                          <a:schemeClr val="tx1"/>
                        </a:solidFill>
                      </a:endParaRPr>
                    </a:p>
                  </a:txBody>
                  <a:tcPr/>
                </a:tc>
                <a:tc>
                  <a:txBody>
                    <a:bodyPr/>
                    <a:lstStyle/>
                    <a:p>
                      <a:pPr>
                        <a:lnSpc>
                          <a:spcPct val="100000"/>
                        </a:lnSpc>
                      </a:pPr>
                      <a:r>
                        <a:rPr lang="en-US" sz="1800" b="0" i="0" kern="1200" dirty="0">
                          <a:solidFill>
                            <a:schemeClr val="dk1"/>
                          </a:solidFill>
                          <a:effectLst/>
                          <a:latin typeface="+mn-lt"/>
                          <a:ea typeface="+mn-ea"/>
                          <a:cs typeface="+mn-cs"/>
                        </a:rPr>
                        <a:t>Returns count of how many times obj occurs in list</a:t>
                      </a:r>
                      <a:endParaRPr lang="en-IN" dirty="0"/>
                    </a:p>
                  </a:txBody>
                  <a:tcPr/>
                </a:tc>
                <a:extLst>
                  <a:ext uri="{0D108BD9-81ED-4DB2-BD59-A6C34878D82A}">
                    <a16:rowId xmlns:a16="http://schemas.microsoft.com/office/drawing/2014/main" val="2148018205"/>
                  </a:ext>
                </a:extLst>
              </a:tr>
              <a:tr h="441842">
                <a:tc>
                  <a:txBody>
                    <a:bodyPr/>
                    <a:lstStyle/>
                    <a:p>
                      <a:pPr>
                        <a:lnSpc>
                          <a:spcPct val="100000"/>
                        </a:lnSpc>
                      </a:pPr>
                      <a:r>
                        <a:rPr lang="en-US" dirty="0"/>
                        <a:t>3</a:t>
                      </a:r>
                      <a:endParaRPr lang="en-IN" dirty="0"/>
                    </a:p>
                  </a:txBody>
                  <a:tcPr/>
                </a:tc>
                <a:tc>
                  <a:txBody>
                    <a:bodyPr/>
                    <a:lstStyle/>
                    <a:p>
                      <a:pPr>
                        <a:lnSpc>
                          <a:spcPct val="100000"/>
                        </a:lnSpc>
                      </a:pPr>
                      <a:r>
                        <a:rPr lang="en-IN" sz="1800" b="0" i="0" u="none" strike="noStrike" kern="1200" dirty="0" err="1">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list.extend</a:t>
                      </a:r>
                      <a:r>
                        <a:rPr lang="en-IN" sz="1800" b="0" i="0" u="none" strike="noStrike"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a:t>
                      </a:r>
                      <a:r>
                        <a:rPr lang="en-IN" sz="1800" b="0" i="0" u="none" strike="noStrike" kern="1200" dirty="0" err="1">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seq</a:t>
                      </a:r>
                      <a:r>
                        <a:rPr lang="en-IN" sz="1800" b="0" i="0" u="none" strike="noStrike"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a:t>
                      </a:r>
                      <a:endParaRPr lang="en-IN" dirty="0">
                        <a:solidFill>
                          <a:schemeClr val="tx1"/>
                        </a:solidFill>
                      </a:endParaRPr>
                    </a:p>
                  </a:txBody>
                  <a:tcPr/>
                </a:tc>
                <a:tc>
                  <a:txBody>
                    <a:bodyPr/>
                    <a:lstStyle/>
                    <a:p>
                      <a:pPr>
                        <a:lnSpc>
                          <a:spcPct val="100000"/>
                        </a:lnSpc>
                      </a:pPr>
                      <a:r>
                        <a:rPr lang="en-US" sz="1800" b="0" i="0" kern="1200" dirty="0">
                          <a:solidFill>
                            <a:schemeClr val="dk1"/>
                          </a:solidFill>
                          <a:effectLst/>
                          <a:latin typeface="+mn-lt"/>
                          <a:ea typeface="+mn-ea"/>
                          <a:cs typeface="+mn-cs"/>
                        </a:rPr>
                        <a:t>Appends the contents of seq to list</a:t>
                      </a:r>
                      <a:endParaRPr lang="en-IN" dirty="0"/>
                    </a:p>
                  </a:txBody>
                  <a:tcPr/>
                </a:tc>
                <a:extLst>
                  <a:ext uri="{0D108BD9-81ED-4DB2-BD59-A6C34878D82A}">
                    <a16:rowId xmlns:a16="http://schemas.microsoft.com/office/drawing/2014/main" val="3972531797"/>
                  </a:ext>
                </a:extLst>
              </a:tr>
              <a:tr h="441842">
                <a:tc>
                  <a:txBody>
                    <a:bodyPr/>
                    <a:lstStyle/>
                    <a:p>
                      <a:pPr>
                        <a:lnSpc>
                          <a:spcPct val="100000"/>
                        </a:lnSpc>
                      </a:pPr>
                      <a:r>
                        <a:rPr lang="en-US" dirty="0"/>
                        <a:t>4</a:t>
                      </a:r>
                      <a:endParaRPr lang="en-IN" dirty="0"/>
                    </a:p>
                  </a:txBody>
                  <a:tcPr/>
                </a:tc>
                <a:tc>
                  <a:txBody>
                    <a:bodyPr/>
                    <a:lstStyle/>
                    <a:p>
                      <a:pPr fontAlgn="t"/>
                      <a:r>
                        <a:rPr lang="en-IN" b="0" u="none" strike="noStrike" dirty="0" err="1">
                          <a:solidFill>
                            <a:schemeClr val="tx1"/>
                          </a:solidFill>
                          <a:effectLst/>
                          <a:hlinkClick r:id="rId5">
                            <a:extLst>
                              <a:ext uri="{A12FA001-AC4F-418D-AE19-62706E023703}">
                                <ahyp:hlinkClr xmlns:ahyp="http://schemas.microsoft.com/office/drawing/2018/hyperlinkcolor" val="tx"/>
                              </a:ext>
                            </a:extLst>
                          </a:hlinkClick>
                        </a:rPr>
                        <a:t>list.index</a:t>
                      </a:r>
                      <a:r>
                        <a:rPr lang="en-IN" b="0" u="none" strike="noStrike" dirty="0">
                          <a:solidFill>
                            <a:schemeClr val="tx1"/>
                          </a:solidFill>
                          <a:effectLst/>
                          <a:hlinkClick r:id="rId5">
                            <a:extLst>
                              <a:ext uri="{A12FA001-AC4F-418D-AE19-62706E023703}">
                                <ahyp:hlinkClr xmlns:ahyp="http://schemas.microsoft.com/office/drawing/2018/hyperlinkcolor" val="tx"/>
                              </a:ext>
                            </a:extLst>
                          </a:hlinkClick>
                        </a:rPr>
                        <a:t>(</a:t>
                      </a:r>
                      <a:r>
                        <a:rPr lang="en-IN" b="0" u="none" strike="noStrike" dirty="0" err="1">
                          <a:solidFill>
                            <a:schemeClr val="tx1"/>
                          </a:solidFill>
                          <a:effectLst/>
                          <a:hlinkClick r:id="rId5">
                            <a:extLst>
                              <a:ext uri="{A12FA001-AC4F-418D-AE19-62706E023703}">
                                <ahyp:hlinkClr xmlns:ahyp="http://schemas.microsoft.com/office/drawing/2018/hyperlinkcolor" val="tx"/>
                              </a:ext>
                            </a:extLst>
                          </a:hlinkClick>
                        </a:rPr>
                        <a:t>obj</a:t>
                      </a:r>
                      <a:r>
                        <a:rPr lang="en-IN" b="0" u="none" strike="noStrike" dirty="0">
                          <a:solidFill>
                            <a:schemeClr val="tx1"/>
                          </a:solidFill>
                          <a:effectLst/>
                          <a:hlinkClick r:id="rId5">
                            <a:extLst>
                              <a:ext uri="{A12FA001-AC4F-418D-AE19-62706E023703}">
                                <ahyp:hlinkClr xmlns:ahyp="http://schemas.microsoft.com/office/drawing/2018/hyperlinkcolor" val="tx"/>
                              </a:ext>
                            </a:extLst>
                          </a:hlinkClick>
                        </a:rPr>
                        <a:t>)</a:t>
                      </a:r>
                      <a:endParaRPr lang="en-IN" dirty="0">
                        <a:solidFill>
                          <a:schemeClr val="tx1"/>
                        </a:solidFill>
                        <a:effectLst/>
                      </a:endParaRPr>
                    </a:p>
                  </a:txBody>
                  <a:tcPr marL="60960" marR="60960" marT="60960" marB="60960"/>
                </a:tc>
                <a:tc>
                  <a:txBody>
                    <a:bodyPr/>
                    <a:lstStyle/>
                    <a:p>
                      <a:pPr>
                        <a:lnSpc>
                          <a:spcPct val="100000"/>
                        </a:lnSpc>
                      </a:pPr>
                      <a:r>
                        <a:rPr lang="en-US" sz="1800" b="0" i="0" kern="1200" dirty="0">
                          <a:solidFill>
                            <a:schemeClr val="dk1"/>
                          </a:solidFill>
                          <a:effectLst/>
                          <a:latin typeface="+mn-lt"/>
                          <a:ea typeface="+mn-ea"/>
                          <a:cs typeface="+mn-cs"/>
                        </a:rPr>
                        <a:t>Returns the lowest index in list that obj appears</a:t>
                      </a:r>
                      <a:endParaRPr lang="en-IN" dirty="0"/>
                    </a:p>
                  </a:txBody>
                  <a:tcPr/>
                </a:tc>
                <a:extLst>
                  <a:ext uri="{0D108BD9-81ED-4DB2-BD59-A6C34878D82A}">
                    <a16:rowId xmlns:a16="http://schemas.microsoft.com/office/drawing/2014/main" val="2973807710"/>
                  </a:ext>
                </a:extLst>
              </a:tr>
              <a:tr h="441842">
                <a:tc>
                  <a:txBody>
                    <a:bodyPr/>
                    <a:lstStyle/>
                    <a:p>
                      <a:pPr>
                        <a:lnSpc>
                          <a:spcPct val="100000"/>
                        </a:lnSpc>
                      </a:pPr>
                      <a:r>
                        <a:rPr lang="en-US" dirty="0"/>
                        <a:t>5</a:t>
                      </a:r>
                      <a:endParaRPr lang="en-IN" dirty="0"/>
                    </a:p>
                  </a:txBody>
                  <a:tcPr/>
                </a:tc>
                <a:tc>
                  <a:txBody>
                    <a:bodyPr/>
                    <a:lstStyle/>
                    <a:p>
                      <a:pPr>
                        <a:lnSpc>
                          <a:spcPct val="100000"/>
                        </a:lnSpc>
                      </a:pPr>
                      <a:r>
                        <a:rPr lang="en-IN" sz="1800" b="0" i="0" u="none" strike="noStrike" kern="1200" dirty="0" err="1">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list.insert</a:t>
                      </a:r>
                      <a:r>
                        <a:rPr lang="en-IN" sz="1800" b="0" i="0" u="none" strike="noStrike" kern="1200" dirty="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(index, </a:t>
                      </a:r>
                      <a:r>
                        <a:rPr lang="en-IN" sz="1800" b="0" i="0" u="none" strike="noStrike" kern="1200" dirty="0" err="1">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obj</a:t>
                      </a:r>
                      <a:r>
                        <a:rPr lang="en-IN" sz="1800" b="0" i="0" u="none" strike="noStrike" kern="1200" dirty="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a:t>
                      </a:r>
                      <a:endParaRPr lang="en-IN" dirty="0">
                        <a:solidFill>
                          <a:schemeClr val="tx1"/>
                        </a:solidFill>
                      </a:endParaRPr>
                    </a:p>
                  </a:txBody>
                  <a:tcPr/>
                </a:tc>
                <a:tc>
                  <a:txBody>
                    <a:bodyPr/>
                    <a:lstStyle/>
                    <a:p>
                      <a:pPr>
                        <a:lnSpc>
                          <a:spcPct val="100000"/>
                        </a:lnSpc>
                      </a:pPr>
                      <a:r>
                        <a:rPr lang="en-US" sz="1800" b="0" i="0" kern="1200" dirty="0">
                          <a:solidFill>
                            <a:schemeClr val="dk1"/>
                          </a:solidFill>
                          <a:effectLst/>
                          <a:latin typeface="+mn-lt"/>
                          <a:ea typeface="+mn-ea"/>
                          <a:cs typeface="+mn-cs"/>
                        </a:rPr>
                        <a:t>Inserts object obj into list at offset index</a:t>
                      </a:r>
                      <a:endParaRPr lang="en-IN" dirty="0"/>
                    </a:p>
                  </a:txBody>
                  <a:tcPr/>
                </a:tc>
                <a:extLst>
                  <a:ext uri="{0D108BD9-81ED-4DB2-BD59-A6C34878D82A}">
                    <a16:rowId xmlns:a16="http://schemas.microsoft.com/office/drawing/2014/main" val="1123984083"/>
                  </a:ext>
                </a:extLst>
              </a:tr>
              <a:tr h="441842">
                <a:tc>
                  <a:txBody>
                    <a:bodyPr/>
                    <a:lstStyle/>
                    <a:p>
                      <a:pPr>
                        <a:lnSpc>
                          <a:spcPct val="100000"/>
                        </a:lnSpc>
                      </a:pPr>
                      <a:r>
                        <a:rPr lang="en-US" dirty="0"/>
                        <a:t>6</a:t>
                      </a:r>
                      <a:endParaRPr lang="en-IN" dirty="0"/>
                    </a:p>
                  </a:txBody>
                  <a:tcPr/>
                </a:tc>
                <a:tc>
                  <a:txBody>
                    <a:bodyPr/>
                    <a:lstStyle/>
                    <a:p>
                      <a:pPr>
                        <a:lnSpc>
                          <a:spcPct val="100000"/>
                        </a:lnSpc>
                      </a:pPr>
                      <a:r>
                        <a:rPr lang="en-IN" sz="1800" b="0" i="0" u="none" strike="noStrike" kern="1200" dirty="0" err="1">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list.pop</a:t>
                      </a:r>
                      <a:r>
                        <a:rPr lang="en-IN" sz="1800" b="0" i="0" u="none" strike="noStrike" kern="120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a:t>
                      </a:r>
                      <a:r>
                        <a:rPr lang="en-IN" sz="1800" b="0" i="0" u="none" strike="noStrike" kern="1200" dirty="0" err="1">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obj</a:t>
                      </a:r>
                      <a:r>
                        <a:rPr lang="en-IN" sz="1800" b="0" i="0" u="none" strike="noStrike" kern="120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=list[-1])</a:t>
                      </a:r>
                      <a:endParaRPr lang="en-IN" dirty="0">
                        <a:solidFill>
                          <a:schemeClr val="tx1"/>
                        </a:solidFill>
                      </a:endParaRPr>
                    </a:p>
                  </a:txBody>
                  <a:tcPr/>
                </a:tc>
                <a:tc>
                  <a:txBody>
                    <a:bodyPr/>
                    <a:lstStyle/>
                    <a:p>
                      <a:pPr>
                        <a:lnSpc>
                          <a:spcPct val="100000"/>
                        </a:lnSpc>
                      </a:pPr>
                      <a:r>
                        <a:rPr lang="en-US" sz="1800" b="0" i="0" kern="1200" dirty="0">
                          <a:solidFill>
                            <a:schemeClr val="dk1"/>
                          </a:solidFill>
                          <a:effectLst/>
                          <a:latin typeface="+mn-lt"/>
                          <a:ea typeface="+mn-ea"/>
                          <a:cs typeface="+mn-cs"/>
                        </a:rPr>
                        <a:t>Removes and returns last object or obj from list</a:t>
                      </a:r>
                      <a:endParaRPr lang="en-IN" dirty="0"/>
                    </a:p>
                  </a:txBody>
                  <a:tcPr/>
                </a:tc>
                <a:extLst>
                  <a:ext uri="{0D108BD9-81ED-4DB2-BD59-A6C34878D82A}">
                    <a16:rowId xmlns:a16="http://schemas.microsoft.com/office/drawing/2014/main" val="2193871554"/>
                  </a:ext>
                </a:extLst>
              </a:tr>
              <a:tr h="441842">
                <a:tc>
                  <a:txBody>
                    <a:bodyPr/>
                    <a:lstStyle/>
                    <a:p>
                      <a:pPr>
                        <a:lnSpc>
                          <a:spcPct val="100000"/>
                        </a:lnSpc>
                      </a:pPr>
                      <a:r>
                        <a:rPr lang="en-US" dirty="0"/>
                        <a:t>7</a:t>
                      </a:r>
                      <a:endParaRPr lang="en-IN" dirty="0"/>
                    </a:p>
                  </a:txBody>
                  <a:tcPr/>
                </a:tc>
                <a:tc>
                  <a:txBody>
                    <a:bodyPr/>
                    <a:lstStyle/>
                    <a:p>
                      <a:pPr>
                        <a:lnSpc>
                          <a:spcPct val="100000"/>
                        </a:lnSpc>
                      </a:pPr>
                      <a:r>
                        <a:rPr lang="en-IN" sz="1800" b="0" i="0" u="none" strike="noStrike" kern="1200" dirty="0" err="1">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list.remove</a:t>
                      </a:r>
                      <a:r>
                        <a:rPr lang="en-IN" sz="1800" b="0" i="0" u="none" strike="noStrike" kern="1200" dirty="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a:t>
                      </a:r>
                      <a:r>
                        <a:rPr lang="en-IN" sz="1800" b="0" i="0" u="none" strike="noStrike" kern="1200" dirty="0" err="1">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obj</a:t>
                      </a:r>
                      <a:r>
                        <a:rPr lang="en-IN" sz="1800" b="0" i="0" u="none" strike="noStrike" kern="1200" dirty="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a:t>
                      </a:r>
                      <a:endParaRPr lang="en-IN" dirty="0">
                        <a:solidFill>
                          <a:schemeClr val="tx1"/>
                        </a:solidFill>
                      </a:endParaRPr>
                    </a:p>
                  </a:txBody>
                  <a:tcPr/>
                </a:tc>
                <a:tc>
                  <a:txBody>
                    <a:bodyPr/>
                    <a:lstStyle/>
                    <a:p>
                      <a:pPr>
                        <a:lnSpc>
                          <a:spcPct val="100000"/>
                        </a:lnSpc>
                      </a:pPr>
                      <a:r>
                        <a:rPr lang="en-US" sz="1800" b="0" i="0" kern="1200" dirty="0">
                          <a:solidFill>
                            <a:schemeClr val="dk1"/>
                          </a:solidFill>
                          <a:effectLst/>
                          <a:latin typeface="+mn-lt"/>
                          <a:ea typeface="+mn-ea"/>
                          <a:cs typeface="+mn-cs"/>
                        </a:rPr>
                        <a:t>Removes object obj from list</a:t>
                      </a:r>
                      <a:endParaRPr lang="en-IN" dirty="0"/>
                    </a:p>
                  </a:txBody>
                  <a:tcPr/>
                </a:tc>
                <a:extLst>
                  <a:ext uri="{0D108BD9-81ED-4DB2-BD59-A6C34878D82A}">
                    <a16:rowId xmlns:a16="http://schemas.microsoft.com/office/drawing/2014/main" val="3166461490"/>
                  </a:ext>
                </a:extLst>
              </a:tr>
              <a:tr h="441842">
                <a:tc>
                  <a:txBody>
                    <a:bodyPr/>
                    <a:lstStyle/>
                    <a:p>
                      <a:pPr>
                        <a:lnSpc>
                          <a:spcPct val="100000"/>
                        </a:lnSpc>
                      </a:pPr>
                      <a:r>
                        <a:rPr lang="en-US" dirty="0"/>
                        <a:t>8</a:t>
                      </a:r>
                      <a:endParaRPr lang="en-IN" dirty="0"/>
                    </a:p>
                  </a:txBody>
                  <a:tcPr/>
                </a:tc>
                <a:tc>
                  <a:txBody>
                    <a:bodyPr/>
                    <a:lstStyle/>
                    <a:p>
                      <a:pPr>
                        <a:lnSpc>
                          <a:spcPct val="100000"/>
                        </a:lnSpc>
                      </a:pPr>
                      <a:r>
                        <a:rPr lang="en-IN" sz="1800" b="0" i="0" u="none" strike="noStrike" kern="1200" dirty="0" err="1">
                          <a:solidFill>
                            <a:schemeClr val="tx1"/>
                          </a:solidFill>
                          <a:effectLst/>
                          <a:latin typeface="+mn-lt"/>
                          <a:ea typeface="+mn-ea"/>
                          <a:cs typeface="+mn-cs"/>
                          <a:hlinkClick r:id="rId9">
                            <a:extLst>
                              <a:ext uri="{A12FA001-AC4F-418D-AE19-62706E023703}">
                                <ahyp:hlinkClr xmlns:ahyp="http://schemas.microsoft.com/office/drawing/2018/hyperlinkcolor" val="tx"/>
                              </a:ext>
                            </a:extLst>
                          </a:hlinkClick>
                        </a:rPr>
                        <a:t>list.reverse</a:t>
                      </a:r>
                      <a:r>
                        <a:rPr lang="en-IN" sz="1800" b="0" i="0" u="none" strike="noStrike" kern="1200" dirty="0">
                          <a:solidFill>
                            <a:schemeClr val="tx1"/>
                          </a:solidFill>
                          <a:effectLst/>
                          <a:latin typeface="+mn-lt"/>
                          <a:ea typeface="+mn-ea"/>
                          <a:cs typeface="+mn-cs"/>
                          <a:hlinkClick r:id="rId9">
                            <a:extLst>
                              <a:ext uri="{A12FA001-AC4F-418D-AE19-62706E023703}">
                                <ahyp:hlinkClr xmlns:ahyp="http://schemas.microsoft.com/office/drawing/2018/hyperlinkcolor" val="tx"/>
                              </a:ext>
                            </a:extLst>
                          </a:hlinkClick>
                        </a:rPr>
                        <a:t>()</a:t>
                      </a:r>
                      <a:endParaRPr lang="en-IN" dirty="0">
                        <a:solidFill>
                          <a:schemeClr val="tx1"/>
                        </a:solidFill>
                      </a:endParaRPr>
                    </a:p>
                  </a:txBody>
                  <a:tcPr/>
                </a:tc>
                <a:tc>
                  <a:txBody>
                    <a:bodyPr/>
                    <a:lstStyle/>
                    <a:p>
                      <a:pPr>
                        <a:lnSpc>
                          <a:spcPct val="100000"/>
                        </a:lnSpc>
                      </a:pPr>
                      <a:r>
                        <a:rPr lang="en-US" sz="1800" b="0" i="0" kern="1200" dirty="0">
                          <a:solidFill>
                            <a:schemeClr val="dk1"/>
                          </a:solidFill>
                          <a:effectLst/>
                          <a:latin typeface="+mn-lt"/>
                          <a:ea typeface="+mn-ea"/>
                          <a:cs typeface="+mn-cs"/>
                        </a:rPr>
                        <a:t>Reverses objects of list in place</a:t>
                      </a:r>
                      <a:endParaRPr lang="en-IN" dirty="0"/>
                    </a:p>
                  </a:txBody>
                  <a:tcPr/>
                </a:tc>
                <a:extLst>
                  <a:ext uri="{0D108BD9-81ED-4DB2-BD59-A6C34878D82A}">
                    <a16:rowId xmlns:a16="http://schemas.microsoft.com/office/drawing/2014/main" val="3894467335"/>
                  </a:ext>
                </a:extLst>
              </a:tr>
              <a:tr h="441842">
                <a:tc>
                  <a:txBody>
                    <a:bodyPr/>
                    <a:lstStyle/>
                    <a:p>
                      <a:pPr>
                        <a:lnSpc>
                          <a:spcPct val="100000"/>
                        </a:lnSpc>
                      </a:pPr>
                      <a:r>
                        <a:rPr lang="en-US" dirty="0"/>
                        <a:t>9</a:t>
                      </a:r>
                      <a:endParaRPr lang="en-IN" dirty="0"/>
                    </a:p>
                  </a:txBody>
                  <a:tcPr/>
                </a:tc>
                <a:tc>
                  <a:txBody>
                    <a:bodyPr/>
                    <a:lstStyle/>
                    <a:p>
                      <a:pPr>
                        <a:lnSpc>
                          <a:spcPct val="100000"/>
                        </a:lnSpc>
                      </a:pPr>
                      <a:r>
                        <a:rPr lang="en-IN" sz="1800" b="0" i="0" u="none" strike="noStrike" kern="1200" dirty="0" err="1">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list.sort</a:t>
                      </a:r>
                      <a:r>
                        <a:rPr lang="en-IN" sz="1800" b="0" i="0" u="none" strike="noStrike" kern="1200" dirty="0">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a:t>
                      </a:r>
                      <a:endParaRPr lang="en-IN" dirty="0">
                        <a:solidFill>
                          <a:schemeClr val="tx1"/>
                        </a:solidFill>
                      </a:endParaRPr>
                    </a:p>
                  </a:txBody>
                  <a:tcPr/>
                </a:tc>
                <a:tc>
                  <a:txBody>
                    <a:bodyPr/>
                    <a:lstStyle/>
                    <a:p>
                      <a:pPr>
                        <a:lnSpc>
                          <a:spcPct val="100000"/>
                        </a:lnSpc>
                      </a:pPr>
                      <a:r>
                        <a:rPr lang="en-US" sz="1800" b="0" i="0" kern="1200" dirty="0">
                          <a:solidFill>
                            <a:schemeClr val="dk1"/>
                          </a:solidFill>
                          <a:effectLst/>
                          <a:latin typeface="+mn-lt"/>
                          <a:ea typeface="+mn-ea"/>
                          <a:cs typeface="+mn-cs"/>
                        </a:rPr>
                        <a:t>Sorts objects of list</a:t>
                      </a:r>
                      <a:endParaRPr lang="en-IN" dirty="0"/>
                    </a:p>
                  </a:txBody>
                  <a:tcPr/>
                </a:tc>
                <a:extLst>
                  <a:ext uri="{0D108BD9-81ED-4DB2-BD59-A6C34878D82A}">
                    <a16:rowId xmlns:a16="http://schemas.microsoft.com/office/drawing/2014/main" val="2345033187"/>
                  </a:ext>
                </a:extLst>
              </a:tr>
              <a:tr h="441842">
                <a:tc>
                  <a:txBody>
                    <a:bodyPr/>
                    <a:lstStyle/>
                    <a:p>
                      <a:pPr algn="l" fontAlgn="t">
                        <a:lnSpc>
                          <a:spcPct val="100000"/>
                        </a:lnSpc>
                      </a:pPr>
                      <a:r>
                        <a:rPr lang="en-US" dirty="0">
                          <a:effectLst/>
                        </a:rPr>
                        <a:t>10</a:t>
                      </a:r>
                      <a:endParaRPr lang="en-IN" dirty="0">
                        <a:effectLst/>
                      </a:endParaRPr>
                    </a:p>
                  </a:txBody>
                  <a:tcPr marL="60960" marR="60960" marT="60960" marB="60960"/>
                </a:tc>
                <a:tc>
                  <a:txBody>
                    <a:bodyPr/>
                    <a:lstStyle/>
                    <a:p>
                      <a:pPr>
                        <a:lnSpc>
                          <a:spcPct val="100000"/>
                        </a:lnSpc>
                      </a:pPr>
                      <a:r>
                        <a:rPr lang="en-US" u="sng" dirty="0" err="1">
                          <a:solidFill>
                            <a:schemeClr val="tx1"/>
                          </a:solidFill>
                          <a:effectLst/>
                          <a:latin typeface="Arial" panose="020B0604020202020204" pitchFamily="34" charset="0"/>
                        </a:rPr>
                        <a:t>list.clear</a:t>
                      </a:r>
                      <a:r>
                        <a:rPr lang="en-US" u="sng" dirty="0">
                          <a:solidFill>
                            <a:schemeClr val="tx1"/>
                          </a:solidFill>
                          <a:effectLst/>
                          <a:latin typeface="Arial" panose="020B0604020202020204" pitchFamily="34" charset="0"/>
                        </a:rPr>
                        <a:t>()</a:t>
                      </a:r>
                      <a:endParaRPr lang="en-US" sz="1800" b="0" i="0" kern="1200" dirty="0">
                        <a:solidFill>
                          <a:schemeClr val="tx1"/>
                        </a:solidFill>
                        <a:effectLst/>
                        <a:latin typeface="+mn-lt"/>
                        <a:ea typeface="+mn-ea"/>
                        <a:cs typeface="+mn-cs"/>
                      </a:endParaRPr>
                    </a:p>
                  </a:txBody>
                  <a:tcPr marL="60960" marR="60960" marT="60960" marB="60960"/>
                </a:tc>
                <a:tc>
                  <a:txBody>
                    <a:bodyPr/>
                    <a:lstStyle/>
                    <a:p>
                      <a:pPr>
                        <a:lnSpc>
                          <a:spcPct val="100000"/>
                        </a:lnSpc>
                      </a:pPr>
                      <a:r>
                        <a:rPr lang="en-US" sz="1800" b="0" i="0" u="none" kern="1200" dirty="0">
                          <a:solidFill>
                            <a:schemeClr val="tx1"/>
                          </a:solidFill>
                          <a:effectLst/>
                          <a:latin typeface="+mn-lt"/>
                          <a:ea typeface="+mn-ea"/>
                          <a:cs typeface="+mn-cs"/>
                        </a:rPr>
                        <a:t>E</a:t>
                      </a:r>
                      <a:r>
                        <a:rPr lang="en-US" sz="1800" b="0" i="0" kern="1200" dirty="0">
                          <a:solidFill>
                            <a:schemeClr val="tx1"/>
                          </a:solidFill>
                          <a:effectLst/>
                          <a:latin typeface="+mn-lt"/>
                          <a:ea typeface="+mn-ea"/>
                          <a:cs typeface="+mn-cs"/>
                        </a:rPr>
                        <a:t>mpties the list ,list still remains but no content.</a:t>
                      </a:r>
                    </a:p>
                  </a:txBody>
                  <a:tcPr/>
                </a:tc>
                <a:extLst>
                  <a:ext uri="{0D108BD9-81ED-4DB2-BD59-A6C34878D82A}">
                    <a16:rowId xmlns:a16="http://schemas.microsoft.com/office/drawing/2014/main" val="100272522"/>
                  </a:ext>
                </a:extLst>
              </a:tr>
              <a:tr h="441842">
                <a:tc>
                  <a:txBody>
                    <a:bodyPr/>
                    <a:lstStyle/>
                    <a:p>
                      <a:pPr algn="l" fontAlgn="t">
                        <a:lnSpc>
                          <a:spcPct val="100000"/>
                        </a:lnSpc>
                      </a:pPr>
                      <a:r>
                        <a:rPr lang="en-US" dirty="0">
                          <a:effectLst/>
                        </a:rPr>
                        <a:t>11</a:t>
                      </a:r>
                      <a:endParaRPr lang="en-IN" dirty="0">
                        <a:effectLst/>
                      </a:endParaRPr>
                    </a:p>
                  </a:txBody>
                  <a:tcPr marL="60960" marR="60960" marT="60960" marB="60960"/>
                </a:tc>
                <a:tc>
                  <a:txBody>
                    <a:bodyPr/>
                    <a:lstStyle/>
                    <a:p>
                      <a:pPr algn="l" fontAlgn="t">
                        <a:lnSpc>
                          <a:spcPct val="100000"/>
                        </a:lnSpc>
                      </a:pPr>
                      <a:r>
                        <a:rPr lang="en-US" u="sng" dirty="0" err="1">
                          <a:solidFill>
                            <a:schemeClr val="tx1"/>
                          </a:solidFill>
                          <a:effectLst/>
                          <a:latin typeface="Arial" panose="020B0604020202020204" pitchFamily="34" charset="0"/>
                        </a:rPr>
                        <a:t>list.copy</a:t>
                      </a:r>
                      <a:r>
                        <a:rPr lang="en-US" u="sng" dirty="0">
                          <a:solidFill>
                            <a:schemeClr val="tx1"/>
                          </a:solidFill>
                          <a:effectLst/>
                          <a:latin typeface="Arial" panose="020B0604020202020204" pitchFamily="34" charset="0"/>
                        </a:rPr>
                        <a:t>()</a:t>
                      </a:r>
                    </a:p>
                  </a:txBody>
                  <a:tcPr marL="60960" marR="60960" marT="60960" marB="60960"/>
                </a:tc>
                <a:tc>
                  <a:txBody>
                    <a:bodyPr/>
                    <a:lstStyle/>
                    <a:p>
                      <a:pPr algn="l" fontAlgn="t">
                        <a:lnSpc>
                          <a:spcPct val="100000"/>
                        </a:lnSpc>
                      </a:pPr>
                      <a:r>
                        <a:rPr lang="en-US" u="sng" dirty="0">
                          <a:solidFill>
                            <a:schemeClr val="tx1"/>
                          </a:solidFill>
                          <a:effectLst/>
                          <a:latin typeface="Arial" panose="020B0604020202020204" pitchFamily="34" charset="0"/>
                        </a:rPr>
                        <a:t>Makes the copy of the list.</a:t>
                      </a:r>
                    </a:p>
                  </a:txBody>
                  <a:tcPr/>
                </a:tc>
                <a:extLst>
                  <a:ext uri="{0D108BD9-81ED-4DB2-BD59-A6C34878D82A}">
                    <a16:rowId xmlns:a16="http://schemas.microsoft.com/office/drawing/2014/main" val="3003037755"/>
                  </a:ext>
                </a:extLst>
              </a:tr>
            </a:tbl>
          </a:graphicData>
        </a:graphic>
      </p:graphicFrame>
    </p:spTree>
    <p:extLst>
      <p:ext uri="{BB962C8B-B14F-4D97-AF65-F5344CB8AC3E}">
        <p14:creationId xmlns:p14="http://schemas.microsoft.com/office/powerpoint/2010/main" val="1024160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744D7-B46A-44BB-BF23-0713A029353D}"/>
              </a:ext>
            </a:extLst>
          </p:cNvPr>
          <p:cNvSpPr>
            <a:spLocks noGrp="1"/>
          </p:cNvSpPr>
          <p:nvPr>
            <p:ph type="title"/>
          </p:nvPr>
        </p:nvSpPr>
        <p:spPr/>
        <p:txBody>
          <a:bodyPr/>
          <a:lstStyle/>
          <a:p>
            <a:r>
              <a:rPr lang="en-US" dirty="0"/>
              <a:t>TUPLE</a:t>
            </a:r>
            <a:endParaRPr lang="en-IN" dirty="0"/>
          </a:p>
        </p:txBody>
      </p:sp>
      <p:sp>
        <p:nvSpPr>
          <p:cNvPr id="3" name="Content Placeholder 2">
            <a:extLst>
              <a:ext uri="{FF2B5EF4-FFF2-40B4-BE49-F238E27FC236}">
                <a16:creationId xmlns:a16="http://schemas.microsoft.com/office/drawing/2014/main" id="{BB38803C-1473-4170-AB74-EE359627FE51}"/>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Tuples are used to store multiple items in a single variable.</a:t>
            </a:r>
          </a:p>
          <a:p>
            <a:pPr algn="l"/>
            <a:r>
              <a:rPr lang="en-US" b="0" i="0" dirty="0">
                <a:solidFill>
                  <a:srgbClr val="000000"/>
                </a:solidFill>
                <a:effectLst/>
                <a:latin typeface="Verdana" panose="020B0604030504040204" pitchFamily="34" charset="0"/>
              </a:rPr>
              <a:t>Tuple is one of 4 built-in data types in Python used to store collections of data.</a:t>
            </a:r>
          </a:p>
          <a:p>
            <a:pPr algn="l"/>
            <a:r>
              <a:rPr lang="en-US" b="0" i="0" dirty="0">
                <a:solidFill>
                  <a:srgbClr val="000000"/>
                </a:solidFill>
                <a:effectLst/>
                <a:latin typeface="Verdana" panose="020B0604030504040204" pitchFamily="34" charset="0"/>
              </a:rPr>
              <a:t>A tuple is a collection which is ordered and </a:t>
            </a:r>
            <a:r>
              <a:rPr lang="en-US" b="1" i="0" dirty="0">
                <a:solidFill>
                  <a:srgbClr val="000000"/>
                </a:solidFill>
                <a:effectLst/>
                <a:latin typeface="Verdana" panose="020B0604030504040204" pitchFamily="34" charset="0"/>
              </a:rPr>
              <a:t>unchangeable/</a:t>
            </a:r>
            <a:r>
              <a:rPr lang="en-US" b="1" dirty="0">
                <a:solidFill>
                  <a:srgbClr val="000000"/>
                </a:solidFill>
                <a:latin typeface="Verdana" panose="020B0604030504040204" pitchFamily="34" charset="0"/>
              </a:rPr>
              <a:t>(</a:t>
            </a:r>
            <a:r>
              <a:rPr lang="en-IN" b="1" i="0" dirty="0">
                <a:solidFill>
                  <a:srgbClr val="000000"/>
                </a:solidFill>
                <a:effectLst/>
                <a:latin typeface="Verdana" panose="020B0604030504040204" pitchFamily="34" charset="0"/>
              </a:rPr>
              <a:t>immutable)</a:t>
            </a:r>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Tuples are written with round brackets.</a:t>
            </a:r>
          </a:p>
          <a:p>
            <a:pPr algn="l"/>
            <a:r>
              <a:rPr lang="en-US" b="0" i="0" dirty="0">
                <a:solidFill>
                  <a:srgbClr val="000000"/>
                </a:solidFill>
                <a:effectLst/>
                <a:latin typeface="Verdana" panose="020B0604030504040204" pitchFamily="34" charset="0"/>
              </a:rPr>
              <a:t>Tuple items are ordered, unchangeable, and allow duplicate values.</a:t>
            </a:r>
          </a:p>
          <a:p>
            <a:pPr algn="l"/>
            <a:r>
              <a:rPr lang="en-US" b="0" i="0" dirty="0">
                <a:solidFill>
                  <a:srgbClr val="000000"/>
                </a:solidFill>
                <a:effectLst/>
                <a:latin typeface="Verdana" panose="020B0604030504040204" pitchFamily="34" charset="0"/>
              </a:rPr>
              <a:t>Tuple items are indexed, the first item has index 0,  the second item has index 1 etc.</a:t>
            </a:r>
          </a:p>
          <a:p>
            <a:endParaRPr lang="en-IN" dirty="0"/>
          </a:p>
        </p:txBody>
      </p:sp>
    </p:spTree>
    <p:extLst>
      <p:ext uri="{BB962C8B-B14F-4D97-AF65-F5344CB8AC3E}">
        <p14:creationId xmlns:p14="http://schemas.microsoft.com/office/powerpoint/2010/main" val="501369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D12C-9488-4A2B-8506-8965736ACD28}"/>
              </a:ext>
            </a:extLst>
          </p:cNvPr>
          <p:cNvSpPr>
            <a:spLocks noGrp="1"/>
          </p:cNvSpPr>
          <p:nvPr>
            <p:ph type="title"/>
          </p:nvPr>
        </p:nvSpPr>
        <p:spPr/>
        <p:txBody>
          <a:bodyPr/>
          <a:lstStyle/>
          <a:p>
            <a:r>
              <a:rPr lang="en-US" dirty="0"/>
              <a:t>WHAT PYTHON CAN DO?</a:t>
            </a:r>
            <a:endParaRPr lang="en-IN" dirty="0"/>
          </a:p>
        </p:txBody>
      </p:sp>
      <p:sp>
        <p:nvSpPr>
          <p:cNvPr id="3" name="Content Placeholder 2">
            <a:extLst>
              <a:ext uri="{FF2B5EF4-FFF2-40B4-BE49-F238E27FC236}">
                <a16:creationId xmlns:a16="http://schemas.microsoft.com/office/drawing/2014/main" id="{F774D688-8296-4887-AF0E-12EA7DF7AF4F}"/>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Python can be used on a server to create web applications.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can be used alongside software to create workflows.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can connect to database systems. It can also read and modify files.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can be used to handle big data and perform complex mathematics.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can be used for rapid prototyping, or for production-ready software development.</a:t>
            </a:r>
          </a:p>
          <a:p>
            <a:endParaRPr lang="en-IN" dirty="0"/>
          </a:p>
        </p:txBody>
      </p:sp>
    </p:spTree>
    <p:extLst>
      <p:ext uri="{BB962C8B-B14F-4D97-AF65-F5344CB8AC3E}">
        <p14:creationId xmlns:p14="http://schemas.microsoft.com/office/powerpoint/2010/main" val="684239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93829-E91E-4D27-A57A-4099254A9168}"/>
              </a:ext>
            </a:extLst>
          </p:cNvPr>
          <p:cNvSpPr>
            <a:spLocks noGrp="1"/>
          </p:cNvSpPr>
          <p:nvPr>
            <p:ph type="title"/>
          </p:nvPr>
        </p:nvSpPr>
        <p:spPr/>
        <p:txBody>
          <a:bodyPr>
            <a:normAutofit/>
          </a:bodyPr>
          <a:lstStyle/>
          <a:p>
            <a:pPr marL="0" marR="0" lvl="0" indent="0" defTabSz="914400" rtl="0" eaLnBrk="0" fontAlgn="base" latinLnBrk="0" hangingPunct="0">
              <a:lnSpc>
                <a:spcPct val="100000"/>
              </a:lnSpc>
              <a:spcBef>
                <a:spcPct val="0"/>
              </a:spcBef>
              <a:spcAft>
                <a:spcPct val="0"/>
              </a:spcAft>
              <a:tabLst/>
            </a:pPr>
            <a:r>
              <a:rPr lang="en-US" altLang="en-US" dirty="0">
                <a:solidFill>
                  <a:schemeClr val="accent1">
                    <a:lumMod val="75000"/>
                  </a:schemeClr>
                </a:solidFill>
                <a:cs typeface="Segoe UI" panose="020B0502040204020203" pitchFamily="34" charset="0"/>
              </a:rPr>
              <a:t>TUPLE METHODS</a:t>
            </a:r>
            <a:br>
              <a:rPr kumimoji="0" lang="en-US" altLang="en-US" sz="6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br>
            <a:endParaRPr lang="en-IN" dirty="0"/>
          </a:p>
        </p:txBody>
      </p:sp>
      <p:graphicFrame>
        <p:nvGraphicFramePr>
          <p:cNvPr id="4" name="Content Placeholder 3">
            <a:extLst>
              <a:ext uri="{FF2B5EF4-FFF2-40B4-BE49-F238E27FC236}">
                <a16:creationId xmlns:a16="http://schemas.microsoft.com/office/drawing/2014/main" id="{8955176E-BEE6-4A9B-91D4-EB124C98573F}"/>
              </a:ext>
            </a:extLst>
          </p:cNvPr>
          <p:cNvGraphicFramePr>
            <a:graphicFrameLocks noGrp="1"/>
          </p:cNvGraphicFramePr>
          <p:nvPr>
            <p:ph idx="1"/>
          </p:nvPr>
        </p:nvGraphicFramePr>
        <p:xfrm>
          <a:off x="1098734" y="3232626"/>
          <a:ext cx="7754570" cy="1737360"/>
        </p:xfrm>
        <a:graphic>
          <a:graphicData uri="http://schemas.openxmlformats.org/drawingml/2006/table">
            <a:tbl>
              <a:tblPr/>
              <a:tblGrid>
                <a:gridCol w="1549337">
                  <a:extLst>
                    <a:ext uri="{9D8B030D-6E8A-4147-A177-3AD203B41FA5}">
                      <a16:colId xmlns:a16="http://schemas.microsoft.com/office/drawing/2014/main" val="4228827191"/>
                    </a:ext>
                  </a:extLst>
                </a:gridCol>
                <a:gridCol w="6205233">
                  <a:extLst>
                    <a:ext uri="{9D8B030D-6E8A-4147-A177-3AD203B41FA5}">
                      <a16:colId xmlns:a16="http://schemas.microsoft.com/office/drawing/2014/main" val="1547581102"/>
                    </a:ext>
                  </a:extLst>
                </a:gridCol>
              </a:tblGrid>
              <a:tr h="0">
                <a:tc>
                  <a:txBody>
                    <a:bodyPr/>
                    <a:lstStyle/>
                    <a:p>
                      <a:pPr algn="l" fontAlgn="t"/>
                      <a:r>
                        <a:rPr lang="en-IN" dirty="0">
                          <a:effectLst/>
                        </a:rPr>
                        <a:t>Method</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78451230"/>
                  </a:ext>
                </a:extLst>
              </a:tr>
              <a:tr h="0">
                <a:tc>
                  <a:txBody>
                    <a:bodyPr/>
                    <a:lstStyle/>
                    <a:p>
                      <a:pPr algn="l" fontAlgn="t"/>
                      <a:r>
                        <a:rPr lang="en-IN" dirty="0">
                          <a:effectLst/>
                          <a:hlinkClick r:id="rId2"/>
                        </a:rPr>
                        <a:t>count()</a:t>
                      </a:r>
                      <a:endParaRPr lang="en-IN" dirty="0">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Returns the number of times a specified value occurs in a tuple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160324539"/>
                  </a:ext>
                </a:extLst>
              </a:tr>
              <a:tr h="0">
                <a:tc>
                  <a:txBody>
                    <a:bodyPr/>
                    <a:lstStyle/>
                    <a:p>
                      <a:pPr algn="l" fontAlgn="t"/>
                      <a:r>
                        <a:rPr lang="en-IN" dirty="0">
                          <a:effectLst/>
                          <a:hlinkClick r:id="rId3"/>
                        </a:rPr>
                        <a:t>index()</a:t>
                      </a:r>
                      <a:endParaRPr lang="en-IN" dirty="0">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Searches the tuple for a specified value and returns the position of where it was found</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83934982"/>
                  </a:ext>
                </a:extLst>
              </a:tr>
            </a:tbl>
          </a:graphicData>
        </a:graphic>
      </p:graphicFrame>
    </p:spTree>
    <p:extLst>
      <p:ext uri="{BB962C8B-B14F-4D97-AF65-F5344CB8AC3E}">
        <p14:creationId xmlns:p14="http://schemas.microsoft.com/office/powerpoint/2010/main" val="3885817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EA795-EE48-4D1F-9577-F6917DC8CE05}"/>
              </a:ext>
            </a:extLst>
          </p:cNvPr>
          <p:cNvSpPr>
            <a:spLocks noGrp="1"/>
          </p:cNvSpPr>
          <p:nvPr>
            <p:ph type="title"/>
          </p:nvPr>
        </p:nvSpPr>
        <p:spPr/>
        <p:txBody>
          <a:bodyPr/>
          <a:lstStyle/>
          <a:p>
            <a:r>
              <a:rPr lang="en-US" dirty="0"/>
              <a:t>SETS</a:t>
            </a:r>
            <a:endParaRPr lang="en-IN" dirty="0"/>
          </a:p>
        </p:txBody>
      </p:sp>
      <p:sp>
        <p:nvSpPr>
          <p:cNvPr id="3" name="Content Placeholder 2">
            <a:extLst>
              <a:ext uri="{FF2B5EF4-FFF2-40B4-BE49-F238E27FC236}">
                <a16:creationId xmlns:a16="http://schemas.microsoft.com/office/drawing/2014/main" id="{18C665CD-E4BE-43FE-B2FB-666F305FA0D9}"/>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Sets are used to store multiple items in a single variable.</a:t>
            </a:r>
          </a:p>
          <a:p>
            <a:pPr algn="l"/>
            <a:r>
              <a:rPr lang="en-US" b="0" i="0" dirty="0">
                <a:solidFill>
                  <a:srgbClr val="000000"/>
                </a:solidFill>
                <a:effectLst/>
                <a:latin typeface="Verdana" panose="020B0604030504040204" pitchFamily="34" charset="0"/>
              </a:rPr>
              <a:t>A set is a collection which is </a:t>
            </a:r>
            <a:r>
              <a:rPr lang="en-US" b="0" i="1" dirty="0">
                <a:solidFill>
                  <a:srgbClr val="000000"/>
                </a:solidFill>
                <a:effectLst/>
                <a:latin typeface="Verdana" panose="020B0604030504040204" pitchFamily="34" charset="0"/>
              </a:rPr>
              <a:t>unordered</a:t>
            </a:r>
            <a:r>
              <a:rPr lang="en-US" b="0" i="0" dirty="0">
                <a:solidFill>
                  <a:srgbClr val="000000"/>
                </a:solidFill>
                <a:effectLst/>
                <a:latin typeface="Verdana" panose="020B0604030504040204" pitchFamily="34" charset="0"/>
              </a:rPr>
              <a:t>, </a:t>
            </a:r>
            <a:r>
              <a:rPr lang="en-US" b="0" i="1" dirty="0">
                <a:solidFill>
                  <a:srgbClr val="000000"/>
                </a:solidFill>
                <a:effectLst/>
                <a:latin typeface="Verdana" panose="020B0604030504040204" pitchFamily="34" charset="0"/>
              </a:rPr>
              <a:t>unchangeable</a:t>
            </a:r>
            <a:r>
              <a:rPr lang="en-US" b="0" i="0" dirty="0">
                <a:solidFill>
                  <a:srgbClr val="000000"/>
                </a:solidFill>
                <a:effectLst/>
                <a:latin typeface="Verdana" panose="020B0604030504040204" pitchFamily="34" charset="0"/>
              </a:rPr>
              <a:t>, and </a:t>
            </a:r>
            <a:r>
              <a:rPr lang="en-US" b="0" i="1" dirty="0">
                <a:solidFill>
                  <a:srgbClr val="000000"/>
                </a:solidFill>
                <a:effectLst/>
                <a:latin typeface="Verdana" panose="020B0604030504040204" pitchFamily="34" charset="0"/>
              </a:rPr>
              <a:t>unindexed</a:t>
            </a:r>
            <a:r>
              <a:rPr lang="en-US" b="0" i="0" dirty="0">
                <a:solidFill>
                  <a:srgbClr val="000000"/>
                </a:solidFill>
                <a:effectLst/>
                <a:latin typeface="Verdana" panose="020B0604030504040204" pitchFamily="34" charset="0"/>
              </a:rPr>
              <a:t>.</a:t>
            </a:r>
          </a:p>
          <a:p>
            <a:pPr algn="l"/>
            <a:r>
              <a:rPr lang="en-US" b="0" i="0" dirty="0">
                <a:solidFill>
                  <a:srgbClr val="000000"/>
                </a:solidFill>
                <a:effectLst/>
                <a:latin typeface="Verdana" panose="020B0604030504040204" pitchFamily="34" charset="0"/>
              </a:rPr>
              <a:t>Sets are written with curly brackets.</a:t>
            </a:r>
          </a:p>
          <a:p>
            <a:pPr algn="l"/>
            <a:r>
              <a:rPr lang="en-US" b="0" i="0" dirty="0">
                <a:solidFill>
                  <a:srgbClr val="000000"/>
                </a:solidFill>
                <a:effectLst/>
                <a:latin typeface="Verdana" panose="020B0604030504040204" pitchFamily="34" charset="0"/>
              </a:rPr>
              <a:t>Set items are unordered, unchangeable, and do not allow duplicate values.</a:t>
            </a:r>
          </a:p>
          <a:p>
            <a:pPr algn="l"/>
            <a:r>
              <a:rPr lang="en-US" b="0" i="0" dirty="0">
                <a:solidFill>
                  <a:srgbClr val="000000"/>
                </a:solidFill>
                <a:effectLst/>
                <a:latin typeface="Verdana" panose="020B0604030504040204" pitchFamily="34" charset="0"/>
              </a:rPr>
              <a:t>Unordered means that the items in a set do not have a defined order.</a:t>
            </a:r>
          </a:p>
          <a:p>
            <a:pPr algn="l"/>
            <a:r>
              <a:rPr lang="en-US" b="0" i="0" dirty="0">
                <a:solidFill>
                  <a:srgbClr val="000000"/>
                </a:solidFill>
                <a:effectLst/>
                <a:latin typeface="Verdana" panose="020B0604030504040204" pitchFamily="34" charset="0"/>
              </a:rPr>
              <a:t>Set items can appear in a different order every time you use them, and cannot be referred to by index or key.</a:t>
            </a:r>
          </a:p>
          <a:p>
            <a:endParaRPr lang="en-IN" dirty="0"/>
          </a:p>
        </p:txBody>
      </p:sp>
    </p:spTree>
    <p:extLst>
      <p:ext uri="{BB962C8B-B14F-4D97-AF65-F5344CB8AC3E}">
        <p14:creationId xmlns:p14="http://schemas.microsoft.com/office/powerpoint/2010/main" val="3999882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85B8-69B2-4AE3-A485-67D1525E667A}"/>
              </a:ext>
            </a:extLst>
          </p:cNvPr>
          <p:cNvSpPr>
            <a:spLocks noGrp="1"/>
          </p:cNvSpPr>
          <p:nvPr>
            <p:ph type="title"/>
          </p:nvPr>
        </p:nvSpPr>
        <p:spPr>
          <a:xfrm>
            <a:off x="588557" y="0"/>
            <a:ext cx="8596668" cy="1320800"/>
          </a:xfrm>
        </p:spPr>
        <p:txBody>
          <a:bodyPr/>
          <a:lstStyle/>
          <a:p>
            <a:r>
              <a:rPr lang="en-US" dirty="0"/>
              <a:t>SET METHODS</a:t>
            </a:r>
            <a:endParaRPr lang="en-IN" dirty="0"/>
          </a:p>
        </p:txBody>
      </p:sp>
      <p:graphicFrame>
        <p:nvGraphicFramePr>
          <p:cNvPr id="4" name="Content Placeholder 3">
            <a:extLst>
              <a:ext uri="{FF2B5EF4-FFF2-40B4-BE49-F238E27FC236}">
                <a16:creationId xmlns:a16="http://schemas.microsoft.com/office/drawing/2014/main" id="{CD9476DD-C8EF-43D0-B85A-76AD0ADF8D48}"/>
              </a:ext>
            </a:extLst>
          </p:cNvPr>
          <p:cNvGraphicFramePr>
            <a:graphicFrameLocks noGrp="1"/>
          </p:cNvGraphicFramePr>
          <p:nvPr>
            <p:ph idx="1"/>
            <p:extLst>
              <p:ext uri="{D42A27DB-BD31-4B8C-83A1-F6EECF244321}">
                <p14:modId xmlns:p14="http://schemas.microsoft.com/office/powerpoint/2010/main" val="156247591"/>
              </p:ext>
            </p:extLst>
          </p:nvPr>
        </p:nvGraphicFramePr>
        <p:xfrm>
          <a:off x="914399" y="648070"/>
          <a:ext cx="9650027" cy="6196670"/>
        </p:xfrm>
        <a:graphic>
          <a:graphicData uri="http://schemas.openxmlformats.org/drawingml/2006/table">
            <a:tbl>
              <a:tblPr/>
              <a:tblGrid>
                <a:gridCol w="3997869">
                  <a:extLst>
                    <a:ext uri="{9D8B030D-6E8A-4147-A177-3AD203B41FA5}">
                      <a16:colId xmlns:a16="http://schemas.microsoft.com/office/drawing/2014/main" val="3475329777"/>
                    </a:ext>
                  </a:extLst>
                </a:gridCol>
                <a:gridCol w="5652158">
                  <a:extLst>
                    <a:ext uri="{9D8B030D-6E8A-4147-A177-3AD203B41FA5}">
                      <a16:colId xmlns:a16="http://schemas.microsoft.com/office/drawing/2014/main" val="3013783245"/>
                    </a:ext>
                  </a:extLst>
                </a:gridCol>
              </a:tblGrid>
              <a:tr h="195789">
                <a:tc>
                  <a:txBody>
                    <a:bodyPr/>
                    <a:lstStyle/>
                    <a:p>
                      <a:pPr algn="l" fontAlgn="t"/>
                      <a:r>
                        <a:rPr lang="en-IN" sz="600">
                          <a:effectLst/>
                        </a:rPr>
                        <a:t>Method</a:t>
                      </a:r>
                    </a:p>
                  </a:txBody>
                  <a:tcPr marL="42075"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600">
                          <a:effectLst/>
                        </a:rPr>
                        <a:t>Description</a:t>
                      </a:r>
                    </a:p>
                  </a:txBody>
                  <a:tcPr marL="21038"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68230892"/>
                  </a:ext>
                </a:extLst>
              </a:tr>
              <a:tr h="195789">
                <a:tc>
                  <a:txBody>
                    <a:bodyPr/>
                    <a:lstStyle/>
                    <a:p>
                      <a:pPr algn="l" fontAlgn="t"/>
                      <a:r>
                        <a:rPr lang="en-IN" sz="1600" u="none" dirty="0">
                          <a:effectLst/>
                        </a:rPr>
                        <a:t>add()</a:t>
                      </a:r>
                    </a:p>
                  </a:txBody>
                  <a:tcPr marL="42075"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Adds an element to the set</a:t>
                      </a:r>
                    </a:p>
                  </a:txBody>
                  <a:tcPr marL="21038"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905944641"/>
                  </a:ext>
                </a:extLst>
              </a:tr>
              <a:tr h="331337">
                <a:tc>
                  <a:txBody>
                    <a:bodyPr/>
                    <a:lstStyle/>
                    <a:p>
                      <a:pPr algn="l" fontAlgn="t"/>
                      <a:r>
                        <a:rPr lang="en-IN" sz="1600" u="none" dirty="0">
                          <a:effectLst/>
                        </a:rPr>
                        <a:t>clear()</a:t>
                      </a:r>
                    </a:p>
                  </a:txBody>
                  <a:tcPr marL="42075"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Removes all the elements from the set</a:t>
                      </a:r>
                    </a:p>
                  </a:txBody>
                  <a:tcPr marL="21038"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69565087"/>
                  </a:ext>
                </a:extLst>
              </a:tr>
              <a:tr h="195789">
                <a:tc>
                  <a:txBody>
                    <a:bodyPr/>
                    <a:lstStyle/>
                    <a:p>
                      <a:pPr algn="l" fontAlgn="t"/>
                      <a:r>
                        <a:rPr lang="en-IN" sz="1600" u="none" dirty="0">
                          <a:effectLst/>
                        </a:rPr>
                        <a:t>copy()</a:t>
                      </a:r>
                    </a:p>
                  </a:txBody>
                  <a:tcPr marL="42075"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Returns a copy of the set</a:t>
                      </a:r>
                    </a:p>
                  </a:txBody>
                  <a:tcPr marL="21038"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497332049"/>
                  </a:ext>
                </a:extLst>
              </a:tr>
              <a:tr h="466884">
                <a:tc>
                  <a:txBody>
                    <a:bodyPr/>
                    <a:lstStyle/>
                    <a:p>
                      <a:pPr algn="l" fontAlgn="t"/>
                      <a:r>
                        <a:rPr lang="en-IN" sz="1600" u="none" dirty="0">
                          <a:effectLst/>
                        </a:rPr>
                        <a:t>difference()</a:t>
                      </a:r>
                    </a:p>
                  </a:txBody>
                  <a:tcPr marL="42075"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rPr>
                        <a:t>Returns a set containing the difference between two or more sets</a:t>
                      </a:r>
                    </a:p>
                  </a:txBody>
                  <a:tcPr marL="21038"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02893642"/>
                  </a:ext>
                </a:extLst>
              </a:tr>
              <a:tr h="466884">
                <a:tc>
                  <a:txBody>
                    <a:bodyPr/>
                    <a:lstStyle/>
                    <a:p>
                      <a:pPr algn="l" fontAlgn="t"/>
                      <a:r>
                        <a:rPr lang="en-IN" sz="1600" u="none" dirty="0" err="1">
                          <a:effectLst/>
                        </a:rPr>
                        <a:t>difference_update</a:t>
                      </a:r>
                      <a:r>
                        <a:rPr lang="en-IN" sz="1600" u="none" dirty="0">
                          <a:effectLst/>
                        </a:rPr>
                        <a:t>()</a:t>
                      </a:r>
                    </a:p>
                  </a:txBody>
                  <a:tcPr marL="42075"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Removes the items in this set that are also included in another, specified set</a:t>
                      </a:r>
                    </a:p>
                  </a:txBody>
                  <a:tcPr marL="21038"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240532434"/>
                  </a:ext>
                </a:extLst>
              </a:tr>
              <a:tr h="195789">
                <a:tc>
                  <a:txBody>
                    <a:bodyPr/>
                    <a:lstStyle/>
                    <a:p>
                      <a:pPr algn="l" fontAlgn="t"/>
                      <a:r>
                        <a:rPr lang="en-IN" sz="1600" u="none" dirty="0">
                          <a:effectLst/>
                        </a:rPr>
                        <a:t>discard()</a:t>
                      </a:r>
                    </a:p>
                  </a:txBody>
                  <a:tcPr marL="42075"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600" dirty="0">
                          <a:effectLst/>
                        </a:rPr>
                        <a:t>Remove the specified item</a:t>
                      </a:r>
                    </a:p>
                  </a:txBody>
                  <a:tcPr marL="21038"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89989591"/>
                  </a:ext>
                </a:extLst>
              </a:tr>
              <a:tr h="331337">
                <a:tc>
                  <a:txBody>
                    <a:bodyPr/>
                    <a:lstStyle/>
                    <a:p>
                      <a:pPr algn="l" fontAlgn="t"/>
                      <a:r>
                        <a:rPr lang="en-IN" sz="1600" u="none" dirty="0">
                          <a:effectLst/>
                        </a:rPr>
                        <a:t>intersection()</a:t>
                      </a:r>
                    </a:p>
                  </a:txBody>
                  <a:tcPr marL="42075"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Returns a set, that is the intersection of two other sets</a:t>
                      </a:r>
                    </a:p>
                  </a:txBody>
                  <a:tcPr marL="21038"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38217945"/>
                  </a:ext>
                </a:extLst>
              </a:tr>
              <a:tr h="466884">
                <a:tc>
                  <a:txBody>
                    <a:bodyPr/>
                    <a:lstStyle/>
                    <a:p>
                      <a:pPr algn="l" fontAlgn="t"/>
                      <a:r>
                        <a:rPr lang="en-IN" sz="1600" u="none" dirty="0" err="1">
                          <a:effectLst/>
                        </a:rPr>
                        <a:t>intersection_update</a:t>
                      </a:r>
                      <a:r>
                        <a:rPr lang="en-IN" sz="1600" u="none" dirty="0">
                          <a:effectLst/>
                        </a:rPr>
                        <a:t>()</a:t>
                      </a:r>
                    </a:p>
                  </a:txBody>
                  <a:tcPr marL="42075"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rPr>
                        <a:t>Removes the items in this set that are not present in other, specified set(s)</a:t>
                      </a:r>
                    </a:p>
                  </a:txBody>
                  <a:tcPr marL="21038"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80800045"/>
                  </a:ext>
                </a:extLst>
              </a:tr>
              <a:tr h="331337">
                <a:tc>
                  <a:txBody>
                    <a:bodyPr/>
                    <a:lstStyle/>
                    <a:p>
                      <a:pPr algn="l" fontAlgn="t"/>
                      <a:r>
                        <a:rPr lang="en-IN" sz="1600" u="none" dirty="0" err="1">
                          <a:effectLst/>
                        </a:rPr>
                        <a:t>isdisjoint</a:t>
                      </a:r>
                      <a:r>
                        <a:rPr lang="en-IN" sz="1600" u="none" dirty="0">
                          <a:effectLst/>
                        </a:rPr>
                        <a:t>()</a:t>
                      </a:r>
                    </a:p>
                  </a:txBody>
                  <a:tcPr marL="42075"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Returns whether two sets have a intersection or not</a:t>
                      </a:r>
                    </a:p>
                  </a:txBody>
                  <a:tcPr marL="21038"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779445243"/>
                  </a:ext>
                </a:extLst>
              </a:tr>
              <a:tr h="331337">
                <a:tc>
                  <a:txBody>
                    <a:bodyPr/>
                    <a:lstStyle/>
                    <a:p>
                      <a:pPr algn="l" fontAlgn="t"/>
                      <a:r>
                        <a:rPr lang="en-IN" sz="1600" u="none" dirty="0" err="1">
                          <a:effectLst/>
                        </a:rPr>
                        <a:t>issubset</a:t>
                      </a:r>
                      <a:r>
                        <a:rPr lang="en-IN" sz="1600" u="none" dirty="0">
                          <a:effectLst/>
                        </a:rPr>
                        <a:t>()</a:t>
                      </a:r>
                    </a:p>
                  </a:txBody>
                  <a:tcPr marL="42075"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rPr>
                        <a:t>Returns whether another set contains this set or not</a:t>
                      </a:r>
                    </a:p>
                  </a:txBody>
                  <a:tcPr marL="21038"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50076078"/>
                  </a:ext>
                </a:extLst>
              </a:tr>
              <a:tr h="331337">
                <a:tc>
                  <a:txBody>
                    <a:bodyPr/>
                    <a:lstStyle/>
                    <a:p>
                      <a:pPr algn="l" fontAlgn="t"/>
                      <a:r>
                        <a:rPr lang="en-IN" sz="1600" u="none" dirty="0" err="1">
                          <a:effectLst/>
                        </a:rPr>
                        <a:t>issuperset</a:t>
                      </a:r>
                      <a:r>
                        <a:rPr lang="en-IN" sz="1600" u="none" dirty="0">
                          <a:effectLst/>
                        </a:rPr>
                        <a:t>()</a:t>
                      </a:r>
                    </a:p>
                  </a:txBody>
                  <a:tcPr marL="42075"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dirty="0">
                          <a:effectLst/>
                        </a:rPr>
                        <a:t>Returns whether this set contains another set or not</a:t>
                      </a:r>
                    </a:p>
                  </a:txBody>
                  <a:tcPr marL="21038"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99368122"/>
                  </a:ext>
                </a:extLst>
              </a:tr>
              <a:tr h="195789">
                <a:tc>
                  <a:txBody>
                    <a:bodyPr/>
                    <a:lstStyle/>
                    <a:p>
                      <a:pPr algn="l" fontAlgn="t"/>
                      <a:r>
                        <a:rPr lang="en-IN" sz="1600" u="none" dirty="0">
                          <a:effectLst/>
                        </a:rPr>
                        <a:t>pop()</a:t>
                      </a:r>
                    </a:p>
                  </a:txBody>
                  <a:tcPr marL="42075"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rPr>
                        <a:t>Removes an element from the set</a:t>
                      </a:r>
                    </a:p>
                  </a:txBody>
                  <a:tcPr marL="21038"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17878598"/>
                  </a:ext>
                </a:extLst>
              </a:tr>
              <a:tr h="195789">
                <a:tc>
                  <a:txBody>
                    <a:bodyPr/>
                    <a:lstStyle/>
                    <a:p>
                      <a:pPr algn="l" fontAlgn="t"/>
                      <a:r>
                        <a:rPr lang="en-IN" sz="1600" u="none" dirty="0">
                          <a:effectLst/>
                        </a:rPr>
                        <a:t>remove()</a:t>
                      </a:r>
                    </a:p>
                  </a:txBody>
                  <a:tcPr marL="42075"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600" dirty="0">
                          <a:effectLst/>
                        </a:rPr>
                        <a:t>Removes the specified element</a:t>
                      </a:r>
                    </a:p>
                  </a:txBody>
                  <a:tcPr marL="21038"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418993464"/>
                  </a:ext>
                </a:extLst>
              </a:tr>
              <a:tr h="331337">
                <a:tc>
                  <a:txBody>
                    <a:bodyPr/>
                    <a:lstStyle/>
                    <a:p>
                      <a:pPr algn="l" fontAlgn="t"/>
                      <a:r>
                        <a:rPr lang="en-IN" sz="1600" u="none" dirty="0" err="1">
                          <a:effectLst/>
                        </a:rPr>
                        <a:t>symmetric_difference</a:t>
                      </a:r>
                      <a:r>
                        <a:rPr lang="en-IN" sz="1600" u="none" dirty="0">
                          <a:effectLst/>
                        </a:rPr>
                        <a:t>()</a:t>
                      </a:r>
                    </a:p>
                  </a:txBody>
                  <a:tcPr marL="42075"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rPr>
                        <a:t>Returns a set with the symmetric differences of two sets</a:t>
                      </a:r>
                    </a:p>
                  </a:txBody>
                  <a:tcPr marL="21038"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47302799"/>
                  </a:ext>
                </a:extLst>
              </a:tr>
              <a:tr h="331337">
                <a:tc>
                  <a:txBody>
                    <a:bodyPr/>
                    <a:lstStyle/>
                    <a:p>
                      <a:pPr algn="l" fontAlgn="t"/>
                      <a:r>
                        <a:rPr lang="en-IN" sz="1600" u="none" dirty="0" err="1">
                          <a:effectLst/>
                        </a:rPr>
                        <a:t>symmetric_difference_update</a:t>
                      </a:r>
                      <a:r>
                        <a:rPr lang="en-IN" sz="1600" u="none" dirty="0">
                          <a:effectLst/>
                        </a:rPr>
                        <a:t>()</a:t>
                      </a:r>
                    </a:p>
                  </a:txBody>
                  <a:tcPr marL="42075"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dirty="0">
                          <a:effectLst/>
                        </a:rPr>
                        <a:t>inserts the symmetric differences from this set and another</a:t>
                      </a:r>
                    </a:p>
                  </a:txBody>
                  <a:tcPr marL="21038"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236765663"/>
                  </a:ext>
                </a:extLst>
              </a:tr>
              <a:tr h="331337">
                <a:tc>
                  <a:txBody>
                    <a:bodyPr/>
                    <a:lstStyle/>
                    <a:p>
                      <a:pPr algn="l" fontAlgn="t"/>
                      <a:r>
                        <a:rPr lang="en-IN" sz="1600" u="none" dirty="0">
                          <a:effectLst/>
                        </a:rPr>
                        <a:t>union()</a:t>
                      </a:r>
                    </a:p>
                  </a:txBody>
                  <a:tcPr marL="42075"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rPr>
                        <a:t>Return a set containing the union of sets</a:t>
                      </a:r>
                    </a:p>
                  </a:txBody>
                  <a:tcPr marL="21038"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34462651"/>
                  </a:ext>
                </a:extLst>
              </a:tr>
              <a:tr h="331337">
                <a:tc>
                  <a:txBody>
                    <a:bodyPr/>
                    <a:lstStyle/>
                    <a:p>
                      <a:pPr algn="l" fontAlgn="t"/>
                      <a:r>
                        <a:rPr lang="en-IN" sz="1600" u="none" dirty="0">
                          <a:effectLst/>
                        </a:rPr>
                        <a:t>update()</a:t>
                      </a:r>
                    </a:p>
                  </a:txBody>
                  <a:tcPr marL="42075"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600" dirty="0">
                          <a:effectLst/>
                        </a:rPr>
                        <a:t>Update the set with the union of this set and others</a:t>
                      </a:r>
                    </a:p>
                  </a:txBody>
                  <a:tcPr marL="21038" marR="21038" marT="21038" marB="210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387584334"/>
                  </a:ext>
                </a:extLst>
              </a:tr>
            </a:tbl>
          </a:graphicData>
        </a:graphic>
      </p:graphicFrame>
    </p:spTree>
    <p:extLst>
      <p:ext uri="{BB962C8B-B14F-4D97-AF65-F5344CB8AC3E}">
        <p14:creationId xmlns:p14="http://schemas.microsoft.com/office/powerpoint/2010/main" val="2159765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E24F-3EA9-4EB1-B47D-66E05BA9B1A2}"/>
              </a:ext>
            </a:extLst>
          </p:cNvPr>
          <p:cNvSpPr>
            <a:spLocks noGrp="1"/>
          </p:cNvSpPr>
          <p:nvPr>
            <p:ph type="title"/>
          </p:nvPr>
        </p:nvSpPr>
        <p:spPr/>
        <p:txBody>
          <a:bodyPr/>
          <a:lstStyle/>
          <a:p>
            <a:r>
              <a:rPr lang="en-US" dirty="0"/>
              <a:t>PYTHON DICTIONARY</a:t>
            </a:r>
            <a:endParaRPr lang="en-IN" dirty="0"/>
          </a:p>
        </p:txBody>
      </p:sp>
      <p:sp>
        <p:nvSpPr>
          <p:cNvPr id="3" name="Content Placeholder 2">
            <a:extLst>
              <a:ext uri="{FF2B5EF4-FFF2-40B4-BE49-F238E27FC236}">
                <a16:creationId xmlns:a16="http://schemas.microsoft.com/office/drawing/2014/main" id="{EA089452-D785-4220-AA58-C903C66F40B7}"/>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Dictionaries are used to store data values in </a:t>
            </a:r>
            <a:r>
              <a:rPr lang="en-US" b="0" i="0" dirty="0" err="1">
                <a:solidFill>
                  <a:srgbClr val="000000"/>
                </a:solidFill>
                <a:effectLst/>
                <a:latin typeface="Verdana" panose="020B0604030504040204" pitchFamily="34" charset="0"/>
              </a:rPr>
              <a:t>key:value</a:t>
            </a:r>
            <a:r>
              <a:rPr lang="en-US" b="0" i="0" dirty="0">
                <a:solidFill>
                  <a:srgbClr val="000000"/>
                </a:solidFill>
                <a:effectLst/>
                <a:latin typeface="Verdana" panose="020B0604030504040204" pitchFamily="34" charset="0"/>
              </a:rPr>
              <a:t> pairs.</a:t>
            </a:r>
          </a:p>
          <a:p>
            <a:pPr algn="l"/>
            <a:r>
              <a:rPr lang="en-US" b="0" i="0" dirty="0">
                <a:solidFill>
                  <a:srgbClr val="000000"/>
                </a:solidFill>
                <a:effectLst/>
                <a:latin typeface="Verdana" panose="020B0604030504040204" pitchFamily="34" charset="0"/>
              </a:rPr>
              <a:t>A dictionary is a collection which is ordered*, changeable and does not allow duplicates.</a:t>
            </a:r>
          </a:p>
          <a:p>
            <a:pPr algn="l"/>
            <a:r>
              <a:rPr lang="en-US" b="0" i="0" dirty="0">
                <a:solidFill>
                  <a:srgbClr val="000000"/>
                </a:solidFill>
                <a:effectLst/>
                <a:latin typeface="Verdana" panose="020B0604030504040204" pitchFamily="34" charset="0"/>
              </a:rPr>
              <a:t>Dictionaries are written with curly brackets, and have keys and values</a:t>
            </a:r>
          </a:p>
          <a:p>
            <a:pPr algn="l"/>
            <a:r>
              <a:rPr lang="en-US" b="0" i="0" dirty="0">
                <a:solidFill>
                  <a:srgbClr val="000000"/>
                </a:solidFill>
                <a:effectLst/>
                <a:latin typeface="Verdana" panose="020B0604030504040204" pitchFamily="34" charset="0"/>
              </a:rPr>
              <a:t>Dictionary items are ordered, changeable, and does not allow duplicates.</a:t>
            </a:r>
          </a:p>
          <a:p>
            <a:pPr algn="l"/>
            <a:r>
              <a:rPr lang="en-US" b="0" i="0" dirty="0">
                <a:solidFill>
                  <a:srgbClr val="000000"/>
                </a:solidFill>
                <a:effectLst/>
                <a:latin typeface="Verdana" panose="020B0604030504040204" pitchFamily="34" charset="0"/>
              </a:rPr>
              <a:t>Dictionary items are presented in </a:t>
            </a:r>
            <a:r>
              <a:rPr lang="en-US" b="0" i="0" dirty="0" err="1">
                <a:solidFill>
                  <a:srgbClr val="000000"/>
                </a:solidFill>
                <a:effectLst/>
                <a:latin typeface="Verdana" panose="020B0604030504040204" pitchFamily="34" charset="0"/>
              </a:rPr>
              <a:t>key:value</a:t>
            </a:r>
            <a:r>
              <a:rPr lang="en-US" b="0" i="0" dirty="0">
                <a:solidFill>
                  <a:srgbClr val="000000"/>
                </a:solidFill>
                <a:effectLst/>
                <a:latin typeface="Verdana" panose="020B0604030504040204" pitchFamily="34" charset="0"/>
              </a:rPr>
              <a:t> pairs, and can be referred to by using the key name.</a:t>
            </a:r>
          </a:p>
          <a:p>
            <a:endParaRPr lang="en-IN" dirty="0"/>
          </a:p>
        </p:txBody>
      </p:sp>
    </p:spTree>
    <p:extLst>
      <p:ext uri="{BB962C8B-B14F-4D97-AF65-F5344CB8AC3E}">
        <p14:creationId xmlns:p14="http://schemas.microsoft.com/office/powerpoint/2010/main" val="3545175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445B0-52E0-47EA-8AE0-81EB43376116}"/>
              </a:ext>
            </a:extLst>
          </p:cNvPr>
          <p:cNvSpPr>
            <a:spLocks noGrp="1"/>
          </p:cNvSpPr>
          <p:nvPr>
            <p:ph type="title"/>
          </p:nvPr>
        </p:nvSpPr>
        <p:spPr/>
        <p:txBody>
          <a:bodyPr/>
          <a:lstStyle/>
          <a:p>
            <a:r>
              <a:rPr lang="en-US" dirty="0"/>
              <a:t>DICTIONARY ITEMS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2D990DB-964F-48A2-B81F-1BC3D639BC1D}"/>
              </a:ext>
            </a:extLst>
          </p:cNvPr>
          <p:cNvSpPr>
            <a:spLocks noGrp="1"/>
          </p:cNvSpPr>
          <p:nvPr>
            <p:ph idx="1"/>
          </p:nvPr>
        </p:nvSpPr>
        <p:spPr/>
        <p:txBody>
          <a:bodyPr/>
          <a:lstStyle/>
          <a:p>
            <a:pPr marL="0" indent="0">
              <a:buNone/>
            </a:pPr>
            <a:r>
              <a:rPr lang="en-US" b="0" i="0" dirty="0" err="1">
                <a:solidFill>
                  <a:srgbClr val="000000"/>
                </a:solidFill>
                <a:effectLst/>
                <a:latin typeface="Consolas" panose="020B0609020204030204" pitchFamily="49" charset="0"/>
              </a:rPr>
              <a:t>thisdict</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"brand"</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"Ford"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"model"</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"Mustang"</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"year"</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1964</a:t>
            </a:r>
            <a:br>
              <a:rPr lang="en-US" dirty="0"/>
            </a:br>
            <a:r>
              <a:rPr lang="en-US" dirty="0"/>
              <a:t>                    </a:t>
            </a:r>
            <a:r>
              <a:rPr lang="en-US" b="0" i="0" dirty="0">
                <a:solidFill>
                  <a:srgbClr val="000000"/>
                </a:solidFill>
                <a:effectLst/>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algn="l"/>
            <a:r>
              <a:rPr lang="en-US" b="0" i="0" dirty="0">
                <a:solidFill>
                  <a:srgbClr val="000000"/>
                </a:solidFill>
                <a:effectLst/>
                <a:latin typeface="Verdana" panose="020B0604030504040204" pitchFamily="34" charset="0"/>
              </a:rPr>
              <a:t>Dictionary items are ordered, changeable, and does not allow duplicates.</a:t>
            </a:r>
          </a:p>
          <a:p>
            <a:pPr algn="l"/>
            <a:r>
              <a:rPr lang="en-US" b="0" i="0" dirty="0">
                <a:solidFill>
                  <a:srgbClr val="000000"/>
                </a:solidFill>
                <a:effectLst/>
                <a:latin typeface="Verdana" panose="020B0604030504040204" pitchFamily="34" charset="0"/>
              </a:rPr>
              <a:t>Dictionary items are presented in </a:t>
            </a:r>
            <a:r>
              <a:rPr lang="en-US" b="0" i="0" dirty="0" err="1">
                <a:solidFill>
                  <a:srgbClr val="000000"/>
                </a:solidFill>
                <a:effectLst/>
                <a:latin typeface="Verdana" panose="020B0604030504040204" pitchFamily="34" charset="0"/>
              </a:rPr>
              <a:t>key:value</a:t>
            </a:r>
            <a:r>
              <a:rPr lang="en-US" b="0" i="0" dirty="0">
                <a:solidFill>
                  <a:srgbClr val="000000"/>
                </a:solidFill>
                <a:effectLst/>
                <a:latin typeface="Verdana" panose="020B0604030504040204" pitchFamily="34" charset="0"/>
              </a:rPr>
              <a:t> pairs, and can be referred to by using the key name.</a:t>
            </a:r>
          </a:p>
          <a:p>
            <a:pPr marL="0" indent="0">
              <a:buNone/>
            </a:pPr>
            <a:endParaRPr lang="en-IN" dirty="0"/>
          </a:p>
        </p:txBody>
      </p:sp>
    </p:spTree>
    <p:extLst>
      <p:ext uri="{BB962C8B-B14F-4D97-AF65-F5344CB8AC3E}">
        <p14:creationId xmlns:p14="http://schemas.microsoft.com/office/powerpoint/2010/main" val="1414376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AFA8B8B-BAC0-45EC-B7D0-E8E2D095F7D4}"/>
              </a:ext>
            </a:extLst>
          </p:cNvPr>
          <p:cNvGraphicFramePr>
            <a:graphicFrameLocks noGrp="1"/>
          </p:cNvGraphicFramePr>
          <p:nvPr>
            <p:extLst>
              <p:ext uri="{D42A27DB-BD31-4B8C-83A1-F6EECF244321}">
                <p14:modId xmlns:p14="http://schemas.microsoft.com/office/powerpoint/2010/main" val="3347604205"/>
              </p:ext>
            </p:extLst>
          </p:nvPr>
        </p:nvGraphicFramePr>
        <p:xfrm>
          <a:off x="923278" y="363984"/>
          <a:ext cx="9632272" cy="6156498"/>
        </p:xfrm>
        <a:graphic>
          <a:graphicData uri="http://schemas.openxmlformats.org/drawingml/2006/table">
            <a:tbl>
              <a:tblPr/>
              <a:tblGrid>
                <a:gridCol w="4816136">
                  <a:extLst>
                    <a:ext uri="{9D8B030D-6E8A-4147-A177-3AD203B41FA5}">
                      <a16:colId xmlns:a16="http://schemas.microsoft.com/office/drawing/2014/main" val="3827925077"/>
                    </a:ext>
                  </a:extLst>
                </a:gridCol>
                <a:gridCol w="4816136">
                  <a:extLst>
                    <a:ext uri="{9D8B030D-6E8A-4147-A177-3AD203B41FA5}">
                      <a16:colId xmlns:a16="http://schemas.microsoft.com/office/drawing/2014/main" val="2157039916"/>
                    </a:ext>
                  </a:extLst>
                </a:gridCol>
              </a:tblGrid>
              <a:tr h="305905">
                <a:tc>
                  <a:txBody>
                    <a:bodyPr/>
                    <a:lstStyle/>
                    <a:p>
                      <a:pPr algn="l" fontAlgn="t"/>
                      <a:r>
                        <a:rPr lang="en-IN" sz="1600" dirty="0">
                          <a:effectLst/>
                        </a:rPr>
                        <a:t>Method</a:t>
                      </a:r>
                    </a:p>
                  </a:txBody>
                  <a:tcPr marL="60885" marR="30443" marT="30443" marB="3044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600">
                          <a:effectLst/>
                        </a:rPr>
                        <a:t>Description</a:t>
                      </a:r>
                    </a:p>
                  </a:txBody>
                  <a:tcPr marL="30443" marR="30443" marT="30443" marB="3044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96546977"/>
                  </a:ext>
                </a:extLst>
              </a:tr>
              <a:tr h="517764">
                <a:tc>
                  <a:txBody>
                    <a:bodyPr/>
                    <a:lstStyle/>
                    <a:p>
                      <a:pPr algn="l" fontAlgn="t"/>
                      <a:r>
                        <a:rPr lang="en-IN" sz="1600" dirty="0">
                          <a:effectLst/>
                          <a:hlinkClick r:id="rId2"/>
                        </a:rPr>
                        <a:t>clear()</a:t>
                      </a:r>
                      <a:endParaRPr lang="en-IN" sz="1600" dirty="0">
                        <a:effectLst/>
                      </a:endParaRPr>
                    </a:p>
                  </a:txBody>
                  <a:tcPr marL="60885" marR="30443" marT="30443" marB="3044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Removes all the elements from the dictionary</a:t>
                      </a:r>
                    </a:p>
                  </a:txBody>
                  <a:tcPr marL="30443" marR="30443" marT="30443" marB="3044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469382821"/>
                  </a:ext>
                </a:extLst>
              </a:tr>
              <a:tr h="305905">
                <a:tc>
                  <a:txBody>
                    <a:bodyPr/>
                    <a:lstStyle/>
                    <a:p>
                      <a:pPr algn="l" fontAlgn="t"/>
                      <a:r>
                        <a:rPr lang="en-IN" sz="1600" dirty="0">
                          <a:effectLst/>
                          <a:hlinkClick r:id="rId3"/>
                        </a:rPr>
                        <a:t>copy()</a:t>
                      </a:r>
                      <a:endParaRPr lang="en-IN" sz="1600" dirty="0">
                        <a:effectLst/>
                      </a:endParaRPr>
                    </a:p>
                  </a:txBody>
                  <a:tcPr marL="60885" marR="30443" marT="30443" marB="3044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Returns a copy of the dictionary</a:t>
                      </a:r>
                    </a:p>
                  </a:txBody>
                  <a:tcPr marL="30443" marR="30443" marT="30443" marB="3044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84681261"/>
                  </a:ext>
                </a:extLst>
              </a:tr>
              <a:tr h="517764">
                <a:tc>
                  <a:txBody>
                    <a:bodyPr/>
                    <a:lstStyle/>
                    <a:p>
                      <a:pPr algn="l" fontAlgn="t"/>
                      <a:r>
                        <a:rPr lang="en-IN" sz="1600" dirty="0" err="1">
                          <a:effectLst/>
                          <a:hlinkClick r:id="rId4"/>
                        </a:rPr>
                        <a:t>fromkeys</a:t>
                      </a:r>
                      <a:r>
                        <a:rPr lang="en-IN" sz="1600" dirty="0">
                          <a:effectLst/>
                          <a:hlinkClick r:id="rId4"/>
                        </a:rPr>
                        <a:t>()</a:t>
                      </a:r>
                      <a:endParaRPr lang="en-IN" sz="1600" dirty="0">
                        <a:effectLst/>
                      </a:endParaRPr>
                    </a:p>
                  </a:txBody>
                  <a:tcPr marL="60885" marR="30443" marT="30443" marB="3044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Returns a dictionary with the specified keys and value</a:t>
                      </a:r>
                    </a:p>
                  </a:txBody>
                  <a:tcPr marL="30443" marR="30443" marT="30443" marB="3044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803405355"/>
                  </a:ext>
                </a:extLst>
              </a:tr>
              <a:tr h="517764">
                <a:tc>
                  <a:txBody>
                    <a:bodyPr/>
                    <a:lstStyle/>
                    <a:p>
                      <a:pPr algn="l" fontAlgn="t"/>
                      <a:r>
                        <a:rPr lang="en-IN" sz="1600" dirty="0">
                          <a:effectLst/>
                          <a:hlinkClick r:id="rId5"/>
                        </a:rPr>
                        <a:t>get()</a:t>
                      </a:r>
                      <a:endParaRPr lang="en-IN" sz="1600" dirty="0">
                        <a:effectLst/>
                      </a:endParaRPr>
                    </a:p>
                  </a:txBody>
                  <a:tcPr marL="60885" marR="30443" marT="30443" marB="3044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Returns the value of the specified key</a:t>
                      </a:r>
                    </a:p>
                  </a:txBody>
                  <a:tcPr marL="30443" marR="30443" marT="30443" marB="3044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43435677"/>
                  </a:ext>
                </a:extLst>
              </a:tr>
              <a:tr h="517764">
                <a:tc>
                  <a:txBody>
                    <a:bodyPr/>
                    <a:lstStyle/>
                    <a:p>
                      <a:pPr algn="l" fontAlgn="t"/>
                      <a:r>
                        <a:rPr lang="en-IN" sz="1600" dirty="0">
                          <a:effectLst/>
                          <a:hlinkClick r:id="rId6"/>
                        </a:rPr>
                        <a:t>items()</a:t>
                      </a:r>
                      <a:endParaRPr lang="en-IN" sz="1600" dirty="0">
                        <a:effectLst/>
                      </a:endParaRPr>
                    </a:p>
                  </a:txBody>
                  <a:tcPr marL="60885" marR="30443" marT="30443" marB="3044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Returns a list containing a tuple for each key value pair</a:t>
                      </a:r>
                    </a:p>
                  </a:txBody>
                  <a:tcPr marL="30443" marR="30443" marT="30443" marB="3044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728099428"/>
                  </a:ext>
                </a:extLst>
              </a:tr>
              <a:tr h="517764">
                <a:tc>
                  <a:txBody>
                    <a:bodyPr/>
                    <a:lstStyle/>
                    <a:p>
                      <a:pPr algn="l" fontAlgn="t"/>
                      <a:r>
                        <a:rPr lang="en-IN" sz="1600" dirty="0">
                          <a:effectLst/>
                          <a:hlinkClick r:id="rId7"/>
                        </a:rPr>
                        <a:t>keys()</a:t>
                      </a:r>
                      <a:endParaRPr lang="en-IN" sz="1600" dirty="0">
                        <a:effectLst/>
                      </a:endParaRPr>
                    </a:p>
                  </a:txBody>
                  <a:tcPr marL="60885" marR="30443" marT="30443" marB="3044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Returns a list containing the dictionary's keys</a:t>
                      </a:r>
                    </a:p>
                  </a:txBody>
                  <a:tcPr marL="30443" marR="30443" marT="30443" marB="3044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76258662"/>
                  </a:ext>
                </a:extLst>
              </a:tr>
              <a:tr h="517764">
                <a:tc>
                  <a:txBody>
                    <a:bodyPr/>
                    <a:lstStyle/>
                    <a:p>
                      <a:pPr algn="l" fontAlgn="t"/>
                      <a:r>
                        <a:rPr lang="en-IN" sz="1600" dirty="0">
                          <a:effectLst/>
                          <a:hlinkClick r:id="rId8"/>
                        </a:rPr>
                        <a:t>pop()</a:t>
                      </a:r>
                      <a:endParaRPr lang="en-IN" sz="1600" dirty="0">
                        <a:effectLst/>
                      </a:endParaRPr>
                    </a:p>
                  </a:txBody>
                  <a:tcPr marL="60885" marR="30443" marT="30443" marB="3044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Removes the element with the specified key</a:t>
                      </a:r>
                    </a:p>
                  </a:txBody>
                  <a:tcPr marL="30443" marR="30443" marT="30443" marB="3044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531341933"/>
                  </a:ext>
                </a:extLst>
              </a:tr>
              <a:tr h="517764">
                <a:tc>
                  <a:txBody>
                    <a:bodyPr/>
                    <a:lstStyle/>
                    <a:p>
                      <a:pPr algn="l" fontAlgn="t"/>
                      <a:r>
                        <a:rPr lang="en-IN" sz="1600" dirty="0" err="1">
                          <a:effectLst/>
                          <a:hlinkClick r:id="rId9"/>
                        </a:rPr>
                        <a:t>popitem</a:t>
                      </a:r>
                      <a:r>
                        <a:rPr lang="en-IN" sz="1600" dirty="0">
                          <a:effectLst/>
                          <a:hlinkClick r:id="rId9"/>
                        </a:rPr>
                        <a:t>()</a:t>
                      </a:r>
                      <a:endParaRPr lang="en-IN" sz="1600" dirty="0">
                        <a:effectLst/>
                      </a:endParaRPr>
                    </a:p>
                  </a:txBody>
                  <a:tcPr marL="60885" marR="30443" marT="30443" marB="3044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rPr>
                        <a:t>Removes the last inserted key-value pair</a:t>
                      </a:r>
                    </a:p>
                  </a:txBody>
                  <a:tcPr marL="30443" marR="30443" marT="30443" marB="3044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24510269"/>
                  </a:ext>
                </a:extLst>
              </a:tr>
              <a:tr h="729623">
                <a:tc>
                  <a:txBody>
                    <a:bodyPr/>
                    <a:lstStyle/>
                    <a:p>
                      <a:pPr algn="l" fontAlgn="t"/>
                      <a:r>
                        <a:rPr lang="en-IN" sz="1600">
                          <a:effectLst/>
                          <a:hlinkClick r:id="rId10"/>
                        </a:rPr>
                        <a:t>setdefault()</a:t>
                      </a:r>
                      <a:endParaRPr lang="en-IN" sz="1600">
                        <a:effectLst/>
                      </a:endParaRPr>
                    </a:p>
                  </a:txBody>
                  <a:tcPr marL="60885" marR="30443" marT="30443" marB="3044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dirty="0">
                          <a:effectLst/>
                        </a:rPr>
                        <a:t>Returns the value of the specified key. If the key does not exist: insert the key, with the specified value</a:t>
                      </a:r>
                    </a:p>
                  </a:txBody>
                  <a:tcPr marL="30443" marR="30443" marT="30443" marB="3044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276677368"/>
                  </a:ext>
                </a:extLst>
              </a:tr>
              <a:tr h="517764">
                <a:tc>
                  <a:txBody>
                    <a:bodyPr/>
                    <a:lstStyle/>
                    <a:p>
                      <a:pPr algn="l" fontAlgn="t"/>
                      <a:r>
                        <a:rPr lang="en-IN" sz="1600">
                          <a:effectLst/>
                          <a:hlinkClick r:id="rId11"/>
                        </a:rPr>
                        <a:t>update()</a:t>
                      </a:r>
                      <a:endParaRPr lang="en-IN" sz="1600">
                        <a:effectLst/>
                      </a:endParaRPr>
                    </a:p>
                  </a:txBody>
                  <a:tcPr marL="60885" marR="30443" marT="30443" marB="3044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rPr>
                        <a:t>Updates the dictionary with the specified key-value pairs</a:t>
                      </a:r>
                    </a:p>
                  </a:txBody>
                  <a:tcPr marL="30443" marR="30443" marT="30443" marB="3044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558366"/>
                  </a:ext>
                </a:extLst>
              </a:tr>
              <a:tr h="517764">
                <a:tc>
                  <a:txBody>
                    <a:bodyPr/>
                    <a:lstStyle/>
                    <a:p>
                      <a:pPr algn="l" fontAlgn="t"/>
                      <a:r>
                        <a:rPr lang="en-IN" sz="1600" dirty="0">
                          <a:effectLst/>
                          <a:hlinkClick r:id="rId12"/>
                        </a:rPr>
                        <a:t>values()</a:t>
                      </a:r>
                      <a:endParaRPr lang="en-IN" sz="1600" dirty="0">
                        <a:effectLst/>
                      </a:endParaRPr>
                    </a:p>
                  </a:txBody>
                  <a:tcPr marL="60885" marR="30443" marT="30443" marB="3044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600" dirty="0">
                          <a:effectLst/>
                        </a:rPr>
                        <a:t>Returns a list of all the values in the dictionary</a:t>
                      </a:r>
                    </a:p>
                  </a:txBody>
                  <a:tcPr marL="30443" marR="30443" marT="30443" marB="3044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782277585"/>
                  </a:ext>
                </a:extLst>
              </a:tr>
            </a:tbl>
          </a:graphicData>
        </a:graphic>
      </p:graphicFrame>
      <p:sp>
        <p:nvSpPr>
          <p:cNvPr id="3" name="Rectangle 1">
            <a:extLst>
              <a:ext uri="{FF2B5EF4-FFF2-40B4-BE49-F238E27FC236}">
                <a16:creationId xmlns:a16="http://schemas.microsoft.com/office/drawing/2014/main" id="{0358E0BC-6233-4E1A-BBE2-B7E11BB06B4C}"/>
              </a:ext>
            </a:extLst>
          </p:cNvPr>
          <p:cNvSpPr>
            <a:spLocks noChangeArrowheads="1"/>
          </p:cNvSpPr>
          <p:nvPr/>
        </p:nvSpPr>
        <p:spPr bwMode="auto">
          <a:xfrm>
            <a:off x="3040063" y="21590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1568" tIns="126960" rIns="-101568" bIns="12696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099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CF7F-67B4-4290-A7BB-76A2B52EEB80}"/>
              </a:ext>
            </a:extLst>
          </p:cNvPr>
          <p:cNvSpPr>
            <a:spLocks noGrp="1"/>
          </p:cNvSpPr>
          <p:nvPr>
            <p:ph type="title"/>
          </p:nvPr>
        </p:nvSpPr>
        <p:spPr/>
        <p:txBody>
          <a:bodyPr/>
          <a:lstStyle/>
          <a:p>
            <a:r>
              <a:rPr lang="en-US" dirty="0"/>
              <a:t>WHY PYTHON?</a:t>
            </a:r>
            <a:endParaRPr lang="en-IN" dirty="0"/>
          </a:p>
        </p:txBody>
      </p:sp>
      <p:sp>
        <p:nvSpPr>
          <p:cNvPr id="3" name="Content Placeholder 2">
            <a:extLst>
              <a:ext uri="{FF2B5EF4-FFF2-40B4-BE49-F238E27FC236}">
                <a16:creationId xmlns:a16="http://schemas.microsoft.com/office/drawing/2014/main" id="{4C78B974-CEE9-4E4B-9329-893CD464D7A3}"/>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Python works on different platforms (Windows, Mac, Linux, Raspberry Pi, </a:t>
            </a:r>
            <a:r>
              <a:rPr lang="en-US" b="0" i="0" dirty="0" err="1">
                <a:solidFill>
                  <a:srgbClr val="000000"/>
                </a:solidFill>
                <a:effectLst/>
                <a:latin typeface="Verdana" panose="020B0604030504040204" pitchFamily="34" charset="0"/>
              </a:rPr>
              <a:t>etc</a:t>
            </a:r>
            <a:r>
              <a:rPr lang="en-US" b="0" i="0" dirty="0">
                <a:solidFill>
                  <a:srgbClr val="000000"/>
                </a:solidFill>
                <a:effectLst/>
                <a:latin typeface="Verdana" panose="020B0604030504040204" pitchFamily="34" charset="0"/>
              </a:rPr>
              <a:t>).</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has a simple syntax similar to the English language.</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has syntax that allows developers to write programs with fewer lines than some other programming languages.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runs on an interpreter system, meaning that code can be executed as soon as it is written. This means that prototyping can be very quick.</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can be treated in a procedural way, an object-oriented way or a functional way.</a:t>
            </a:r>
          </a:p>
          <a:p>
            <a:pPr marL="0" indent="0">
              <a:buNone/>
            </a:pPr>
            <a:endParaRPr lang="en-IN" dirty="0"/>
          </a:p>
        </p:txBody>
      </p:sp>
    </p:spTree>
    <p:extLst>
      <p:ext uri="{BB962C8B-B14F-4D97-AF65-F5344CB8AC3E}">
        <p14:creationId xmlns:p14="http://schemas.microsoft.com/office/powerpoint/2010/main" val="528655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9452-2A5E-40A4-908E-EC6B9E98112D}"/>
              </a:ext>
            </a:extLst>
          </p:cNvPr>
          <p:cNvSpPr>
            <a:spLocks noGrp="1"/>
          </p:cNvSpPr>
          <p:nvPr>
            <p:ph type="title"/>
          </p:nvPr>
        </p:nvSpPr>
        <p:spPr/>
        <p:txBody>
          <a:bodyPr/>
          <a:lstStyle/>
          <a:p>
            <a:r>
              <a:rPr lang="en-US" dirty="0"/>
              <a:t>PYTHON SYNTAX COMPARED TO OTHER </a:t>
            </a:r>
            <a:br>
              <a:rPr lang="en-US" dirty="0"/>
            </a:br>
            <a:r>
              <a:rPr lang="en-US" dirty="0"/>
              <a:t>LANGUAGE SYNTAX.</a:t>
            </a:r>
            <a:endParaRPr lang="en-IN" dirty="0"/>
          </a:p>
        </p:txBody>
      </p:sp>
      <p:sp>
        <p:nvSpPr>
          <p:cNvPr id="3" name="Content Placeholder 2">
            <a:extLst>
              <a:ext uri="{FF2B5EF4-FFF2-40B4-BE49-F238E27FC236}">
                <a16:creationId xmlns:a16="http://schemas.microsoft.com/office/drawing/2014/main" id="{833DFF1D-908B-4B10-95CA-A03652A4559D}"/>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Python was designed for readability, and has some similarities to the English language with influence from mathematics.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uses new lines to complete a command, as opposed to other programming languages which often use semicolons or parentheses.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relies on indentation, using whitespace, to define scope; such as the scope of loops, functions and classes. Other programming languages often use curly-brackets for this purpose.</a:t>
            </a:r>
          </a:p>
          <a:p>
            <a:pPr marL="0" indent="0">
              <a:buNone/>
            </a:pPr>
            <a:endParaRPr lang="en-IN" dirty="0"/>
          </a:p>
        </p:txBody>
      </p:sp>
    </p:spTree>
    <p:extLst>
      <p:ext uri="{BB962C8B-B14F-4D97-AF65-F5344CB8AC3E}">
        <p14:creationId xmlns:p14="http://schemas.microsoft.com/office/powerpoint/2010/main" val="660784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997D-279E-42E8-B10B-32F9BBFC898C}"/>
              </a:ext>
            </a:extLst>
          </p:cNvPr>
          <p:cNvSpPr>
            <a:spLocks noGrp="1"/>
          </p:cNvSpPr>
          <p:nvPr>
            <p:ph type="title"/>
          </p:nvPr>
        </p:nvSpPr>
        <p:spPr/>
        <p:txBody>
          <a:bodyPr/>
          <a:lstStyle/>
          <a:p>
            <a:r>
              <a:rPr lang="en-US" dirty="0"/>
              <a:t>IMPORTANCE OF INDENTATION IN PYTHON.</a:t>
            </a:r>
            <a:endParaRPr lang="en-IN" dirty="0"/>
          </a:p>
        </p:txBody>
      </p:sp>
      <p:sp>
        <p:nvSpPr>
          <p:cNvPr id="3" name="Content Placeholder 2">
            <a:extLst>
              <a:ext uri="{FF2B5EF4-FFF2-40B4-BE49-F238E27FC236}">
                <a16:creationId xmlns:a16="http://schemas.microsoft.com/office/drawing/2014/main" id="{6AE89A4F-3695-4E8C-945C-57D282DB2AFE}"/>
              </a:ext>
            </a:extLst>
          </p:cNvPr>
          <p:cNvSpPr>
            <a:spLocks noGrp="1"/>
          </p:cNvSpPr>
          <p:nvPr>
            <p:ph idx="1"/>
          </p:nvPr>
        </p:nvSpPr>
        <p:spPr/>
        <p:txBody>
          <a:bodyPr/>
          <a:lstStyle/>
          <a:p>
            <a:pPr algn="l"/>
            <a:r>
              <a:rPr lang="en-US" b="0" i="0" dirty="0">
                <a:solidFill>
                  <a:srgbClr val="000000"/>
                </a:solidFill>
                <a:effectLst/>
                <a:latin typeface="Segoe UI" panose="020B0502040204020203" pitchFamily="34" charset="0"/>
              </a:rPr>
              <a:t>Python Indentation</a:t>
            </a:r>
          </a:p>
          <a:p>
            <a:pPr algn="l"/>
            <a:r>
              <a:rPr lang="en-US" b="0" i="0" dirty="0">
                <a:solidFill>
                  <a:srgbClr val="000000"/>
                </a:solidFill>
                <a:effectLst/>
                <a:latin typeface="Verdana" panose="020B0604030504040204" pitchFamily="34" charset="0"/>
              </a:rPr>
              <a:t>Indentation refers to the spaces at the beginning of a code line.</a:t>
            </a:r>
          </a:p>
          <a:p>
            <a:pPr algn="l"/>
            <a:r>
              <a:rPr lang="en-US" b="0" i="0" dirty="0">
                <a:solidFill>
                  <a:srgbClr val="000000"/>
                </a:solidFill>
                <a:effectLst/>
                <a:latin typeface="Verdana" panose="020B0604030504040204" pitchFamily="34" charset="0"/>
              </a:rPr>
              <a:t>Where in other programming languages the indentation in code is for readability only, the indentation in Python is very important.</a:t>
            </a:r>
          </a:p>
          <a:p>
            <a:pPr algn="l"/>
            <a:r>
              <a:rPr lang="en-US" b="0" i="0" dirty="0">
                <a:solidFill>
                  <a:srgbClr val="000000"/>
                </a:solidFill>
                <a:effectLst/>
                <a:latin typeface="Verdana" panose="020B0604030504040204" pitchFamily="34" charset="0"/>
              </a:rPr>
              <a:t>Python uses indentation to indicate a block of code.</a:t>
            </a:r>
          </a:p>
          <a:p>
            <a:pPr algn="l"/>
            <a:endParaRPr lang="en-US" dirty="0">
              <a:solidFill>
                <a:srgbClr val="000000"/>
              </a:solidFill>
              <a:latin typeface="Verdana" panose="020B0604030504040204" pitchFamily="34" charset="0"/>
            </a:endParaRPr>
          </a:p>
          <a:p>
            <a:pPr algn="l"/>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 &gt;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"Five is greater than two!"</a:t>
            </a:r>
            <a:r>
              <a:rPr lang="en-US" b="0" i="0" dirty="0">
                <a:solidFill>
                  <a:srgbClr val="000000"/>
                </a:solidFill>
                <a:effectLst/>
                <a:latin typeface="Consolas" panose="020B0609020204030204" pitchFamily="49" charset="0"/>
              </a:rPr>
              <a:t>)</a:t>
            </a:r>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Python will give you an error if you skip the indentation!!</a:t>
            </a:r>
          </a:p>
          <a:p>
            <a:pPr marL="0" indent="0">
              <a:buNone/>
            </a:pPr>
            <a:endParaRPr lang="en-IN" dirty="0"/>
          </a:p>
        </p:txBody>
      </p:sp>
    </p:spTree>
    <p:extLst>
      <p:ext uri="{BB962C8B-B14F-4D97-AF65-F5344CB8AC3E}">
        <p14:creationId xmlns:p14="http://schemas.microsoft.com/office/powerpoint/2010/main" val="1689660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D2967-57C4-4687-B058-9E4228B01760}"/>
              </a:ext>
            </a:extLst>
          </p:cNvPr>
          <p:cNvSpPr>
            <a:spLocks noGrp="1"/>
          </p:cNvSpPr>
          <p:nvPr>
            <p:ph type="title"/>
          </p:nvPr>
        </p:nvSpPr>
        <p:spPr/>
        <p:txBody>
          <a:bodyPr/>
          <a:lstStyle/>
          <a:p>
            <a:r>
              <a:rPr lang="en-US" dirty="0"/>
              <a:t>APPLICATIONS OF PYTHON</a:t>
            </a:r>
            <a:endParaRPr lang="en-IN" dirty="0"/>
          </a:p>
        </p:txBody>
      </p:sp>
      <p:sp>
        <p:nvSpPr>
          <p:cNvPr id="3" name="Content Placeholder 2">
            <a:extLst>
              <a:ext uri="{FF2B5EF4-FFF2-40B4-BE49-F238E27FC236}">
                <a16:creationId xmlns:a16="http://schemas.microsoft.com/office/drawing/2014/main" id="{24C98264-92FB-43EA-B8AE-FC135C154D75}"/>
              </a:ext>
            </a:extLst>
          </p:cNvPr>
          <p:cNvSpPr>
            <a:spLocks noGrp="1"/>
          </p:cNvSpPr>
          <p:nvPr>
            <p:ph idx="1"/>
          </p:nvPr>
        </p:nvSpPr>
        <p:spPr>
          <a:xfrm>
            <a:off x="677334" y="1260629"/>
            <a:ext cx="8596668" cy="5459767"/>
          </a:xfrm>
        </p:spPr>
        <p:txBody>
          <a:bodyPr>
            <a:normAutofit fontScale="92500" lnSpcReduction="10000"/>
          </a:bodyPr>
          <a:lstStyle/>
          <a:p>
            <a:pPr algn="just">
              <a:buFont typeface="Arial" panose="020B0604020202020204" pitchFamily="34" charset="0"/>
              <a:buChar char="•"/>
            </a:pPr>
            <a:r>
              <a:rPr lang="en-US" b="1" i="0" dirty="0">
                <a:solidFill>
                  <a:srgbClr val="000000"/>
                </a:solidFill>
                <a:effectLst/>
                <a:latin typeface="Arial" panose="020B0604020202020204" pitchFamily="34" charset="0"/>
              </a:rPr>
              <a:t>Easy-to-learn</a:t>
            </a:r>
            <a:r>
              <a:rPr lang="en-US" b="0" i="0" dirty="0">
                <a:solidFill>
                  <a:srgbClr val="000000"/>
                </a:solidFill>
                <a:effectLst/>
                <a:latin typeface="Arial" panose="020B0604020202020204" pitchFamily="34" charset="0"/>
              </a:rPr>
              <a:t> − Python has few keywords, simple structure, and a clearly defined syntax. This allows the student to pick up the language quickly.</a:t>
            </a:r>
          </a:p>
          <a:p>
            <a:pPr algn="just">
              <a:buFont typeface="Arial" panose="020B0604020202020204" pitchFamily="34" charset="0"/>
              <a:buChar char="•"/>
            </a:pPr>
            <a:r>
              <a:rPr lang="en-US" b="1" i="0" dirty="0">
                <a:solidFill>
                  <a:srgbClr val="000000"/>
                </a:solidFill>
                <a:effectLst/>
                <a:latin typeface="Arial" panose="020B0604020202020204" pitchFamily="34" charset="0"/>
              </a:rPr>
              <a:t>Easy-to-read</a:t>
            </a:r>
            <a:r>
              <a:rPr lang="en-US" b="0" i="0" dirty="0">
                <a:solidFill>
                  <a:srgbClr val="000000"/>
                </a:solidFill>
                <a:effectLst/>
                <a:latin typeface="Arial" panose="020B0604020202020204" pitchFamily="34" charset="0"/>
              </a:rPr>
              <a:t> − Python code is more clearly defined and visible to the eyes.</a:t>
            </a:r>
          </a:p>
          <a:p>
            <a:pPr algn="just">
              <a:buFont typeface="Arial" panose="020B0604020202020204" pitchFamily="34" charset="0"/>
              <a:buChar char="•"/>
            </a:pPr>
            <a:r>
              <a:rPr lang="en-US" b="1" i="0" dirty="0">
                <a:solidFill>
                  <a:srgbClr val="000000"/>
                </a:solidFill>
                <a:effectLst/>
                <a:latin typeface="Arial" panose="020B0604020202020204" pitchFamily="34" charset="0"/>
              </a:rPr>
              <a:t>Easy-to-maintain</a:t>
            </a:r>
            <a:r>
              <a:rPr lang="en-US" b="0" i="0" dirty="0">
                <a:solidFill>
                  <a:srgbClr val="000000"/>
                </a:solidFill>
                <a:effectLst/>
                <a:latin typeface="Arial" panose="020B0604020202020204" pitchFamily="34" charset="0"/>
              </a:rPr>
              <a:t> − Python's source code is fairly easy-to-maintain.</a:t>
            </a:r>
          </a:p>
          <a:p>
            <a:pPr algn="just">
              <a:buFont typeface="Arial" panose="020B0604020202020204" pitchFamily="34" charset="0"/>
              <a:buChar char="•"/>
            </a:pPr>
            <a:r>
              <a:rPr lang="en-US" b="1" i="0" dirty="0">
                <a:solidFill>
                  <a:srgbClr val="000000"/>
                </a:solidFill>
                <a:effectLst/>
                <a:latin typeface="Arial" panose="020B0604020202020204" pitchFamily="34" charset="0"/>
              </a:rPr>
              <a:t>A broad standard library</a:t>
            </a:r>
            <a:r>
              <a:rPr lang="en-US" b="0" i="0" dirty="0">
                <a:solidFill>
                  <a:srgbClr val="000000"/>
                </a:solidFill>
                <a:effectLst/>
                <a:latin typeface="Arial" panose="020B0604020202020204" pitchFamily="34" charset="0"/>
              </a:rPr>
              <a:t> − Python's bulk of the library is very portable and cross-platform compatible on UNIX, Windows, and Macintosh.</a:t>
            </a:r>
          </a:p>
          <a:p>
            <a:pPr algn="just">
              <a:buFont typeface="Arial" panose="020B0604020202020204" pitchFamily="34" charset="0"/>
              <a:buChar char="•"/>
            </a:pPr>
            <a:r>
              <a:rPr lang="en-US" b="1" i="0" dirty="0">
                <a:solidFill>
                  <a:srgbClr val="000000"/>
                </a:solidFill>
                <a:effectLst/>
                <a:latin typeface="Arial" panose="020B0604020202020204" pitchFamily="34" charset="0"/>
              </a:rPr>
              <a:t>Interactive Mode</a:t>
            </a:r>
            <a:r>
              <a:rPr lang="en-US" b="0" i="0" dirty="0">
                <a:solidFill>
                  <a:srgbClr val="000000"/>
                </a:solidFill>
                <a:effectLst/>
                <a:latin typeface="Arial" panose="020B0604020202020204" pitchFamily="34" charset="0"/>
              </a:rPr>
              <a:t> − Python has support for an interactive mode which allows interactive testing and debugging of snippets of code.</a:t>
            </a:r>
          </a:p>
          <a:p>
            <a:pPr algn="just">
              <a:buFont typeface="Arial" panose="020B0604020202020204" pitchFamily="34" charset="0"/>
              <a:buChar char="•"/>
            </a:pPr>
            <a:r>
              <a:rPr lang="en-US" b="1" i="0" dirty="0">
                <a:solidFill>
                  <a:srgbClr val="000000"/>
                </a:solidFill>
                <a:effectLst/>
                <a:latin typeface="Arial" panose="020B0604020202020204" pitchFamily="34" charset="0"/>
              </a:rPr>
              <a:t>Portable</a:t>
            </a:r>
            <a:r>
              <a:rPr lang="en-US" b="0" i="0" dirty="0">
                <a:solidFill>
                  <a:srgbClr val="000000"/>
                </a:solidFill>
                <a:effectLst/>
                <a:latin typeface="Arial" panose="020B0604020202020204" pitchFamily="34" charset="0"/>
              </a:rPr>
              <a:t> − Python can run on a wide variety of hardware platforms and has the same interface on all platforms.</a:t>
            </a:r>
          </a:p>
          <a:p>
            <a:pPr algn="just">
              <a:buFont typeface="Arial" panose="020B0604020202020204" pitchFamily="34" charset="0"/>
              <a:buChar char="•"/>
            </a:pPr>
            <a:r>
              <a:rPr lang="en-US" b="1" i="0" dirty="0">
                <a:solidFill>
                  <a:srgbClr val="000000"/>
                </a:solidFill>
                <a:effectLst/>
                <a:latin typeface="Arial" panose="020B0604020202020204" pitchFamily="34" charset="0"/>
              </a:rPr>
              <a:t>Extendable</a:t>
            </a:r>
            <a:r>
              <a:rPr lang="en-US" b="0" i="0" dirty="0">
                <a:solidFill>
                  <a:srgbClr val="000000"/>
                </a:solidFill>
                <a:effectLst/>
                <a:latin typeface="Arial" panose="020B0604020202020204" pitchFamily="34" charset="0"/>
              </a:rPr>
              <a:t> − You can add low-level modules to the Python interpreter. These modules enable programmers to add to or customize their tools to be more efficient.</a:t>
            </a:r>
          </a:p>
          <a:p>
            <a:pPr algn="just">
              <a:buFont typeface="Arial" panose="020B0604020202020204" pitchFamily="34" charset="0"/>
              <a:buChar char="•"/>
            </a:pPr>
            <a:r>
              <a:rPr lang="en-US" b="1" i="0" dirty="0">
                <a:solidFill>
                  <a:srgbClr val="000000"/>
                </a:solidFill>
                <a:effectLst/>
                <a:latin typeface="Arial" panose="020B0604020202020204" pitchFamily="34" charset="0"/>
              </a:rPr>
              <a:t>Databases</a:t>
            </a:r>
            <a:r>
              <a:rPr lang="en-US" b="0" i="0" dirty="0">
                <a:solidFill>
                  <a:srgbClr val="000000"/>
                </a:solidFill>
                <a:effectLst/>
                <a:latin typeface="Arial" panose="020B0604020202020204" pitchFamily="34" charset="0"/>
              </a:rPr>
              <a:t> − Python provides interfaces to all major commercial databases.</a:t>
            </a:r>
          </a:p>
          <a:p>
            <a:pPr algn="just">
              <a:buFont typeface="Arial" panose="020B0604020202020204" pitchFamily="34" charset="0"/>
              <a:buChar char="•"/>
            </a:pPr>
            <a:r>
              <a:rPr lang="en-US" b="1" i="0" dirty="0">
                <a:solidFill>
                  <a:srgbClr val="000000"/>
                </a:solidFill>
                <a:effectLst/>
                <a:latin typeface="Arial" panose="020B0604020202020204" pitchFamily="34" charset="0"/>
              </a:rPr>
              <a:t>GUI Programming</a:t>
            </a:r>
            <a:r>
              <a:rPr lang="en-US" b="0" i="0" dirty="0">
                <a:solidFill>
                  <a:srgbClr val="000000"/>
                </a:solidFill>
                <a:effectLst/>
                <a:latin typeface="Arial" panose="020B0604020202020204" pitchFamily="34" charset="0"/>
              </a:rPr>
              <a:t> − Python supports GUI applications that can be created and ported to many system calls, libraries and windows systems, such as Windows MFC, Macintosh, and the X Window system of Unix.</a:t>
            </a:r>
          </a:p>
          <a:p>
            <a:pPr algn="just">
              <a:buFont typeface="Arial" panose="020B0604020202020204" pitchFamily="34" charset="0"/>
              <a:buChar char="•"/>
            </a:pPr>
            <a:r>
              <a:rPr lang="en-US" b="1" i="0" dirty="0">
                <a:solidFill>
                  <a:srgbClr val="000000"/>
                </a:solidFill>
                <a:effectLst/>
                <a:latin typeface="Arial" panose="020B0604020202020204" pitchFamily="34" charset="0"/>
              </a:rPr>
              <a:t>Scalable</a:t>
            </a:r>
            <a:r>
              <a:rPr lang="en-US" b="0" i="0" dirty="0">
                <a:solidFill>
                  <a:srgbClr val="000000"/>
                </a:solidFill>
                <a:effectLst/>
                <a:latin typeface="Arial" panose="020B0604020202020204" pitchFamily="34" charset="0"/>
              </a:rPr>
              <a:t> − Python provides a better structure and support for large programs than shell scripting.</a:t>
            </a:r>
          </a:p>
          <a:p>
            <a:pPr marL="0" indent="0" algn="l">
              <a:buNone/>
            </a:pPr>
            <a:endParaRPr lang="en-US" b="0" i="0" dirty="0">
              <a:effectLst/>
              <a:latin typeface="Arial" panose="020B0604020202020204" pitchFamily="34" charset="0"/>
            </a:endParaRPr>
          </a:p>
        </p:txBody>
      </p:sp>
    </p:spTree>
    <p:extLst>
      <p:ext uri="{BB962C8B-B14F-4D97-AF65-F5344CB8AC3E}">
        <p14:creationId xmlns:p14="http://schemas.microsoft.com/office/powerpoint/2010/main" val="978165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A1F2-B75E-469B-AC1D-0328F2CD99D2}"/>
              </a:ext>
            </a:extLst>
          </p:cNvPr>
          <p:cNvSpPr>
            <a:spLocks noGrp="1"/>
          </p:cNvSpPr>
          <p:nvPr>
            <p:ph type="title"/>
          </p:nvPr>
        </p:nvSpPr>
        <p:spPr/>
        <p:txBody>
          <a:bodyPr/>
          <a:lstStyle/>
          <a:p>
            <a:r>
              <a:rPr lang="en-US" dirty="0"/>
              <a:t>VARIABLE DECLARATION.</a:t>
            </a:r>
            <a:endParaRPr lang="en-IN" dirty="0"/>
          </a:p>
        </p:txBody>
      </p:sp>
      <p:sp>
        <p:nvSpPr>
          <p:cNvPr id="3" name="Content Placeholder 2">
            <a:extLst>
              <a:ext uri="{FF2B5EF4-FFF2-40B4-BE49-F238E27FC236}">
                <a16:creationId xmlns:a16="http://schemas.microsoft.com/office/drawing/2014/main" id="{86D17C8D-477D-4805-8A4B-8D89CC3DA095}"/>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In Python, variables are created when you assign a value to it:</a:t>
            </a:r>
          </a:p>
          <a:p>
            <a:r>
              <a:rPr lang="en-US" b="0" i="0" dirty="0">
                <a:solidFill>
                  <a:srgbClr val="000000"/>
                </a:solidFill>
                <a:effectLst/>
                <a:latin typeface="Verdana" panose="020B0604030504040204" pitchFamily="34" charset="0"/>
              </a:rPr>
              <a:t>Python has no command for declaring a variable.</a:t>
            </a:r>
          </a:p>
          <a:p>
            <a:pPr marL="0" indent="0">
              <a:buNone/>
            </a:pPr>
            <a:endParaRPr lang="en-US" b="0" i="0" dirty="0">
              <a:solidFill>
                <a:srgbClr val="000000"/>
              </a:solidFill>
              <a:effectLst/>
              <a:latin typeface="Verdana" panose="020B0604030504040204" pitchFamily="34" charset="0"/>
            </a:endParaRPr>
          </a:p>
          <a:p>
            <a:r>
              <a:rPr lang="en-US" b="0" i="0" dirty="0">
                <a:solidFill>
                  <a:srgbClr val="000000"/>
                </a:solidFill>
                <a:effectLst/>
                <a:latin typeface="Consolas" panose="020B0609020204030204" pitchFamily="49" charset="0"/>
              </a:rPr>
              <a:t>x = </a:t>
            </a:r>
            <a:r>
              <a:rPr lang="en-US" b="0" i="0" dirty="0">
                <a:solidFill>
                  <a:srgbClr val="FF0000"/>
                </a:solidFill>
                <a:effectLst/>
                <a:latin typeface="Consolas" panose="020B0609020204030204" pitchFamily="49" charset="0"/>
              </a:rPr>
              <a:t>5</a:t>
            </a:r>
            <a:br>
              <a:rPr lang="en-US" dirty="0"/>
            </a:br>
            <a:r>
              <a:rPr lang="en-US" b="0" i="0" dirty="0">
                <a:solidFill>
                  <a:srgbClr val="000000"/>
                </a:solidFill>
                <a:effectLst/>
                <a:latin typeface="Consolas" panose="020B0609020204030204" pitchFamily="49" charset="0"/>
              </a:rPr>
              <a:t>y = </a:t>
            </a:r>
            <a:r>
              <a:rPr lang="en-US" b="0" i="0" dirty="0">
                <a:solidFill>
                  <a:srgbClr val="A52A2A"/>
                </a:solidFill>
                <a:effectLst/>
                <a:latin typeface="Consolas" panose="020B0609020204030204" pitchFamily="49" charset="0"/>
              </a:rPr>
              <a:t>"Hello, World!"</a:t>
            </a:r>
            <a:endParaRPr lang="en-US" b="0" i="0" dirty="0">
              <a:solidFill>
                <a:srgbClr val="000000"/>
              </a:solidFill>
              <a:effectLst/>
              <a:latin typeface="Verdana" panose="020B0604030504040204" pitchFamily="34" charset="0"/>
            </a:endParaRPr>
          </a:p>
          <a:p>
            <a:pPr marL="0" indent="0">
              <a:buNone/>
            </a:pPr>
            <a:endParaRPr lang="en-IN" dirty="0"/>
          </a:p>
        </p:txBody>
      </p:sp>
    </p:spTree>
    <p:extLst>
      <p:ext uri="{BB962C8B-B14F-4D97-AF65-F5344CB8AC3E}">
        <p14:creationId xmlns:p14="http://schemas.microsoft.com/office/powerpoint/2010/main" val="1585944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B688-BE1B-4628-BAC2-9F476F854FB3}"/>
              </a:ext>
            </a:extLst>
          </p:cNvPr>
          <p:cNvSpPr>
            <a:spLocks noGrp="1"/>
          </p:cNvSpPr>
          <p:nvPr>
            <p:ph type="title"/>
          </p:nvPr>
        </p:nvSpPr>
        <p:spPr/>
        <p:txBody>
          <a:bodyPr/>
          <a:lstStyle/>
          <a:p>
            <a:r>
              <a:rPr lang="en-US" dirty="0"/>
              <a:t>MULTIWORDS VARIABLE NAMES</a:t>
            </a:r>
            <a:endParaRPr lang="en-IN" dirty="0"/>
          </a:p>
        </p:txBody>
      </p:sp>
      <p:sp>
        <p:nvSpPr>
          <p:cNvPr id="3" name="Content Placeholder 2">
            <a:extLst>
              <a:ext uri="{FF2B5EF4-FFF2-40B4-BE49-F238E27FC236}">
                <a16:creationId xmlns:a16="http://schemas.microsoft.com/office/drawing/2014/main" id="{ACA21DDE-3C3A-4B87-B3FC-1552C2F5E706}"/>
              </a:ext>
            </a:extLst>
          </p:cNvPr>
          <p:cNvSpPr>
            <a:spLocks noGrp="1"/>
          </p:cNvSpPr>
          <p:nvPr>
            <p:ph idx="1"/>
          </p:nvPr>
        </p:nvSpPr>
        <p:spPr>
          <a:xfrm>
            <a:off x="677334" y="2160589"/>
            <a:ext cx="8596668" cy="4311232"/>
          </a:xfrm>
        </p:spPr>
        <p:txBody>
          <a:bodyPr>
            <a:normAutofit lnSpcReduction="10000"/>
          </a:bodyPr>
          <a:lstStyle/>
          <a:p>
            <a:pPr algn="l"/>
            <a:r>
              <a:rPr lang="en-US" b="0" i="0" dirty="0">
                <a:solidFill>
                  <a:srgbClr val="000000"/>
                </a:solidFill>
                <a:effectLst/>
                <a:latin typeface="Verdana" panose="020B0604030504040204" pitchFamily="34" charset="0"/>
              </a:rPr>
              <a:t>Variable names with more than one word can be difficult to read . There are several techniques you can use to make them more readable:</a:t>
            </a:r>
          </a:p>
          <a:p>
            <a:pPr algn="l"/>
            <a:r>
              <a:rPr lang="en-US" b="1" i="1" u="sng" dirty="0">
                <a:solidFill>
                  <a:srgbClr val="000000"/>
                </a:solidFill>
                <a:effectLst/>
                <a:latin typeface="Segoe UI" panose="020B0502040204020203" pitchFamily="34" charset="0"/>
              </a:rPr>
              <a:t>Camel Case</a:t>
            </a:r>
          </a:p>
          <a:p>
            <a:pPr marL="0" indent="0" algn="l">
              <a:buNone/>
            </a:pPr>
            <a:r>
              <a:rPr lang="en-US" b="0" i="0" dirty="0">
                <a:solidFill>
                  <a:srgbClr val="000000"/>
                </a:solidFill>
                <a:effectLst/>
                <a:latin typeface="Verdana" panose="020B0604030504040204" pitchFamily="34" charset="0"/>
              </a:rPr>
              <a:t>     Each word, except the first, starts with a capital letter:</a:t>
            </a:r>
          </a:p>
          <a:p>
            <a:pPr marL="0" indent="0" algn="l">
              <a:buNone/>
            </a:pP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Eg.</a:t>
            </a:r>
            <a:r>
              <a:rPr lang="en-US" b="0" i="0" dirty="0">
                <a:solidFill>
                  <a:srgbClr val="000000"/>
                </a:solidFill>
                <a:effectLst/>
                <a:latin typeface="Verdana" panose="020B0604030504040204" pitchFamily="34" charset="0"/>
              </a:rPr>
              <a:t>  </a:t>
            </a:r>
            <a:r>
              <a:rPr lang="en-IN" b="0" i="0" dirty="0" err="1">
                <a:solidFill>
                  <a:srgbClr val="000000"/>
                </a:solidFill>
                <a:effectLst/>
                <a:latin typeface="Consolas" panose="020B0609020204030204" pitchFamily="49" charset="0"/>
              </a:rPr>
              <a:t>myVariableName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"John“</a:t>
            </a:r>
          </a:p>
          <a:p>
            <a:pPr algn="l"/>
            <a:r>
              <a:rPr lang="en-US" b="1" i="1" u="sng" dirty="0">
                <a:solidFill>
                  <a:srgbClr val="000000"/>
                </a:solidFill>
                <a:effectLst/>
                <a:latin typeface="Segoe UI" panose="020B0502040204020203" pitchFamily="34" charset="0"/>
              </a:rPr>
              <a:t>Pascal Case</a:t>
            </a:r>
          </a:p>
          <a:p>
            <a:pPr marL="0" indent="0" algn="l">
              <a:buNone/>
            </a:pPr>
            <a:r>
              <a:rPr lang="en-US" b="0" i="0" dirty="0">
                <a:solidFill>
                  <a:srgbClr val="000000"/>
                </a:solidFill>
                <a:effectLst/>
                <a:latin typeface="Verdana" panose="020B0604030504040204" pitchFamily="34" charset="0"/>
              </a:rPr>
              <a:t>    Each word starts with a capital letter:</a:t>
            </a:r>
          </a:p>
          <a:p>
            <a:pPr marL="0" indent="0" algn="l">
              <a:buNone/>
            </a:pPr>
            <a:r>
              <a:rPr lang="en-US" b="0" i="0" dirty="0">
                <a:solidFill>
                  <a:srgbClr val="000000"/>
                </a:solidFill>
                <a:effectLst/>
                <a:latin typeface="Consolas" panose="020B0609020204030204" pitchFamily="49" charset="0"/>
              </a:rPr>
              <a:t>   </a:t>
            </a:r>
            <a:r>
              <a:rPr lang="en-US" dirty="0" err="1">
                <a:solidFill>
                  <a:srgbClr val="000000"/>
                </a:solidFill>
                <a:latin typeface="Consolas" panose="020B0609020204030204" pitchFamily="49" charset="0"/>
              </a:rPr>
              <a:t>E</a:t>
            </a:r>
            <a:r>
              <a:rPr lang="en-US" b="0" i="0" dirty="0" err="1">
                <a:solidFill>
                  <a:srgbClr val="000000"/>
                </a:solidFill>
                <a:effectLst/>
                <a:latin typeface="Consolas" panose="020B0609020204030204" pitchFamily="49" charset="0"/>
              </a:rPr>
              <a:t>g.</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MyVariableName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"John“</a:t>
            </a:r>
          </a:p>
          <a:p>
            <a:pPr algn="l"/>
            <a:r>
              <a:rPr lang="en-US" b="1" i="1" u="sng" dirty="0">
                <a:solidFill>
                  <a:srgbClr val="000000"/>
                </a:solidFill>
                <a:effectLst/>
                <a:latin typeface="Segoe UI" panose="020B0502040204020203" pitchFamily="34" charset="0"/>
              </a:rPr>
              <a:t>Snake Case</a:t>
            </a:r>
          </a:p>
          <a:p>
            <a:pPr marL="0" indent="0" algn="l">
              <a:buNone/>
            </a:pPr>
            <a:r>
              <a:rPr lang="en-US" b="0" i="0" dirty="0">
                <a:solidFill>
                  <a:srgbClr val="000000"/>
                </a:solidFill>
                <a:effectLst/>
                <a:latin typeface="Verdana" panose="020B0604030504040204" pitchFamily="34" charset="0"/>
              </a:rPr>
              <a:t>    Each word is separated by an underscore character:</a:t>
            </a:r>
          </a:p>
          <a:p>
            <a:pPr marL="0" indent="0" algn="l">
              <a:buNone/>
            </a:pP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Eg.</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my_variable_name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"John"</a:t>
            </a:r>
            <a:endParaRPr lang="en-US" b="0" i="0" dirty="0">
              <a:solidFill>
                <a:srgbClr val="000000"/>
              </a:solidFill>
              <a:effectLst/>
              <a:latin typeface="Consolas" panose="020B0609020204030204" pitchFamily="49" charset="0"/>
            </a:endParaRPr>
          </a:p>
          <a:p>
            <a:endParaRPr lang="en-US" b="0" i="0" dirty="0">
              <a:solidFill>
                <a:srgbClr val="000000"/>
              </a:solidFill>
              <a:effectLst/>
              <a:latin typeface="Consolas" panose="020B0609020204030204" pitchFamily="49" charset="0"/>
            </a:endParaRPr>
          </a:p>
          <a:p>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4286123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600</TotalTime>
  <Words>3050</Words>
  <Application>Microsoft Office PowerPoint</Application>
  <PresentationFormat>Widescreen</PresentationFormat>
  <Paragraphs>522</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Consolas</vt:lpstr>
      <vt:lpstr>Roboto</vt:lpstr>
      <vt:lpstr>Segoe UI</vt:lpstr>
      <vt:lpstr>Source Sans Pro</vt:lpstr>
      <vt:lpstr>Trebuchet MS</vt:lpstr>
      <vt:lpstr>Verdana</vt:lpstr>
      <vt:lpstr>Wingdings 3</vt:lpstr>
      <vt:lpstr>Facet</vt:lpstr>
      <vt:lpstr>PYTHON </vt:lpstr>
      <vt:lpstr>INTRODUCTION</vt:lpstr>
      <vt:lpstr>WHAT PYTHON CAN DO?</vt:lpstr>
      <vt:lpstr>WHY PYTHON?</vt:lpstr>
      <vt:lpstr>PYTHON SYNTAX COMPARED TO OTHER  LANGUAGE SYNTAX.</vt:lpstr>
      <vt:lpstr>IMPORTANCE OF INDENTATION IN PYTHON.</vt:lpstr>
      <vt:lpstr>APPLICATIONS OF PYTHON</vt:lpstr>
      <vt:lpstr>VARIABLE DECLARATION.</vt:lpstr>
      <vt:lpstr>MULTIWORDS VARIABLE NAMES</vt:lpstr>
      <vt:lpstr>PYTHON COMMENTS</vt:lpstr>
      <vt:lpstr>Comments can be placed at the end of a line, and Python will ignore the rest of the line:  print("Hello, World!") #This is a comment  A comment does not have to be text that explains the code, it can also be used to prevent Python from executing code:    Try it Yourself </vt:lpstr>
      <vt:lpstr>VARIABLES</vt:lpstr>
      <vt:lpstr>VARIABLE DECLARATION.</vt:lpstr>
      <vt:lpstr>ReservedWords  The following list shows the Python keywords. These are reserved words and you cannot use them as constant or variable or any other identifier names. All the Python keywords contain lowercase letters only</vt:lpstr>
      <vt:lpstr>PYTHON DATATYPES</vt:lpstr>
      <vt:lpstr>PYTHON OPERATORS</vt:lpstr>
      <vt:lpstr>ARITHMETIC OPERATORS:</vt:lpstr>
      <vt:lpstr>ASSIGNMENT OPERATOR</vt:lpstr>
      <vt:lpstr>COMPARISON OPERATOR</vt:lpstr>
      <vt:lpstr>LOGICAL OPERATORS</vt:lpstr>
      <vt:lpstr>IDENTITY AND MEMBERSHIP OPERATORS.</vt:lpstr>
      <vt:lpstr>BITWISE OPERATORS</vt:lpstr>
      <vt:lpstr>Python collections (similar to array)</vt:lpstr>
      <vt:lpstr>LIST</vt:lpstr>
      <vt:lpstr>BASIC LIST OPERATORS   Lists respond to the + and * operators much like strings; they mean concatenation and repetition here too, except that the result is a new list, not a string. In fact, lists respond to all of the general sequence operations we used on strings in the prior chapter. </vt:lpstr>
      <vt:lpstr>String Indexing</vt:lpstr>
      <vt:lpstr>BUILT IN LIST FUNCTIONS &amp; METHODS</vt:lpstr>
      <vt:lpstr>PowerPoint Presentation</vt:lpstr>
      <vt:lpstr>TUPLE</vt:lpstr>
      <vt:lpstr>TUPLE METHODS </vt:lpstr>
      <vt:lpstr>SETS</vt:lpstr>
      <vt:lpstr>SET METHODS</vt:lpstr>
      <vt:lpstr>PYTHON DICTIONARY</vt:lpstr>
      <vt:lpstr>DICTIONARY ITEMS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Sneha S Shet</dc:creator>
  <cp:lastModifiedBy>Sneha S Shet</cp:lastModifiedBy>
  <cp:revision>27</cp:revision>
  <dcterms:created xsi:type="dcterms:W3CDTF">2021-09-23T13:44:48Z</dcterms:created>
  <dcterms:modified xsi:type="dcterms:W3CDTF">2021-12-19T13:08:52Z</dcterms:modified>
</cp:coreProperties>
</file>