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Helios" panose="020B0604020202020204" charset="0"/>
      <p:regular r:id="rId16"/>
    </p:embeddedFont>
    <p:embeddedFont>
      <p:font typeface="Helios Bold" panose="020B0604020202020204" charset="0"/>
      <p:regular r:id="rId17"/>
    </p:embeddedFont>
    <p:embeddedFont>
      <p:font typeface="Lato" panose="020F0502020204030203" pitchFamily="34" charset="0"/>
      <p:regular r:id="rId18"/>
    </p:embeddedFont>
    <p:embeddedFont>
      <p:font typeface="Poppins Heavy" panose="020B0604020202020204" charset="0"/>
      <p:regular r:id="rId19"/>
    </p:embeddedFont>
    <p:embeddedFont>
      <p:font typeface="Times New Roman" panose="02020603050405020304" pitchFamily="18" charset="0"/>
      <p:regular r:id="rId20"/>
    </p:embeddedFont>
    <p:embeddedFont>
      <p:font typeface="Tinos Bold" panose="020B0604020202020204" charset="0"/>
      <p:regular r:id="rId21"/>
    </p:embeddedFont>
    <p:embeddedFont>
      <p:font typeface="TT Hove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mailto:sumbesneha@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www.loom.com/share/6d4bcb903e6e4e29a42cf53003468a62"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E8223B"/>
            </a:solidFill>
          </p:spPr>
        </p:sp>
      </p:grpSp>
      <p:grpSp>
        <p:nvGrpSpPr>
          <p:cNvPr id="4" name="Group 4"/>
          <p:cNvGrpSpPr/>
          <p:nvPr/>
        </p:nvGrpSpPr>
        <p:grpSpPr>
          <a:xfrm rot="2700000">
            <a:off x="15361560" y="2240871"/>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700000">
            <a:off x="11143419" y="8163269"/>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A20E20"/>
            </a:solidFill>
          </p:spPr>
        </p:sp>
      </p:grpSp>
      <p:sp>
        <p:nvSpPr>
          <p:cNvPr id="8" name="TextBox 8"/>
          <p:cNvSpPr txBox="1"/>
          <p:nvPr/>
        </p:nvSpPr>
        <p:spPr>
          <a:xfrm>
            <a:off x="1930362" y="4276719"/>
            <a:ext cx="12616379" cy="1781186"/>
          </a:xfrm>
          <a:prstGeom prst="rect">
            <a:avLst/>
          </a:prstGeom>
        </p:spPr>
        <p:txBody>
          <a:bodyPr lIns="0" tIns="0" rIns="0" bIns="0" rtlCol="0" anchor="t">
            <a:spAutoFit/>
          </a:bodyPr>
          <a:lstStyle/>
          <a:p>
            <a:pPr>
              <a:lnSpc>
                <a:spcPts val="12600"/>
              </a:lnSpc>
            </a:pPr>
            <a:r>
              <a:rPr lang="en-US" sz="12000" spc="600">
                <a:solidFill>
                  <a:srgbClr val="A20E20"/>
                </a:solidFill>
                <a:latin typeface="Poppins Heavy"/>
              </a:rPr>
              <a:t>FRIENDLINK</a:t>
            </a:r>
          </a:p>
        </p:txBody>
      </p:sp>
      <p:sp>
        <p:nvSpPr>
          <p:cNvPr id="9" name="TextBox 9"/>
          <p:cNvSpPr txBox="1"/>
          <p:nvPr/>
        </p:nvSpPr>
        <p:spPr>
          <a:xfrm>
            <a:off x="2048152" y="5991231"/>
            <a:ext cx="12616379" cy="523875"/>
          </a:xfrm>
          <a:prstGeom prst="rect">
            <a:avLst/>
          </a:prstGeom>
        </p:spPr>
        <p:txBody>
          <a:bodyPr lIns="0" tIns="0" rIns="0" bIns="0" rtlCol="0" anchor="t">
            <a:spAutoFit/>
          </a:bodyPr>
          <a:lstStyle/>
          <a:p>
            <a:pPr>
              <a:lnSpc>
                <a:spcPts val="4200"/>
              </a:lnSpc>
            </a:pPr>
            <a:r>
              <a:rPr lang="en-US" sz="3000" spc="300">
                <a:solidFill>
                  <a:srgbClr val="F6836B"/>
                </a:solidFill>
                <a:latin typeface="Lato"/>
              </a:rPr>
              <a:t>VIDEO CHAT WEBSITE </a:t>
            </a:r>
          </a:p>
        </p:txBody>
      </p:sp>
      <p:sp>
        <p:nvSpPr>
          <p:cNvPr id="10" name="Freeform 10"/>
          <p:cNvSpPr/>
          <p:nvPr/>
        </p:nvSpPr>
        <p:spPr>
          <a:xfrm>
            <a:off x="-4134433" y="1004889"/>
            <a:ext cx="12993464" cy="2102579"/>
          </a:xfrm>
          <a:custGeom>
            <a:avLst/>
            <a:gdLst/>
            <a:ahLst/>
            <a:cxnLst/>
            <a:rect l="l" t="t" r="r" b="b"/>
            <a:pathLst>
              <a:path w="12993464" h="2102579">
                <a:moveTo>
                  <a:pt x="0" y="0"/>
                </a:moveTo>
                <a:lnTo>
                  <a:pt x="12993465" y="0"/>
                </a:lnTo>
                <a:lnTo>
                  <a:pt x="12993465" y="2102578"/>
                </a:lnTo>
                <a:lnTo>
                  <a:pt x="0" y="2102578"/>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0" y="0"/>
            <a:ext cx="541602" cy="10287000"/>
            <a:chOff x="0" y="0"/>
            <a:chExt cx="157867" cy="2998468"/>
          </a:xfrm>
        </p:grpSpPr>
        <p:sp>
          <p:nvSpPr>
            <p:cNvPr id="12" name="Freeform 12"/>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A20E20"/>
            </a:solidFill>
          </p:spPr>
        </p:sp>
      </p:grpSp>
      <p:sp>
        <p:nvSpPr>
          <p:cNvPr id="13" name="TextBox 13"/>
          <p:cNvSpPr txBox="1"/>
          <p:nvPr/>
        </p:nvSpPr>
        <p:spPr>
          <a:xfrm>
            <a:off x="1930362" y="8518525"/>
            <a:ext cx="3442997" cy="739775"/>
          </a:xfrm>
          <a:prstGeom prst="rect">
            <a:avLst/>
          </a:prstGeom>
        </p:spPr>
        <p:txBody>
          <a:bodyPr lIns="0" tIns="0" rIns="0" bIns="0" rtlCol="0" anchor="t">
            <a:spAutoFit/>
          </a:bodyPr>
          <a:lstStyle/>
          <a:p>
            <a:pPr algn="just">
              <a:lnSpc>
                <a:spcPts val="2800"/>
              </a:lnSpc>
            </a:pPr>
            <a:r>
              <a:rPr lang="en-US" sz="2000">
                <a:solidFill>
                  <a:srgbClr val="000000"/>
                </a:solidFill>
                <a:latin typeface="Times New Roman"/>
              </a:rPr>
              <a:t>Sneha Ramesh Sumbe</a:t>
            </a:r>
          </a:p>
          <a:p>
            <a:pPr algn="just">
              <a:lnSpc>
                <a:spcPts val="2800"/>
              </a:lnSpc>
              <a:spcBef>
                <a:spcPct val="0"/>
              </a:spcBef>
            </a:pPr>
            <a:r>
              <a:rPr lang="en-US" sz="2000" u="sng">
                <a:solidFill>
                  <a:srgbClr val="89B3FF"/>
                </a:solidFill>
                <a:latin typeface="Times New Roman"/>
                <a:hlinkClick r:id="rId4" tooltip="mailto:sumbesneha@gmail.com"/>
              </a:rPr>
              <a:t>sumbesneha@gmail.com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24059" y="0"/>
            <a:ext cx="6479889" cy="10287000"/>
            <a:chOff x="0" y="0"/>
            <a:chExt cx="1706637" cy="2709333"/>
          </a:xfrm>
        </p:grpSpPr>
        <p:sp>
          <p:nvSpPr>
            <p:cNvPr id="3" name="Freeform 3"/>
            <p:cNvSpPr/>
            <p:nvPr/>
          </p:nvSpPr>
          <p:spPr>
            <a:xfrm>
              <a:off x="0" y="0"/>
              <a:ext cx="1706637" cy="2709333"/>
            </a:xfrm>
            <a:custGeom>
              <a:avLst/>
              <a:gdLst/>
              <a:ahLst/>
              <a:cxnLst/>
              <a:rect l="l" t="t" r="r" b="b"/>
              <a:pathLst>
                <a:path w="1706637" h="2709333">
                  <a:moveTo>
                    <a:pt x="0" y="0"/>
                  </a:moveTo>
                  <a:lnTo>
                    <a:pt x="1706637" y="0"/>
                  </a:lnTo>
                  <a:lnTo>
                    <a:pt x="1706637" y="2709333"/>
                  </a:lnTo>
                  <a:lnTo>
                    <a:pt x="0" y="2709333"/>
                  </a:lnTo>
                  <a:close/>
                </a:path>
              </a:pathLst>
            </a:custGeom>
            <a:solidFill>
              <a:srgbClr val="E8223B"/>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0604" y="0"/>
            <a:ext cx="2036193" cy="2036193"/>
          </a:xfrm>
          <a:custGeom>
            <a:avLst/>
            <a:gdLst/>
            <a:ahLst/>
            <a:cxnLst/>
            <a:rect l="l" t="t" r="r" b="b"/>
            <a:pathLst>
              <a:path w="2036193" h="2036193">
                <a:moveTo>
                  <a:pt x="0" y="0"/>
                </a:moveTo>
                <a:lnTo>
                  <a:pt x="2036192" y="0"/>
                </a:lnTo>
                <a:lnTo>
                  <a:pt x="2036192" y="2036193"/>
                </a:lnTo>
                <a:lnTo>
                  <a:pt x="0" y="2036193"/>
                </a:lnTo>
                <a:lnTo>
                  <a:pt x="0" y="0"/>
                </a:lnTo>
                <a:close/>
              </a:path>
            </a:pathLst>
          </a:custGeom>
          <a:blipFill>
            <a:blip r:embed="rId2"/>
            <a:stretch>
              <a:fillRect/>
            </a:stretch>
          </a:blipFill>
        </p:spPr>
      </p:sp>
      <p:sp>
        <p:nvSpPr>
          <p:cNvPr id="6" name="Freeform 6"/>
          <p:cNvSpPr/>
          <p:nvPr/>
        </p:nvSpPr>
        <p:spPr>
          <a:xfrm>
            <a:off x="12255942" y="6662379"/>
            <a:ext cx="6016124" cy="3624621"/>
          </a:xfrm>
          <a:custGeom>
            <a:avLst/>
            <a:gdLst/>
            <a:ahLst/>
            <a:cxnLst/>
            <a:rect l="l" t="t" r="r" b="b"/>
            <a:pathLst>
              <a:path w="6016124" h="3624621">
                <a:moveTo>
                  <a:pt x="0" y="0"/>
                </a:moveTo>
                <a:lnTo>
                  <a:pt x="6016124" y="0"/>
                </a:lnTo>
                <a:lnTo>
                  <a:pt x="6016124" y="3624621"/>
                </a:lnTo>
                <a:lnTo>
                  <a:pt x="0" y="3624621"/>
                </a:lnTo>
                <a:lnTo>
                  <a:pt x="0" y="0"/>
                </a:lnTo>
                <a:close/>
              </a:path>
            </a:pathLst>
          </a:custGeom>
          <a:blipFill>
            <a:blip r:embed="rId3"/>
            <a:stretch>
              <a:fillRect/>
            </a:stretch>
          </a:blipFill>
        </p:spPr>
      </p:sp>
      <p:sp>
        <p:nvSpPr>
          <p:cNvPr id="7" name="TextBox 7"/>
          <p:cNvSpPr txBox="1"/>
          <p:nvPr/>
        </p:nvSpPr>
        <p:spPr>
          <a:xfrm>
            <a:off x="2638498" y="4154710"/>
            <a:ext cx="9872307" cy="1590675"/>
          </a:xfrm>
          <a:prstGeom prst="rect">
            <a:avLst/>
          </a:prstGeom>
        </p:spPr>
        <p:txBody>
          <a:bodyPr lIns="0" tIns="0" rIns="0" bIns="0" rtlCol="0" anchor="t">
            <a:spAutoFit/>
          </a:bodyPr>
          <a:lstStyle/>
          <a:p>
            <a:pPr>
              <a:lnSpc>
                <a:spcPts val="12526"/>
              </a:lnSpc>
            </a:pPr>
            <a:r>
              <a:rPr lang="en-US" sz="10438">
                <a:solidFill>
                  <a:srgbClr val="A20E20"/>
                </a:solidFill>
                <a:latin typeface="TT Hove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20E20"/>
        </a:solidFill>
        <a:effectLst/>
      </p:bgPr>
    </p:bg>
    <p:spTree>
      <p:nvGrpSpPr>
        <p:cNvPr id="1" name=""/>
        <p:cNvGrpSpPr/>
        <p:nvPr/>
      </p:nvGrpSpPr>
      <p:grpSpPr>
        <a:xfrm>
          <a:off x="0" y="0"/>
          <a:ext cx="0" cy="0"/>
          <a:chOff x="0" y="0"/>
          <a:chExt cx="0" cy="0"/>
        </a:xfrm>
      </p:grpSpPr>
      <p:grpSp>
        <p:nvGrpSpPr>
          <p:cNvPr id="2" name="Group 2"/>
          <p:cNvGrpSpPr/>
          <p:nvPr/>
        </p:nvGrpSpPr>
        <p:grpSpPr>
          <a:xfrm>
            <a:off x="514350" y="500286"/>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FFFFF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499"/>
                </a:lnSpc>
              </a:pPr>
              <a:endParaRPr/>
            </a:p>
          </p:txBody>
        </p:sp>
      </p:grpSp>
      <p:sp>
        <p:nvSpPr>
          <p:cNvPr id="5" name="Freeform 5"/>
          <p:cNvSpPr/>
          <p:nvPr/>
        </p:nvSpPr>
        <p:spPr>
          <a:xfrm>
            <a:off x="10968989" y="3514145"/>
            <a:ext cx="4116345" cy="2522197"/>
          </a:xfrm>
          <a:custGeom>
            <a:avLst/>
            <a:gdLst/>
            <a:ahLst/>
            <a:cxnLst/>
            <a:rect l="l" t="t" r="r" b="b"/>
            <a:pathLst>
              <a:path w="4116345" h="2522197">
                <a:moveTo>
                  <a:pt x="0" y="0"/>
                </a:moveTo>
                <a:lnTo>
                  <a:pt x="4116345" y="0"/>
                </a:lnTo>
                <a:lnTo>
                  <a:pt x="4116345" y="2522196"/>
                </a:lnTo>
                <a:lnTo>
                  <a:pt x="0" y="25221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479919" y="1264280"/>
            <a:ext cx="5775833" cy="1057275"/>
          </a:xfrm>
          <a:prstGeom prst="rect">
            <a:avLst/>
          </a:prstGeom>
        </p:spPr>
        <p:txBody>
          <a:bodyPr lIns="0" tIns="0" rIns="0" bIns="0" rtlCol="0" anchor="t">
            <a:spAutoFit/>
          </a:bodyPr>
          <a:lstStyle/>
          <a:p>
            <a:pPr algn="l">
              <a:lnSpc>
                <a:spcPts val="8399"/>
              </a:lnSpc>
            </a:pPr>
            <a:r>
              <a:rPr lang="en-US" sz="6999">
                <a:solidFill>
                  <a:srgbClr val="E8223B"/>
                </a:solidFill>
                <a:latin typeface="TT Hoves Bold"/>
              </a:rPr>
              <a:t>Contents</a:t>
            </a:r>
          </a:p>
        </p:txBody>
      </p:sp>
      <p:sp>
        <p:nvSpPr>
          <p:cNvPr id="7" name="TextBox 7"/>
          <p:cNvSpPr txBox="1"/>
          <p:nvPr/>
        </p:nvSpPr>
        <p:spPr>
          <a:xfrm>
            <a:off x="2479919" y="2701292"/>
            <a:ext cx="4209521" cy="5153660"/>
          </a:xfrm>
          <a:prstGeom prst="rect">
            <a:avLst/>
          </a:prstGeom>
        </p:spPr>
        <p:txBody>
          <a:bodyPr lIns="0" tIns="0" rIns="0" bIns="0" rtlCol="0" anchor="t">
            <a:spAutoFit/>
          </a:bodyPr>
          <a:lstStyle/>
          <a:p>
            <a:pPr marL="755651" lvl="1" indent="-377825">
              <a:lnSpc>
                <a:spcPts val="5845"/>
              </a:lnSpc>
              <a:buFont typeface="Arial"/>
              <a:buChar char="•"/>
            </a:pPr>
            <a:r>
              <a:rPr lang="en-US" sz="3500">
                <a:solidFill>
                  <a:srgbClr val="2A2E3A"/>
                </a:solidFill>
                <a:latin typeface="Times New Roman"/>
              </a:rPr>
              <a:t>Introduction</a:t>
            </a:r>
          </a:p>
          <a:p>
            <a:pPr marL="755651" lvl="1" indent="-377825">
              <a:lnSpc>
                <a:spcPts val="5845"/>
              </a:lnSpc>
              <a:buFont typeface="Arial"/>
              <a:buChar char="•"/>
            </a:pPr>
            <a:r>
              <a:rPr lang="en-US" sz="3500">
                <a:solidFill>
                  <a:srgbClr val="2A2E3A"/>
                </a:solidFill>
                <a:latin typeface="Times New Roman"/>
              </a:rPr>
              <a:t>Existing Method</a:t>
            </a:r>
          </a:p>
          <a:p>
            <a:pPr marL="755651" lvl="1" indent="-377825">
              <a:lnSpc>
                <a:spcPts val="5845"/>
              </a:lnSpc>
              <a:buFont typeface="Arial"/>
              <a:buChar char="•"/>
            </a:pPr>
            <a:r>
              <a:rPr lang="en-US" sz="3500">
                <a:solidFill>
                  <a:srgbClr val="2A2E3A"/>
                </a:solidFill>
                <a:latin typeface="Times New Roman"/>
              </a:rPr>
              <a:t>Proposed method </a:t>
            </a:r>
          </a:p>
          <a:p>
            <a:pPr marL="755651" lvl="1" indent="-377825">
              <a:lnSpc>
                <a:spcPts val="5845"/>
              </a:lnSpc>
              <a:buFont typeface="Arial"/>
              <a:buChar char="•"/>
            </a:pPr>
            <a:r>
              <a:rPr lang="en-US" sz="3500">
                <a:solidFill>
                  <a:srgbClr val="2A2E3A"/>
                </a:solidFill>
                <a:latin typeface="Times New Roman"/>
              </a:rPr>
              <a:t>Methodology</a:t>
            </a:r>
          </a:p>
          <a:p>
            <a:pPr marL="755651" lvl="1" indent="-377825">
              <a:lnSpc>
                <a:spcPts val="5845"/>
              </a:lnSpc>
              <a:buFont typeface="Arial"/>
              <a:buChar char="•"/>
            </a:pPr>
            <a:r>
              <a:rPr lang="en-US" sz="3500">
                <a:solidFill>
                  <a:srgbClr val="2A2E3A"/>
                </a:solidFill>
                <a:latin typeface="Times New Roman"/>
              </a:rPr>
              <a:t>Tech Stacks used</a:t>
            </a:r>
          </a:p>
          <a:p>
            <a:pPr marL="755651" lvl="1" indent="-377825">
              <a:lnSpc>
                <a:spcPts val="5845"/>
              </a:lnSpc>
              <a:buFont typeface="Arial"/>
              <a:buChar char="•"/>
            </a:pPr>
            <a:r>
              <a:rPr lang="en-US" sz="3500">
                <a:solidFill>
                  <a:srgbClr val="2A2E3A"/>
                </a:solidFill>
                <a:latin typeface="Times New Roman"/>
              </a:rPr>
              <a:t>Implementation</a:t>
            </a:r>
          </a:p>
          <a:p>
            <a:pPr marL="755651" lvl="1" indent="-377825">
              <a:lnSpc>
                <a:spcPts val="5845"/>
              </a:lnSpc>
              <a:buFont typeface="Arial"/>
              <a:buChar char="•"/>
            </a:pPr>
            <a:r>
              <a:rPr lang="en-US" sz="3500">
                <a:solidFill>
                  <a:srgbClr val="2A2E3A"/>
                </a:solidFill>
                <a:latin typeface="Times New Roman"/>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3626731" y="0"/>
            <a:ext cx="5765006" cy="1028700"/>
            <a:chOff x="0" y="0"/>
            <a:chExt cx="1049690" cy="187305"/>
          </a:xfrm>
        </p:grpSpPr>
        <p:sp>
          <p:nvSpPr>
            <p:cNvPr id="3" name="Freeform 3"/>
            <p:cNvSpPr/>
            <p:nvPr/>
          </p:nvSpPr>
          <p:spPr>
            <a:xfrm>
              <a:off x="0" y="0"/>
              <a:ext cx="1049690" cy="187305"/>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A20E20"/>
            </a:solidFill>
          </p:spPr>
        </p:sp>
        <p:sp>
          <p:nvSpPr>
            <p:cNvPr id="4" name="TextBox 4"/>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1028700" y="2665823"/>
            <a:ext cx="12079022" cy="4848225"/>
          </a:xfrm>
          <a:prstGeom prst="rect">
            <a:avLst/>
          </a:prstGeom>
        </p:spPr>
        <p:txBody>
          <a:bodyPr lIns="0" tIns="0" rIns="0" bIns="0" rtlCol="0" anchor="t">
            <a:spAutoFit/>
          </a:bodyPr>
          <a:lstStyle/>
          <a:p>
            <a:pPr>
              <a:lnSpc>
                <a:spcPts val="4200"/>
              </a:lnSpc>
              <a:spcBef>
                <a:spcPct val="0"/>
              </a:spcBef>
            </a:pPr>
            <a:r>
              <a:rPr lang="en-US" sz="3000">
                <a:solidFill>
                  <a:srgbClr val="000000"/>
                </a:solidFill>
                <a:latin typeface="Times New Roman"/>
              </a:rPr>
              <a:t>FriendLink is a dynamic platform for interactive video chats among friends and social groups. With group and one-to-one video chat options, users enjoy seamless connectivity without boundaries. Personalized virtual rooms with random names ensure quick connections, promoting convenience and spontaneity. The screen sharing feature enhances collaboration, facilitating seamless content sharing and joint activities. A playful chatting bot adds vibrancy, sparking lively conversations. Friendlink fosters genuine connections and enriches social interactions, creating an enjoyable video chat experience for all.</a:t>
            </a:r>
          </a:p>
        </p:txBody>
      </p:sp>
      <p:sp>
        <p:nvSpPr>
          <p:cNvPr id="6" name="Freeform 6"/>
          <p:cNvSpPr/>
          <p:nvPr/>
        </p:nvSpPr>
        <p:spPr>
          <a:xfrm>
            <a:off x="12271876" y="6662379"/>
            <a:ext cx="6016124" cy="3624621"/>
          </a:xfrm>
          <a:custGeom>
            <a:avLst/>
            <a:gdLst/>
            <a:ahLst/>
            <a:cxnLst/>
            <a:rect l="l" t="t" r="r" b="b"/>
            <a:pathLst>
              <a:path w="6016124" h="3624621">
                <a:moveTo>
                  <a:pt x="0" y="0"/>
                </a:moveTo>
                <a:lnTo>
                  <a:pt x="6016124" y="0"/>
                </a:lnTo>
                <a:lnTo>
                  <a:pt x="6016124" y="3624621"/>
                </a:lnTo>
                <a:lnTo>
                  <a:pt x="0" y="3624621"/>
                </a:lnTo>
                <a:lnTo>
                  <a:pt x="0" y="0"/>
                </a:lnTo>
                <a:close/>
              </a:path>
            </a:pathLst>
          </a:custGeom>
          <a:blipFill>
            <a:blip r:embed="rId2"/>
            <a:stretch>
              <a:fillRect/>
            </a:stretch>
          </a:blipFill>
        </p:spPr>
      </p:sp>
      <p:sp>
        <p:nvSpPr>
          <p:cNvPr id="7" name="TextBox 7"/>
          <p:cNvSpPr txBox="1"/>
          <p:nvPr/>
        </p:nvSpPr>
        <p:spPr>
          <a:xfrm>
            <a:off x="1028700" y="1028700"/>
            <a:ext cx="7285740" cy="1285875"/>
          </a:xfrm>
          <a:prstGeom prst="rect">
            <a:avLst/>
          </a:prstGeom>
        </p:spPr>
        <p:txBody>
          <a:bodyPr lIns="0" tIns="0" rIns="0" bIns="0" rtlCol="0" anchor="t">
            <a:spAutoFit/>
          </a:bodyPr>
          <a:lstStyle/>
          <a:p>
            <a:pPr>
              <a:lnSpc>
                <a:spcPts val="10199"/>
              </a:lnSpc>
            </a:pPr>
            <a:r>
              <a:rPr lang="en-US" sz="8499">
                <a:solidFill>
                  <a:srgbClr val="A20E20"/>
                </a:solidFill>
                <a:latin typeface="TT Hoves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24259" y="-2727870"/>
            <a:ext cx="21853498" cy="5455740"/>
            <a:chOff x="0" y="0"/>
            <a:chExt cx="1012092" cy="252670"/>
          </a:xfrm>
        </p:grpSpPr>
        <p:sp>
          <p:nvSpPr>
            <p:cNvPr id="3" name="Freeform 3"/>
            <p:cNvSpPr/>
            <p:nvPr/>
          </p:nvSpPr>
          <p:spPr>
            <a:xfrm>
              <a:off x="0" y="0"/>
              <a:ext cx="1012092" cy="252670"/>
            </a:xfrm>
            <a:custGeom>
              <a:avLst/>
              <a:gdLst/>
              <a:ahLst/>
              <a:cxnLst/>
              <a:rect l="l" t="t" r="r" b="b"/>
              <a:pathLst>
                <a:path w="1012092" h="252670">
                  <a:moveTo>
                    <a:pt x="203200" y="0"/>
                  </a:moveTo>
                  <a:lnTo>
                    <a:pt x="808892" y="0"/>
                  </a:lnTo>
                  <a:lnTo>
                    <a:pt x="1012092" y="252670"/>
                  </a:lnTo>
                  <a:lnTo>
                    <a:pt x="0" y="252670"/>
                  </a:lnTo>
                  <a:lnTo>
                    <a:pt x="203200" y="0"/>
                  </a:lnTo>
                  <a:close/>
                </a:path>
              </a:pathLst>
            </a:custGeom>
            <a:solidFill>
              <a:srgbClr val="E8223B"/>
            </a:solidFill>
          </p:spPr>
        </p:sp>
        <p:sp>
          <p:nvSpPr>
            <p:cNvPr id="4" name="TextBox 4"/>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rot="-10800000">
            <a:off x="-6258005" y="-88241"/>
            <a:ext cx="15118279" cy="3185392"/>
            <a:chOff x="0" y="0"/>
            <a:chExt cx="1216146" cy="256240"/>
          </a:xfrm>
        </p:grpSpPr>
        <p:sp>
          <p:nvSpPr>
            <p:cNvPr id="6" name="Freeform 6"/>
            <p:cNvSpPr/>
            <p:nvPr/>
          </p:nvSpPr>
          <p:spPr>
            <a:xfrm>
              <a:off x="0" y="0"/>
              <a:ext cx="1216146" cy="256240"/>
            </a:xfrm>
            <a:custGeom>
              <a:avLst/>
              <a:gdLst/>
              <a:ahLst/>
              <a:cxnLst/>
              <a:rect l="l" t="t" r="r" b="b"/>
              <a:pathLst>
                <a:path w="1216146" h="256240">
                  <a:moveTo>
                    <a:pt x="203200" y="0"/>
                  </a:moveTo>
                  <a:lnTo>
                    <a:pt x="1012946" y="0"/>
                  </a:lnTo>
                  <a:lnTo>
                    <a:pt x="1216146" y="256240"/>
                  </a:lnTo>
                  <a:lnTo>
                    <a:pt x="0" y="256240"/>
                  </a:lnTo>
                  <a:lnTo>
                    <a:pt x="203200" y="0"/>
                  </a:lnTo>
                  <a:close/>
                </a:path>
              </a:pathLst>
            </a:custGeom>
            <a:solidFill>
              <a:srgbClr val="A20E20"/>
            </a:solidFill>
          </p:spPr>
        </p:sp>
        <p:sp>
          <p:nvSpPr>
            <p:cNvPr id="7" name="TextBox 7"/>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6608980" y="3697226"/>
            <a:ext cx="5070039" cy="5071653"/>
            <a:chOff x="0" y="0"/>
            <a:chExt cx="1335319" cy="1335744"/>
          </a:xfrm>
        </p:grpSpPr>
        <p:sp>
          <p:nvSpPr>
            <p:cNvPr id="9" name="Freeform 9"/>
            <p:cNvSpPr/>
            <p:nvPr/>
          </p:nvSpPr>
          <p:spPr>
            <a:xfrm>
              <a:off x="0" y="0"/>
              <a:ext cx="1335319" cy="1335744"/>
            </a:xfrm>
            <a:custGeom>
              <a:avLst/>
              <a:gdLst/>
              <a:ahLst/>
              <a:cxnLst/>
              <a:rect l="l" t="t" r="r" b="b"/>
              <a:pathLst>
                <a:path w="1335319" h="1335744">
                  <a:moveTo>
                    <a:pt x="0" y="0"/>
                  </a:moveTo>
                  <a:lnTo>
                    <a:pt x="1335319" y="0"/>
                  </a:lnTo>
                  <a:lnTo>
                    <a:pt x="1335319" y="1335744"/>
                  </a:lnTo>
                  <a:lnTo>
                    <a:pt x="0" y="1335744"/>
                  </a:lnTo>
                  <a:close/>
                </a:path>
              </a:pathLst>
            </a:custGeom>
            <a:solidFill>
              <a:srgbClr val="E8223B">
                <a:alpha val="9804"/>
              </a:srgbClr>
            </a:solidFill>
            <a:ln w="9525">
              <a:solidFill>
                <a:srgbClr val="2A2E3A">
                  <a:alpha val="9804"/>
                </a:srgbClr>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a:off x="12189261" y="3697226"/>
            <a:ext cx="5070039" cy="5071653"/>
            <a:chOff x="0" y="0"/>
            <a:chExt cx="1335319" cy="1335744"/>
          </a:xfrm>
        </p:grpSpPr>
        <p:sp>
          <p:nvSpPr>
            <p:cNvPr id="12" name="Freeform 12"/>
            <p:cNvSpPr/>
            <p:nvPr/>
          </p:nvSpPr>
          <p:spPr>
            <a:xfrm>
              <a:off x="0" y="0"/>
              <a:ext cx="1335319" cy="1335744"/>
            </a:xfrm>
            <a:custGeom>
              <a:avLst/>
              <a:gdLst/>
              <a:ahLst/>
              <a:cxnLst/>
              <a:rect l="l" t="t" r="r" b="b"/>
              <a:pathLst>
                <a:path w="1335319" h="1335744">
                  <a:moveTo>
                    <a:pt x="0" y="0"/>
                  </a:moveTo>
                  <a:lnTo>
                    <a:pt x="1335319" y="0"/>
                  </a:lnTo>
                  <a:lnTo>
                    <a:pt x="1335319" y="1335744"/>
                  </a:lnTo>
                  <a:lnTo>
                    <a:pt x="0" y="1335744"/>
                  </a:lnTo>
                  <a:close/>
                </a:path>
              </a:pathLst>
            </a:custGeom>
            <a:solidFill>
              <a:srgbClr val="E8223B">
                <a:alpha val="9804"/>
              </a:srgbClr>
            </a:solidFill>
            <a:ln w="9525">
              <a:solidFill>
                <a:srgbClr val="2A2E3A">
                  <a:alpha val="9804"/>
                </a:srgbClr>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14" name="Group 14"/>
          <p:cNvGrpSpPr/>
          <p:nvPr/>
        </p:nvGrpSpPr>
        <p:grpSpPr>
          <a:xfrm>
            <a:off x="13814230" y="9258300"/>
            <a:ext cx="5765006" cy="1028700"/>
            <a:chOff x="0" y="0"/>
            <a:chExt cx="7686674" cy="1371600"/>
          </a:xfrm>
        </p:grpSpPr>
        <p:grpSp>
          <p:nvGrpSpPr>
            <p:cNvPr id="15" name="Group 15"/>
            <p:cNvGrpSpPr/>
            <p:nvPr/>
          </p:nvGrpSpPr>
          <p:grpSpPr>
            <a:xfrm>
              <a:off x="0" y="0"/>
              <a:ext cx="7686674" cy="1371600"/>
              <a:chOff x="0" y="0"/>
              <a:chExt cx="1049690" cy="187305"/>
            </a:xfrm>
          </p:grpSpPr>
          <p:sp>
            <p:nvSpPr>
              <p:cNvPr id="16" name="Freeform 16"/>
              <p:cNvSpPr/>
              <p:nvPr/>
            </p:nvSpPr>
            <p:spPr>
              <a:xfrm>
                <a:off x="0" y="0"/>
                <a:ext cx="1049690" cy="187305"/>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A20E20"/>
              </a:solidFill>
            </p:spPr>
          </p:sp>
          <p:sp>
            <p:nvSpPr>
              <p:cNvPr id="17" name="TextBox 17"/>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18" name="TextBox 18"/>
            <p:cNvSpPr txBox="1"/>
            <p:nvPr/>
          </p:nvSpPr>
          <p:spPr>
            <a:xfrm>
              <a:off x="1942882" y="475615"/>
              <a:ext cx="2698286" cy="367537"/>
            </a:xfrm>
            <a:prstGeom prst="rect">
              <a:avLst/>
            </a:prstGeom>
          </p:spPr>
          <p:txBody>
            <a:bodyPr lIns="0" tIns="0" rIns="0" bIns="0" rtlCol="0" anchor="t">
              <a:spAutoFit/>
            </a:bodyPr>
            <a:lstStyle/>
            <a:p>
              <a:pPr marL="0" lvl="0" indent="0" algn="r">
                <a:lnSpc>
                  <a:spcPts val="2340"/>
                </a:lnSpc>
                <a:spcBef>
                  <a:spcPct val="0"/>
                </a:spcBef>
              </a:pPr>
              <a:endParaRPr lang="en-US" sz="1800" dirty="0">
                <a:solidFill>
                  <a:srgbClr val="FFFFFF"/>
                </a:solidFill>
                <a:latin typeface="Helios Bold"/>
              </a:endParaRPr>
            </a:p>
          </p:txBody>
        </p:sp>
      </p:grpSp>
      <p:sp>
        <p:nvSpPr>
          <p:cNvPr id="19" name="Freeform 19"/>
          <p:cNvSpPr/>
          <p:nvPr/>
        </p:nvSpPr>
        <p:spPr>
          <a:xfrm>
            <a:off x="7695890" y="4857645"/>
            <a:ext cx="2896220" cy="1930814"/>
          </a:xfrm>
          <a:custGeom>
            <a:avLst/>
            <a:gdLst/>
            <a:ahLst/>
            <a:cxnLst/>
            <a:rect l="l" t="t" r="r" b="b"/>
            <a:pathLst>
              <a:path w="2896220" h="1930814">
                <a:moveTo>
                  <a:pt x="0" y="0"/>
                </a:moveTo>
                <a:lnTo>
                  <a:pt x="2896220" y="0"/>
                </a:lnTo>
                <a:lnTo>
                  <a:pt x="2896220" y="1930814"/>
                </a:lnTo>
                <a:lnTo>
                  <a:pt x="0" y="1930814"/>
                </a:lnTo>
                <a:lnTo>
                  <a:pt x="0" y="0"/>
                </a:lnTo>
                <a:close/>
              </a:path>
            </a:pathLst>
          </a:custGeom>
          <a:blipFill>
            <a:blip r:embed="rId2"/>
            <a:stretch>
              <a:fillRect/>
            </a:stretch>
          </a:blipFill>
        </p:spPr>
      </p:sp>
      <p:sp>
        <p:nvSpPr>
          <p:cNvPr id="20" name="Freeform 20"/>
          <p:cNvSpPr/>
          <p:nvPr/>
        </p:nvSpPr>
        <p:spPr>
          <a:xfrm>
            <a:off x="13917530" y="5016302"/>
            <a:ext cx="1613501" cy="1613501"/>
          </a:xfrm>
          <a:custGeom>
            <a:avLst/>
            <a:gdLst/>
            <a:ahLst/>
            <a:cxnLst/>
            <a:rect l="l" t="t" r="r" b="b"/>
            <a:pathLst>
              <a:path w="1613501" h="1613501">
                <a:moveTo>
                  <a:pt x="0" y="0"/>
                </a:moveTo>
                <a:lnTo>
                  <a:pt x="1613501" y="0"/>
                </a:lnTo>
                <a:lnTo>
                  <a:pt x="1613501" y="1613500"/>
                </a:lnTo>
                <a:lnTo>
                  <a:pt x="0" y="1613500"/>
                </a:lnTo>
                <a:lnTo>
                  <a:pt x="0" y="0"/>
                </a:lnTo>
                <a:close/>
              </a:path>
            </a:pathLst>
          </a:custGeom>
          <a:blipFill>
            <a:blip r:embed="rId3"/>
            <a:stretch>
              <a:fillRect/>
            </a:stretch>
          </a:blipFill>
        </p:spPr>
      </p:sp>
      <p:sp>
        <p:nvSpPr>
          <p:cNvPr id="21" name="TextBox 21"/>
          <p:cNvSpPr txBox="1"/>
          <p:nvPr/>
        </p:nvSpPr>
        <p:spPr>
          <a:xfrm>
            <a:off x="1028700" y="261529"/>
            <a:ext cx="5366091" cy="3857625"/>
          </a:xfrm>
          <a:prstGeom prst="rect">
            <a:avLst/>
          </a:prstGeom>
        </p:spPr>
        <p:txBody>
          <a:bodyPr lIns="0" tIns="0" rIns="0" bIns="0" rtlCol="0" anchor="t">
            <a:spAutoFit/>
          </a:bodyPr>
          <a:lstStyle/>
          <a:p>
            <a:pPr algn="just">
              <a:lnSpc>
                <a:spcPts val="10199"/>
              </a:lnSpc>
            </a:pPr>
            <a:r>
              <a:rPr lang="en-US" sz="8499">
                <a:solidFill>
                  <a:srgbClr val="FFFFFF"/>
                </a:solidFill>
                <a:latin typeface="TT Hoves Bold"/>
              </a:rPr>
              <a:t>Existing </a:t>
            </a:r>
          </a:p>
          <a:p>
            <a:pPr algn="just">
              <a:lnSpc>
                <a:spcPts val="10199"/>
              </a:lnSpc>
            </a:pPr>
            <a:r>
              <a:rPr lang="en-US" sz="8499">
                <a:solidFill>
                  <a:srgbClr val="FFFFFF"/>
                </a:solidFill>
                <a:latin typeface="TT Hoves Bold"/>
              </a:rPr>
              <a:t>Method</a:t>
            </a:r>
          </a:p>
          <a:p>
            <a:pPr algn="just">
              <a:lnSpc>
                <a:spcPts val="10199"/>
              </a:lnSpc>
            </a:pPr>
            <a:endParaRPr lang="en-US" sz="8499">
              <a:solidFill>
                <a:srgbClr val="FFFFFF"/>
              </a:solidFill>
              <a:latin typeface="TT Hoves Bold"/>
            </a:endParaRPr>
          </a:p>
        </p:txBody>
      </p:sp>
      <p:grpSp>
        <p:nvGrpSpPr>
          <p:cNvPr id="22" name="Group 22"/>
          <p:cNvGrpSpPr/>
          <p:nvPr/>
        </p:nvGrpSpPr>
        <p:grpSpPr>
          <a:xfrm>
            <a:off x="1028700" y="3697226"/>
            <a:ext cx="5070039" cy="5071653"/>
            <a:chOff x="0" y="0"/>
            <a:chExt cx="1335319" cy="1335744"/>
          </a:xfrm>
        </p:grpSpPr>
        <p:sp>
          <p:nvSpPr>
            <p:cNvPr id="23" name="Freeform 23"/>
            <p:cNvSpPr/>
            <p:nvPr/>
          </p:nvSpPr>
          <p:spPr>
            <a:xfrm>
              <a:off x="0" y="0"/>
              <a:ext cx="1335319" cy="1335744"/>
            </a:xfrm>
            <a:custGeom>
              <a:avLst/>
              <a:gdLst/>
              <a:ahLst/>
              <a:cxnLst/>
              <a:rect l="l" t="t" r="r" b="b"/>
              <a:pathLst>
                <a:path w="1335319" h="1335744">
                  <a:moveTo>
                    <a:pt x="0" y="0"/>
                  </a:moveTo>
                  <a:lnTo>
                    <a:pt x="1335319" y="0"/>
                  </a:lnTo>
                  <a:lnTo>
                    <a:pt x="1335319" y="1335744"/>
                  </a:lnTo>
                  <a:lnTo>
                    <a:pt x="0" y="1335744"/>
                  </a:lnTo>
                  <a:close/>
                </a:path>
              </a:pathLst>
            </a:custGeom>
            <a:solidFill>
              <a:srgbClr val="E8223B">
                <a:alpha val="9804"/>
              </a:srgbClr>
            </a:solidFill>
            <a:ln w="9525">
              <a:solidFill>
                <a:srgbClr val="2A2E3A">
                  <a:alpha val="9804"/>
                </a:srgbClr>
              </a:solidFill>
            </a:ln>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25" name="Freeform 25"/>
          <p:cNvSpPr/>
          <p:nvPr/>
        </p:nvSpPr>
        <p:spPr>
          <a:xfrm>
            <a:off x="2614951" y="4849412"/>
            <a:ext cx="1897538" cy="1939046"/>
          </a:xfrm>
          <a:custGeom>
            <a:avLst/>
            <a:gdLst/>
            <a:ahLst/>
            <a:cxnLst/>
            <a:rect l="l" t="t" r="r" b="b"/>
            <a:pathLst>
              <a:path w="1897538" h="1939046">
                <a:moveTo>
                  <a:pt x="0" y="0"/>
                </a:moveTo>
                <a:lnTo>
                  <a:pt x="1897538" y="0"/>
                </a:lnTo>
                <a:lnTo>
                  <a:pt x="1897538" y="1939047"/>
                </a:lnTo>
                <a:lnTo>
                  <a:pt x="0" y="1939047"/>
                </a:lnTo>
                <a:lnTo>
                  <a:pt x="0" y="0"/>
                </a:lnTo>
                <a:close/>
              </a:path>
            </a:pathLst>
          </a:custGeom>
          <a:blipFill>
            <a:blip r:embed="rId4"/>
            <a:stretch>
              <a:fillRect/>
            </a:stretch>
          </a:blipFill>
        </p:spPr>
      </p:sp>
      <p:sp>
        <p:nvSpPr>
          <p:cNvPr id="26" name="TextBox 26"/>
          <p:cNvSpPr txBox="1"/>
          <p:nvPr/>
        </p:nvSpPr>
        <p:spPr>
          <a:xfrm>
            <a:off x="1649458" y="7238001"/>
            <a:ext cx="3806998" cy="532342"/>
          </a:xfrm>
          <a:prstGeom prst="rect">
            <a:avLst/>
          </a:prstGeom>
        </p:spPr>
        <p:txBody>
          <a:bodyPr lIns="0" tIns="0" rIns="0" bIns="0" rtlCol="0" anchor="t">
            <a:spAutoFit/>
          </a:bodyPr>
          <a:lstStyle/>
          <a:p>
            <a:pPr marL="0" lvl="0" indent="0" algn="ctr">
              <a:lnSpc>
                <a:spcPts val="4079"/>
              </a:lnSpc>
              <a:spcBef>
                <a:spcPct val="0"/>
              </a:spcBef>
            </a:pPr>
            <a:r>
              <a:rPr lang="en-US" sz="3399">
                <a:solidFill>
                  <a:srgbClr val="2A2E3A"/>
                </a:solidFill>
                <a:latin typeface="Helios Bold"/>
              </a:rPr>
              <a:t>WhatsApp</a:t>
            </a:r>
          </a:p>
        </p:txBody>
      </p:sp>
      <p:sp>
        <p:nvSpPr>
          <p:cNvPr id="27" name="TextBox 27"/>
          <p:cNvSpPr txBox="1"/>
          <p:nvPr/>
        </p:nvSpPr>
        <p:spPr>
          <a:xfrm>
            <a:off x="7250881" y="7238001"/>
            <a:ext cx="3806998" cy="532342"/>
          </a:xfrm>
          <a:prstGeom prst="rect">
            <a:avLst/>
          </a:prstGeom>
        </p:spPr>
        <p:txBody>
          <a:bodyPr lIns="0" tIns="0" rIns="0" bIns="0" rtlCol="0" anchor="t">
            <a:spAutoFit/>
          </a:bodyPr>
          <a:lstStyle/>
          <a:p>
            <a:pPr marL="0" lvl="0" indent="0" algn="ctr">
              <a:lnSpc>
                <a:spcPts val="4079"/>
              </a:lnSpc>
              <a:spcBef>
                <a:spcPct val="0"/>
              </a:spcBef>
            </a:pPr>
            <a:r>
              <a:rPr lang="en-US" sz="3399" u="none">
                <a:solidFill>
                  <a:srgbClr val="2A2E3A"/>
                </a:solidFill>
                <a:latin typeface="Helios Bold"/>
              </a:rPr>
              <a:t>Google Meet</a:t>
            </a:r>
          </a:p>
        </p:txBody>
      </p:sp>
      <p:sp>
        <p:nvSpPr>
          <p:cNvPr id="28" name="TextBox 28"/>
          <p:cNvSpPr txBox="1"/>
          <p:nvPr/>
        </p:nvSpPr>
        <p:spPr>
          <a:xfrm>
            <a:off x="12820781" y="7238001"/>
            <a:ext cx="3806998" cy="532342"/>
          </a:xfrm>
          <a:prstGeom prst="rect">
            <a:avLst/>
          </a:prstGeom>
        </p:spPr>
        <p:txBody>
          <a:bodyPr lIns="0" tIns="0" rIns="0" bIns="0" rtlCol="0" anchor="t">
            <a:spAutoFit/>
          </a:bodyPr>
          <a:lstStyle/>
          <a:p>
            <a:pPr marL="0" lvl="0" indent="0" algn="ctr">
              <a:lnSpc>
                <a:spcPts val="4079"/>
              </a:lnSpc>
              <a:spcBef>
                <a:spcPct val="0"/>
              </a:spcBef>
            </a:pPr>
            <a:r>
              <a:rPr lang="en-US" sz="3399">
                <a:solidFill>
                  <a:srgbClr val="2A2E3A"/>
                </a:solidFill>
                <a:latin typeface="Helios Bold"/>
              </a:rPr>
              <a:t>Zoom</a:t>
            </a:r>
          </a:p>
        </p:txBody>
      </p:sp>
      <p:sp>
        <p:nvSpPr>
          <p:cNvPr id="29" name="TextBox 29"/>
          <p:cNvSpPr txBox="1"/>
          <p:nvPr/>
        </p:nvSpPr>
        <p:spPr>
          <a:xfrm>
            <a:off x="9997277" y="990600"/>
            <a:ext cx="9525" cy="266700"/>
          </a:xfrm>
          <a:prstGeom prst="rect">
            <a:avLst/>
          </a:prstGeom>
        </p:spPr>
        <p:txBody>
          <a:bodyPr lIns="0" tIns="0" rIns="0" bIns="0" rtlCol="0" anchor="t">
            <a:spAutoFit/>
          </a:bodyPr>
          <a:lstStyle/>
          <a:p>
            <a:pPr algn="ctr">
              <a:lnSpc>
                <a:spcPts val="2100"/>
              </a:lnSpc>
              <a:spcBef>
                <a:spcPct val="0"/>
              </a:spcBef>
            </a:pPr>
            <a:endParaRPr/>
          </a:p>
        </p:txBody>
      </p:sp>
      <p:sp>
        <p:nvSpPr>
          <p:cNvPr id="30" name="TextBox 30"/>
          <p:cNvSpPr txBox="1"/>
          <p:nvPr/>
        </p:nvSpPr>
        <p:spPr>
          <a:xfrm>
            <a:off x="3846551" y="9254654"/>
            <a:ext cx="9491001" cy="561975"/>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Times New Roman"/>
              </a:rPr>
              <a:t>They typically requries user authentication or registreation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23478" y="224448"/>
            <a:ext cx="18054087" cy="10088970"/>
            <a:chOff x="0" y="0"/>
            <a:chExt cx="452149" cy="252670"/>
          </a:xfrm>
        </p:grpSpPr>
        <p:sp>
          <p:nvSpPr>
            <p:cNvPr id="3" name="Freeform 3"/>
            <p:cNvSpPr/>
            <p:nvPr/>
          </p:nvSpPr>
          <p:spPr>
            <a:xfrm>
              <a:off x="0" y="0"/>
              <a:ext cx="452149" cy="252670"/>
            </a:xfrm>
            <a:custGeom>
              <a:avLst/>
              <a:gdLst/>
              <a:ahLst/>
              <a:cxnLst/>
              <a:rect l="l" t="t" r="r" b="b"/>
              <a:pathLst>
                <a:path w="452149" h="252670">
                  <a:moveTo>
                    <a:pt x="203200" y="0"/>
                  </a:moveTo>
                  <a:lnTo>
                    <a:pt x="248949" y="0"/>
                  </a:lnTo>
                  <a:lnTo>
                    <a:pt x="452149" y="252670"/>
                  </a:lnTo>
                  <a:lnTo>
                    <a:pt x="0" y="252670"/>
                  </a:lnTo>
                  <a:lnTo>
                    <a:pt x="203200" y="0"/>
                  </a:lnTo>
                  <a:close/>
                </a:path>
              </a:pathLst>
            </a:custGeom>
            <a:solidFill>
              <a:srgbClr val="E4E4E4"/>
            </a:solidFill>
          </p:spPr>
        </p:sp>
        <p:sp>
          <p:nvSpPr>
            <p:cNvPr id="4" name="TextBox 4"/>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rot="-10800000">
            <a:off x="-4157561" y="0"/>
            <a:ext cx="14753038" cy="3370693"/>
            <a:chOff x="0" y="0"/>
            <a:chExt cx="819809" cy="187305"/>
          </a:xfrm>
        </p:grpSpPr>
        <p:sp>
          <p:nvSpPr>
            <p:cNvPr id="6" name="Freeform 6"/>
            <p:cNvSpPr/>
            <p:nvPr/>
          </p:nvSpPr>
          <p:spPr>
            <a:xfrm>
              <a:off x="0" y="0"/>
              <a:ext cx="819809" cy="187305"/>
            </a:xfrm>
            <a:custGeom>
              <a:avLst/>
              <a:gdLst/>
              <a:ahLst/>
              <a:cxnLst/>
              <a:rect l="l" t="t" r="r" b="b"/>
              <a:pathLst>
                <a:path w="819809" h="187305">
                  <a:moveTo>
                    <a:pt x="203200" y="0"/>
                  </a:moveTo>
                  <a:lnTo>
                    <a:pt x="616609" y="0"/>
                  </a:lnTo>
                  <a:lnTo>
                    <a:pt x="819809" y="187305"/>
                  </a:lnTo>
                  <a:lnTo>
                    <a:pt x="0" y="187305"/>
                  </a:lnTo>
                  <a:lnTo>
                    <a:pt x="203200" y="0"/>
                  </a:lnTo>
                  <a:close/>
                </a:path>
              </a:pathLst>
            </a:custGeom>
            <a:solidFill>
              <a:srgbClr val="E8223B"/>
            </a:solidFill>
          </p:spPr>
        </p:sp>
        <p:sp>
          <p:nvSpPr>
            <p:cNvPr id="7" name="TextBox 7"/>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3814230" y="9258300"/>
            <a:ext cx="5765006" cy="1028700"/>
            <a:chOff x="0" y="0"/>
            <a:chExt cx="1049690" cy="187305"/>
          </a:xfrm>
        </p:grpSpPr>
        <p:sp>
          <p:nvSpPr>
            <p:cNvPr id="9" name="Freeform 9"/>
            <p:cNvSpPr/>
            <p:nvPr/>
          </p:nvSpPr>
          <p:spPr>
            <a:xfrm>
              <a:off x="0" y="0"/>
              <a:ext cx="1049690" cy="187305"/>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A20E20"/>
            </a:solidFill>
          </p:spPr>
        </p:sp>
        <p:sp>
          <p:nvSpPr>
            <p:cNvPr id="10" name="TextBox 10"/>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11" name="Freeform 11"/>
          <p:cNvSpPr/>
          <p:nvPr/>
        </p:nvSpPr>
        <p:spPr>
          <a:xfrm>
            <a:off x="8638631" y="2691209"/>
            <a:ext cx="9152239" cy="4409282"/>
          </a:xfrm>
          <a:custGeom>
            <a:avLst/>
            <a:gdLst/>
            <a:ahLst/>
            <a:cxnLst/>
            <a:rect l="l" t="t" r="r" b="b"/>
            <a:pathLst>
              <a:path w="9152239" h="4409282">
                <a:moveTo>
                  <a:pt x="0" y="0"/>
                </a:moveTo>
                <a:lnTo>
                  <a:pt x="9152239" y="0"/>
                </a:lnTo>
                <a:lnTo>
                  <a:pt x="9152239" y="4409282"/>
                </a:lnTo>
                <a:lnTo>
                  <a:pt x="0" y="4409282"/>
                </a:lnTo>
                <a:lnTo>
                  <a:pt x="0" y="0"/>
                </a:lnTo>
                <a:close/>
              </a:path>
            </a:pathLst>
          </a:custGeom>
          <a:blipFill>
            <a:blip r:embed="rId2"/>
            <a:stretch>
              <a:fillRect/>
            </a:stretch>
          </a:blipFill>
        </p:spPr>
      </p:sp>
      <p:sp>
        <p:nvSpPr>
          <p:cNvPr id="12" name="TextBox 12"/>
          <p:cNvSpPr txBox="1"/>
          <p:nvPr/>
        </p:nvSpPr>
        <p:spPr>
          <a:xfrm>
            <a:off x="1028700" y="447627"/>
            <a:ext cx="6250719" cy="2571750"/>
          </a:xfrm>
          <a:prstGeom prst="rect">
            <a:avLst/>
          </a:prstGeom>
        </p:spPr>
        <p:txBody>
          <a:bodyPr lIns="0" tIns="0" rIns="0" bIns="0" rtlCol="0" anchor="t">
            <a:spAutoFit/>
          </a:bodyPr>
          <a:lstStyle/>
          <a:p>
            <a:pPr>
              <a:lnSpc>
                <a:spcPts val="10199"/>
              </a:lnSpc>
            </a:pPr>
            <a:r>
              <a:rPr lang="en-US" sz="8499">
                <a:solidFill>
                  <a:srgbClr val="FFFFFF"/>
                </a:solidFill>
                <a:latin typeface="TT Hoves Bold"/>
              </a:rPr>
              <a:t>Proposed System</a:t>
            </a:r>
          </a:p>
        </p:txBody>
      </p:sp>
      <p:sp>
        <p:nvSpPr>
          <p:cNvPr id="13" name="TextBox 13"/>
          <p:cNvSpPr txBox="1"/>
          <p:nvPr/>
        </p:nvSpPr>
        <p:spPr>
          <a:xfrm>
            <a:off x="1028700" y="4629150"/>
            <a:ext cx="6250719" cy="3950208"/>
          </a:xfrm>
          <a:prstGeom prst="rect">
            <a:avLst/>
          </a:prstGeom>
        </p:spPr>
        <p:txBody>
          <a:bodyPr lIns="0" tIns="0" rIns="0" bIns="0" rtlCol="0" anchor="t">
            <a:spAutoFit/>
          </a:bodyPr>
          <a:lstStyle/>
          <a:p>
            <a:pPr marL="690879" lvl="1" indent="-345439">
              <a:lnSpc>
                <a:spcPts val="6335"/>
              </a:lnSpc>
              <a:buFont typeface="Arial"/>
              <a:buChar char="•"/>
            </a:pPr>
            <a:r>
              <a:rPr lang="en-US" sz="3199">
                <a:solidFill>
                  <a:srgbClr val="A20E20"/>
                </a:solidFill>
                <a:latin typeface="Tinos Bold"/>
              </a:rPr>
              <a:t>User-friendly approach</a:t>
            </a:r>
          </a:p>
          <a:p>
            <a:pPr marL="690879" lvl="1" indent="-345439">
              <a:lnSpc>
                <a:spcPts val="6335"/>
              </a:lnSpc>
              <a:buFont typeface="Arial"/>
              <a:buChar char="•"/>
            </a:pPr>
            <a:r>
              <a:rPr lang="en-US" sz="3199">
                <a:solidFill>
                  <a:srgbClr val="A20E20"/>
                </a:solidFill>
                <a:latin typeface="Tinos Bold"/>
              </a:rPr>
              <a:t>Both one-on-one conversations and group interactions</a:t>
            </a:r>
          </a:p>
          <a:p>
            <a:pPr marL="690879" lvl="1" indent="-345439">
              <a:lnSpc>
                <a:spcPts val="6335"/>
              </a:lnSpc>
              <a:buFont typeface="Arial"/>
              <a:buChar char="•"/>
            </a:pPr>
            <a:r>
              <a:rPr lang="en-US" sz="3199">
                <a:solidFill>
                  <a:srgbClr val="A20E20"/>
                </a:solidFill>
                <a:latin typeface="Tinos Bold"/>
              </a:rPr>
              <a:t>Screen sharing</a:t>
            </a:r>
          </a:p>
          <a:p>
            <a:pPr marL="690879" lvl="1" indent="-345439">
              <a:lnSpc>
                <a:spcPts val="6335"/>
              </a:lnSpc>
              <a:buFont typeface="Arial"/>
              <a:buChar char="•"/>
            </a:pPr>
            <a:r>
              <a:rPr lang="en-US" sz="3199">
                <a:solidFill>
                  <a:srgbClr val="A20E20"/>
                </a:solidFill>
                <a:latin typeface="Tinos Bold"/>
              </a:rPr>
              <a:t>An interactive chatting bot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110938" y="0"/>
            <a:ext cx="5765006" cy="1028700"/>
            <a:chOff x="0" y="0"/>
            <a:chExt cx="1049690" cy="187305"/>
          </a:xfrm>
        </p:grpSpPr>
        <p:sp>
          <p:nvSpPr>
            <p:cNvPr id="3" name="Freeform 3"/>
            <p:cNvSpPr/>
            <p:nvPr/>
          </p:nvSpPr>
          <p:spPr>
            <a:xfrm>
              <a:off x="0" y="0"/>
              <a:ext cx="1049690" cy="187305"/>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A20E20"/>
            </a:solidFill>
          </p:spPr>
        </p:sp>
        <p:sp>
          <p:nvSpPr>
            <p:cNvPr id="4" name="TextBox 4"/>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6059317" y="2765100"/>
            <a:ext cx="9069784" cy="5187315"/>
          </a:xfrm>
          <a:prstGeom prst="rect">
            <a:avLst/>
          </a:prstGeom>
        </p:spPr>
        <p:txBody>
          <a:bodyPr lIns="0" tIns="0" rIns="0" bIns="0" rtlCol="0" anchor="t">
            <a:spAutoFit/>
          </a:bodyPr>
          <a:lstStyle/>
          <a:p>
            <a:pPr marL="647700" lvl="1" indent="-323850">
              <a:lnSpc>
                <a:spcPts val="5880"/>
              </a:lnSpc>
              <a:buFont typeface="Arial"/>
              <a:buChar char="•"/>
            </a:pPr>
            <a:r>
              <a:rPr lang="en-US" sz="3000">
                <a:solidFill>
                  <a:srgbClr val="000000"/>
                </a:solidFill>
                <a:latin typeface="Times New Roman"/>
              </a:rPr>
              <a:t>Requirement analysis</a:t>
            </a:r>
          </a:p>
          <a:p>
            <a:pPr marL="647700" lvl="1" indent="-323850">
              <a:lnSpc>
                <a:spcPts val="5880"/>
              </a:lnSpc>
              <a:buFont typeface="Arial"/>
              <a:buChar char="•"/>
            </a:pPr>
            <a:r>
              <a:rPr lang="en-US" sz="3000">
                <a:solidFill>
                  <a:srgbClr val="000000"/>
                </a:solidFill>
                <a:latin typeface="Times New Roman"/>
              </a:rPr>
              <a:t>UI/UX Design</a:t>
            </a:r>
          </a:p>
          <a:p>
            <a:pPr marL="647700" lvl="1" indent="-323850">
              <a:lnSpc>
                <a:spcPts val="5880"/>
              </a:lnSpc>
              <a:buFont typeface="Arial"/>
              <a:buChar char="•"/>
            </a:pPr>
            <a:r>
              <a:rPr lang="en-US" sz="3000">
                <a:solidFill>
                  <a:srgbClr val="000000"/>
                </a:solidFill>
                <a:latin typeface="Times New Roman"/>
              </a:rPr>
              <a:t>Development and Implementation of WebRTC</a:t>
            </a:r>
          </a:p>
          <a:p>
            <a:pPr marL="647700" lvl="1" indent="-323850">
              <a:lnSpc>
                <a:spcPts val="5880"/>
              </a:lnSpc>
              <a:buFont typeface="Arial"/>
              <a:buChar char="•"/>
            </a:pPr>
            <a:r>
              <a:rPr lang="en-US" sz="3000">
                <a:solidFill>
                  <a:srgbClr val="000000"/>
                </a:solidFill>
                <a:latin typeface="Times New Roman"/>
              </a:rPr>
              <a:t>Adding functionalities 1)Screen Sharing 2)Chat Bot</a:t>
            </a:r>
          </a:p>
          <a:p>
            <a:pPr marL="647700" lvl="1" indent="-323850">
              <a:lnSpc>
                <a:spcPts val="5880"/>
              </a:lnSpc>
              <a:buFont typeface="Arial"/>
              <a:buChar char="•"/>
            </a:pPr>
            <a:r>
              <a:rPr lang="en-US" sz="3000">
                <a:solidFill>
                  <a:srgbClr val="000000"/>
                </a:solidFill>
                <a:latin typeface="Times New Roman"/>
              </a:rPr>
              <a:t>Additional improvements </a:t>
            </a:r>
          </a:p>
          <a:p>
            <a:pPr marL="647700" lvl="1" indent="-323850">
              <a:lnSpc>
                <a:spcPts val="5880"/>
              </a:lnSpc>
              <a:buFont typeface="Arial"/>
              <a:buChar char="•"/>
            </a:pPr>
            <a:r>
              <a:rPr lang="en-US" sz="3000">
                <a:solidFill>
                  <a:srgbClr val="000000"/>
                </a:solidFill>
                <a:latin typeface="Times New Roman"/>
              </a:rPr>
              <a:t>Continuous improvement depending upon feedback</a:t>
            </a:r>
          </a:p>
          <a:p>
            <a:pPr>
              <a:lnSpc>
                <a:spcPts val="5880"/>
              </a:lnSpc>
            </a:pPr>
            <a:endParaRPr lang="en-US" sz="3000">
              <a:solidFill>
                <a:srgbClr val="000000"/>
              </a:solidFill>
              <a:latin typeface="Times New Roman"/>
            </a:endParaRPr>
          </a:p>
        </p:txBody>
      </p:sp>
      <p:sp>
        <p:nvSpPr>
          <p:cNvPr id="6" name="Freeform 6"/>
          <p:cNvSpPr/>
          <p:nvPr/>
        </p:nvSpPr>
        <p:spPr>
          <a:xfrm>
            <a:off x="642132" y="5895015"/>
            <a:ext cx="4182770" cy="4114800"/>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059317" y="1028700"/>
            <a:ext cx="7371857" cy="1285875"/>
          </a:xfrm>
          <a:prstGeom prst="rect">
            <a:avLst/>
          </a:prstGeom>
        </p:spPr>
        <p:txBody>
          <a:bodyPr lIns="0" tIns="0" rIns="0" bIns="0" rtlCol="0" anchor="t">
            <a:spAutoFit/>
          </a:bodyPr>
          <a:lstStyle/>
          <a:p>
            <a:pPr>
              <a:lnSpc>
                <a:spcPts val="10199"/>
              </a:lnSpc>
            </a:pPr>
            <a:r>
              <a:rPr lang="en-US" sz="8499">
                <a:solidFill>
                  <a:srgbClr val="A20E20"/>
                </a:solidFill>
                <a:latin typeface="TT Hoves Bold"/>
              </a:rPr>
              <a:t>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51210" y="1246706"/>
            <a:ext cx="7463019" cy="6396064"/>
            <a:chOff x="0" y="0"/>
            <a:chExt cx="9950693" cy="8528085"/>
          </a:xfrm>
        </p:grpSpPr>
        <p:grpSp>
          <p:nvGrpSpPr>
            <p:cNvPr id="3" name="Group 3"/>
            <p:cNvGrpSpPr/>
            <p:nvPr/>
          </p:nvGrpSpPr>
          <p:grpSpPr>
            <a:xfrm rot="-5400000">
              <a:off x="-160710" y="5067272"/>
              <a:ext cx="735898" cy="414478"/>
              <a:chOff x="0" y="0"/>
              <a:chExt cx="812800" cy="457791"/>
            </a:xfrm>
          </p:grpSpPr>
          <p:sp>
            <p:nvSpPr>
              <p:cNvPr id="4" name="Freeform 4"/>
              <p:cNvSpPr/>
              <p:nvPr/>
            </p:nvSpPr>
            <p:spPr>
              <a:xfrm>
                <a:off x="0" y="0"/>
                <a:ext cx="812800" cy="457791"/>
              </a:xfrm>
              <a:custGeom>
                <a:avLst/>
                <a:gdLst/>
                <a:ahLst/>
                <a:cxnLst/>
                <a:rect l="l" t="t" r="r" b="b"/>
                <a:pathLst>
                  <a:path w="812800" h="457791">
                    <a:moveTo>
                      <a:pt x="406400" y="457791"/>
                    </a:moveTo>
                    <a:lnTo>
                      <a:pt x="812800" y="0"/>
                    </a:lnTo>
                    <a:lnTo>
                      <a:pt x="0" y="0"/>
                    </a:lnTo>
                    <a:lnTo>
                      <a:pt x="406400" y="457791"/>
                    </a:lnTo>
                    <a:close/>
                  </a:path>
                </a:pathLst>
              </a:custGeom>
              <a:solidFill>
                <a:srgbClr val="E8223B"/>
              </a:solidFill>
            </p:spPr>
          </p:sp>
          <p:sp>
            <p:nvSpPr>
              <p:cNvPr id="5" name="TextBox 5"/>
              <p:cNvSpPr txBox="1"/>
              <p:nvPr/>
            </p:nvSpPr>
            <p:spPr>
              <a:xfrm>
                <a:off x="127000" y="41275"/>
                <a:ext cx="558800" cy="339725"/>
              </a:xfrm>
              <a:prstGeom prst="rect">
                <a:avLst/>
              </a:prstGeom>
            </p:spPr>
            <p:txBody>
              <a:bodyPr lIns="50800" tIns="50800" rIns="50800" bIns="50800" rtlCol="0" anchor="ctr"/>
              <a:lstStyle/>
              <a:p>
                <a:pPr algn="ctr">
                  <a:lnSpc>
                    <a:spcPts val="139"/>
                  </a:lnSpc>
                </a:pPr>
                <a:endParaRPr/>
              </a:p>
            </p:txBody>
          </p:sp>
        </p:grpSp>
        <p:sp>
          <p:nvSpPr>
            <p:cNvPr id="6" name="TextBox 6"/>
            <p:cNvSpPr txBox="1"/>
            <p:nvPr/>
          </p:nvSpPr>
          <p:spPr>
            <a:xfrm>
              <a:off x="1180404" y="4798684"/>
              <a:ext cx="8770288" cy="818304"/>
            </a:xfrm>
            <a:prstGeom prst="rect">
              <a:avLst/>
            </a:prstGeom>
          </p:spPr>
          <p:txBody>
            <a:bodyPr lIns="0" tIns="0" rIns="0" bIns="0" rtlCol="0" anchor="t">
              <a:spAutoFit/>
            </a:bodyPr>
            <a:lstStyle/>
            <a:p>
              <a:pPr>
                <a:lnSpc>
                  <a:spcPts val="4759"/>
                </a:lnSpc>
              </a:pPr>
              <a:r>
                <a:rPr lang="en-US" sz="3399">
                  <a:solidFill>
                    <a:srgbClr val="2A2E3A"/>
                  </a:solidFill>
                  <a:latin typeface="Times New Roman"/>
                </a:rPr>
                <a:t>HTML</a:t>
              </a:r>
            </a:p>
          </p:txBody>
        </p:sp>
        <p:sp>
          <p:nvSpPr>
            <p:cNvPr id="7" name="TextBox 7"/>
            <p:cNvSpPr txBox="1"/>
            <p:nvPr/>
          </p:nvSpPr>
          <p:spPr>
            <a:xfrm>
              <a:off x="1180404" y="6184561"/>
              <a:ext cx="8770288" cy="818304"/>
            </a:xfrm>
            <a:prstGeom prst="rect">
              <a:avLst/>
            </a:prstGeom>
          </p:spPr>
          <p:txBody>
            <a:bodyPr lIns="0" tIns="0" rIns="0" bIns="0" rtlCol="0" anchor="t">
              <a:spAutoFit/>
            </a:bodyPr>
            <a:lstStyle/>
            <a:p>
              <a:pPr>
                <a:lnSpc>
                  <a:spcPts val="4759"/>
                </a:lnSpc>
              </a:pPr>
              <a:r>
                <a:rPr lang="en-US" sz="3399">
                  <a:solidFill>
                    <a:srgbClr val="2A2E3A"/>
                  </a:solidFill>
                  <a:latin typeface="Times New Roman"/>
                </a:rPr>
                <a:t>CSS</a:t>
              </a:r>
            </a:p>
          </p:txBody>
        </p:sp>
        <p:grpSp>
          <p:nvGrpSpPr>
            <p:cNvPr id="8" name="Group 8"/>
            <p:cNvGrpSpPr/>
            <p:nvPr/>
          </p:nvGrpSpPr>
          <p:grpSpPr>
            <a:xfrm rot="-5400000">
              <a:off x="-160710" y="6453149"/>
              <a:ext cx="735898" cy="414478"/>
              <a:chOff x="0" y="0"/>
              <a:chExt cx="812800" cy="457791"/>
            </a:xfrm>
          </p:grpSpPr>
          <p:sp>
            <p:nvSpPr>
              <p:cNvPr id="9" name="Freeform 9"/>
              <p:cNvSpPr/>
              <p:nvPr/>
            </p:nvSpPr>
            <p:spPr>
              <a:xfrm>
                <a:off x="0" y="0"/>
                <a:ext cx="812800" cy="457791"/>
              </a:xfrm>
              <a:custGeom>
                <a:avLst/>
                <a:gdLst/>
                <a:ahLst/>
                <a:cxnLst/>
                <a:rect l="l" t="t" r="r" b="b"/>
                <a:pathLst>
                  <a:path w="812800" h="457791">
                    <a:moveTo>
                      <a:pt x="406400" y="457791"/>
                    </a:moveTo>
                    <a:lnTo>
                      <a:pt x="812800" y="0"/>
                    </a:lnTo>
                    <a:lnTo>
                      <a:pt x="0" y="0"/>
                    </a:lnTo>
                    <a:lnTo>
                      <a:pt x="406400" y="457791"/>
                    </a:lnTo>
                    <a:close/>
                  </a:path>
                </a:pathLst>
              </a:custGeom>
              <a:solidFill>
                <a:srgbClr val="E8223B"/>
              </a:solidFill>
            </p:spPr>
          </p:sp>
          <p:sp>
            <p:nvSpPr>
              <p:cNvPr id="10" name="TextBox 10"/>
              <p:cNvSpPr txBox="1"/>
              <p:nvPr/>
            </p:nvSpPr>
            <p:spPr>
              <a:xfrm>
                <a:off x="127000" y="41275"/>
                <a:ext cx="558800" cy="339725"/>
              </a:xfrm>
              <a:prstGeom prst="rect">
                <a:avLst/>
              </a:prstGeom>
            </p:spPr>
            <p:txBody>
              <a:bodyPr lIns="50800" tIns="50800" rIns="50800" bIns="50800" rtlCol="0" anchor="ctr"/>
              <a:lstStyle/>
              <a:p>
                <a:pPr algn="ctr">
                  <a:lnSpc>
                    <a:spcPts val="139"/>
                  </a:lnSpc>
                </a:pPr>
                <a:endParaRPr/>
              </a:p>
            </p:txBody>
          </p:sp>
        </p:grpSp>
        <p:sp>
          <p:nvSpPr>
            <p:cNvPr id="11" name="TextBox 11"/>
            <p:cNvSpPr txBox="1"/>
            <p:nvPr/>
          </p:nvSpPr>
          <p:spPr>
            <a:xfrm>
              <a:off x="1180404" y="7684310"/>
              <a:ext cx="8770288" cy="818304"/>
            </a:xfrm>
            <a:prstGeom prst="rect">
              <a:avLst/>
            </a:prstGeom>
          </p:spPr>
          <p:txBody>
            <a:bodyPr lIns="0" tIns="0" rIns="0" bIns="0" rtlCol="0" anchor="t">
              <a:spAutoFit/>
            </a:bodyPr>
            <a:lstStyle/>
            <a:p>
              <a:pPr>
                <a:lnSpc>
                  <a:spcPts val="4759"/>
                </a:lnSpc>
              </a:pPr>
              <a:r>
                <a:rPr lang="en-US" sz="3399">
                  <a:solidFill>
                    <a:srgbClr val="2A2E3A"/>
                  </a:solidFill>
                  <a:latin typeface="Times New Roman"/>
                </a:rPr>
                <a:t>Javascript</a:t>
              </a:r>
            </a:p>
          </p:txBody>
        </p:sp>
        <p:grpSp>
          <p:nvGrpSpPr>
            <p:cNvPr id="12" name="Group 12"/>
            <p:cNvGrpSpPr/>
            <p:nvPr/>
          </p:nvGrpSpPr>
          <p:grpSpPr>
            <a:xfrm rot="-5400000">
              <a:off x="-160710" y="7952898"/>
              <a:ext cx="735898" cy="414478"/>
              <a:chOff x="0" y="0"/>
              <a:chExt cx="812800" cy="457791"/>
            </a:xfrm>
          </p:grpSpPr>
          <p:sp>
            <p:nvSpPr>
              <p:cNvPr id="13" name="Freeform 13"/>
              <p:cNvSpPr/>
              <p:nvPr/>
            </p:nvSpPr>
            <p:spPr>
              <a:xfrm>
                <a:off x="0" y="0"/>
                <a:ext cx="812800" cy="457791"/>
              </a:xfrm>
              <a:custGeom>
                <a:avLst/>
                <a:gdLst/>
                <a:ahLst/>
                <a:cxnLst/>
                <a:rect l="l" t="t" r="r" b="b"/>
                <a:pathLst>
                  <a:path w="812800" h="457791">
                    <a:moveTo>
                      <a:pt x="406400" y="457791"/>
                    </a:moveTo>
                    <a:lnTo>
                      <a:pt x="812800" y="0"/>
                    </a:lnTo>
                    <a:lnTo>
                      <a:pt x="0" y="0"/>
                    </a:lnTo>
                    <a:lnTo>
                      <a:pt x="406400" y="457791"/>
                    </a:lnTo>
                    <a:close/>
                  </a:path>
                </a:pathLst>
              </a:custGeom>
              <a:solidFill>
                <a:srgbClr val="E8223B"/>
              </a:solidFill>
            </p:spPr>
          </p:sp>
          <p:sp>
            <p:nvSpPr>
              <p:cNvPr id="14" name="TextBox 14"/>
              <p:cNvSpPr txBox="1"/>
              <p:nvPr/>
            </p:nvSpPr>
            <p:spPr>
              <a:xfrm>
                <a:off x="127000" y="41275"/>
                <a:ext cx="558800" cy="339725"/>
              </a:xfrm>
              <a:prstGeom prst="rect">
                <a:avLst/>
              </a:prstGeom>
            </p:spPr>
            <p:txBody>
              <a:bodyPr lIns="50800" tIns="50800" rIns="50800" bIns="50800" rtlCol="0" anchor="ctr"/>
              <a:lstStyle/>
              <a:p>
                <a:pPr algn="ctr">
                  <a:lnSpc>
                    <a:spcPts val="139"/>
                  </a:lnSpc>
                </a:pPr>
                <a:endParaRPr/>
              </a:p>
            </p:txBody>
          </p:sp>
        </p:grpSp>
        <p:sp>
          <p:nvSpPr>
            <p:cNvPr id="15" name="TextBox 15"/>
            <p:cNvSpPr txBox="1"/>
            <p:nvPr/>
          </p:nvSpPr>
          <p:spPr>
            <a:xfrm>
              <a:off x="0" y="0"/>
              <a:ext cx="9714320" cy="3429000"/>
            </a:xfrm>
            <a:prstGeom prst="rect">
              <a:avLst/>
            </a:prstGeom>
          </p:spPr>
          <p:txBody>
            <a:bodyPr lIns="0" tIns="0" rIns="0" bIns="0" rtlCol="0" anchor="t">
              <a:spAutoFit/>
            </a:bodyPr>
            <a:lstStyle/>
            <a:p>
              <a:pPr>
                <a:lnSpc>
                  <a:spcPts val="10199"/>
                </a:lnSpc>
              </a:pPr>
              <a:r>
                <a:rPr lang="en-US" sz="8499">
                  <a:solidFill>
                    <a:srgbClr val="A20E20"/>
                  </a:solidFill>
                  <a:latin typeface="TT Hoves Bold"/>
                </a:rPr>
                <a:t>Tech Stack used</a:t>
              </a:r>
            </a:p>
          </p:txBody>
        </p:sp>
      </p:grpSp>
      <p:grpSp>
        <p:nvGrpSpPr>
          <p:cNvPr id="16" name="Group 16"/>
          <p:cNvGrpSpPr/>
          <p:nvPr/>
        </p:nvGrpSpPr>
        <p:grpSpPr>
          <a:xfrm>
            <a:off x="13814230" y="9258300"/>
            <a:ext cx="5765006" cy="1028700"/>
            <a:chOff x="0" y="0"/>
            <a:chExt cx="1049690" cy="187305"/>
          </a:xfrm>
        </p:grpSpPr>
        <p:sp>
          <p:nvSpPr>
            <p:cNvPr id="17" name="Freeform 17"/>
            <p:cNvSpPr/>
            <p:nvPr/>
          </p:nvSpPr>
          <p:spPr>
            <a:xfrm>
              <a:off x="0" y="0"/>
              <a:ext cx="1049690" cy="187305"/>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A20E20"/>
            </a:solidFill>
          </p:spPr>
        </p:sp>
        <p:sp>
          <p:nvSpPr>
            <p:cNvPr id="18" name="TextBox 18"/>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19" name="Freeform 19"/>
          <p:cNvSpPr/>
          <p:nvPr/>
        </p:nvSpPr>
        <p:spPr>
          <a:xfrm>
            <a:off x="750317" y="3086100"/>
            <a:ext cx="4454452" cy="4114800"/>
          </a:xfrm>
          <a:custGeom>
            <a:avLst/>
            <a:gdLst/>
            <a:ahLst/>
            <a:cxnLst/>
            <a:rect l="l" t="t" r="r" b="b"/>
            <a:pathLst>
              <a:path w="4454452" h="4114800">
                <a:moveTo>
                  <a:pt x="0" y="0"/>
                </a:moveTo>
                <a:lnTo>
                  <a:pt x="4454452" y="0"/>
                </a:lnTo>
                <a:lnTo>
                  <a:pt x="445445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2573618" y="3816524"/>
            <a:ext cx="3363284" cy="2980026"/>
          </a:xfrm>
          <a:custGeom>
            <a:avLst/>
            <a:gdLst/>
            <a:ahLst/>
            <a:cxnLst/>
            <a:rect l="l" t="t" r="r" b="b"/>
            <a:pathLst>
              <a:path w="3363284" h="2980026">
                <a:moveTo>
                  <a:pt x="0" y="0"/>
                </a:moveTo>
                <a:lnTo>
                  <a:pt x="3363284" y="0"/>
                </a:lnTo>
                <a:lnTo>
                  <a:pt x="3363284" y="2980026"/>
                </a:lnTo>
                <a:lnTo>
                  <a:pt x="0" y="2980026"/>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srcRect l="7000" r="7000"/>
            <a:stretch>
              <a:fillRect/>
            </a:stretch>
          </p:blipFill>
          <p:spPr>
            <a:xfrm>
              <a:off x="0" y="0"/>
              <a:ext cx="12128500" cy="6794500"/>
            </a:xfrm>
            <a:prstGeom prst="rect">
              <a:avLst/>
            </a:prstGeom>
          </p:spPr>
        </p:pic>
        <p:pic>
          <p:nvPicPr>
            <p:cNvPr id="4" name="Picture 4"/>
            <p:cNvPicPr>
              <a:picLocks noChangeAspect="1"/>
            </p:cNvPicPr>
            <p:nvPr/>
          </p:nvPicPr>
          <p:blipFill>
            <a:blip r:embed="rId3"/>
            <a:srcRect l="1955" r="1955"/>
            <a:stretch>
              <a:fillRect/>
            </a:stretch>
          </p:blipFill>
          <p:spPr>
            <a:xfrm>
              <a:off x="12255500" y="0"/>
              <a:ext cx="12128500" cy="6794500"/>
            </a:xfrm>
            <a:prstGeom prst="rect">
              <a:avLst/>
            </a:prstGeom>
          </p:spPr>
        </p:pic>
        <p:pic>
          <p:nvPicPr>
            <p:cNvPr id="5" name="Picture 5"/>
            <p:cNvPicPr>
              <a:picLocks noChangeAspect="1"/>
            </p:cNvPicPr>
            <p:nvPr/>
          </p:nvPicPr>
          <p:blipFill>
            <a:blip r:embed="rId4"/>
            <a:srcRect l="2335" r="2335"/>
            <a:stretch>
              <a:fillRect/>
            </a:stretch>
          </p:blipFill>
          <p:spPr>
            <a:xfrm>
              <a:off x="0" y="6921500"/>
              <a:ext cx="12128500" cy="6794500"/>
            </a:xfrm>
            <a:prstGeom prst="rect">
              <a:avLst/>
            </a:prstGeom>
          </p:spPr>
        </p:pic>
        <p:pic>
          <p:nvPicPr>
            <p:cNvPr id="6" name="Picture 6"/>
            <p:cNvPicPr>
              <a:picLocks noChangeAspect="1"/>
            </p:cNvPicPr>
            <p:nvPr/>
          </p:nvPicPr>
          <p:blipFill>
            <a:blip r:embed="rId5"/>
            <a:srcRect b="28035"/>
            <a:stretch>
              <a:fillRect/>
            </a:stretch>
          </p:blipFill>
          <p:spPr>
            <a:xfrm>
              <a:off x="12255500" y="6921500"/>
              <a:ext cx="12128500" cy="6794500"/>
            </a:xfrm>
            <a:prstGeom prst="rect">
              <a:avLst/>
            </a:prstGeom>
          </p:spPr>
        </p:pic>
      </p:grpSp>
      <p:grpSp>
        <p:nvGrpSpPr>
          <p:cNvPr id="7" name="Group 7"/>
          <p:cNvGrpSpPr/>
          <p:nvPr/>
        </p:nvGrpSpPr>
        <p:grpSpPr>
          <a:xfrm>
            <a:off x="6512262" y="2444364"/>
            <a:ext cx="5263476" cy="4141845"/>
            <a:chOff x="0" y="0"/>
            <a:chExt cx="1298489" cy="1021785"/>
          </a:xfrm>
        </p:grpSpPr>
        <p:sp>
          <p:nvSpPr>
            <p:cNvPr id="8" name="Freeform 8"/>
            <p:cNvSpPr/>
            <p:nvPr/>
          </p:nvSpPr>
          <p:spPr>
            <a:xfrm>
              <a:off x="0" y="0"/>
              <a:ext cx="1298489" cy="1021785"/>
            </a:xfrm>
            <a:custGeom>
              <a:avLst/>
              <a:gdLst/>
              <a:ahLst/>
              <a:cxnLst/>
              <a:rect l="l" t="t" r="r" b="b"/>
              <a:pathLst>
                <a:path w="1298489" h="1021785">
                  <a:moveTo>
                    <a:pt x="649245" y="0"/>
                  </a:moveTo>
                  <a:lnTo>
                    <a:pt x="1298489" y="203200"/>
                  </a:lnTo>
                  <a:lnTo>
                    <a:pt x="1298489" y="818585"/>
                  </a:lnTo>
                  <a:lnTo>
                    <a:pt x="649245" y="1021785"/>
                  </a:lnTo>
                  <a:lnTo>
                    <a:pt x="0" y="818585"/>
                  </a:lnTo>
                  <a:lnTo>
                    <a:pt x="0" y="203200"/>
                  </a:lnTo>
                  <a:lnTo>
                    <a:pt x="649245" y="0"/>
                  </a:lnTo>
                  <a:close/>
                </a:path>
              </a:pathLst>
            </a:custGeom>
            <a:solidFill>
              <a:srgbClr val="A20E20"/>
            </a:solidFill>
          </p:spPr>
        </p:sp>
        <p:sp>
          <p:nvSpPr>
            <p:cNvPr id="9" name="TextBox 9"/>
            <p:cNvSpPr txBox="1"/>
            <p:nvPr/>
          </p:nvSpPr>
          <p:spPr>
            <a:xfrm>
              <a:off x="0" y="111125"/>
              <a:ext cx="698500" cy="561975"/>
            </a:xfrm>
            <a:prstGeom prst="rect">
              <a:avLst/>
            </a:prstGeom>
          </p:spPr>
          <p:txBody>
            <a:bodyPr lIns="40519" tIns="40519" rIns="40519" bIns="40519" rtlCol="0" anchor="ctr"/>
            <a:lstStyle/>
            <a:p>
              <a:pPr algn="ctr">
                <a:lnSpc>
                  <a:spcPts val="1674"/>
                </a:lnSpc>
              </a:pPr>
              <a:endParaRPr/>
            </a:p>
          </p:txBody>
        </p:sp>
      </p:grpSp>
      <p:grpSp>
        <p:nvGrpSpPr>
          <p:cNvPr id="10" name="Group 10"/>
          <p:cNvGrpSpPr/>
          <p:nvPr/>
        </p:nvGrpSpPr>
        <p:grpSpPr>
          <a:xfrm>
            <a:off x="13230795" y="8806474"/>
            <a:ext cx="4722816" cy="1032967"/>
            <a:chOff x="-44845" y="-195177"/>
            <a:chExt cx="7001298" cy="1531313"/>
          </a:xfrm>
        </p:grpSpPr>
        <p:sp>
          <p:nvSpPr>
            <p:cNvPr id="11" name="Freeform 11"/>
            <p:cNvSpPr/>
            <p:nvPr/>
          </p:nvSpPr>
          <p:spPr>
            <a:xfrm>
              <a:off x="-44845" y="-195177"/>
              <a:ext cx="7001298" cy="1531313"/>
            </a:xfrm>
            <a:custGeom>
              <a:avLst/>
              <a:gdLst/>
              <a:ahLst/>
              <a:cxnLst/>
              <a:rect l="l" t="t" r="r" b="b"/>
              <a:pathLst>
                <a:path w="7001298" h="1531313">
                  <a:moveTo>
                    <a:pt x="49178" y="0"/>
                  </a:moveTo>
                  <a:lnTo>
                    <a:pt x="6952121" y="0"/>
                  </a:lnTo>
                  <a:cubicBezTo>
                    <a:pt x="6965163" y="0"/>
                    <a:pt x="6977672" y="5181"/>
                    <a:pt x="6986894" y="14404"/>
                  </a:cubicBezTo>
                  <a:cubicBezTo>
                    <a:pt x="6996117" y="23626"/>
                    <a:pt x="7001298" y="36135"/>
                    <a:pt x="7001298" y="49178"/>
                  </a:cubicBezTo>
                  <a:lnTo>
                    <a:pt x="7001298" y="1482136"/>
                  </a:lnTo>
                  <a:cubicBezTo>
                    <a:pt x="7001298" y="1509296"/>
                    <a:pt x="6979281" y="1531313"/>
                    <a:pt x="6952121" y="1531313"/>
                  </a:cubicBezTo>
                  <a:lnTo>
                    <a:pt x="49178" y="1531313"/>
                  </a:lnTo>
                  <a:cubicBezTo>
                    <a:pt x="22018" y="1531313"/>
                    <a:pt x="0" y="1509296"/>
                    <a:pt x="0" y="1482136"/>
                  </a:cubicBezTo>
                  <a:lnTo>
                    <a:pt x="0" y="49178"/>
                  </a:lnTo>
                  <a:cubicBezTo>
                    <a:pt x="0" y="22018"/>
                    <a:pt x="22018" y="0"/>
                    <a:pt x="49178" y="0"/>
                  </a:cubicBezTo>
                  <a:close/>
                </a:path>
              </a:pathLst>
            </a:custGeom>
            <a:solidFill>
              <a:srgbClr val="FFFFFF"/>
            </a:solidFill>
            <a:ln w="9525">
              <a:solidFill>
                <a:srgbClr val="2A2E3A"/>
              </a:solidFill>
            </a:ln>
          </p:spPr>
        </p:sp>
        <p:sp>
          <p:nvSpPr>
            <p:cNvPr id="12" name="TextBox 12"/>
            <p:cNvSpPr txBox="1"/>
            <p:nvPr/>
          </p:nvSpPr>
          <p:spPr>
            <a:xfrm>
              <a:off x="-3768" y="-195177"/>
              <a:ext cx="6594648" cy="1531313"/>
            </a:xfrm>
            <a:prstGeom prst="rect">
              <a:avLst/>
            </a:prstGeom>
          </p:spPr>
          <p:txBody>
            <a:bodyPr lIns="254000" tIns="254000" rIns="254000" bIns="254000" rtlCol="0" anchor="ctr"/>
            <a:lstStyle/>
            <a:p>
              <a:pPr algn="ctr">
                <a:lnSpc>
                  <a:spcPts val="3079"/>
                </a:lnSpc>
              </a:pPr>
              <a:r>
                <a:rPr lang="en-US" sz="2199" u="sng" dirty="0">
                  <a:solidFill>
                    <a:srgbClr val="2A2E3A"/>
                  </a:solidFill>
                  <a:latin typeface="Helios"/>
                  <a:hlinkClick r:id="rId6" tooltip="https://www.loom.com/share/6d4bcb903e6e4e29a42cf53003468a62"/>
                </a:rPr>
                <a:t>Implementation Video</a:t>
              </a:r>
            </a:p>
          </p:txBody>
        </p:sp>
      </p:grpSp>
      <p:sp>
        <p:nvSpPr>
          <p:cNvPr id="13" name="TextBox 13"/>
          <p:cNvSpPr txBox="1"/>
          <p:nvPr/>
        </p:nvSpPr>
        <p:spPr>
          <a:xfrm>
            <a:off x="6293618" y="4094916"/>
            <a:ext cx="5482120" cy="755015"/>
          </a:xfrm>
          <a:prstGeom prst="rect">
            <a:avLst/>
          </a:prstGeom>
        </p:spPr>
        <p:txBody>
          <a:bodyPr lIns="0" tIns="0" rIns="0" bIns="0" rtlCol="0" anchor="t">
            <a:spAutoFit/>
          </a:bodyPr>
          <a:lstStyle/>
          <a:p>
            <a:pPr algn="ctr">
              <a:lnSpc>
                <a:spcPts val="6160"/>
              </a:lnSpc>
            </a:pPr>
            <a:r>
              <a:rPr lang="en-US" sz="4400">
                <a:solidFill>
                  <a:srgbClr val="FFFFFF"/>
                </a:solidFill>
                <a:latin typeface="TT Hoves Bold"/>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001000" y="0"/>
            <a:ext cx="10287000" cy="10287000"/>
            <a:chOff x="0" y="0"/>
            <a:chExt cx="6350000" cy="6350000"/>
          </a:xfrm>
        </p:grpSpPr>
        <p:sp>
          <p:nvSpPr>
            <p:cNvPr id="3" name="Freeform 3"/>
            <p:cNvSpPr/>
            <p:nvPr/>
          </p:nvSpPr>
          <p:spPr>
            <a:xfrm>
              <a:off x="-95377" y="-95377"/>
              <a:ext cx="6540754" cy="6540754"/>
            </a:xfrm>
            <a:custGeom>
              <a:avLst/>
              <a:gdLst/>
              <a:ahLst/>
              <a:cxnLst/>
              <a:rect l="l" t="t" r="r" b="b"/>
              <a:pathLst>
                <a:path w="6540754" h="6540754">
                  <a:moveTo>
                    <a:pt x="6540754" y="0"/>
                  </a:moveTo>
                  <a:lnTo>
                    <a:pt x="0" y="6540754"/>
                  </a:lnTo>
                  <a:lnTo>
                    <a:pt x="6540754" y="6540754"/>
                  </a:lnTo>
                  <a:close/>
                </a:path>
              </a:pathLst>
            </a:custGeom>
            <a:blipFill>
              <a:blip r:embed="rId2"/>
              <a:stretch>
                <a:fillRect l="-32989" r="-32989"/>
              </a:stretch>
            </a:blipFill>
          </p:spPr>
        </p:sp>
      </p:grpSp>
      <p:grpSp>
        <p:nvGrpSpPr>
          <p:cNvPr id="4" name="Group 4"/>
          <p:cNvGrpSpPr/>
          <p:nvPr/>
        </p:nvGrpSpPr>
        <p:grpSpPr>
          <a:xfrm rot="-10800000">
            <a:off x="14447117" y="0"/>
            <a:ext cx="7681766" cy="3540443"/>
            <a:chOff x="0" y="0"/>
            <a:chExt cx="406400" cy="187305"/>
          </a:xfrm>
        </p:grpSpPr>
        <p:sp>
          <p:nvSpPr>
            <p:cNvPr id="5" name="Freeform 5"/>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E8223B">
                <a:alpha val="80000"/>
              </a:srgbClr>
            </a:solidFill>
          </p:spPr>
        </p:sp>
        <p:sp>
          <p:nvSpPr>
            <p:cNvPr id="6" name="TextBox 6"/>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1028700" y="1127284"/>
            <a:ext cx="8890410" cy="1285875"/>
          </a:xfrm>
          <a:prstGeom prst="rect">
            <a:avLst/>
          </a:prstGeom>
        </p:spPr>
        <p:txBody>
          <a:bodyPr lIns="0" tIns="0" rIns="0" bIns="0" rtlCol="0" anchor="t">
            <a:spAutoFit/>
          </a:bodyPr>
          <a:lstStyle/>
          <a:p>
            <a:pPr>
              <a:lnSpc>
                <a:spcPts val="10199"/>
              </a:lnSpc>
            </a:pPr>
            <a:r>
              <a:rPr lang="en-US" sz="8499">
                <a:solidFill>
                  <a:srgbClr val="A20E20"/>
                </a:solidFill>
                <a:latin typeface="TT Hoves Bold"/>
              </a:rPr>
              <a:t>Conclusion</a:t>
            </a:r>
          </a:p>
        </p:txBody>
      </p:sp>
      <p:sp>
        <p:nvSpPr>
          <p:cNvPr id="8" name="TextBox 8"/>
          <p:cNvSpPr txBox="1"/>
          <p:nvPr/>
        </p:nvSpPr>
        <p:spPr>
          <a:xfrm>
            <a:off x="1146490" y="2786681"/>
            <a:ext cx="8405412" cy="4851400"/>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Times New Roman"/>
              </a:rPr>
              <a:t>The development of FriendLink is a user-friendly video chat platform, throughout the development process, special attention was given to the platform's interface and design, ensuring that it remains accessible and enjoyable across different devices. The integration of cutting-edge technologies, such as WebRTC, allowed for high-quality video and voice communication, promoting fluid interactions among users during one-on-one or group chats. Additionally, the implementation of screen sharing and an interactive chatting bot enriched the communication experience, enhancing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272</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Poppins Heavy</vt:lpstr>
      <vt:lpstr>Helios Bold</vt:lpstr>
      <vt:lpstr>Lato</vt:lpstr>
      <vt:lpstr>Times New Roman</vt:lpstr>
      <vt:lpstr>Calibri</vt:lpstr>
      <vt:lpstr>Arial</vt:lpstr>
      <vt:lpstr>TT Hoves Bold</vt:lpstr>
      <vt:lpstr>Helios</vt:lpstr>
      <vt:lpstr>Tinos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cp:lastModifiedBy>chaitali sumbe</cp:lastModifiedBy>
  <cp:revision>2</cp:revision>
  <dcterms:created xsi:type="dcterms:W3CDTF">2006-08-16T00:00:00Z</dcterms:created>
  <dcterms:modified xsi:type="dcterms:W3CDTF">2023-07-24T21:24:50Z</dcterms:modified>
  <dc:identifier>DAFpkxMRDHI</dc:identifier>
</cp:coreProperties>
</file>