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354" y="-2880"/>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26-04-2024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26-04-2024</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karthik.r2021@vitstudent.ac.in" TargetMode="Externa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hyperlink" Target="mailto:Yasoda.rushita2021@vitstudent.ac.in" TargetMode="External"/><Relationship Id="rId1" Type="http://schemas.openxmlformats.org/officeDocument/2006/relationships/slideLayout" Target="../slideLayouts/slideLayout6.xml"/><Relationship Id="rId6" Type="http://schemas.openxmlformats.org/officeDocument/2006/relationships/hyperlink" Target="mailto:srivibhava.as2021@vitstudent.ac.in" TargetMode="External"/><Relationship Id="rId11" Type="http://schemas.openxmlformats.org/officeDocument/2006/relationships/image" Target="../media/image5.png"/><Relationship Id="rId5" Type="http://schemas.openxmlformats.org/officeDocument/2006/relationships/hyperlink" Target="mailto:ritaja.chatterjee2021@vitstudent.ac.in" TargetMode="External"/><Relationship Id="rId10" Type="http://schemas.openxmlformats.org/officeDocument/2006/relationships/image" Target="../media/image4.png"/><Relationship Id="rId4" Type="http://schemas.openxmlformats.org/officeDocument/2006/relationships/hyperlink" Target="mailto:pavithra.s2021a@vitstudent.ac.i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1017" y="287089"/>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4179822" y="401389"/>
            <a:ext cx="16531613" cy="1915787"/>
          </a:xfrm>
          <a:prstGeom prst="rect">
            <a:avLst/>
          </a:prstGeom>
        </p:spPr>
        <p:txBody>
          <a:bodyPr vert="horz" lIns="91440" tIns="45720" rIns="91440" bIns="45720" rtlCol="0" anchor="ctr">
            <a:no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IN" sz="5000" b="1" i="1" dirty="0">
                <a:solidFill>
                  <a:srgbClr val="C00000"/>
                </a:solidFill>
                <a:latin typeface="Calibri (Body)"/>
              </a:rPr>
              <a:t>Working Model: Home Value Prediction</a:t>
            </a:r>
            <a:endParaRPr lang="en-US" sz="5000" b="1" u="sng" dirty="0">
              <a:solidFill>
                <a:srgbClr val="C00000"/>
              </a:solidFill>
              <a:latin typeface="Calibri (Body)"/>
            </a:endParaRPr>
          </a:p>
          <a:p>
            <a:pPr algn="ctr"/>
            <a:r>
              <a:rPr lang="en-US" sz="5000" b="1" u="sng" dirty="0">
                <a:latin typeface="Calibri (Body)"/>
              </a:rPr>
              <a:t>Artificial Intelligence (BITE308P)</a:t>
            </a:r>
            <a:endParaRPr lang="en-IN" sz="5000" b="1" u="sng" dirty="0">
              <a:latin typeface="Calibri (Body)"/>
            </a:endParaRPr>
          </a:p>
          <a:p>
            <a:pPr algn="ctr"/>
            <a:r>
              <a:rPr lang="en-US" sz="5000" b="1" dirty="0">
                <a:latin typeface="Calibri (Body)"/>
              </a:rPr>
              <a:t>Winter Semester (2023-24)</a:t>
            </a:r>
            <a:endParaRPr lang="en-IN" sz="5000" b="1" dirty="0">
              <a:latin typeface="Calibri (Body)"/>
            </a:endParaRPr>
          </a:p>
        </p:txBody>
      </p:sp>
      <p:sp>
        <p:nvSpPr>
          <p:cNvPr id="7" name="Text Placeholder 22"/>
          <p:cNvSpPr txBox="1">
            <a:spLocks/>
          </p:cNvSpPr>
          <p:nvPr/>
        </p:nvSpPr>
        <p:spPr>
          <a:xfrm>
            <a:off x="4984388" y="2418310"/>
            <a:ext cx="14850249" cy="1497024"/>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lgn="ctr">
              <a:buNone/>
            </a:pPr>
            <a:r>
              <a:rPr lang="en-GB" sz="2800" b="1" dirty="0" err="1"/>
              <a:t>Repakula</a:t>
            </a:r>
            <a:r>
              <a:rPr lang="en-GB" sz="2800" b="1" dirty="0"/>
              <a:t> </a:t>
            </a:r>
            <a:r>
              <a:rPr lang="en-GB" sz="2800" b="1" dirty="0" err="1"/>
              <a:t>Yasoda</a:t>
            </a:r>
            <a:r>
              <a:rPr lang="en-GB" sz="2800" b="1" dirty="0"/>
              <a:t> </a:t>
            </a:r>
            <a:r>
              <a:rPr lang="en-GB" sz="2800" b="1" dirty="0" err="1"/>
              <a:t>Rushitha</a:t>
            </a:r>
            <a:r>
              <a:rPr lang="en-GB" sz="2800" b="1" dirty="0"/>
              <a:t>(21BIT0433)</a:t>
            </a:r>
            <a:r>
              <a:rPr lang="en-US" sz="2800" b="1" dirty="0">
                <a:latin typeface="Calibri (Body)"/>
                <a:cs typeface="Times New Roman" panose="02020603050405020304" pitchFamily="18" charset="0"/>
              </a:rPr>
              <a:t>, Aaditya V Menon</a:t>
            </a:r>
            <a:r>
              <a:rPr lang="en-GB" sz="2800" b="1" dirty="0">
                <a:latin typeface="Calibri (Body)"/>
                <a:cs typeface="Times New Roman" panose="02020603050405020304" pitchFamily="18" charset="0"/>
              </a:rPr>
              <a:t>(21BIT0454)</a:t>
            </a:r>
            <a:r>
              <a:rPr lang="en-US" sz="2800" b="1" dirty="0">
                <a:latin typeface="Calibri (Body)"/>
                <a:cs typeface="Times New Roman" panose="02020603050405020304" pitchFamily="18" charset="0"/>
              </a:rPr>
              <a:t>, </a:t>
            </a:r>
            <a:r>
              <a:rPr lang="en-US" sz="2800" b="1" dirty="0" err="1">
                <a:latin typeface="Calibri (Body)"/>
                <a:cs typeface="Times New Roman" panose="02020603050405020304" pitchFamily="18" charset="0"/>
              </a:rPr>
              <a:t>Madhuranthakam</a:t>
            </a:r>
            <a:r>
              <a:rPr lang="en-US" sz="2800" b="1" dirty="0">
                <a:latin typeface="Calibri (Body)"/>
                <a:cs typeface="Times New Roman" panose="02020603050405020304" pitchFamily="18" charset="0"/>
              </a:rPr>
              <a:t> S Kavya Sree</a:t>
            </a:r>
            <a:r>
              <a:rPr lang="en-GB" sz="2800" b="1" dirty="0"/>
              <a:t>(21BIT0483)</a:t>
            </a:r>
            <a:r>
              <a:rPr lang="en-US" sz="2800" b="1" dirty="0">
                <a:latin typeface="Calibri (Body)"/>
                <a:cs typeface="Times New Roman" panose="02020603050405020304" pitchFamily="18" charset="0"/>
              </a:rPr>
              <a:t>, Sneha </a:t>
            </a:r>
            <a:r>
              <a:rPr lang="en-US" sz="2800" b="1" dirty="0" err="1">
                <a:latin typeface="Calibri (Body)"/>
                <a:cs typeface="Times New Roman" panose="02020603050405020304" pitchFamily="18" charset="0"/>
              </a:rPr>
              <a:t>Vejju</a:t>
            </a:r>
            <a:r>
              <a:rPr lang="en-GB" sz="2800" b="1" dirty="0"/>
              <a:t>(21BIT0647)</a:t>
            </a:r>
            <a:r>
              <a:rPr lang="en-US" sz="2800" b="1" dirty="0">
                <a:latin typeface="Calibri (Body)"/>
                <a:cs typeface="Times New Roman" panose="02020603050405020304" pitchFamily="18" charset="0"/>
              </a:rPr>
              <a:t>, Ishika Khandelwal </a:t>
            </a:r>
            <a:r>
              <a:rPr lang="en-GB" sz="2800" b="1" dirty="0"/>
              <a:t>(21BIT0657)</a:t>
            </a:r>
            <a:r>
              <a:rPr lang="en-US" sz="2800" b="1" dirty="0">
                <a:latin typeface="Calibri (Body)"/>
                <a:cs typeface="Times New Roman" panose="02020603050405020304" pitchFamily="18" charset="0"/>
              </a:rPr>
              <a:t> </a:t>
            </a:r>
            <a:r>
              <a:rPr lang="en-GB" sz="2800" b="1" dirty="0">
                <a:latin typeface="Calibri (Body)"/>
                <a:cs typeface="Times New Roman" panose="02020603050405020304" pitchFamily="18" charset="0"/>
              </a:rPr>
              <a:t>  </a:t>
            </a:r>
          </a:p>
          <a:p>
            <a:pPr marL="0" indent="0" algn="ctr">
              <a:buNone/>
            </a:pPr>
            <a:r>
              <a:rPr lang="en-US" sz="2800" b="1" dirty="0">
                <a:latin typeface="Calibri (Body)"/>
                <a:cs typeface="Times New Roman" panose="02020603050405020304" pitchFamily="18" charset="0"/>
              </a:rPr>
              <a:t>Guide: </a:t>
            </a:r>
            <a:r>
              <a:rPr lang="en-US" sz="2800" b="1" dirty="0" err="1">
                <a:latin typeface="Calibri (Body)"/>
                <a:cs typeface="Times New Roman" panose="02020603050405020304" pitchFamily="18" charset="0"/>
              </a:rPr>
              <a:t>Prof.Hemalatha</a:t>
            </a:r>
            <a:r>
              <a:rPr lang="en-US" sz="2800" b="1" dirty="0">
                <a:latin typeface="Calibri (Body)"/>
                <a:cs typeface="Times New Roman" panose="02020603050405020304" pitchFamily="18" charset="0"/>
              </a:rPr>
              <a:t> S / SCORE</a:t>
            </a:r>
          </a:p>
          <a:p>
            <a:pPr marL="0" indent="0">
              <a:buNone/>
            </a:pPr>
            <a:endParaRPr lang="en-US" sz="4000" dirty="0">
              <a:latin typeface="Calibri (Body)"/>
            </a:endParaRPr>
          </a:p>
          <a:p>
            <a:pPr marL="0" indent="0">
              <a:buNone/>
            </a:pPr>
            <a:endParaRPr lang="en-US" sz="4400" dirty="0">
              <a:latin typeface="Calibri (Body)"/>
            </a:endParaRPr>
          </a:p>
          <a:p>
            <a:pPr marL="0" indent="0">
              <a:buNone/>
            </a:pPr>
            <a:endParaRPr lang="en-US" sz="4400" dirty="0">
              <a:latin typeface="Calibri (Body)"/>
            </a:endParaRPr>
          </a:p>
          <a:p>
            <a:pPr marL="0" indent="0">
              <a:buNone/>
            </a:pPr>
            <a:endParaRPr lang="en-US" sz="4400" dirty="0">
              <a:latin typeface="Calibri (Body)"/>
            </a:endParaRPr>
          </a:p>
        </p:txBody>
      </p:sp>
      <p:sp>
        <p:nvSpPr>
          <p:cNvPr id="10" name="Content Placeholder 10"/>
          <p:cNvSpPr txBox="1">
            <a:spLocks/>
          </p:cNvSpPr>
          <p:nvPr/>
        </p:nvSpPr>
        <p:spPr>
          <a:xfrm>
            <a:off x="289407" y="10307826"/>
            <a:ext cx="10198557" cy="19196813"/>
          </a:xfrm>
          <a:prstGeom prst="rect">
            <a:avLst/>
          </a:prstGeom>
          <a:noFill/>
          <a:ln w="15875">
            <a:solidFill>
              <a:schemeClr val="bg2"/>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For the Home Value Prediction model, we've employed a diverse set of machine learning algorithms, including Support Vector Machine (SVM), Random Forest Regressor, and Linear Regressor, to leverage their respective strengths and characteristics:</a:t>
            </a:r>
          </a:p>
          <a:p>
            <a:pPr marL="457200" indent="-457200" algn="just">
              <a:buFont typeface="+mj-lt"/>
              <a:buAutoNum type="arabicPeriod"/>
            </a:pPr>
            <a:r>
              <a:rPr lang="en-US" sz="2400" b="1" dirty="0"/>
              <a:t>Support Vector Machine (SVM): </a:t>
            </a:r>
            <a:r>
              <a:rPr lang="en-US" sz="2400" dirty="0"/>
              <a:t>SVM is a powerful algorithm for regression tasks that works by finding the hyperplane that best separates the data points into different classes. In regression, SVM aims to find the hyperplane that best fits the data while maximizing the margin between the hyperplane and the data points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marL="457200" indent="-457200" algn="just">
              <a:buFont typeface="+mj-lt"/>
              <a:buAutoNum type="arabicPeriod" startAt="2"/>
            </a:pPr>
            <a:r>
              <a:rPr lang="en-US" sz="2400" b="1" dirty="0"/>
              <a:t>Random Forest Regressor</a:t>
            </a:r>
            <a:r>
              <a:rPr lang="en-US" sz="2400" dirty="0"/>
              <a:t>: Random Forest Regressor is an ensemble learning method that combines multiple decision trees to improve predictive accuracy. Each decision tree in the forest is trained on a random subset of the data and features, reducing overfitting and enhancing robustness. </a:t>
            </a:r>
            <a:endParaRPr lang="en-US" sz="2400" b="1" dirty="0"/>
          </a:p>
          <a:p>
            <a:pPr marL="457200" indent="-457200" algn="just">
              <a:buFont typeface="+mj-lt"/>
              <a:buAutoNum type="arabicPeriod" startAt="2"/>
            </a:pPr>
            <a:r>
              <a:rPr lang="en-US" sz="2400" b="1" dirty="0"/>
              <a:t>Linear Regressor: </a:t>
            </a:r>
            <a:r>
              <a:rPr lang="en-US" sz="2400" dirty="0"/>
              <a:t>Linear regression is a simple yet powerful algorithm that models the relationship between the independent variables (features) and the dependent variable (target) as a linear equation. It assumes a linear relationship between the features and the target variable and aims to minimize the sum of squared differences between the observed and predicted values. </a:t>
            </a:r>
          </a:p>
          <a:p>
            <a:pPr algn="just"/>
            <a:r>
              <a:rPr lang="en-US" sz="2400" dirty="0"/>
              <a:t>By leveraging these diverse algorithms, we aim to capture the complexity of the housing market and provide accurate predictions that cater to various scenarios and requirements of stakeholders in the real estate industry.</a:t>
            </a:r>
          </a:p>
          <a:p>
            <a:pPr marL="457200" indent="-457200" algn="just">
              <a:buAutoNum type="arabicParenR"/>
            </a:pPr>
            <a:endParaRPr lang="en-US" sz="2400" dirty="0"/>
          </a:p>
          <a:p>
            <a:pPr marL="457200" indent="-457200" algn="just">
              <a:buAutoNum type="arabicParenR"/>
            </a:pPr>
            <a:endParaRPr lang="en-US" sz="2400" dirty="0"/>
          </a:p>
          <a:p>
            <a:pPr marL="457200" indent="-457200" algn="just">
              <a:buAutoNum type="arabicParenR"/>
            </a:pPr>
            <a:endParaRPr lang="en-US" sz="2400" dirty="0"/>
          </a:p>
          <a:p>
            <a:pPr marL="457200" indent="-457200" algn="just">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457200" indent="-457200" algn="just">
              <a:buAutoNum type="arabicParenR"/>
            </a:pPr>
            <a:endParaRPr lang="en-US" sz="2400" b="1" i="1" dirty="0"/>
          </a:p>
          <a:p>
            <a:pPr marL="457200" indent="-457200" algn="just">
              <a:buAutoNum type="arabicParenR"/>
            </a:pPr>
            <a:endParaRPr lang="en-US" sz="2400" b="1" i="1" dirty="0"/>
          </a:p>
          <a:p>
            <a:pPr marL="457200" indent="-457200" algn="just">
              <a:buAutoNum type="arabicParenR"/>
            </a:pPr>
            <a:endParaRPr lang="en-US" sz="2400" b="1" i="1" dirty="0"/>
          </a:p>
          <a:p>
            <a:pPr marL="457200" indent="-457200" algn="just">
              <a:buAutoNum type="arabicParenR"/>
            </a:pPr>
            <a:endParaRPr lang="en-US" sz="2400" b="1" i="1" dirty="0"/>
          </a:p>
        </p:txBody>
      </p:sp>
      <p:sp>
        <p:nvSpPr>
          <p:cNvPr id="3" name="Rectangle 2"/>
          <p:cNvSpPr/>
          <p:nvPr/>
        </p:nvSpPr>
        <p:spPr>
          <a:xfrm>
            <a:off x="211017" y="6275441"/>
            <a:ext cx="3950056"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889673" y="4021228"/>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07317" y="9354438"/>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39601" y="7059654"/>
            <a:ext cx="10306946" cy="2176179"/>
          </a:xfrm>
          <a:prstGeom prst="rect">
            <a:avLst/>
          </a:prstGeom>
          <a:noFill/>
          <a:ln w="15875">
            <a:solidFill>
              <a:schemeClr val="bg1"/>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The Home Value Prediction project follows a comprehensive methodology, covering every step from data acquisition to model deployment and maintenance. We begin by gathering historical housing data and relevant factors, followed by data cleansing and transformation. Through exploratory analysis, we unveil valuable insights and patterns within the dataset, train them on historical data, and rigorously evaluating their performance to ensure accurate predictions.</a:t>
            </a:r>
          </a:p>
        </p:txBody>
      </p:sp>
      <p:sp>
        <p:nvSpPr>
          <p:cNvPr id="21" name="Text Placeholder 68"/>
          <p:cNvSpPr txBox="1">
            <a:spLocks/>
          </p:cNvSpPr>
          <p:nvPr/>
        </p:nvSpPr>
        <p:spPr>
          <a:xfrm>
            <a:off x="228042" y="3923165"/>
            <a:ext cx="10278972" cy="2485626"/>
          </a:xfrm>
          <a:prstGeom prst="rect">
            <a:avLst/>
          </a:prstGeom>
          <a:solidFill>
            <a:schemeClr val="bg1"/>
          </a:solidFill>
          <a:ln w="15875">
            <a:solidFill>
              <a:schemeClr val="bg1"/>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This is a Home Value Prediction project, dedicated to leveraging historical housing data and cutting-edge machine learning techniques to develop a predictive model for house prices. Our aim is to provide stakeholders in the real estate industry with valuable insights to improve efficiency, manage risks, and make informed decisions. Join us as we explore data-driven approaches to forecasting house prices, shaping the future of the real estate market.</a:t>
            </a:r>
            <a:endParaRPr lang="en-IN" dirty="0"/>
          </a:p>
        </p:txBody>
      </p:sp>
      <p:sp>
        <p:nvSpPr>
          <p:cNvPr id="22" name="Rectangle 21"/>
          <p:cNvSpPr/>
          <p:nvPr/>
        </p:nvSpPr>
        <p:spPr>
          <a:xfrm>
            <a:off x="248896" y="3261171"/>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52537" y="23966214"/>
            <a:ext cx="10063145" cy="2242820"/>
          </a:xfrm>
          <a:prstGeom prst="rect">
            <a:avLst/>
          </a:prstGeom>
          <a:noFill/>
          <a:ln w="15875">
            <a:solidFill>
              <a:schemeClr val="bg1"/>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The </a:t>
            </a:r>
            <a:r>
              <a:rPr lang="en-US"/>
              <a:t>Home Value </a:t>
            </a:r>
            <a:r>
              <a:rPr lang="en-US" dirty="0"/>
              <a:t>Prediction project harnesses historical data and advanced machine learning techniques to deliver precise forecasts. By examining factors such as location, size, amenities, and economic indicators, it provides actionable insights to stakeholders in the real estate industry. Utilizing a Random Forest Regressor model, the project achieves exceptional accuracy, empowering homeowners, buyers, sellers, and real estate professionals to anticipate market trends and streamline operations effectively.</a:t>
            </a:r>
            <a:endParaRPr lang="en-IN" dirty="0"/>
          </a:p>
        </p:txBody>
      </p:sp>
      <p:sp>
        <p:nvSpPr>
          <p:cNvPr id="28" name="Rectangle 27"/>
          <p:cNvSpPr/>
          <p:nvPr/>
        </p:nvSpPr>
        <p:spPr>
          <a:xfrm>
            <a:off x="10632702" y="27858518"/>
            <a:ext cx="10362150" cy="1938992"/>
          </a:xfrm>
          <a:prstGeom prst="rect">
            <a:avLst/>
          </a:prstGeom>
        </p:spPr>
        <p:txBody>
          <a:bodyPr wrap="square">
            <a:spAutoFit/>
          </a:bodyPr>
          <a:lstStyle/>
          <a:p>
            <a:r>
              <a:rPr lang="en-US" sz="3600" dirty="0"/>
              <a:t>Acknowledgments</a:t>
            </a:r>
          </a:p>
          <a:p>
            <a:pPr algn="just"/>
            <a:r>
              <a:rPr lang="en-IN" sz="2400" dirty="0"/>
              <a:t>I am so much thankful of </a:t>
            </a:r>
            <a:r>
              <a:rPr lang="en-IN" sz="2400" b="1" dirty="0"/>
              <a:t>Prof. </a:t>
            </a:r>
            <a:r>
              <a:rPr lang="en-IN" sz="2400" b="1" dirty="0" err="1"/>
              <a:t>Hemalatha</a:t>
            </a:r>
            <a:r>
              <a:rPr lang="en-IN" sz="2400" b="1" dirty="0"/>
              <a:t> </a:t>
            </a:r>
            <a:r>
              <a:rPr lang="en-IN" sz="2400" dirty="0"/>
              <a:t>S for guiding and encouraging us in this project.</a:t>
            </a:r>
            <a:endParaRPr lang="en-US" sz="2400" dirty="0"/>
          </a:p>
          <a:p>
            <a:pPr algn="ctr"/>
            <a:endParaRPr lang="en-US" sz="3600" dirty="0"/>
          </a:p>
        </p:txBody>
      </p:sp>
      <p:sp>
        <p:nvSpPr>
          <p:cNvPr id="29" name="Rectangle 28"/>
          <p:cNvSpPr/>
          <p:nvPr/>
        </p:nvSpPr>
        <p:spPr>
          <a:xfrm>
            <a:off x="10752537" y="23330797"/>
            <a:ext cx="1967846" cy="646331"/>
          </a:xfrm>
          <a:prstGeom prst="rect">
            <a:avLst/>
          </a:prstGeom>
        </p:spPr>
        <p:txBody>
          <a:bodyPr wrap="none">
            <a:spAutoFit/>
          </a:bodyPr>
          <a:lstStyle/>
          <a:p>
            <a:pPr algn="ctr"/>
            <a:r>
              <a:rPr lang="en-US" sz="3600" dirty="0"/>
              <a:t>Summary</a:t>
            </a:r>
          </a:p>
        </p:txBody>
      </p:sp>
      <p:sp>
        <p:nvSpPr>
          <p:cNvPr id="30" name="Rectangle 29"/>
          <p:cNvSpPr/>
          <p:nvPr/>
        </p:nvSpPr>
        <p:spPr>
          <a:xfrm>
            <a:off x="10752537" y="26346103"/>
            <a:ext cx="10362150" cy="1569660"/>
          </a:xfrm>
          <a:prstGeom prst="rect">
            <a:avLst/>
          </a:prstGeom>
        </p:spPr>
        <p:txBody>
          <a:bodyPr wrap="square">
            <a:spAutoFit/>
          </a:bodyPr>
          <a:lstStyle/>
          <a:p>
            <a:r>
              <a:rPr lang="en-US" sz="3600" dirty="0"/>
              <a:t>Contact Details</a:t>
            </a:r>
          </a:p>
          <a:p>
            <a:r>
              <a:rPr lang="en-US" sz="2000" dirty="0">
                <a:hlinkClick r:id="rId2"/>
              </a:rPr>
              <a:t>Yasoda.rushita2021@vitstudent.ac.in</a:t>
            </a:r>
            <a:r>
              <a:rPr lang="en-US" sz="2000" dirty="0"/>
              <a:t> | </a:t>
            </a:r>
            <a:r>
              <a:rPr lang="en-GB" sz="2000" u="sng" dirty="0" err="1">
                <a:solidFill>
                  <a:srgbClr val="0070C0"/>
                </a:solidFill>
              </a:rPr>
              <a:t>aaditya.vishwanath</a:t>
            </a:r>
            <a:r>
              <a:rPr lang="en-US" sz="2000" dirty="0">
                <a:hlinkClick r:id="rId3"/>
              </a:rPr>
              <a:t>2021@vitstudent.</a:t>
            </a:r>
            <a:r>
              <a:rPr lang="en-GB" sz="2000" dirty="0" err="1">
                <a:hlinkClick r:id="rId3"/>
              </a:rPr>
              <a:t>ac.in</a:t>
            </a:r>
            <a:r>
              <a:rPr lang="en-GB" sz="2000" dirty="0"/>
              <a:t> </a:t>
            </a:r>
            <a:r>
              <a:rPr lang="en-US" sz="2000" dirty="0"/>
              <a:t> </a:t>
            </a:r>
            <a:r>
              <a:rPr lang="en-GB" sz="2000" dirty="0"/>
              <a:t> </a:t>
            </a:r>
            <a:r>
              <a:rPr lang="en-US" sz="2000" dirty="0"/>
              <a:t>|</a:t>
            </a:r>
            <a:r>
              <a:rPr lang="en-GB" sz="2000" dirty="0"/>
              <a:t> </a:t>
            </a:r>
            <a:r>
              <a:rPr lang="en-US" sz="2000" dirty="0"/>
              <a:t> </a:t>
            </a:r>
            <a:r>
              <a:rPr lang="en-US" sz="2000" u="sng" dirty="0">
                <a:solidFill>
                  <a:srgbClr val="0070C0"/>
                </a:solidFill>
              </a:rPr>
              <a:t>madhuran.skavyasree</a:t>
            </a:r>
            <a:r>
              <a:rPr lang="en-US" sz="2000" dirty="0">
                <a:hlinkClick r:id="rId4"/>
              </a:rPr>
              <a:t>2021@vitstudent.ac.in</a:t>
            </a:r>
            <a:r>
              <a:rPr lang="en-US" sz="2000" dirty="0"/>
              <a:t> | </a:t>
            </a:r>
            <a:r>
              <a:rPr lang="en-US" sz="2000" u="sng" dirty="0">
                <a:solidFill>
                  <a:srgbClr val="0070C0"/>
                </a:solidFill>
              </a:rPr>
              <a:t>sneha.vejju</a:t>
            </a:r>
            <a:r>
              <a:rPr lang="en-US" sz="2000" dirty="0">
                <a:hlinkClick r:id="rId5"/>
              </a:rPr>
              <a:t>2021@vitstudent.ac.in</a:t>
            </a:r>
            <a:r>
              <a:rPr lang="en-US" sz="2000" dirty="0"/>
              <a:t> | </a:t>
            </a:r>
            <a:r>
              <a:rPr lang="en-US" sz="2000" u="sng" dirty="0">
                <a:solidFill>
                  <a:srgbClr val="0070C0"/>
                </a:solidFill>
              </a:rPr>
              <a:t>ishika.khandelwal</a:t>
            </a:r>
            <a:r>
              <a:rPr lang="en-US" sz="2000" dirty="0">
                <a:hlinkClick r:id="rId6"/>
              </a:rPr>
              <a:t>2021@vitstudent.ac.in</a:t>
            </a:r>
            <a:r>
              <a:rPr lang="en-US" sz="2000" dirty="0"/>
              <a:t> .</a:t>
            </a:r>
          </a:p>
        </p:txBody>
      </p:sp>
      <p:pic>
        <p:nvPicPr>
          <p:cNvPr id="23" name="Picture 22" descr="E:\VIT new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190" y="547116"/>
            <a:ext cx="3986628" cy="2008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A26CE35-B2DA-384F-6C9A-11C0980F66FF}"/>
              </a:ext>
            </a:extLst>
          </p:cNvPr>
          <p:cNvPicPr>
            <a:picLocks noChangeAspect="1"/>
          </p:cNvPicPr>
          <p:nvPr/>
        </p:nvPicPr>
        <p:blipFill>
          <a:blip r:embed="rId8"/>
          <a:stretch>
            <a:fillRect/>
          </a:stretch>
        </p:blipFill>
        <p:spPr>
          <a:xfrm>
            <a:off x="1171539" y="13823972"/>
            <a:ext cx="5571341" cy="4029344"/>
          </a:xfrm>
          <a:prstGeom prst="rect">
            <a:avLst/>
          </a:prstGeom>
          <a:ln>
            <a:solidFill>
              <a:schemeClr val="tx1"/>
            </a:solidFill>
          </a:ln>
        </p:spPr>
      </p:pic>
      <p:sp>
        <p:nvSpPr>
          <p:cNvPr id="24" name="TextBox 23">
            <a:extLst>
              <a:ext uri="{FF2B5EF4-FFF2-40B4-BE49-F238E27FC236}">
                <a16:creationId xmlns:a16="http://schemas.microsoft.com/office/drawing/2014/main" id="{28B19F28-AD87-4E1F-322F-8EF19DEC75AC}"/>
              </a:ext>
            </a:extLst>
          </p:cNvPr>
          <p:cNvSpPr txBox="1"/>
          <p:nvPr/>
        </p:nvSpPr>
        <p:spPr>
          <a:xfrm>
            <a:off x="10931377" y="4525822"/>
            <a:ext cx="9970603" cy="2677656"/>
          </a:xfrm>
          <a:prstGeom prst="rect">
            <a:avLst/>
          </a:prstGeom>
          <a:noFill/>
        </p:spPr>
        <p:txBody>
          <a:bodyPr wrap="square" rtlCol="0">
            <a:spAutoFit/>
          </a:bodyPr>
          <a:lstStyle/>
          <a:p>
            <a:pPr algn="just"/>
            <a:r>
              <a:rPr lang="en-US" sz="2400" dirty="0"/>
              <a:t>Heat maps serve various purposes like visualizing correlation, identifying patterns, feature selection, and model evaluation. By examining the heatmap below, we infer strong correlations between features, indicating interdependence. Positive correlation implies simultaneous increases or decreases in variables, while negative correlation suggests an increase in one variable corresponds to a decrease in another. Zero correlation indicates independence between variables.</a:t>
            </a:r>
            <a:endParaRPr lang="en-IN" sz="2400" dirty="0"/>
          </a:p>
        </p:txBody>
      </p:sp>
      <p:sp>
        <p:nvSpPr>
          <p:cNvPr id="25" name="TextBox 24">
            <a:extLst>
              <a:ext uri="{FF2B5EF4-FFF2-40B4-BE49-F238E27FC236}">
                <a16:creationId xmlns:a16="http://schemas.microsoft.com/office/drawing/2014/main" id="{875ED753-9594-CA0C-9896-EB0477988733}"/>
              </a:ext>
            </a:extLst>
          </p:cNvPr>
          <p:cNvSpPr txBox="1"/>
          <p:nvPr/>
        </p:nvSpPr>
        <p:spPr>
          <a:xfrm>
            <a:off x="11089611" y="14142971"/>
            <a:ext cx="9689840" cy="2841034"/>
          </a:xfrm>
          <a:prstGeom prst="rect">
            <a:avLst/>
          </a:prstGeom>
          <a:noFill/>
        </p:spPr>
        <p:txBody>
          <a:bodyPr wrap="square" rtlCol="0">
            <a:sp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Random Forest Regressor yielded promising results generated the Mean Absolute Percentage Error(MAPE) as 0.1929, meanwhile the SVM model with an explained variance of 0.3741, an R2 score of 0.3741 generated the MAPE as 0.1870 and the Linear Regressor model generated the MAPE as 0.1874. Here the SVM model gives the best accuracy with the least MAPE value.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Hence </a:t>
            </a:r>
            <a:r>
              <a:rPr lang="en-US" sz="2400" b="1" kern="100" dirty="0">
                <a:latin typeface="Calibri" panose="020F0502020204030204" pitchFamily="34" charset="0"/>
                <a:ea typeface="Calibri" panose="020F0502020204030204" pitchFamily="34" charset="0"/>
                <a:cs typeface="Times New Roman" panose="02020603050405020304" pitchFamily="18" charset="0"/>
              </a:rPr>
              <a:t>t</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he accuracy of the model was measured at 81.30%,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with a narrow standard deviation of 0.28%.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79E91683-57D2-E269-68FF-D6420D9F746F}"/>
              </a:ext>
            </a:extLst>
          </p:cNvPr>
          <p:cNvCxnSpPr>
            <a:cxnSpLocks/>
          </p:cNvCxnSpPr>
          <p:nvPr/>
        </p:nvCxnSpPr>
        <p:spPr>
          <a:xfrm flipH="1">
            <a:off x="10631088" y="4114398"/>
            <a:ext cx="95843" cy="25293989"/>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67C5EE5-D963-07B7-6581-6D71B39C1CCB}"/>
              </a:ext>
            </a:extLst>
          </p:cNvPr>
          <p:cNvSpPr txBox="1"/>
          <p:nvPr/>
        </p:nvSpPr>
        <p:spPr>
          <a:xfrm>
            <a:off x="2537264" y="22700604"/>
            <a:ext cx="5571341" cy="1569660"/>
          </a:xfrm>
          <a:prstGeom prst="rect">
            <a:avLst/>
          </a:prstGeom>
          <a:noFill/>
        </p:spPr>
        <p:txBody>
          <a:bodyPr wrap="square" rtlCol="0">
            <a:spAutoFit/>
          </a:bodyPr>
          <a:lstStyle/>
          <a:p>
            <a:pPr algn="ctr"/>
            <a:r>
              <a:rPr lang="en-US" sz="2400" b="1" dirty="0"/>
              <a:t>Fig 1: Diagrammatical representation of all methods used</a:t>
            </a:r>
          </a:p>
          <a:p>
            <a:pPr algn="ctr"/>
            <a:endParaRPr lang="en-US" sz="2400" b="1" dirty="0"/>
          </a:p>
          <a:p>
            <a:endParaRPr lang="en-IN" sz="2400" dirty="0"/>
          </a:p>
        </p:txBody>
      </p:sp>
      <p:sp>
        <p:nvSpPr>
          <p:cNvPr id="15" name="TextBox 14">
            <a:extLst>
              <a:ext uri="{FF2B5EF4-FFF2-40B4-BE49-F238E27FC236}">
                <a16:creationId xmlns:a16="http://schemas.microsoft.com/office/drawing/2014/main" id="{1E7433CF-B297-440E-65A4-4E414D6B8B59}"/>
              </a:ext>
            </a:extLst>
          </p:cNvPr>
          <p:cNvSpPr txBox="1"/>
          <p:nvPr/>
        </p:nvSpPr>
        <p:spPr>
          <a:xfrm>
            <a:off x="14127760" y="13392233"/>
            <a:ext cx="3611704" cy="461665"/>
          </a:xfrm>
          <a:prstGeom prst="rect">
            <a:avLst/>
          </a:prstGeom>
          <a:noFill/>
        </p:spPr>
        <p:txBody>
          <a:bodyPr wrap="square" rtlCol="0">
            <a:spAutoFit/>
          </a:bodyPr>
          <a:lstStyle/>
          <a:p>
            <a:r>
              <a:rPr lang="en-US" sz="2400" b="1" dirty="0"/>
              <a:t>Fig 2: Heat map  </a:t>
            </a:r>
          </a:p>
        </p:txBody>
      </p:sp>
      <p:sp>
        <p:nvSpPr>
          <p:cNvPr id="18" name="TextBox 17">
            <a:extLst>
              <a:ext uri="{FF2B5EF4-FFF2-40B4-BE49-F238E27FC236}">
                <a16:creationId xmlns:a16="http://schemas.microsoft.com/office/drawing/2014/main" id="{DD3517FF-50C5-FBFF-C240-127C9D740B6A}"/>
              </a:ext>
            </a:extLst>
          </p:cNvPr>
          <p:cNvSpPr txBox="1"/>
          <p:nvPr/>
        </p:nvSpPr>
        <p:spPr>
          <a:xfrm>
            <a:off x="13373069" y="22787878"/>
            <a:ext cx="5625116" cy="461665"/>
          </a:xfrm>
          <a:prstGeom prst="rect">
            <a:avLst/>
          </a:prstGeom>
          <a:noFill/>
        </p:spPr>
        <p:txBody>
          <a:bodyPr wrap="square" rtlCol="0">
            <a:spAutoFit/>
          </a:bodyPr>
          <a:lstStyle/>
          <a:p>
            <a:pPr algn="ctr"/>
            <a:r>
              <a:rPr lang="en-US" sz="2400" b="1" dirty="0"/>
              <a:t>Fig 3 : Scatter Plot Real vs Predicted</a:t>
            </a:r>
            <a:endParaRPr lang="en-IN" sz="2400" b="1" dirty="0"/>
          </a:p>
        </p:txBody>
      </p:sp>
      <p:pic>
        <p:nvPicPr>
          <p:cNvPr id="1026" name="Picture 2">
            <a:extLst>
              <a:ext uri="{FF2B5EF4-FFF2-40B4-BE49-F238E27FC236}">
                <a16:creationId xmlns:a16="http://schemas.microsoft.com/office/drawing/2014/main" id="{6427F7F4-0B7B-6308-9FA8-D9A30015C9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42893" y="7286425"/>
            <a:ext cx="9439275" cy="5886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930AB86-C1FE-A72B-4D95-91EB3BDC3CEA}"/>
              </a:ext>
            </a:extLst>
          </p:cNvPr>
          <p:cNvPicPr>
            <a:picLocks noChangeAspect="1"/>
          </p:cNvPicPr>
          <p:nvPr/>
        </p:nvPicPr>
        <p:blipFill>
          <a:blip r:embed="rId10"/>
          <a:stretch>
            <a:fillRect/>
          </a:stretch>
        </p:blipFill>
        <p:spPr>
          <a:xfrm>
            <a:off x="11795523" y="17052539"/>
            <a:ext cx="8062572" cy="5394279"/>
          </a:xfrm>
          <a:prstGeom prst="rect">
            <a:avLst/>
          </a:prstGeom>
        </p:spPr>
      </p:pic>
      <p:pic>
        <p:nvPicPr>
          <p:cNvPr id="9" name="Picture 8" descr="A flow chart of SVM-based forecasting system | Download Scientific Diagram">
            <a:extLst>
              <a:ext uri="{FF2B5EF4-FFF2-40B4-BE49-F238E27FC236}">
                <a16:creationId xmlns:a16="http://schemas.microsoft.com/office/drawing/2014/main" id="{832749EA-5892-2DF1-196F-0BDC12422B3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495535" y="13898104"/>
            <a:ext cx="2512727" cy="6415016"/>
          </a:xfrm>
          <a:prstGeom prst="rect">
            <a:avLst/>
          </a:prstGeom>
          <a:noFill/>
          <a:ln>
            <a:noFill/>
          </a:ln>
        </p:spPr>
      </p:pic>
      <p:pic>
        <p:nvPicPr>
          <p:cNvPr id="11" name="Picture 10" descr="Flow chart of linear regression. | Download Scientific Diagram">
            <a:extLst>
              <a:ext uri="{FF2B5EF4-FFF2-40B4-BE49-F238E27FC236}">
                <a16:creationId xmlns:a16="http://schemas.microsoft.com/office/drawing/2014/main" id="{D435CDF2-A592-A406-B50D-C77239D9FC7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063764" y="18098654"/>
            <a:ext cx="4518339" cy="4065953"/>
          </a:xfrm>
          <a:prstGeom prst="rect">
            <a:avLst/>
          </a:prstGeom>
          <a:noFill/>
          <a:ln>
            <a:noFill/>
          </a:ln>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1142</TotalTime>
  <Words>773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Aaditya Menon</cp:lastModifiedBy>
  <cp:revision>68</cp:revision>
  <dcterms:created xsi:type="dcterms:W3CDTF">2016-03-28T06:32:15Z</dcterms:created>
  <dcterms:modified xsi:type="dcterms:W3CDTF">2024-04-25T19:43:32Z</dcterms:modified>
</cp:coreProperties>
</file>