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5" r:id="rId3"/>
    <p:sldId id="257" r:id="rId4"/>
    <p:sldId id="264" r:id="rId5"/>
    <p:sldId id="259" r:id="rId6"/>
    <p:sldId id="260" r:id="rId7"/>
    <p:sldId id="262" r:id="rId8"/>
    <p:sldId id="267" r:id="rId9"/>
    <p:sldId id="263" r:id="rId10"/>
    <p:sldId id="26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5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V" userId="68675282d70e4781" providerId="LiveId" clId="{C8D035EF-802C-4E3F-B881-F6C226464269}"/>
    <pc:docChg chg="modSld">
      <pc:chgData name="Sneha V" userId="68675282d70e4781" providerId="LiveId" clId="{C8D035EF-802C-4E3F-B881-F6C226464269}" dt="2023-09-30T12:24:27.484" v="30" actId="20577"/>
      <pc:docMkLst>
        <pc:docMk/>
      </pc:docMkLst>
      <pc:sldChg chg="modSp mod">
        <pc:chgData name="Sneha V" userId="68675282d70e4781" providerId="LiveId" clId="{C8D035EF-802C-4E3F-B881-F6C226464269}" dt="2023-09-30T12:24:27.484" v="30" actId="20577"/>
        <pc:sldMkLst>
          <pc:docMk/>
          <pc:sldMk cId="253349767" sldId="269"/>
        </pc:sldMkLst>
        <pc:spChg chg="mod">
          <ac:chgData name="Sneha V" userId="68675282d70e4781" providerId="LiveId" clId="{C8D035EF-802C-4E3F-B881-F6C226464269}" dt="2023-09-30T12:24:27.484" v="30" actId="20577"/>
          <ac:spMkLst>
            <pc:docMk/>
            <pc:sldMk cId="253349767" sldId="269"/>
            <ac:spMk id="3" creationId="{13241327-BE42-3BB3-7251-AAB6192002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59FA-35A0-E948-47A0-FC48D95FC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8D7F4B-6FAA-8B84-6F53-53E48764C5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A1D9D-7D02-0F59-6A39-9101666325D2}"/>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6122194E-592F-5D07-733B-B6427A092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48D37-5A1F-B95A-C3A9-12EE068521EA}"/>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19916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3990-CE05-EF23-9EDB-5A4B6CDF2B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5FEF4-67D3-3312-3EB3-C45E2B521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7B99D-5F27-1AE1-D07D-CB0852494515}"/>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3A3E9174-BF6B-FB80-18EB-D225E6252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5A933-DDBE-2273-0212-E7F01B470944}"/>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12978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6DB1A-6B7B-508B-1F86-F204C10929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AC6B3-945E-DC16-0AD9-6844BFC6F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A580C-A479-BDDA-0F4B-35627B990521}"/>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E20A6ECD-8B7E-5CF3-11A7-0CCE1A1C6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AC537-A22C-B0B5-30C4-77B0BB3F0E17}"/>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50798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B3D6-E2AD-6472-96E3-7139FDD78A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FF667-3442-9F49-8E81-88ED2B472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2CC27-A203-6D5F-9BD5-F7E1B67E8B90}"/>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37F536E2-2C85-75F2-835F-E098BA3A2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4AE3C-5887-927E-5880-DD2A8806F7F0}"/>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46174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067C-21C6-EFB7-2172-D0066F8D8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C62A66-25A3-FAF9-BD46-6605B8D467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55E53-16E6-8983-B394-5AD20ACC77CB}"/>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6A21573F-6DF6-9D88-CC68-2CB339D67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338BD-AB22-8E79-6405-BC153B496D6C}"/>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254224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7B5F-613D-0C34-C5EA-6BFAB9006F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14252-CD34-F9AB-36E6-F078ADF04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C2F747-150A-2549-E38C-F24795F2E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7E97B-973B-F413-DD7D-A066A1060504}"/>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6" name="Footer Placeholder 5">
            <a:extLst>
              <a:ext uri="{FF2B5EF4-FFF2-40B4-BE49-F238E27FC236}">
                <a16:creationId xmlns:a16="http://schemas.microsoft.com/office/drawing/2014/main" id="{E0DE7F80-7ACD-725B-A74A-8363E0D86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82954B-F2E3-218F-FF89-5C8C2F268FCE}"/>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50442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4686-5ABC-48FA-8397-8AE0A9B5B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C3DE31-DCB8-3AEC-CBCF-DADB2F50F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4B786-18D0-FE5A-D073-A1B59A145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FB9383-4F4A-2343-3DFC-4CA3416A0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35436-BDF6-497D-0E5C-C3898458A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05C1BE-44F2-E5DA-D779-6A01BF01B0C5}"/>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8" name="Footer Placeholder 7">
            <a:extLst>
              <a:ext uri="{FF2B5EF4-FFF2-40B4-BE49-F238E27FC236}">
                <a16:creationId xmlns:a16="http://schemas.microsoft.com/office/drawing/2014/main" id="{F3025BE7-1AD7-DFE9-4010-722D830119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BA0768-5DF4-FF8F-5D0C-AF0CF517D38C}"/>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3278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DD0C-0ED7-B4BC-FE6E-50DAA52C84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480084-EC81-EA41-F94A-78EFEBEEFAC8}"/>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4" name="Footer Placeholder 3">
            <a:extLst>
              <a:ext uri="{FF2B5EF4-FFF2-40B4-BE49-F238E27FC236}">
                <a16:creationId xmlns:a16="http://schemas.microsoft.com/office/drawing/2014/main" id="{3029815B-C375-2820-69E3-80BD7FF7A4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F031DA-8F5D-5510-D458-443C00629B3B}"/>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51994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73D1B-18B2-7AAA-DEE5-95D4B827F428}"/>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3" name="Footer Placeholder 2">
            <a:extLst>
              <a:ext uri="{FF2B5EF4-FFF2-40B4-BE49-F238E27FC236}">
                <a16:creationId xmlns:a16="http://schemas.microsoft.com/office/drawing/2014/main" id="{4AF289B4-01EF-ED18-299B-99B9339990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DB5D6E-A61B-3ACA-5524-B3B97000F305}"/>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88077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B79D-D9F7-F6AA-D128-225BE1B1C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C2BA91-EB2D-5DC1-CC27-D6FCF192F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5E0DF3-4FCC-C061-9AC8-151CEDE57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D0A96-BEAD-73E7-B69B-B629E6346DA0}"/>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6" name="Footer Placeholder 5">
            <a:extLst>
              <a:ext uri="{FF2B5EF4-FFF2-40B4-BE49-F238E27FC236}">
                <a16:creationId xmlns:a16="http://schemas.microsoft.com/office/drawing/2014/main" id="{7AA7A06D-16BA-2BE7-6ACD-668266BC8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660A0-B147-8D16-26F2-643A401D0156}"/>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332268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2284-6DB4-5FDF-E5E9-A9190B7CF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F5B2D3-6F3A-E9D5-450F-FA4DE5AA1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539C0D-5B66-6117-ADB6-F47CC4F08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A4BDD-9F23-7D9E-D725-4F3E1E265D06}"/>
              </a:ext>
            </a:extLst>
          </p:cNvPr>
          <p:cNvSpPr>
            <a:spLocks noGrp="1"/>
          </p:cNvSpPr>
          <p:nvPr>
            <p:ph type="dt" sz="half" idx="10"/>
          </p:nvPr>
        </p:nvSpPr>
        <p:spPr/>
        <p:txBody>
          <a:bodyPr/>
          <a:lstStyle/>
          <a:p>
            <a:fld id="{6ECCF12B-2BA7-4A1B-887F-A6DEAD954B43}" type="datetimeFigureOut">
              <a:rPr lang="en-IN" smtClean="0"/>
              <a:t>30-09-2023</a:t>
            </a:fld>
            <a:endParaRPr lang="en-IN"/>
          </a:p>
        </p:txBody>
      </p:sp>
      <p:sp>
        <p:nvSpPr>
          <p:cNvPr id="6" name="Footer Placeholder 5">
            <a:extLst>
              <a:ext uri="{FF2B5EF4-FFF2-40B4-BE49-F238E27FC236}">
                <a16:creationId xmlns:a16="http://schemas.microsoft.com/office/drawing/2014/main" id="{A03D6689-5CB1-1D7C-F143-2DB516A1E9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C4984-CED9-1B7D-4BFE-BFD9BE62ACD9}"/>
              </a:ext>
            </a:extLst>
          </p:cNvPr>
          <p:cNvSpPr>
            <a:spLocks noGrp="1"/>
          </p:cNvSpPr>
          <p:nvPr>
            <p:ph type="sldNum" sz="quarter" idx="12"/>
          </p:nvPr>
        </p:nvSpPr>
        <p:spPr/>
        <p:txBody>
          <a:bodyPr/>
          <a:lstStyle/>
          <a:p>
            <a:fld id="{F7AF4A15-D235-4069-A866-9A051BB9C0E5}" type="slidenum">
              <a:rPr lang="en-IN" smtClean="0"/>
              <a:t>‹#›</a:t>
            </a:fld>
            <a:endParaRPr lang="en-IN"/>
          </a:p>
        </p:txBody>
      </p:sp>
    </p:spTree>
    <p:extLst>
      <p:ext uri="{BB962C8B-B14F-4D97-AF65-F5344CB8AC3E}">
        <p14:creationId xmlns:p14="http://schemas.microsoft.com/office/powerpoint/2010/main" val="193262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4769D-927C-8A1F-66A3-5B2B22D34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46C844-B058-A899-2B5E-02DD32989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03BED-5B6F-21FC-D2A2-3857AEF27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CF12B-2BA7-4A1B-887F-A6DEAD954B43}" type="datetimeFigureOut">
              <a:rPr lang="en-IN" smtClean="0"/>
              <a:t>30-09-2023</a:t>
            </a:fld>
            <a:endParaRPr lang="en-IN"/>
          </a:p>
        </p:txBody>
      </p:sp>
      <p:sp>
        <p:nvSpPr>
          <p:cNvPr id="5" name="Footer Placeholder 4">
            <a:extLst>
              <a:ext uri="{FF2B5EF4-FFF2-40B4-BE49-F238E27FC236}">
                <a16:creationId xmlns:a16="http://schemas.microsoft.com/office/drawing/2014/main" id="{A1923576-B863-A48D-D159-274BE9698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71057D-ED31-DE9D-A649-18857BD30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F4A15-D235-4069-A866-9A051BB9C0E5}" type="slidenum">
              <a:rPr lang="en-IN" smtClean="0"/>
              <a:t>‹#›</a:t>
            </a:fld>
            <a:endParaRPr lang="en-IN"/>
          </a:p>
        </p:txBody>
      </p:sp>
    </p:spTree>
    <p:extLst>
      <p:ext uri="{BB962C8B-B14F-4D97-AF65-F5344CB8AC3E}">
        <p14:creationId xmlns:p14="http://schemas.microsoft.com/office/powerpoint/2010/main" val="272231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5E14-1CBE-6AB6-4BE4-84FADCB3390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3241327-BE42-3BB3-7251-AAB619200206}"/>
              </a:ext>
            </a:extLst>
          </p:cNvPr>
          <p:cNvSpPr>
            <a:spLocks noGrp="1"/>
          </p:cNvSpPr>
          <p:nvPr>
            <p:ph idx="1"/>
          </p:nvPr>
        </p:nvSpPr>
        <p:spPr>
          <a:xfrm>
            <a:off x="838200" y="1918932"/>
            <a:ext cx="10515600" cy="4351338"/>
          </a:xfrm>
        </p:spPr>
        <p:txBody>
          <a:bodyPr>
            <a:normAutofit/>
          </a:bodyPr>
          <a:lstStyle/>
          <a:p>
            <a:pPr marL="0" indent="0" algn="ctr">
              <a:buNone/>
            </a:pPr>
            <a:r>
              <a:rPr lang="en-IN" dirty="0">
                <a:latin typeface="Bookman Old Style" panose="02050604050505020204" pitchFamily="18" charset="0"/>
              </a:rPr>
              <a:t> DEPARTMENT OF INFORMATION TECHNOLOGY</a:t>
            </a:r>
          </a:p>
          <a:p>
            <a:pPr marL="0" indent="0" algn="ctr">
              <a:buNone/>
            </a:pPr>
            <a:r>
              <a:rPr lang="en-IN" dirty="0"/>
              <a:t>     </a:t>
            </a:r>
            <a:r>
              <a:rPr lang="en-IN" sz="4000" dirty="0">
                <a:latin typeface="Bookman Old Style" panose="02050604050505020204" pitchFamily="18" charset="0"/>
              </a:rPr>
              <a:t>NOISE POLLUTION MONITORING</a:t>
            </a:r>
            <a:r>
              <a:rPr lang="en-IN" dirty="0">
                <a:latin typeface="Bookman Old Style" panose="02050604050505020204" pitchFamily="18" charset="0"/>
              </a:rPr>
              <a:t>  </a:t>
            </a:r>
          </a:p>
          <a:p>
            <a:pPr marL="0" indent="0">
              <a:buNone/>
            </a:pPr>
            <a:r>
              <a:rPr lang="en-IN" sz="2000" b="1" dirty="0">
                <a:latin typeface="Bell MT" panose="02020503060305020303" pitchFamily="18" charset="0"/>
              </a:rPr>
              <a:t>                  Project name :</a:t>
            </a:r>
            <a:r>
              <a:rPr lang="en-IN" sz="2000" dirty="0">
                <a:latin typeface="Bell MT" panose="02020503060305020303" pitchFamily="18" charset="0"/>
              </a:rPr>
              <a:t> Noise pollution monitoring. </a:t>
            </a:r>
          </a:p>
          <a:p>
            <a:pPr marL="0" indent="0">
              <a:buNone/>
            </a:pPr>
            <a:r>
              <a:rPr lang="en-IN" sz="2000" b="1" dirty="0">
                <a:latin typeface="Bell MT" panose="02020503060305020303" pitchFamily="18" charset="0"/>
              </a:rPr>
              <a:t>                  Team name </a:t>
            </a:r>
            <a:r>
              <a:rPr lang="en-IN" sz="2000" b="1">
                <a:latin typeface="Bell MT" panose="02020503060305020303" pitchFamily="18" charset="0"/>
              </a:rPr>
              <a:t>: Proj_22478_Team_4</a:t>
            </a:r>
            <a:endParaRPr lang="en-IN" sz="2000" dirty="0">
              <a:latin typeface="Bell MT" panose="02020503060305020303" pitchFamily="18" charset="0"/>
            </a:endParaRPr>
          </a:p>
          <a:p>
            <a:pPr marL="0" indent="0">
              <a:buNone/>
            </a:pPr>
            <a:r>
              <a:rPr lang="en-IN" sz="2000" b="1" dirty="0">
                <a:latin typeface="Bell MT" panose="02020503060305020303" pitchFamily="18" charset="0"/>
              </a:rPr>
              <a:t>                  Team members :</a:t>
            </a:r>
          </a:p>
          <a:p>
            <a:pPr marL="0" indent="0">
              <a:buNone/>
            </a:pPr>
            <a:r>
              <a:rPr lang="en-IN" sz="2000" dirty="0">
                <a:latin typeface="Bell MT" panose="02020503060305020303" pitchFamily="18" charset="0"/>
              </a:rPr>
              <a:t>	                 SNEHA.V       (113321205049)</a:t>
            </a:r>
          </a:p>
          <a:p>
            <a:pPr marL="0" indent="0">
              <a:buNone/>
            </a:pPr>
            <a:r>
              <a:rPr lang="en-IN" sz="2000" dirty="0">
                <a:latin typeface="Bell MT" panose="02020503060305020303" pitchFamily="18" charset="0"/>
              </a:rPr>
              <a:t>                               DHARSHNI.K(113321205011)</a:t>
            </a:r>
          </a:p>
          <a:p>
            <a:pPr marL="0" indent="0">
              <a:buNone/>
            </a:pPr>
            <a:r>
              <a:rPr lang="en-IN" sz="2000" dirty="0">
                <a:latin typeface="Bell MT" panose="02020503060305020303" pitchFamily="18" charset="0"/>
              </a:rPr>
              <a:t>                               SHARMILA.V(113321205049)</a:t>
            </a:r>
          </a:p>
          <a:p>
            <a:pPr marL="0" indent="0">
              <a:buNone/>
            </a:pPr>
            <a:r>
              <a:rPr lang="en-IN" sz="2000" dirty="0">
                <a:latin typeface="Bell MT" panose="02020503060305020303" pitchFamily="18" charset="0"/>
              </a:rPr>
              <a:t>                               AGNAL CAJOLIN.X</a:t>
            </a:r>
            <a:r>
              <a:rPr lang="en-IN" sz="2600" dirty="0">
                <a:latin typeface="Bell MT" panose="02020503060305020303" pitchFamily="18" charset="0"/>
              </a:rPr>
              <a:t>.</a:t>
            </a:r>
            <a:r>
              <a:rPr lang="en-IN" sz="1800" dirty="0">
                <a:latin typeface="Bell MT" panose="02020503060305020303" pitchFamily="18" charset="0"/>
              </a:rPr>
              <a:t>I(113321205003)</a:t>
            </a:r>
            <a:endParaRPr lang="en-IN" sz="1800" dirty="0">
              <a:latin typeface="Algerian" panose="04020705040A02060702" pitchFamily="82" charset="0"/>
            </a:endParaRPr>
          </a:p>
        </p:txBody>
      </p:sp>
      <p:pic>
        <p:nvPicPr>
          <p:cNvPr id="4" name="Picture 3"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254" y="365125"/>
            <a:ext cx="7615917" cy="111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4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D727-6F54-6A3E-A10E-A77C5170EF21}"/>
              </a:ext>
            </a:extLst>
          </p:cNvPr>
          <p:cNvSpPr>
            <a:spLocks noGrp="1"/>
          </p:cNvSpPr>
          <p:nvPr>
            <p:ph type="title"/>
          </p:nvPr>
        </p:nvSpPr>
        <p:spPr/>
        <p:txBody>
          <a:bodyPr>
            <a:normAutofit/>
          </a:bodyPr>
          <a:lstStyle/>
          <a:p>
            <a:r>
              <a:rPr lang="en-IN" sz="3600" b="1" dirty="0">
                <a:latin typeface="Bell MT" panose="02020503060305020303" pitchFamily="18" charset="0"/>
              </a:rPr>
              <a:t>INTEGRATION BENEFITS</a:t>
            </a:r>
          </a:p>
        </p:txBody>
      </p:sp>
      <p:sp>
        <p:nvSpPr>
          <p:cNvPr id="3" name="Content Placeholder 2">
            <a:extLst>
              <a:ext uri="{FF2B5EF4-FFF2-40B4-BE49-F238E27FC236}">
                <a16:creationId xmlns:a16="http://schemas.microsoft.com/office/drawing/2014/main" id="{552D7E94-16AC-9666-7BA9-7E6160790090}"/>
              </a:ext>
            </a:extLst>
          </p:cNvPr>
          <p:cNvSpPr>
            <a:spLocks noGrp="1"/>
          </p:cNvSpPr>
          <p:nvPr>
            <p:ph idx="1"/>
          </p:nvPr>
        </p:nvSpPr>
        <p:spPr/>
        <p:txBody>
          <a:bodyPr>
            <a:normAutofit/>
          </a:bodyPr>
          <a:lstStyle/>
          <a:p>
            <a:r>
              <a:rPr lang="en-US" sz="2000" dirty="0">
                <a:latin typeface="Bell MT" panose="02020503060305020303" pitchFamily="18" charset="0"/>
              </a:rPr>
              <a:t>Data-Driven Decision Making: Access to real-time and historical noise data enables informed decision-making by local authorities, city planners, and policymakers. They can use this data to enact noise control measures and policies effectively.</a:t>
            </a:r>
          </a:p>
          <a:p>
            <a:r>
              <a:rPr lang="en-US" sz="2000" dirty="0">
                <a:latin typeface="Bell MT" panose="02020503060305020303" pitchFamily="18" charset="0"/>
              </a:rPr>
              <a:t>Improved Quality of Life: Noise pollution monitoring allows for the identification of noise hotspots and sources, leading to targeted interventions. This, in turn, can enhance the overall quality of life for residents by reducing noise-related stress and sleep disturbances.</a:t>
            </a:r>
          </a:p>
          <a:p>
            <a:r>
              <a:rPr lang="en-US" sz="2000" dirty="0">
                <a:latin typeface="Bell MT" panose="02020503060305020303" pitchFamily="18" charset="0"/>
              </a:rPr>
              <a:t>Compliance with Regulations: Organizations and industries can use noise monitoring to ensure compliance with noise regulations and standards. This helps in avoiding legal issues and potential fines for noise violations</a:t>
            </a:r>
            <a:r>
              <a:rPr lang="en-US" dirty="0"/>
              <a:t>.</a:t>
            </a:r>
            <a:endParaRPr lang="en-IN" dirty="0"/>
          </a:p>
        </p:txBody>
      </p:sp>
    </p:spTree>
    <p:extLst>
      <p:ext uri="{BB962C8B-B14F-4D97-AF65-F5344CB8AC3E}">
        <p14:creationId xmlns:p14="http://schemas.microsoft.com/office/powerpoint/2010/main" val="362576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F7AE-54F1-4A75-9BF2-F8153DAA0EC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8B856EF-E4D8-D8B4-F326-3BF10FBB55E1}"/>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dirty="0"/>
              <a:t>                                     </a:t>
            </a:r>
            <a:r>
              <a:rPr lang="en-IN" sz="4800" dirty="0">
                <a:latin typeface="Bahnschrift SemiBold" panose="020B0502040204020203" pitchFamily="34" charset="0"/>
              </a:rPr>
              <a:t>THANKING YOU</a:t>
            </a:r>
          </a:p>
        </p:txBody>
      </p:sp>
    </p:spTree>
    <p:extLst>
      <p:ext uri="{BB962C8B-B14F-4D97-AF65-F5344CB8AC3E}">
        <p14:creationId xmlns:p14="http://schemas.microsoft.com/office/powerpoint/2010/main" val="25700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AF0D-FF96-B2A5-6548-D89E943F59AA}"/>
              </a:ext>
            </a:extLst>
          </p:cNvPr>
          <p:cNvSpPr>
            <a:spLocks noGrp="1"/>
          </p:cNvSpPr>
          <p:nvPr>
            <p:ph type="title"/>
          </p:nvPr>
        </p:nvSpPr>
        <p:spPr/>
        <p:txBody>
          <a:bodyPr>
            <a:normAutofit/>
          </a:bodyPr>
          <a:lstStyle/>
          <a:p>
            <a:r>
              <a:rPr lang="en-IN" sz="3600" b="1" dirty="0">
                <a:latin typeface="Bell MT" panose="02020503060305020303" pitchFamily="18" charset="0"/>
              </a:rPr>
              <a:t>PROBLEM DEFINITION</a:t>
            </a:r>
          </a:p>
        </p:txBody>
      </p:sp>
      <p:sp>
        <p:nvSpPr>
          <p:cNvPr id="3" name="Content Placeholder 2">
            <a:extLst>
              <a:ext uri="{FF2B5EF4-FFF2-40B4-BE49-F238E27FC236}">
                <a16:creationId xmlns:a16="http://schemas.microsoft.com/office/drawing/2014/main" id="{4AFDC6D6-5C50-043C-7640-A4FDC9C7B9E3}"/>
              </a:ext>
            </a:extLst>
          </p:cNvPr>
          <p:cNvSpPr>
            <a:spLocks noGrp="1"/>
          </p:cNvSpPr>
          <p:nvPr>
            <p:ph idx="1"/>
          </p:nvPr>
        </p:nvSpPr>
        <p:spPr/>
        <p:txBody>
          <a:bodyPr/>
          <a:lstStyle/>
          <a:p>
            <a:r>
              <a:rPr lang="en-US" dirty="0">
                <a:latin typeface="Bell MT" panose="02020503060305020303" pitchFamily="18" charset="0"/>
              </a:rPr>
              <a:t>Noise pollution is a growing concern in urban areas, affecting the quality of life and public health. </a:t>
            </a:r>
          </a:p>
          <a:p>
            <a:r>
              <a:rPr lang="en-US" dirty="0">
                <a:latin typeface="Bell MT" panose="02020503060305020303" pitchFamily="18" charset="0"/>
              </a:rPr>
              <a:t>To address this issue effectively, there is a need for a Noise Pollution Monitoring System (NPMS). </a:t>
            </a:r>
          </a:p>
          <a:p>
            <a:r>
              <a:rPr lang="en-US" dirty="0">
                <a:latin typeface="Bell MT" panose="02020503060305020303" pitchFamily="18" charset="0"/>
              </a:rPr>
              <a:t>This system aims to monitor, analyze, and manage noise pollution levels in specific areas, providing valuable data for decision-makers and citizens alike.</a:t>
            </a:r>
            <a:endParaRPr lang="en-IN" dirty="0">
              <a:latin typeface="Bell MT" panose="02020503060305020303" pitchFamily="18" charset="0"/>
            </a:endParaRPr>
          </a:p>
        </p:txBody>
      </p:sp>
    </p:spTree>
    <p:extLst>
      <p:ext uri="{BB962C8B-B14F-4D97-AF65-F5344CB8AC3E}">
        <p14:creationId xmlns:p14="http://schemas.microsoft.com/office/powerpoint/2010/main" val="293939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5F3F-BEC0-0DBD-8B1D-248E863CFC33}"/>
              </a:ext>
            </a:extLst>
          </p:cNvPr>
          <p:cNvSpPr>
            <a:spLocks noGrp="1"/>
          </p:cNvSpPr>
          <p:nvPr>
            <p:ph type="title"/>
          </p:nvPr>
        </p:nvSpPr>
        <p:spPr/>
        <p:txBody>
          <a:bodyPr>
            <a:normAutofit/>
          </a:bodyPr>
          <a:lstStyle/>
          <a:p>
            <a:r>
              <a:rPr lang="en-IN" sz="3600" b="1" dirty="0">
                <a:latin typeface="Bell MT" panose="02020503060305020303" pitchFamily="18" charset="0"/>
              </a:rPr>
              <a:t>ABSTRACT</a:t>
            </a:r>
          </a:p>
        </p:txBody>
      </p:sp>
      <p:sp>
        <p:nvSpPr>
          <p:cNvPr id="3" name="Content Placeholder 2">
            <a:extLst>
              <a:ext uri="{FF2B5EF4-FFF2-40B4-BE49-F238E27FC236}">
                <a16:creationId xmlns:a16="http://schemas.microsoft.com/office/drawing/2014/main" id="{E125675F-A096-C3C3-58D3-66381F1606FD}"/>
              </a:ext>
            </a:extLst>
          </p:cNvPr>
          <p:cNvSpPr>
            <a:spLocks noGrp="1"/>
          </p:cNvSpPr>
          <p:nvPr>
            <p:ph idx="1"/>
          </p:nvPr>
        </p:nvSpPr>
        <p:spPr/>
        <p:txBody>
          <a:bodyPr>
            <a:normAutofit/>
          </a:bodyPr>
          <a:lstStyle/>
          <a:p>
            <a:r>
              <a:rPr lang="en-IN" sz="2000" dirty="0">
                <a:latin typeface="Bell MT" panose="02020503060305020303" pitchFamily="18" charset="0"/>
              </a:rPr>
              <a:t>Noise pollution is an unwanted </a:t>
            </a:r>
            <a:r>
              <a:rPr lang="en-IN" sz="2000" dirty="0" err="1">
                <a:latin typeface="Bell MT" panose="02020503060305020303" pitchFamily="18" charset="0"/>
              </a:rPr>
              <a:t>sound,it</a:t>
            </a:r>
            <a:r>
              <a:rPr lang="en-IN" sz="2000" dirty="0">
                <a:latin typeface="Bell MT" panose="02020503060305020303" pitchFamily="18" charset="0"/>
              </a:rPr>
              <a:t> needs to be controlled to make the workplace comfortable</a:t>
            </a:r>
          </a:p>
          <a:p>
            <a:r>
              <a:rPr lang="en-US" sz="2000" b="0" i="0" dirty="0">
                <a:solidFill>
                  <a:srgbClr val="242424"/>
                </a:solidFill>
                <a:effectLst/>
                <a:latin typeface="Bell MT" panose="02020503060305020303" pitchFamily="18" charset="0"/>
              </a:rPr>
              <a:t>As we know “Noise Pollution” is one of the most major social issue of our country now a days not only in </a:t>
            </a:r>
            <a:r>
              <a:rPr lang="en-US" sz="2000" b="0" i="0" dirty="0" err="1">
                <a:solidFill>
                  <a:srgbClr val="242424"/>
                </a:solidFill>
                <a:effectLst/>
                <a:latin typeface="Bell MT" panose="02020503060305020303" pitchFamily="18" charset="0"/>
              </a:rPr>
              <a:t>Pakistan,it</a:t>
            </a:r>
            <a:r>
              <a:rPr lang="en-US" sz="2000" b="0" i="0" dirty="0">
                <a:solidFill>
                  <a:srgbClr val="242424"/>
                </a:solidFill>
                <a:effectLst/>
                <a:latin typeface="Bell MT" panose="02020503060305020303" pitchFamily="18" charset="0"/>
              </a:rPr>
              <a:t> the now in all over the world.</a:t>
            </a:r>
            <a:endParaRPr lang="en-IN" sz="2000" b="0" i="0" dirty="0">
              <a:solidFill>
                <a:srgbClr val="242424"/>
              </a:solidFill>
              <a:effectLst/>
              <a:latin typeface="Bell MT" panose="02020503060305020303" pitchFamily="18" charset="0"/>
            </a:endParaRPr>
          </a:p>
          <a:p>
            <a:r>
              <a:rPr lang="en-US" sz="2000" b="0" i="0" dirty="0">
                <a:solidFill>
                  <a:srgbClr val="242424"/>
                </a:solidFill>
                <a:effectLst/>
                <a:latin typeface="Bell MT" panose="02020503060305020303" pitchFamily="18" charset="0"/>
              </a:rPr>
              <a:t>In residential areas noise cause because of loud </a:t>
            </a:r>
            <a:r>
              <a:rPr lang="en-US" sz="2000" b="0" i="0" dirty="0" err="1">
                <a:solidFill>
                  <a:srgbClr val="242424"/>
                </a:solidFill>
                <a:effectLst/>
                <a:latin typeface="Bell MT" panose="02020503060305020303" pitchFamily="18" charset="0"/>
              </a:rPr>
              <a:t>music,transportation,construction,electric</a:t>
            </a:r>
            <a:r>
              <a:rPr lang="en-US" sz="2000" b="0" i="0" dirty="0">
                <a:solidFill>
                  <a:srgbClr val="242424"/>
                </a:solidFill>
                <a:effectLst/>
                <a:latin typeface="Bell MT" panose="02020503060305020303" pitchFamily="18" charset="0"/>
              </a:rPr>
              <a:t> </a:t>
            </a:r>
            <a:r>
              <a:rPr lang="en-US" sz="2000" b="0" i="0" dirty="0" err="1">
                <a:solidFill>
                  <a:srgbClr val="242424"/>
                </a:solidFill>
                <a:effectLst/>
                <a:latin typeface="Bell MT" panose="02020503060305020303" pitchFamily="18" charset="0"/>
              </a:rPr>
              <a:t>generators,explosions</a:t>
            </a:r>
            <a:r>
              <a:rPr lang="en-US" sz="2000" b="0" i="0" dirty="0">
                <a:solidFill>
                  <a:srgbClr val="242424"/>
                </a:solidFill>
                <a:effectLst/>
                <a:latin typeface="Bell MT" panose="02020503060305020303" pitchFamily="18" charset="0"/>
              </a:rPr>
              <a:t> etc.</a:t>
            </a:r>
          </a:p>
          <a:p>
            <a:r>
              <a:rPr lang="en-US" sz="2000" dirty="0">
                <a:latin typeface="Bell MT" panose="02020503060305020303" pitchFamily="18" charset="0"/>
              </a:rPr>
              <a:t>The NPMS comprises a network of strategically placed noise sensors equipped with high-precision microphones. These sensors continuously measure ambient noise levels, collecting data that is transmitted wirelessly to a central server. </a:t>
            </a:r>
            <a:endParaRPr lang="en-IN" sz="2000" dirty="0">
              <a:latin typeface="Bell MT" panose="02020503060305020303" pitchFamily="18" charset="0"/>
            </a:endParaRPr>
          </a:p>
        </p:txBody>
      </p:sp>
    </p:spTree>
    <p:extLst>
      <p:ext uri="{BB962C8B-B14F-4D97-AF65-F5344CB8AC3E}">
        <p14:creationId xmlns:p14="http://schemas.microsoft.com/office/powerpoint/2010/main" val="382933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A8A6-EF34-F194-C035-52B37537C498}"/>
              </a:ext>
            </a:extLst>
          </p:cNvPr>
          <p:cNvSpPr>
            <a:spLocks noGrp="1"/>
          </p:cNvSpPr>
          <p:nvPr>
            <p:ph type="title"/>
          </p:nvPr>
        </p:nvSpPr>
        <p:spPr/>
        <p:txBody>
          <a:bodyPr>
            <a:normAutofit/>
          </a:bodyPr>
          <a:lstStyle/>
          <a:p>
            <a:r>
              <a:rPr lang="en-IN" sz="3600" b="1" dirty="0">
                <a:latin typeface="Bell MT" panose="02020503060305020303" pitchFamily="18" charset="0"/>
              </a:rPr>
              <a:t>OBJECTIVES</a:t>
            </a:r>
          </a:p>
        </p:txBody>
      </p:sp>
      <p:sp>
        <p:nvSpPr>
          <p:cNvPr id="5" name="Content Placeholder 4">
            <a:extLst>
              <a:ext uri="{FF2B5EF4-FFF2-40B4-BE49-F238E27FC236}">
                <a16:creationId xmlns:a16="http://schemas.microsoft.com/office/drawing/2014/main" id="{BA45BCE9-EE80-548B-235A-75BEBDDAFB2B}"/>
              </a:ext>
            </a:extLst>
          </p:cNvPr>
          <p:cNvSpPr>
            <a:spLocks noGrp="1"/>
          </p:cNvSpPr>
          <p:nvPr>
            <p:ph idx="1"/>
          </p:nvPr>
        </p:nvSpPr>
        <p:spPr/>
        <p:txBody>
          <a:bodyPr>
            <a:normAutofit/>
          </a:bodyPr>
          <a:lstStyle/>
          <a:p>
            <a:r>
              <a:rPr lang="en-US" sz="2000" b="1" dirty="0">
                <a:latin typeface="Bell MT" panose="02020503060305020303" pitchFamily="18" charset="0"/>
              </a:rPr>
              <a:t>Real-Time Monitoring</a:t>
            </a:r>
            <a:r>
              <a:rPr lang="en-US" sz="2000" dirty="0">
                <a:latin typeface="Bell MT" panose="02020503060305020303" pitchFamily="18" charset="0"/>
              </a:rPr>
              <a:t>: Implement a system capable of continuously monitoring noise levels in various locations within a designated area, providing up-to-the-minute data.</a:t>
            </a:r>
          </a:p>
          <a:p>
            <a:r>
              <a:rPr lang="en-US" sz="2000" b="1" dirty="0">
                <a:latin typeface="Bell MT" panose="02020503060305020303" pitchFamily="18" charset="0"/>
              </a:rPr>
              <a:t>Data Collection and Storage</a:t>
            </a:r>
            <a:r>
              <a:rPr lang="en-US" sz="2000" dirty="0">
                <a:latin typeface="Bell MT" panose="02020503060305020303" pitchFamily="18" charset="0"/>
              </a:rPr>
              <a:t>: Develop a robust data collection and storage mechanism to capture noise data, including decibel levels, timestamps, and location information, and store it securely for future analysis.</a:t>
            </a:r>
          </a:p>
          <a:p>
            <a:r>
              <a:rPr lang="en-US" sz="2000" b="1" dirty="0">
                <a:latin typeface="Bell MT" panose="02020503060305020303" pitchFamily="18" charset="0"/>
              </a:rPr>
              <a:t>Data Analysis</a:t>
            </a:r>
            <a:r>
              <a:rPr lang="en-US" sz="2000" dirty="0">
                <a:latin typeface="Bell MT" panose="02020503060305020303" pitchFamily="18" charset="0"/>
              </a:rPr>
              <a:t>: Utilize advanced data analytics to process and interpret noise data, identifying trends, patterns, and noise pollution hotspots.</a:t>
            </a:r>
          </a:p>
          <a:p>
            <a:r>
              <a:rPr lang="en-US" sz="2000" b="1" dirty="0">
                <a:latin typeface="Bell MT" panose="02020503060305020303" pitchFamily="18" charset="0"/>
              </a:rPr>
              <a:t>Alerts and Notifications</a:t>
            </a:r>
            <a:r>
              <a:rPr lang="en-US" sz="2000" dirty="0">
                <a:latin typeface="Bell MT" panose="02020503060305020303" pitchFamily="18" charset="0"/>
              </a:rPr>
              <a:t>: Implement a real-time alerting system that issues notifications to relevant authorities and the public when noise levels exceed permissible limits, enabling prompt action.</a:t>
            </a:r>
            <a:endParaRPr lang="en-IN" sz="2000" dirty="0">
              <a:latin typeface="Bell MT" panose="02020503060305020303" pitchFamily="18" charset="0"/>
            </a:endParaRPr>
          </a:p>
        </p:txBody>
      </p:sp>
    </p:spTree>
    <p:extLst>
      <p:ext uri="{BB962C8B-B14F-4D97-AF65-F5344CB8AC3E}">
        <p14:creationId xmlns:p14="http://schemas.microsoft.com/office/powerpoint/2010/main" val="264062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ABE4-8439-7B64-B610-BCC989134617}"/>
              </a:ext>
            </a:extLst>
          </p:cNvPr>
          <p:cNvSpPr>
            <a:spLocks noGrp="1"/>
          </p:cNvSpPr>
          <p:nvPr>
            <p:ph type="title"/>
          </p:nvPr>
        </p:nvSpPr>
        <p:spPr/>
        <p:txBody>
          <a:bodyPr>
            <a:normAutofit/>
          </a:bodyPr>
          <a:lstStyle/>
          <a:p>
            <a:r>
              <a:rPr lang="en-IN" sz="3600" b="1" dirty="0">
                <a:latin typeface="Bell MT" panose="02020503060305020303" pitchFamily="18" charset="0"/>
              </a:rPr>
              <a:t>EXISTING SYSTEM</a:t>
            </a:r>
          </a:p>
        </p:txBody>
      </p:sp>
      <p:sp>
        <p:nvSpPr>
          <p:cNvPr id="3" name="Content Placeholder 2">
            <a:extLst>
              <a:ext uri="{FF2B5EF4-FFF2-40B4-BE49-F238E27FC236}">
                <a16:creationId xmlns:a16="http://schemas.microsoft.com/office/drawing/2014/main" id="{BE347DD6-2B1F-7F8F-AF33-5D98A87FF7E5}"/>
              </a:ext>
            </a:extLst>
          </p:cNvPr>
          <p:cNvSpPr>
            <a:spLocks noGrp="1"/>
          </p:cNvSpPr>
          <p:nvPr>
            <p:ph idx="1"/>
          </p:nvPr>
        </p:nvSpPr>
        <p:spPr/>
        <p:txBody>
          <a:bodyPr>
            <a:normAutofit/>
          </a:bodyPr>
          <a:lstStyle/>
          <a:p>
            <a:r>
              <a:rPr lang="en-US" sz="1800" dirty="0">
                <a:latin typeface="Bell MT" panose="02020503060305020303" pitchFamily="18" charset="0"/>
              </a:rPr>
              <a:t>The existing systems for noise pollution monitoring vary in complexity and coverage, but they generally fall into several categories:</a:t>
            </a:r>
          </a:p>
          <a:p>
            <a:r>
              <a:rPr lang="en-US" sz="1800" dirty="0">
                <a:latin typeface="Bell MT" panose="02020503060305020303" pitchFamily="18" charset="0"/>
              </a:rPr>
              <a:t>Manual Measurement Stations: In many regions, noise levels are monitored through manual measurement stations.</a:t>
            </a:r>
          </a:p>
          <a:p>
            <a:r>
              <a:rPr lang="en-US" sz="1800" dirty="0">
                <a:latin typeface="Bell MT" panose="02020503060305020303" pitchFamily="18" charset="0"/>
              </a:rPr>
              <a:t>Permanent Noise Monitoring Stations: Some urban areas have permanent noise monitoring stations equipped with automated noise sensors. These stations provide continuous noise data and can be linked to central databases for real-time monitoring. </a:t>
            </a:r>
          </a:p>
          <a:p>
            <a:r>
              <a:rPr lang="en-US" sz="1800" dirty="0">
                <a:latin typeface="Bell MT" panose="02020503060305020303" pitchFamily="18" charset="0"/>
              </a:rPr>
              <a:t>Mobile Noise Monitoring: Mobile noise monitoring involves using vehicles equipped with noise sensors to collect data while driving through different parts of a city. </a:t>
            </a:r>
          </a:p>
          <a:p>
            <a:r>
              <a:rPr lang="en-US" sz="1800" dirty="0">
                <a:latin typeface="Bell MT" panose="02020503060305020303" pitchFamily="18" charset="0"/>
              </a:rPr>
              <a:t>Research Initiatives: Researchers and academic institutions may deploy temporary noise monitoring systems for specific studies or projects. </a:t>
            </a:r>
            <a:endParaRPr lang="en-IN" sz="1800" dirty="0">
              <a:latin typeface="Bell MT" panose="02020503060305020303" pitchFamily="18" charset="0"/>
            </a:endParaRPr>
          </a:p>
        </p:txBody>
      </p:sp>
    </p:spTree>
    <p:extLst>
      <p:ext uri="{BB962C8B-B14F-4D97-AF65-F5344CB8AC3E}">
        <p14:creationId xmlns:p14="http://schemas.microsoft.com/office/powerpoint/2010/main" val="56130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DB92-A151-06F6-F1B1-7E00E64C23DE}"/>
              </a:ext>
            </a:extLst>
          </p:cNvPr>
          <p:cNvSpPr>
            <a:spLocks noGrp="1"/>
          </p:cNvSpPr>
          <p:nvPr>
            <p:ph type="title"/>
          </p:nvPr>
        </p:nvSpPr>
        <p:spPr/>
        <p:txBody>
          <a:bodyPr>
            <a:normAutofit/>
          </a:bodyPr>
          <a:lstStyle/>
          <a:p>
            <a:r>
              <a:rPr lang="en-IN" sz="3600" b="1" dirty="0">
                <a:latin typeface="Bell MT" panose="02020503060305020303" pitchFamily="18" charset="0"/>
              </a:rPr>
              <a:t>PROPOSED SYSTEM</a:t>
            </a:r>
          </a:p>
        </p:txBody>
      </p:sp>
      <p:sp>
        <p:nvSpPr>
          <p:cNvPr id="3" name="Content Placeholder 2">
            <a:extLst>
              <a:ext uri="{FF2B5EF4-FFF2-40B4-BE49-F238E27FC236}">
                <a16:creationId xmlns:a16="http://schemas.microsoft.com/office/drawing/2014/main" id="{0434CBF0-F3FB-08AC-796E-978331102E71}"/>
              </a:ext>
            </a:extLst>
          </p:cNvPr>
          <p:cNvSpPr>
            <a:spLocks noGrp="1"/>
          </p:cNvSpPr>
          <p:nvPr>
            <p:ph idx="1"/>
          </p:nvPr>
        </p:nvSpPr>
        <p:spPr/>
        <p:txBody>
          <a:bodyPr>
            <a:normAutofit fontScale="92500"/>
          </a:bodyPr>
          <a:lstStyle/>
          <a:p>
            <a:r>
              <a:rPr lang="en-US" sz="2200" dirty="0">
                <a:latin typeface="Bell MT" panose="02020503060305020303" pitchFamily="18" charset="0"/>
              </a:rPr>
              <a:t>A proposed system for noise pollution monitoring would leverage advanced technology to provide accurate, real-time data collection and analysis. Here's an outline of a proposed system:</a:t>
            </a:r>
          </a:p>
          <a:p>
            <a:r>
              <a:rPr lang="en-US" sz="2200" dirty="0">
                <a:latin typeface="Bell MT" panose="02020503060305020303" pitchFamily="18" charset="0"/>
              </a:rPr>
              <a:t>1. IoT-Based Sensor </a:t>
            </a:r>
            <a:r>
              <a:rPr lang="en-US" sz="2200" dirty="0" err="1">
                <a:latin typeface="Bell MT" panose="02020503060305020303" pitchFamily="18" charset="0"/>
              </a:rPr>
              <a:t>Network:Deploy</a:t>
            </a:r>
            <a:r>
              <a:rPr lang="en-US" sz="2200" dirty="0">
                <a:latin typeface="Bell MT" panose="02020503060305020303" pitchFamily="18" charset="0"/>
              </a:rPr>
              <a:t> a network of IoT-based noise sensors throughout the urban </a:t>
            </a:r>
            <a:r>
              <a:rPr lang="en-US" sz="2200" dirty="0" err="1">
                <a:latin typeface="Bell MT" panose="02020503060305020303" pitchFamily="18" charset="0"/>
              </a:rPr>
              <a:t>area.These</a:t>
            </a:r>
            <a:r>
              <a:rPr lang="en-US" sz="2200" dirty="0">
                <a:latin typeface="Bell MT" panose="02020503060305020303" pitchFamily="18" charset="0"/>
              </a:rPr>
              <a:t> sensors should be strategically located in noise pollution hotspots, near transportation hubs, industrial zones, and residential areas.</a:t>
            </a:r>
          </a:p>
          <a:p>
            <a:r>
              <a:rPr lang="en-US" sz="2200" dirty="0">
                <a:latin typeface="Bell MT" panose="02020503060305020303" pitchFamily="18" charset="0"/>
              </a:rPr>
              <a:t>2. Data </a:t>
            </a:r>
            <a:r>
              <a:rPr lang="en-US" sz="2200" dirty="0" err="1">
                <a:latin typeface="Bell MT" panose="02020503060305020303" pitchFamily="18" charset="0"/>
              </a:rPr>
              <a:t>Transmission:Implement</a:t>
            </a:r>
            <a:r>
              <a:rPr lang="en-US" sz="2200" dirty="0">
                <a:latin typeface="Bell MT" panose="02020503060305020303" pitchFamily="18" charset="0"/>
              </a:rPr>
              <a:t> a robust data transmission system to relay noise data from sensors to a central server.</a:t>
            </a:r>
          </a:p>
          <a:p>
            <a:r>
              <a:rPr lang="en-US" sz="2200" dirty="0">
                <a:latin typeface="Bell MT" panose="02020503060305020303" pitchFamily="18" charset="0"/>
              </a:rPr>
              <a:t>3. Centralized Data </a:t>
            </a:r>
            <a:r>
              <a:rPr lang="en-US" sz="2200" dirty="0" err="1">
                <a:latin typeface="Bell MT" panose="02020503060305020303" pitchFamily="18" charset="0"/>
              </a:rPr>
              <a:t>Processing:The</a:t>
            </a:r>
            <a:r>
              <a:rPr lang="en-US" sz="2200" dirty="0">
                <a:latin typeface="Bell MT" panose="02020503060305020303" pitchFamily="18" charset="0"/>
              </a:rPr>
              <a:t> central server should receive, process, and store the incoming noise </a:t>
            </a:r>
            <a:r>
              <a:rPr lang="en-US" sz="2200" dirty="0" err="1">
                <a:latin typeface="Bell MT" panose="02020503060305020303" pitchFamily="18" charset="0"/>
              </a:rPr>
              <a:t>data.Employ</a:t>
            </a:r>
            <a:r>
              <a:rPr lang="en-US" sz="2200" dirty="0">
                <a:latin typeface="Bell MT" panose="02020503060305020303" pitchFamily="18" charset="0"/>
              </a:rPr>
              <a:t> data analytics algorithms to perform real-time noise level analysis.</a:t>
            </a:r>
          </a:p>
          <a:p>
            <a:r>
              <a:rPr lang="en-US" sz="2200" dirty="0">
                <a:latin typeface="Bell MT" panose="02020503060305020303" pitchFamily="18" charset="0"/>
              </a:rPr>
              <a:t>4. Real-Time </a:t>
            </a:r>
            <a:r>
              <a:rPr lang="en-US" sz="2200" dirty="0" err="1">
                <a:latin typeface="Bell MT" panose="02020503060305020303" pitchFamily="18" charset="0"/>
              </a:rPr>
              <a:t>Monitoring:Develop</a:t>
            </a:r>
            <a:r>
              <a:rPr lang="en-US" sz="2200" dirty="0">
                <a:latin typeface="Bell MT" panose="02020503060305020303" pitchFamily="18" charset="0"/>
              </a:rPr>
              <a:t> a user-friendly web-based or mobile application for real-time </a:t>
            </a:r>
            <a:r>
              <a:rPr lang="en-US" sz="2200" dirty="0" err="1">
                <a:latin typeface="Bell MT" panose="02020503060305020303" pitchFamily="18" charset="0"/>
              </a:rPr>
              <a:t>monitoring.Provide</a:t>
            </a:r>
            <a:r>
              <a:rPr lang="en-US" sz="2200" dirty="0">
                <a:latin typeface="Bell MT" panose="02020503060305020303" pitchFamily="18" charset="0"/>
              </a:rPr>
              <a:t> access to noise level data for authorities, urban planners, and the public.</a:t>
            </a:r>
          </a:p>
          <a:p>
            <a:endParaRPr lang="en-IN" dirty="0"/>
          </a:p>
        </p:txBody>
      </p:sp>
    </p:spTree>
    <p:extLst>
      <p:ext uri="{BB962C8B-B14F-4D97-AF65-F5344CB8AC3E}">
        <p14:creationId xmlns:p14="http://schemas.microsoft.com/office/powerpoint/2010/main" val="165463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87E2-16B0-9206-93B0-CAD4F54021AF}"/>
              </a:ext>
            </a:extLst>
          </p:cNvPr>
          <p:cNvSpPr>
            <a:spLocks noGrp="1"/>
          </p:cNvSpPr>
          <p:nvPr>
            <p:ph type="title"/>
          </p:nvPr>
        </p:nvSpPr>
        <p:spPr>
          <a:xfrm>
            <a:off x="838199" y="365125"/>
            <a:ext cx="10515600" cy="1325563"/>
          </a:xfrm>
        </p:spPr>
        <p:txBody>
          <a:bodyPr>
            <a:normAutofit/>
          </a:bodyPr>
          <a:lstStyle/>
          <a:p>
            <a:r>
              <a:rPr lang="en-IN" sz="3600" b="1" dirty="0">
                <a:latin typeface="Bell MT" panose="02020503060305020303" pitchFamily="18" charset="0"/>
              </a:rPr>
              <a:t>IOT SENSOR DESIGN</a:t>
            </a:r>
          </a:p>
        </p:txBody>
      </p:sp>
      <p:sp>
        <p:nvSpPr>
          <p:cNvPr id="3" name="Content Placeholder 2">
            <a:extLst>
              <a:ext uri="{FF2B5EF4-FFF2-40B4-BE49-F238E27FC236}">
                <a16:creationId xmlns:a16="http://schemas.microsoft.com/office/drawing/2014/main" id="{799E9EFB-B982-A4BF-808E-D2E1B35A1279}"/>
              </a:ext>
            </a:extLst>
          </p:cNvPr>
          <p:cNvSpPr>
            <a:spLocks noGrp="1"/>
          </p:cNvSpPr>
          <p:nvPr>
            <p:ph idx="1"/>
          </p:nvPr>
        </p:nvSpPr>
        <p:spPr/>
        <p:txBody>
          <a:bodyPr>
            <a:normAutofit fontScale="85000" lnSpcReduction="20000"/>
          </a:bodyPr>
          <a:lstStyle/>
          <a:p>
            <a:pPr algn="l">
              <a:buFont typeface="+mj-lt"/>
              <a:buAutoNum type="arabicPeriod"/>
            </a:pPr>
            <a:r>
              <a:rPr lang="en-US" sz="2400" b="1" i="0" dirty="0">
                <a:solidFill>
                  <a:srgbClr val="374151"/>
                </a:solidFill>
                <a:effectLst/>
                <a:latin typeface="Bell MT" panose="02020503060305020303" pitchFamily="18" charset="0"/>
              </a:rPr>
              <a:t>Microphone Sensor</a:t>
            </a:r>
            <a:r>
              <a:rPr lang="en-US" sz="2400" b="0" i="0" dirty="0">
                <a:solidFill>
                  <a:srgbClr val="374151"/>
                </a:solidFill>
                <a:effectLst/>
                <a:latin typeface="Bell MT" panose="02020503060305020303" pitchFamily="18" charset="0"/>
              </a:rPr>
              <a:t>: Use a high-quality microphone to capture ambient noise levels.</a:t>
            </a:r>
          </a:p>
          <a:p>
            <a:pPr algn="l">
              <a:buFont typeface="+mj-lt"/>
              <a:buAutoNum type="arabicPeriod"/>
            </a:pPr>
            <a:r>
              <a:rPr lang="en-US" sz="2400" b="1" i="0" dirty="0">
                <a:solidFill>
                  <a:srgbClr val="374151"/>
                </a:solidFill>
                <a:effectLst/>
                <a:latin typeface="Bell MT" panose="02020503060305020303" pitchFamily="18" charset="0"/>
              </a:rPr>
              <a:t>Microcontroller</a:t>
            </a:r>
            <a:r>
              <a:rPr lang="en-US" sz="2400" b="0" i="0" dirty="0">
                <a:solidFill>
                  <a:srgbClr val="374151"/>
                </a:solidFill>
                <a:effectLst/>
                <a:latin typeface="Bell MT" panose="02020503060305020303" pitchFamily="18" charset="0"/>
              </a:rPr>
              <a:t>: Choose a microcontroller (e.g., Arduino, Raspberry Pi) to process the sensor data and control the device.</a:t>
            </a:r>
          </a:p>
          <a:p>
            <a:pPr algn="l">
              <a:buFont typeface="+mj-lt"/>
              <a:buAutoNum type="arabicPeriod"/>
            </a:pPr>
            <a:r>
              <a:rPr lang="en-US" sz="2400" b="1" i="0" dirty="0">
                <a:solidFill>
                  <a:srgbClr val="374151"/>
                </a:solidFill>
                <a:effectLst/>
                <a:latin typeface="Bell MT" panose="02020503060305020303" pitchFamily="18" charset="0"/>
              </a:rPr>
              <a:t>Connectivity</a:t>
            </a:r>
            <a:r>
              <a:rPr lang="en-US" sz="2400" b="0" i="0" dirty="0">
                <a:solidFill>
                  <a:srgbClr val="374151"/>
                </a:solidFill>
                <a:effectLst/>
                <a:latin typeface="Bell MT" panose="02020503060305020303" pitchFamily="18" charset="0"/>
              </a:rPr>
              <a:t>: Incorporate Wi-Fi, Bluetooth, or cellular connectivity to transmit data to a central server or database.</a:t>
            </a:r>
          </a:p>
          <a:p>
            <a:pPr algn="l">
              <a:buFont typeface="+mj-lt"/>
              <a:buAutoNum type="arabicPeriod"/>
            </a:pPr>
            <a:r>
              <a:rPr lang="en-US" sz="2400" b="1" i="0" dirty="0">
                <a:solidFill>
                  <a:srgbClr val="374151"/>
                </a:solidFill>
                <a:effectLst/>
                <a:latin typeface="Bell MT" panose="02020503060305020303" pitchFamily="18" charset="0"/>
              </a:rPr>
              <a:t>Power Source</a:t>
            </a:r>
            <a:r>
              <a:rPr lang="en-US" sz="2400" b="0" i="0" dirty="0">
                <a:solidFill>
                  <a:srgbClr val="374151"/>
                </a:solidFill>
                <a:effectLst/>
                <a:latin typeface="Bell MT" panose="02020503060305020303" pitchFamily="18" charset="0"/>
              </a:rPr>
              <a:t>: Consider a power source, such as a rechargeable battery or solar panel, to ensure continuous operation.</a:t>
            </a:r>
          </a:p>
          <a:p>
            <a:pPr algn="l">
              <a:buFont typeface="+mj-lt"/>
              <a:buAutoNum type="arabicPeriod"/>
            </a:pPr>
            <a:r>
              <a:rPr lang="en-US" sz="2400" b="1" i="0" dirty="0">
                <a:solidFill>
                  <a:srgbClr val="374151"/>
                </a:solidFill>
                <a:effectLst/>
                <a:latin typeface="Bell MT" panose="02020503060305020303" pitchFamily="18" charset="0"/>
              </a:rPr>
              <a:t>Enclosure</a:t>
            </a:r>
            <a:r>
              <a:rPr lang="en-US" sz="2400" b="0" i="0" dirty="0">
                <a:solidFill>
                  <a:srgbClr val="374151"/>
                </a:solidFill>
                <a:effectLst/>
                <a:latin typeface="Bell MT" panose="02020503060305020303" pitchFamily="18" charset="0"/>
              </a:rPr>
              <a:t>: House the components in a weatherproof enclosure to protect them from environmental factors.</a:t>
            </a:r>
          </a:p>
          <a:p>
            <a:pPr algn="l">
              <a:buFont typeface="+mj-lt"/>
              <a:buAutoNum type="arabicPeriod"/>
            </a:pPr>
            <a:r>
              <a:rPr lang="en-US" sz="2400" b="1" i="0" dirty="0">
                <a:solidFill>
                  <a:srgbClr val="374151"/>
                </a:solidFill>
                <a:effectLst/>
                <a:latin typeface="Bell MT" panose="02020503060305020303" pitchFamily="18" charset="0"/>
              </a:rPr>
              <a:t>Data Processing</a:t>
            </a:r>
            <a:r>
              <a:rPr lang="en-US" sz="2400" b="0" i="0" dirty="0">
                <a:solidFill>
                  <a:srgbClr val="374151"/>
                </a:solidFill>
                <a:effectLst/>
                <a:latin typeface="Bell MT" panose="02020503060305020303" pitchFamily="18" charset="0"/>
              </a:rPr>
              <a:t>: Implement algorithms to process and analyze the noise data, including noise level calculations and pattern recognition.</a:t>
            </a:r>
          </a:p>
          <a:p>
            <a:pPr algn="l">
              <a:buFont typeface="+mj-lt"/>
              <a:buAutoNum type="arabicPeriod"/>
            </a:pPr>
            <a:r>
              <a:rPr lang="en-US" sz="2400" b="1" i="0" dirty="0">
                <a:solidFill>
                  <a:srgbClr val="374151"/>
                </a:solidFill>
                <a:effectLst/>
                <a:latin typeface="Bell MT" panose="02020503060305020303" pitchFamily="18" charset="0"/>
              </a:rPr>
              <a:t>Data Storage</a:t>
            </a:r>
            <a:r>
              <a:rPr lang="en-US" sz="2400" b="0" i="0" dirty="0">
                <a:solidFill>
                  <a:srgbClr val="374151"/>
                </a:solidFill>
                <a:effectLst/>
                <a:latin typeface="Bell MT" panose="02020503060305020303" pitchFamily="18" charset="0"/>
              </a:rPr>
              <a:t>: Store the collected data securely, either locally or in the cloud.</a:t>
            </a:r>
          </a:p>
          <a:p>
            <a:pPr algn="l">
              <a:buFont typeface="+mj-lt"/>
              <a:buAutoNum type="arabicPeriod"/>
            </a:pPr>
            <a:r>
              <a:rPr lang="en-US" sz="2400" b="1" i="0" dirty="0">
                <a:solidFill>
                  <a:srgbClr val="374151"/>
                </a:solidFill>
                <a:effectLst/>
                <a:latin typeface="Bell MT" panose="02020503060305020303" pitchFamily="18" charset="0"/>
              </a:rPr>
              <a:t>User Interface</a:t>
            </a:r>
            <a:r>
              <a:rPr lang="en-US" sz="2400" b="0" i="0" dirty="0">
                <a:solidFill>
                  <a:srgbClr val="374151"/>
                </a:solidFill>
                <a:effectLst/>
                <a:latin typeface="Bell MT" panose="02020503060305020303" pitchFamily="18" charset="0"/>
              </a:rPr>
              <a:t>: Develop a user-friendly interface, such as a mobile app or web dashboard, for users to access noise pollution data.</a:t>
            </a:r>
          </a:p>
          <a:p>
            <a:endParaRPr lang="en-IN" dirty="0"/>
          </a:p>
        </p:txBody>
      </p:sp>
    </p:spTree>
    <p:extLst>
      <p:ext uri="{BB962C8B-B14F-4D97-AF65-F5344CB8AC3E}">
        <p14:creationId xmlns:p14="http://schemas.microsoft.com/office/powerpoint/2010/main" val="341500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6D85-588A-F62F-E111-0D26109B9AAD}"/>
              </a:ext>
            </a:extLst>
          </p:cNvPr>
          <p:cNvSpPr>
            <a:spLocks noGrp="1"/>
          </p:cNvSpPr>
          <p:nvPr>
            <p:ph type="title"/>
          </p:nvPr>
        </p:nvSpPr>
        <p:spPr/>
        <p:txBody>
          <a:bodyPr>
            <a:normAutofit/>
          </a:bodyPr>
          <a:lstStyle/>
          <a:p>
            <a:r>
              <a:rPr lang="en-IN" sz="3600" b="1" dirty="0">
                <a:latin typeface="Bell MT" panose="02020503060305020303" pitchFamily="18" charset="0"/>
              </a:rPr>
              <a:t>IOT SENSOR DESIGN DIAGRAM</a:t>
            </a:r>
          </a:p>
        </p:txBody>
      </p:sp>
      <p:pic>
        <p:nvPicPr>
          <p:cNvPr id="1026" name="Picture 2" descr="Raspberry Pi Air and Noise Pollution Monitoring System Over IOT">
            <a:extLst>
              <a:ext uri="{FF2B5EF4-FFF2-40B4-BE49-F238E27FC236}">
                <a16:creationId xmlns:a16="http://schemas.microsoft.com/office/drawing/2014/main" id="{1281279C-D3B0-B6A6-32E7-F055370449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952" y="1690689"/>
            <a:ext cx="6848668" cy="473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13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6F78-674C-4A75-8F1F-36316EC29C9E}"/>
              </a:ext>
            </a:extLst>
          </p:cNvPr>
          <p:cNvSpPr>
            <a:spLocks noGrp="1"/>
          </p:cNvSpPr>
          <p:nvPr>
            <p:ph type="title"/>
          </p:nvPr>
        </p:nvSpPr>
        <p:spPr/>
        <p:txBody>
          <a:bodyPr>
            <a:normAutofit/>
          </a:bodyPr>
          <a:lstStyle/>
          <a:p>
            <a:r>
              <a:rPr lang="en-IN" sz="3600" b="1" dirty="0">
                <a:latin typeface="Bell MT" panose="02020503060305020303" pitchFamily="18" charset="0"/>
              </a:rPr>
              <a:t>REAL TIME TRANSIT INFORMATION PLATFORM</a:t>
            </a:r>
          </a:p>
        </p:txBody>
      </p:sp>
      <p:sp>
        <p:nvSpPr>
          <p:cNvPr id="3" name="Content Placeholder 2">
            <a:extLst>
              <a:ext uri="{FF2B5EF4-FFF2-40B4-BE49-F238E27FC236}">
                <a16:creationId xmlns:a16="http://schemas.microsoft.com/office/drawing/2014/main" id="{D2A115DE-26AB-F5F5-429F-DF178F0DB4DB}"/>
              </a:ext>
            </a:extLst>
          </p:cNvPr>
          <p:cNvSpPr>
            <a:spLocks noGrp="1"/>
          </p:cNvSpPr>
          <p:nvPr>
            <p:ph idx="1"/>
          </p:nvPr>
        </p:nvSpPr>
        <p:spPr>
          <a:xfrm>
            <a:off x="763555" y="1844189"/>
            <a:ext cx="10515600" cy="4351338"/>
          </a:xfrm>
        </p:spPr>
        <p:txBody>
          <a:bodyPr>
            <a:normAutofit/>
          </a:bodyPr>
          <a:lstStyle/>
          <a:p>
            <a:r>
              <a:rPr lang="en-IN" sz="1800" dirty="0">
                <a:latin typeface="Bell MT" panose="02020503060305020303" pitchFamily="18" charset="0"/>
              </a:rPr>
              <a:t>Platform </a:t>
            </a:r>
            <a:r>
              <a:rPr lang="en-IN" sz="1800" dirty="0" err="1">
                <a:latin typeface="Bell MT" panose="02020503060305020303" pitchFamily="18" charset="0"/>
              </a:rPr>
              <a:t>Integration:Integrate</a:t>
            </a:r>
            <a:r>
              <a:rPr lang="en-IN" sz="1800" dirty="0">
                <a:latin typeface="Bell MT" panose="02020503060305020303" pitchFamily="18" charset="0"/>
              </a:rPr>
              <a:t> the real-time transit information platform with the existing noise pollution monitoring system to access noise data in real-time.</a:t>
            </a:r>
          </a:p>
          <a:p>
            <a:r>
              <a:rPr lang="en-IN" sz="1800" dirty="0">
                <a:latin typeface="Bell MT" panose="02020503060305020303" pitchFamily="18" charset="0"/>
              </a:rPr>
              <a:t>Data </a:t>
            </a:r>
            <a:r>
              <a:rPr lang="en-IN" sz="1800" dirty="0" err="1">
                <a:latin typeface="Bell MT" panose="02020503060305020303" pitchFamily="18" charset="0"/>
              </a:rPr>
              <a:t>Sources:Combine</a:t>
            </a:r>
            <a:r>
              <a:rPr lang="en-IN" sz="1800" dirty="0">
                <a:latin typeface="Bell MT" panose="02020503060305020303" pitchFamily="18" charset="0"/>
              </a:rPr>
              <a:t> noise pollution data from monitoring sensors with transit data sources, including GPS tracking of vehicles and transit schedules.</a:t>
            </a:r>
          </a:p>
          <a:p>
            <a:r>
              <a:rPr lang="en-IN" sz="1800" dirty="0">
                <a:latin typeface="Bell MT" panose="02020503060305020303" pitchFamily="18" charset="0"/>
              </a:rPr>
              <a:t>User-Friendly </a:t>
            </a:r>
            <a:r>
              <a:rPr lang="en-IN" sz="1800" dirty="0" err="1">
                <a:latin typeface="Bell MT" panose="02020503060305020303" pitchFamily="18" charset="0"/>
              </a:rPr>
              <a:t>Interface:Develop</a:t>
            </a:r>
            <a:r>
              <a:rPr lang="en-IN" sz="1800" dirty="0">
                <a:latin typeface="Bell MT" panose="02020503060305020303" pitchFamily="18" charset="0"/>
              </a:rPr>
              <a:t> user interfaces for web and mobile apps that display real-time noise levels at transit stops and along transit </a:t>
            </a:r>
            <a:r>
              <a:rPr lang="en-IN" sz="1800" dirty="0" err="1">
                <a:latin typeface="Bell MT" panose="02020503060305020303" pitchFamily="18" charset="0"/>
              </a:rPr>
              <a:t>routes.Enable</a:t>
            </a:r>
            <a:r>
              <a:rPr lang="en-IN" sz="1800" dirty="0">
                <a:latin typeface="Bell MT" panose="02020503060305020303" pitchFamily="18" charset="0"/>
              </a:rPr>
              <a:t> users to plan their routes based on noise pollution data, allowing them to choose quieter routes or avoid noisy areas.</a:t>
            </a:r>
          </a:p>
          <a:p>
            <a:r>
              <a:rPr lang="en-US" sz="1800" dirty="0">
                <a:latin typeface="Bell MT" panose="02020503060305020303" pitchFamily="18" charset="0"/>
              </a:rPr>
              <a:t>Noise </a:t>
            </a:r>
            <a:r>
              <a:rPr lang="en-US" sz="1800" dirty="0" err="1">
                <a:latin typeface="Bell MT" panose="02020503060305020303" pitchFamily="18" charset="0"/>
              </a:rPr>
              <a:t>Alerts:Implement</a:t>
            </a:r>
            <a:r>
              <a:rPr lang="en-US" sz="1800" dirty="0">
                <a:latin typeface="Bell MT" panose="02020503060305020303" pitchFamily="18" charset="0"/>
              </a:rPr>
              <a:t> noise level alerts for users, notifying them when noise pollution exceeds certain thresholds at specific stops or along their chosen routes.</a:t>
            </a:r>
          </a:p>
          <a:p>
            <a:r>
              <a:rPr lang="en-US" sz="1800" dirty="0">
                <a:latin typeface="Bell MT" panose="02020503060305020303" pitchFamily="18" charset="0"/>
              </a:rPr>
              <a:t>Transit </a:t>
            </a:r>
            <a:r>
              <a:rPr lang="en-US" sz="1800" dirty="0" err="1">
                <a:latin typeface="Bell MT" panose="02020503060305020303" pitchFamily="18" charset="0"/>
              </a:rPr>
              <a:t>Information:Provide</a:t>
            </a:r>
            <a:r>
              <a:rPr lang="en-US" sz="1800" dirty="0">
                <a:latin typeface="Bell MT" panose="02020503060305020303" pitchFamily="18" charset="0"/>
              </a:rPr>
              <a:t> comprehensive transit information, including real-time vehicle locations, arrival times, routes, and </a:t>
            </a:r>
            <a:r>
              <a:rPr lang="en-US" sz="1800" dirty="0" err="1">
                <a:latin typeface="Bell MT" panose="02020503060305020303" pitchFamily="18" charset="0"/>
              </a:rPr>
              <a:t>schedules.Include</a:t>
            </a:r>
            <a:r>
              <a:rPr lang="en-US" sz="1800" dirty="0">
                <a:latin typeface="Bell MT" panose="02020503060305020303" pitchFamily="18" charset="0"/>
              </a:rPr>
              <a:t> features for trip planning, fare information, and accessibility details.</a:t>
            </a:r>
            <a:endParaRPr lang="en-IN" sz="1800" dirty="0">
              <a:latin typeface="Bell MT" panose="02020503060305020303" pitchFamily="18" charset="0"/>
            </a:endParaRPr>
          </a:p>
        </p:txBody>
      </p:sp>
    </p:spTree>
    <p:extLst>
      <p:ext uri="{BB962C8B-B14F-4D97-AF65-F5344CB8AC3E}">
        <p14:creationId xmlns:p14="http://schemas.microsoft.com/office/powerpoint/2010/main" val="167058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1079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Bahnschrift SemiBold</vt:lpstr>
      <vt:lpstr>Bell MT</vt:lpstr>
      <vt:lpstr>Bookman Old Style</vt:lpstr>
      <vt:lpstr>Calibri</vt:lpstr>
      <vt:lpstr>Calibri Light</vt:lpstr>
      <vt:lpstr>Office Theme</vt:lpstr>
      <vt:lpstr>                    .</vt:lpstr>
      <vt:lpstr>PROBLEM DEFINITION</vt:lpstr>
      <vt:lpstr>ABSTRACT</vt:lpstr>
      <vt:lpstr>OBJECTIVES</vt:lpstr>
      <vt:lpstr>EXISTING SYSTEM</vt:lpstr>
      <vt:lpstr>PROPOSED SYSTEM</vt:lpstr>
      <vt:lpstr>IOT SENSOR DESIGN</vt:lpstr>
      <vt:lpstr>IOT SENSOR DESIGN DIAGRAM</vt:lpstr>
      <vt:lpstr>REAL TIME TRANSIT INFORMATION PLATFORM</vt:lpstr>
      <vt:lpstr>INTEGRATION BENEFITS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Preetha</dc:creator>
  <cp:lastModifiedBy>Sneha V</cp:lastModifiedBy>
  <cp:revision>3</cp:revision>
  <dcterms:created xsi:type="dcterms:W3CDTF">2023-09-29T14:39:25Z</dcterms:created>
  <dcterms:modified xsi:type="dcterms:W3CDTF">2023-09-30T12:24:38Z</dcterms:modified>
</cp:coreProperties>
</file>