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67"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2" d="100"/>
          <a:sy n="92" d="100"/>
        </p:scale>
        <p:origin x="51"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3016210"/>
          </a:xfrm>
          <a:prstGeom prst="rect">
            <a:avLst/>
          </a:prstGeom>
          <a:noFill/>
        </p:spPr>
        <p:txBody>
          <a:bodyPr wrap="square" rtlCol="0">
            <a:spAutoFit/>
          </a:bodyPr>
          <a:lstStyle/>
          <a:p>
            <a:r>
              <a:rPr lang="en-IN" sz="2000" b="1" dirty="0">
                <a:latin typeface="Adobe Caslon Pro" panose="0205050205050A020403"/>
              </a:rPr>
              <a:t>Project name :</a:t>
            </a:r>
            <a:r>
              <a:rPr lang="en-IN" sz="2000" dirty="0">
                <a:latin typeface="Adobe Caslon Pro" panose="0205050205050A020403"/>
              </a:rPr>
              <a:t> </a:t>
            </a:r>
            <a:r>
              <a:rPr lang="en-IN" dirty="0">
                <a:latin typeface="Adobe Caslon Pro" panose="0205050205050A020403"/>
                <a:cs typeface="Adobe Caslon Pro" panose="0205050205050A020403" charset="0"/>
              </a:rPr>
              <a:t>NOISE POLLUTION MONITORING</a:t>
            </a:r>
            <a:r>
              <a:rPr lang="en-IN" dirty="0">
                <a:latin typeface="Adobe Caslon Pro" panose="0205050205050A020403"/>
              </a:rPr>
              <a:t> </a:t>
            </a:r>
            <a:r>
              <a:rPr lang="en-IN" sz="2000" b="1" i="1" dirty="0">
                <a:latin typeface="Adobe Caslon Pro" panose="0205050205050A020403"/>
              </a:rPr>
              <a:t> </a:t>
            </a:r>
          </a:p>
          <a:p>
            <a:endParaRPr lang="en-IN" sz="2000" b="1" i="1" dirty="0">
              <a:latin typeface="Adobe Caslon Pro" panose="0205050205050A020403"/>
            </a:endParaRPr>
          </a:p>
          <a:p>
            <a:r>
              <a:rPr lang="en-IN" sz="2000" b="1" dirty="0">
                <a:latin typeface="Adobe Caslon Pro" panose="0205050205050A020403"/>
              </a:rPr>
              <a:t>Team name :</a:t>
            </a:r>
            <a:r>
              <a:rPr lang="en-IN" dirty="0">
                <a:latin typeface="Adobe Caslon Pro" panose="0205050205050A020403"/>
                <a:cs typeface="Adobe Caslon Pro" panose="0205050205050A020403" charset="0"/>
                <a:sym typeface="+mn-ea"/>
              </a:rPr>
              <a:t>Proj_22478</a:t>
            </a:r>
            <a:r>
              <a:rPr lang="en-US" altLang="en-IN" dirty="0">
                <a:latin typeface="Adobe Caslon Pro" panose="0205050205050A020403"/>
                <a:cs typeface="Adobe Caslon Pro" panose="0205050205050A020403" charset="0"/>
                <a:sym typeface="+mn-ea"/>
              </a:rPr>
              <a:t>8_Team_4</a:t>
            </a:r>
            <a:endParaRPr lang="en-IN" dirty="0">
              <a:latin typeface="Adobe Caslon Pro" panose="0205050205050A020403"/>
            </a:endParaRPr>
          </a:p>
          <a:p>
            <a:r>
              <a:rPr lang="en-IN" sz="2000" b="1" dirty="0">
                <a:latin typeface="Adobe Caslon Pro" panose="0205050205050A020403"/>
              </a:rPr>
              <a:t>Team members :</a:t>
            </a:r>
          </a:p>
          <a:p>
            <a:pPr marL="0" indent="0" algn="just">
              <a:buNone/>
            </a:pPr>
            <a:r>
              <a:rPr lang="en-IN" dirty="0">
                <a:latin typeface="Adobe Caslon Pro" panose="0205050205050A020403"/>
              </a:rPr>
              <a:t>
	</a:t>
            </a:r>
            <a:r>
              <a:rPr lang="en-IN" dirty="0">
                <a:latin typeface="Adobe Caslon Pro" panose="0205050205050A020403"/>
                <a:sym typeface="+mn-ea"/>
              </a:rPr>
              <a:t>DHARSHNI K</a:t>
            </a:r>
            <a:r>
              <a:rPr lang="en-US" altLang="en-IN" dirty="0">
                <a:latin typeface="Adobe Caslon Pro" panose="0205050205050A020403"/>
                <a:cs typeface="Adobe Caslon Pro" panose="0205050205050A020403" charset="0"/>
                <a:sym typeface="+mn-ea"/>
              </a:rPr>
              <a:t> </a:t>
            </a:r>
            <a:r>
              <a:rPr lang="en-IN" dirty="0">
                <a:latin typeface="Adobe Caslon Pro" panose="0205050205050A020403"/>
                <a:cs typeface="Adobe Caslon Pro" panose="0205050205050A020403" charset="0"/>
                <a:sym typeface="+mn-ea"/>
              </a:rPr>
              <a:t>(</a:t>
            </a:r>
            <a:r>
              <a:rPr lang="en-US" altLang="en-IN" dirty="0">
                <a:latin typeface="Adobe Caslon Pro" panose="0205050205050A020403"/>
                <a:cs typeface="Adobe Caslon Pro" panose="0205050205050A020403" charset="0"/>
                <a:sym typeface="+mn-ea"/>
              </a:rPr>
              <a:t>113321205011</a:t>
            </a:r>
            <a:r>
              <a:rPr lang="en-IN" dirty="0">
                <a:latin typeface="Adobe Caslon Pro" panose="0205050205050A020403"/>
                <a:cs typeface="Adobe Caslon Pro" panose="0205050205050A020403" charset="0"/>
                <a:sym typeface="+mn-ea"/>
              </a:rPr>
              <a:t>)</a:t>
            </a:r>
            <a:r>
              <a:rPr lang="en-US" altLang="en-IN" dirty="0">
                <a:latin typeface="Adobe Caslon Pro" panose="0205050205050A020403"/>
                <a:cs typeface="Adobe Caslon Pro" panose="0205050205050A020403" charset="0"/>
                <a:sym typeface="+mn-ea"/>
              </a:rPr>
              <a:t> </a:t>
            </a:r>
            <a:endParaRPr lang="en-IN" dirty="0">
              <a:latin typeface="Adobe Caslon Pro" panose="0205050205050A020403"/>
              <a:cs typeface="Adobe Caslon Pro" panose="0205050205050A020403" charset="0"/>
            </a:endParaRPr>
          </a:p>
          <a:p>
            <a:pPr marL="0" indent="0" algn="just">
              <a:buNone/>
            </a:pPr>
            <a:r>
              <a:rPr lang="en-IN" dirty="0">
                <a:latin typeface="Adobe Caslon Pro" panose="0205050205050A020403"/>
                <a:cs typeface="Adobe Caslon Pro" panose="0205050205050A020403" charset="0"/>
                <a:sym typeface="+mn-ea"/>
              </a:rPr>
              <a:t>	SNEHA V</a:t>
            </a:r>
            <a:r>
              <a:rPr lang="en-US" altLang="en-IN" dirty="0">
                <a:latin typeface="Adobe Caslon Pro" panose="0205050205050A020403"/>
                <a:cs typeface="Adobe Caslon Pro" panose="0205050205050A020403" charset="0"/>
                <a:sym typeface="+mn-ea"/>
              </a:rPr>
              <a:t> </a:t>
            </a:r>
            <a:r>
              <a:rPr lang="en-IN" dirty="0">
                <a:latin typeface="Adobe Caslon Pro" panose="0205050205050A020403"/>
                <a:cs typeface="Adobe Caslon Pro" panose="0205050205050A020403" charset="0"/>
                <a:sym typeface="+mn-ea"/>
              </a:rPr>
              <a:t>(1133212</a:t>
            </a:r>
            <a:r>
              <a:rPr lang="en-US" altLang="en-IN" dirty="0">
                <a:latin typeface="Adobe Caslon Pro" panose="0205050205050A020403"/>
                <a:cs typeface="Adobe Caslon Pro" panose="0205050205050A020403" charset="0"/>
                <a:sym typeface="+mn-ea"/>
              </a:rPr>
              <a:t>05049</a:t>
            </a:r>
            <a:r>
              <a:rPr lang="en-IN" dirty="0">
                <a:latin typeface="Adobe Caslon Pro" panose="0205050205050A020403"/>
                <a:cs typeface="Adobe Caslon Pro" panose="0205050205050A020403" charset="0"/>
                <a:sym typeface="+mn-ea"/>
              </a:rPr>
              <a:t>)</a:t>
            </a:r>
            <a:endParaRPr lang="en-IN" dirty="0">
              <a:latin typeface="Adobe Caslon Pro" panose="0205050205050A020403"/>
              <a:cs typeface="Adobe Caslon Pro" panose="0205050205050A020403" charset="0"/>
            </a:endParaRPr>
          </a:p>
          <a:p>
            <a:pPr marL="0" indent="0" algn="just">
              <a:buNone/>
            </a:pPr>
            <a:r>
              <a:rPr lang="en-IN" dirty="0">
                <a:latin typeface="Adobe Caslon Pro" panose="0205050205050A020403"/>
                <a:cs typeface="Adobe Caslon Pro" panose="0205050205050A020403" charset="0"/>
                <a:sym typeface="+mn-ea"/>
              </a:rPr>
              <a:t>	SHARMILA V</a:t>
            </a:r>
            <a:r>
              <a:rPr lang="en-US" altLang="en-IN" dirty="0">
                <a:latin typeface="Adobe Caslon Pro" panose="0205050205050A020403"/>
                <a:cs typeface="Adobe Caslon Pro" panose="0205050205050A020403" charset="0"/>
                <a:sym typeface="+mn-ea"/>
              </a:rPr>
              <a:t> </a:t>
            </a:r>
            <a:r>
              <a:rPr lang="en-IN" dirty="0">
                <a:latin typeface="Adobe Caslon Pro" panose="0205050205050A020403"/>
                <a:cs typeface="Adobe Caslon Pro" panose="0205050205050A020403" charset="0"/>
                <a:sym typeface="+mn-ea"/>
              </a:rPr>
              <a:t>(113321</a:t>
            </a:r>
            <a:r>
              <a:rPr lang="en-US" altLang="en-IN" dirty="0">
                <a:latin typeface="Adobe Caslon Pro" panose="0205050205050A020403"/>
                <a:cs typeface="Adobe Caslon Pro" panose="0205050205050A020403" charset="0"/>
                <a:sym typeface="+mn-ea"/>
              </a:rPr>
              <a:t>205047</a:t>
            </a:r>
            <a:r>
              <a:rPr lang="en-IN" dirty="0">
                <a:latin typeface="Adobe Caslon Pro" panose="0205050205050A020403"/>
                <a:cs typeface="Adobe Caslon Pro" panose="0205050205050A020403" charset="0"/>
                <a:sym typeface="+mn-ea"/>
              </a:rPr>
              <a:t>)</a:t>
            </a:r>
            <a:endParaRPr lang="en-IN" dirty="0">
              <a:latin typeface="Adobe Caslon Pro" panose="0205050205050A020403"/>
              <a:cs typeface="Adobe Caslon Pro" panose="0205050205050A020403" charset="0"/>
            </a:endParaRPr>
          </a:p>
          <a:p>
            <a:pPr marL="0" indent="0" algn="just">
              <a:buNone/>
            </a:pPr>
            <a:r>
              <a:rPr lang="en-IN" dirty="0">
                <a:latin typeface="Adobe Caslon Pro" panose="0205050205050A020403"/>
                <a:cs typeface="Adobe Caslon Pro" panose="0205050205050A020403" charset="0"/>
                <a:sym typeface="+mn-ea"/>
              </a:rPr>
              <a:t>	AGNAL CAJOLIN X.I</a:t>
            </a:r>
            <a:r>
              <a:rPr lang="en-US" altLang="en-IN" dirty="0">
                <a:latin typeface="Adobe Caslon Pro" panose="0205050205050A020403"/>
                <a:cs typeface="Adobe Caslon Pro" panose="0205050205050A020403" charset="0"/>
                <a:sym typeface="+mn-ea"/>
              </a:rPr>
              <a:t> </a:t>
            </a:r>
            <a:r>
              <a:rPr lang="en-IN" dirty="0">
                <a:latin typeface="Adobe Caslon Pro" panose="0205050205050A020403"/>
                <a:cs typeface="Adobe Caslon Pro" panose="0205050205050A020403" charset="0"/>
                <a:sym typeface="+mn-ea"/>
              </a:rPr>
              <a:t>(1133212</a:t>
            </a:r>
            <a:r>
              <a:rPr lang="en-US" altLang="en-IN" dirty="0">
                <a:latin typeface="Adobe Caslon Pro" panose="0205050205050A020403"/>
                <a:cs typeface="Adobe Caslon Pro" panose="0205050205050A020403" charset="0"/>
                <a:sym typeface="+mn-ea"/>
              </a:rPr>
              <a:t>05003</a:t>
            </a:r>
            <a:r>
              <a:rPr lang="en-IN" dirty="0">
                <a:latin typeface="Adobe Caslon Pro" panose="0205050205050A020403"/>
                <a:cs typeface="Adobe Caslon Pro" panose="0205050205050A020403" charset="0"/>
                <a:sym typeface="+mn-ea"/>
              </a:rPr>
              <a:t>)</a:t>
            </a:r>
            <a:endParaRPr lang="en-IN" dirty="0">
              <a:latin typeface="Adobe Caslon Pro" panose="0205050205050A020403"/>
              <a:cs typeface="Adobe Caslon Pro" panose="0205050205050A020403" charset="0"/>
            </a:endParaRPr>
          </a:p>
          <a:p>
            <a:endParaRPr lang="en-IN" sz="2000" b="1" dirty="0">
              <a:latin typeface="Bell MT" panose="02020503060305020303" pitchFamily="18" charset="0"/>
            </a:endParaRP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b="0" i="0" dirty="0">
                <a:solidFill>
                  <a:srgbClr val="374151"/>
                </a:solidFill>
                <a:effectLst/>
                <a:latin typeface="Times New Roman" panose="02020603050405020304" pitchFamily="18" charset="0"/>
                <a:cs typeface="Times New Roman" panose="02020603050405020304" pitchFamily="18" charset="0"/>
              </a:rPr>
              <a:t>Creating a </a:t>
            </a:r>
            <a:r>
              <a:rPr lang="en-US" dirty="0">
                <a:solidFill>
                  <a:srgbClr val="374151"/>
                </a:solidFill>
                <a:latin typeface="Times New Roman" panose="02020603050405020304" pitchFamily="18" charset="0"/>
                <a:cs typeface="Times New Roman" panose="02020603050405020304" pitchFamily="18" charset="0"/>
              </a:rPr>
              <a:t>Noise pollution Monitoring</a:t>
            </a:r>
            <a:r>
              <a:rPr lang="en-US" b="0" i="0" dirty="0">
                <a:solidFill>
                  <a:srgbClr val="374151"/>
                </a:solidFill>
                <a:effectLst/>
                <a:latin typeface="Times New Roman" panose="02020603050405020304" pitchFamily="18" charset="0"/>
                <a:cs typeface="Times New Roman" panose="02020603050405020304" pitchFamily="18" charset="0"/>
              </a:rPr>
              <a:t> (Internet of Things) involves a combination of hardware, software, and connectivity. While web development technologies may not be the only requirement, they can play a crucial role in creating a user interface for monitoring and controlling</a:t>
            </a:r>
            <a:r>
              <a:rPr lang="en-US" dirty="0">
                <a:solidFill>
                  <a:srgbClr val="374151"/>
                </a:solidFill>
                <a:latin typeface="Times New Roman" panose="02020603050405020304" pitchFamily="18" charset="0"/>
                <a:cs typeface="Times New Roman" panose="02020603050405020304" pitchFamily="18" charset="0"/>
              </a:rPr>
              <a:t> the air conditions processing.</a:t>
            </a:r>
            <a:endParaRPr lang="en-IN" sz="4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C955-4C59-DAA7-2E5D-077B6CCCF0D1}"/>
              </a:ext>
            </a:extLst>
          </p:cNvPr>
          <p:cNvSpPr>
            <a:spLocks noGrp="1"/>
          </p:cNvSpPr>
          <p:nvPr>
            <p:ph type="title"/>
          </p:nvPr>
        </p:nvSpPr>
        <p:spPr>
          <a:xfrm>
            <a:off x="838200" y="365126"/>
            <a:ext cx="10515600" cy="717226"/>
          </a:xfrm>
        </p:spPr>
        <p:txBody>
          <a:bodyPr>
            <a:normAutofit/>
          </a:bodyPr>
          <a:lstStyle/>
          <a:p>
            <a:r>
              <a:rPr lang="en-US" sz="4000" dirty="0"/>
              <a:t>PLATFORM REQUIRED:</a:t>
            </a:r>
            <a:endParaRPr lang="en-IN" sz="4000" dirty="0"/>
          </a:p>
        </p:txBody>
      </p:sp>
      <p:sp>
        <p:nvSpPr>
          <p:cNvPr id="3" name="Content Placeholder 2">
            <a:extLst>
              <a:ext uri="{FF2B5EF4-FFF2-40B4-BE49-F238E27FC236}">
                <a16:creationId xmlns:a16="http://schemas.microsoft.com/office/drawing/2014/main" id="{75219141-6007-A96F-2915-A60BF14610F2}"/>
              </a:ext>
            </a:extLst>
          </p:cNvPr>
          <p:cNvSpPr>
            <a:spLocks noGrp="1"/>
          </p:cNvSpPr>
          <p:nvPr>
            <p:ph idx="1"/>
          </p:nvPr>
        </p:nvSpPr>
        <p:spPr>
          <a:xfrm>
            <a:off x="838200" y="1082352"/>
            <a:ext cx="10515600" cy="5354815"/>
          </a:xfrm>
        </p:spPr>
        <p:txBody>
          <a:bodyPr>
            <a:normAutofit fontScale="47500" lnSpcReduction="20000"/>
          </a:bodyPr>
          <a:lstStyle/>
          <a:p>
            <a:pPr marL="0" indent="0" algn="just">
              <a:buNone/>
            </a:pPr>
            <a:r>
              <a:rPr lang="en-US" sz="3500" b="1" dirty="0">
                <a:latin typeface="Times New Roman" panose="02020603050405020304" pitchFamily="18" charset="0"/>
                <a:cs typeface="Times New Roman" panose="02020603050405020304" pitchFamily="18" charset="0"/>
              </a:rPr>
              <a:t>1. Hardware Components:</a:t>
            </a:r>
          </a:p>
          <a:p>
            <a:pPr marL="0" indent="0" algn="just">
              <a:buNone/>
            </a:pPr>
            <a:r>
              <a:rPr lang="en-US" sz="3000" dirty="0">
                <a:latin typeface="Times New Roman" panose="02020603050405020304" pitchFamily="18" charset="0"/>
                <a:cs typeface="Times New Roman" panose="02020603050405020304" pitchFamily="18" charset="0"/>
              </a:rPr>
              <a:t>  -IoT Hardware: Choose an IoT development board or microcontroller, such as Arduino, Raspberry Pi, or specialized IoT platforms like ESP8266 or ESP32.</a:t>
            </a:r>
          </a:p>
          <a:p>
            <a:pPr marL="0" indent="0" algn="just">
              <a:buNone/>
            </a:pPr>
            <a:r>
              <a:rPr lang="en-US" sz="3000" dirty="0">
                <a:latin typeface="Times New Roman" panose="02020603050405020304" pitchFamily="18" charset="0"/>
                <a:cs typeface="Times New Roman" panose="02020603050405020304" pitchFamily="18" charset="0"/>
              </a:rPr>
              <a:t>   - Power Supply: Ensure a stable power source for your IoT device, which may include batteries or a direct power connection.</a:t>
            </a:r>
          </a:p>
          <a:p>
            <a:pPr marL="0" indent="0" algn="just">
              <a:buNone/>
            </a:pPr>
            <a:r>
              <a:rPr lang="en-US" sz="3500" b="1" dirty="0">
                <a:latin typeface="Times New Roman" panose="02020603050405020304" pitchFamily="18" charset="0"/>
                <a:cs typeface="Times New Roman" panose="02020603050405020304" pitchFamily="18" charset="0"/>
              </a:rPr>
              <a:t>2. User Interface :</a:t>
            </a:r>
          </a:p>
          <a:p>
            <a:pPr marL="0" indent="0" algn="just">
              <a:lnSpc>
                <a:spcPct val="120000"/>
              </a:lnSpc>
              <a:buNone/>
            </a:pPr>
            <a:r>
              <a:rPr lang="en-US" sz="3000" dirty="0">
                <a:latin typeface="Times New Roman" panose="02020603050405020304" pitchFamily="18" charset="0"/>
                <a:cs typeface="Times New Roman" panose="02020603050405020304" pitchFamily="18" charset="0"/>
              </a:rPr>
              <a:t>   - If you want to provide real-time monitoring and data visualization, you'll need to create a user interface. This can be a web application or a mobile app. Consider using frameworks like React, Angular, or Vue.js for web development or languages like Swift for mobile app development.</a:t>
            </a:r>
          </a:p>
          <a:p>
            <a:pPr marL="0" indent="0" algn="just">
              <a:buNone/>
            </a:pPr>
            <a:r>
              <a:rPr lang="en-US" sz="3500" b="1" dirty="0">
                <a:latin typeface="Times New Roman" panose="02020603050405020304" pitchFamily="18" charset="0"/>
                <a:cs typeface="Times New Roman" panose="02020603050405020304" pitchFamily="18" charset="0"/>
              </a:rPr>
              <a:t>3.  Alerting and Reporting :</a:t>
            </a:r>
          </a:p>
          <a:p>
            <a:pPr marL="0" indent="0" algn="just">
              <a:buNone/>
            </a:pPr>
            <a:r>
              <a:rPr lang="en-US" sz="3000" dirty="0">
                <a:latin typeface="Times New Roman" panose="02020603050405020304" pitchFamily="18" charset="0"/>
                <a:cs typeface="Times New Roman" panose="02020603050405020304" pitchFamily="18" charset="0"/>
              </a:rPr>
              <a:t>   - Implement a system to generate alerts or reports based on noise pollution thresholds. This can be integrated into the cloud platform or handled separately.</a:t>
            </a:r>
          </a:p>
          <a:p>
            <a:pPr marL="0" indent="0" algn="just">
              <a:buNone/>
            </a:pPr>
            <a:r>
              <a:rPr lang="en-US" sz="3500" b="1" dirty="0">
                <a:latin typeface="Times New Roman" panose="02020603050405020304" pitchFamily="18" charset="0"/>
                <a:cs typeface="Times New Roman" panose="02020603050405020304" pitchFamily="18" charset="0"/>
              </a:rPr>
              <a:t>4.  Security:  </a:t>
            </a:r>
          </a:p>
          <a:p>
            <a:pPr marL="0" indent="0" algn="just">
              <a:lnSpc>
                <a:spcPct val="120000"/>
              </a:lnSpc>
              <a:buNone/>
            </a:pPr>
            <a:r>
              <a:rPr lang="en-US" sz="3000" dirty="0">
                <a:latin typeface="Times New Roman" panose="02020603050405020304" pitchFamily="18" charset="0"/>
                <a:cs typeface="Times New Roman" panose="02020603050405020304" pitchFamily="18" charset="0"/>
              </a:rPr>
              <a:t>   - Ensure that the data transmitted from the IoT device to the cloud and stored in the database is secure. Use encryption, authentication, and access control measures to protect the data.</a:t>
            </a:r>
          </a:p>
          <a:p>
            <a:pPr marL="0" indent="0" algn="just">
              <a:buNone/>
            </a:pPr>
            <a:r>
              <a:rPr lang="en-US" sz="3000" b="1" dirty="0">
                <a:latin typeface="Times New Roman" panose="02020603050405020304" pitchFamily="18" charset="0"/>
                <a:cs typeface="Times New Roman" panose="02020603050405020304" pitchFamily="18" charset="0"/>
              </a:rPr>
              <a:t>5.  Regulatory Considerations: </a:t>
            </a:r>
          </a:p>
          <a:p>
            <a:pPr marL="0" indent="0" algn="just">
              <a:lnSpc>
                <a:spcPct val="120000"/>
              </a:lnSpc>
              <a:buNone/>
            </a:pPr>
            <a:r>
              <a:rPr lang="en-US" sz="3000" dirty="0">
                <a:latin typeface="Times New Roman" panose="02020603050405020304" pitchFamily="18" charset="0"/>
                <a:cs typeface="Times New Roman" panose="02020603050405020304" pitchFamily="18" charset="0"/>
              </a:rPr>
              <a:t>   - Depending on your location and the purpose of the noise monitoring system, you may need to comply with local regulations regarding data privacy and noise monitoring. Research and ensure that your system adheres to any applicable laws and regulations.</a:t>
            </a:r>
          </a:p>
          <a:p>
            <a:pPr marL="0" indent="0" algn="just">
              <a:buNone/>
            </a:pPr>
            <a:r>
              <a:rPr lang="en-US" sz="3000" b="1" dirty="0">
                <a:latin typeface="Times New Roman" panose="02020603050405020304" pitchFamily="18" charset="0"/>
                <a:cs typeface="Times New Roman" panose="02020603050405020304" pitchFamily="18" charset="0"/>
              </a:rPr>
              <a:t>6.  Maintenance and Updates:</a:t>
            </a:r>
          </a:p>
          <a:p>
            <a:pPr marL="0" indent="0" algn="just">
              <a:buNone/>
            </a:pPr>
            <a:r>
              <a:rPr lang="en-US" sz="3000" dirty="0">
                <a:latin typeface="Times New Roman" panose="02020603050405020304" pitchFamily="18" charset="0"/>
                <a:cs typeface="Times New Roman" panose="02020603050405020304" pitchFamily="18" charset="0"/>
              </a:rPr>
              <a:t>   - Plan for regular maintenance and updates of both the hardware and software components to keep the system running smoothly.</a:t>
            </a:r>
          </a:p>
          <a:p>
            <a:endParaRPr lang="en-IN" dirty="0"/>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838200" y="365125"/>
            <a:ext cx="10515600" cy="763879"/>
          </a:xfrm>
        </p:spPr>
        <p:txBody>
          <a:bodyPr/>
          <a:lstStyle/>
          <a:p>
            <a:r>
              <a:rPr lang="en-US" dirty="0"/>
              <a:t>WEB DEVELOPMENT TECHNOLOGIES:</a:t>
            </a:r>
            <a:endParaRPr lang="en-IN" dirty="0"/>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838200" y="1129004"/>
            <a:ext cx="10515600" cy="5047959"/>
          </a:xfrm>
        </p:spPr>
        <p:txBody>
          <a:bodyPr/>
          <a:lstStyle/>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Front-End</a:t>
            </a:r>
            <a:r>
              <a:rPr lang="en-US" b="0" i="0" dirty="0">
                <a:solidFill>
                  <a:srgbClr val="374151"/>
                </a:solidFill>
                <a:effectLst/>
                <a:latin typeface="Söhne"/>
              </a:rPr>
              <a:t>: You can use HTML, CSS, and JavaScript for creating a web-based dashboard or user interface. Frameworks like React, Angular, or Vue.js can simplify the development process.</a:t>
            </a:r>
          </a:p>
          <a:p>
            <a:pPr algn="l">
              <a:buFont typeface="Arial" panose="020B0604020202020204" pitchFamily="34" charset="0"/>
              <a:buChar char="•"/>
            </a:pPr>
            <a:r>
              <a:rPr lang="en-US" b="1" i="0" dirty="0">
                <a:solidFill>
                  <a:srgbClr val="374151"/>
                </a:solidFill>
                <a:effectLst/>
                <a:latin typeface="Söhne"/>
              </a:rPr>
              <a:t>Back-End</a:t>
            </a:r>
            <a:r>
              <a:rPr lang="en-US" b="0" i="0" dirty="0">
                <a:solidFill>
                  <a:srgbClr val="374151"/>
                </a:solidFill>
                <a:effectLst/>
                <a:latin typeface="Söhne"/>
              </a:rPr>
              <a:t>: You might need a server to handle data processing, user authentication, and other backend functionalities. You can use Node.js, Python, Ruby, or any other server-side technology.</a:t>
            </a:r>
          </a:p>
          <a:p>
            <a:pPr algn="l">
              <a:buFont typeface="Arial" panose="020B0604020202020204" pitchFamily="34" charset="0"/>
              <a:buChar char="•"/>
            </a:pPr>
            <a:r>
              <a:rPr lang="en-US" b="1" i="0" dirty="0">
                <a:solidFill>
                  <a:srgbClr val="374151"/>
                </a:solidFill>
                <a:effectLst/>
                <a:latin typeface="Söhne"/>
              </a:rPr>
              <a:t>Databases</a:t>
            </a:r>
            <a:r>
              <a:rPr lang="en-US" b="0" i="0" dirty="0">
                <a:solidFill>
                  <a:srgbClr val="374151"/>
                </a:solidFill>
                <a:effectLst/>
                <a:latin typeface="Söhne"/>
              </a:rPr>
              <a:t>: Use databases (e.g., MySQL, PostgreSQL, MongoDB) to store and retrieve data.</a:t>
            </a:r>
          </a:p>
          <a:p>
            <a:pPr algn="l">
              <a:buFont typeface="Arial" panose="020B0604020202020204" pitchFamily="34" charset="0"/>
              <a:buChar char="•"/>
            </a:pPr>
            <a:r>
              <a:rPr lang="en-US" b="1" i="0" dirty="0">
                <a:solidFill>
                  <a:srgbClr val="374151"/>
                </a:solidFill>
                <a:effectLst/>
                <a:latin typeface="Söhne"/>
              </a:rPr>
              <a:t>APIs</a:t>
            </a:r>
            <a:r>
              <a:rPr lang="en-US" b="0" i="0" dirty="0">
                <a:solidFill>
                  <a:srgbClr val="374151"/>
                </a:solidFill>
                <a:effectLst/>
                <a:latin typeface="Söhne"/>
              </a:rPr>
              <a:t>: Create APIs to connect the front-end and back-end. RESTful or </a:t>
            </a:r>
            <a:r>
              <a:rPr lang="en-US" b="0" i="0" dirty="0" err="1">
                <a:solidFill>
                  <a:srgbClr val="374151"/>
                </a:solidFill>
                <a:effectLst/>
                <a:latin typeface="Söhne"/>
              </a:rPr>
              <a:t>GraphQL</a:t>
            </a:r>
            <a:r>
              <a:rPr lang="en-US" b="0" i="0" dirty="0">
                <a:solidFill>
                  <a:srgbClr val="374151"/>
                </a:solidFill>
                <a:effectLst/>
                <a:latin typeface="Söhne"/>
              </a:rPr>
              <a:t> APIs are common choices.</a:t>
            </a:r>
          </a:p>
          <a:p>
            <a:endParaRPr lang="en-IN"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1"/>
          </p:nvPr>
        </p:nvSpPr>
        <p:spPr>
          <a:xfrm>
            <a:off x="838200" y="1590675"/>
            <a:ext cx="10515600" cy="4829175"/>
          </a:xfrm>
        </p:spPr>
        <p:txBody>
          <a:bodyPr>
            <a:normAutofit fontScale="85000" lnSpcReduction="10000"/>
          </a:bodyPr>
          <a:lstStyle/>
          <a:p>
            <a:pPr>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Security: </a:t>
            </a:r>
            <a:r>
              <a:rPr lang="en-US" sz="2800" dirty="0">
                <a:latin typeface="Times New Roman" panose="02020603050405020304" pitchFamily="18" charset="0"/>
                <a:cs typeface="Times New Roman" panose="02020603050405020304" pitchFamily="18" charset="0"/>
              </a:rPr>
              <a:t>Ensure that the data transmitted from the IoT device to the cloud and stored in the database is secure. Use encryption, authentication, and access control measures to protect the data.</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Mobile Application</a:t>
            </a:r>
            <a:r>
              <a:rPr lang="en-US" b="0" i="0" dirty="0">
                <a:solidFill>
                  <a:srgbClr val="374151"/>
                </a:solidFill>
                <a:effectLst/>
                <a:latin typeface="Times New Roman" panose="02020603050405020304" pitchFamily="18" charset="0"/>
                <a:cs typeface="Times New Roman" panose="02020603050405020304" pitchFamily="18" charset="0"/>
              </a:rPr>
              <a:t>: Consider developing a mobile app for users to access the smart monitoring systematic features and receive real-time updates.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Data Analytics and Visualization</a:t>
            </a:r>
            <a:r>
              <a:rPr lang="en-US" b="0" i="0" dirty="0">
                <a:solidFill>
                  <a:srgbClr val="374151"/>
                </a:solidFill>
                <a:effectLst/>
                <a:latin typeface="Times New Roman" panose="02020603050405020304" pitchFamily="18" charset="0"/>
                <a:cs typeface="Times New Roman" panose="02020603050405020304" pitchFamily="18" charset="0"/>
              </a:rPr>
              <a:t>: Use tools and libraries for data analytics and visualization to gain insights from the data collected by the IoT devices.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Remote Monitoring and Control</a:t>
            </a:r>
            <a:r>
              <a:rPr lang="en-US" b="0" i="0" dirty="0">
                <a:solidFill>
                  <a:srgbClr val="374151"/>
                </a:solidFill>
                <a:effectLst/>
                <a:latin typeface="Times New Roman" panose="02020603050405020304" pitchFamily="18" charset="0"/>
                <a:cs typeface="Times New Roman" panose="02020603050405020304" pitchFamily="18" charset="0"/>
              </a:rPr>
              <a:t>: Implement the ability to remotely monitor and control the </a:t>
            </a:r>
            <a:r>
              <a:rPr lang="en-US" dirty="0">
                <a:solidFill>
                  <a:srgbClr val="374151"/>
                </a:solidFill>
                <a:latin typeface="Times New Roman" panose="02020603050405020304" pitchFamily="18" charset="0"/>
                <a:cs typeface="Times New Roman" panose="02020603050405020304" pitchFamily="18" charset="0"/>
              </a:rPr>
              <a:t>air purity information </a:t>
            </a:r>
            <a:r>
              <a:rPr lang="en-US" b="0" i="0" dirty="0">
                <a:solidFill>
                  <a:srgbClr val="374151"/>
                </a:solidFill>
                <a:effectLst/>
                <a:latin typeface="Times New Roman" panose="02020603050405020304" pitchFamily="18" charset="0"/>
                <a:cs typeface="Times New Roman" panose="02020603050405020304" pitchFamily="18" charset="0"/>
              </a:rPr>
              <a:t>through the web interface or mobile app.</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Notifications and Alerts</a:t>
            </a:r>
            <a:r>
              <a:rPr lang="en-US" b="0" i="0" dirty="0">
                <a:solidFill>
                  <a:srgbClr val="374151"/>
                </a:solidFill>
                <a:effectLst/>
                <a:latin typeface="Times New Roman" panose="02020603050405020304" pitchFamily="18" charset="0"/>
                <a:cs typeface="Times New Roman" panose="02020603050405020304" pitchFamily="18" charset="0"/>
              </a:rPr>
              <a:t>: Set up notifications and alerts to notify maintenance personnel or administrators of any issues or anomalies in the </a:t>
            </a:r>
            <a:r>
              <a:rPr lang="en-US" dirty="0">
                <a:solidFill>
                  <a:srgbClr val="374151"/>
                </a:solidFill>
                <a:latin typeface="Times New Roman" panose="02020603050405020304" pitchFamily="18" charset="0"/>
                <a:cs typeface="Times New Roman" panose="02020603050405020304" pitchFamily="18" charset="0"/>
              </a:rPr>
              <a:t>device</a:t>
            </a:r>
            <a:r>
              <a:rPr lang="en-US" b="0" i="0"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 Support</a:t>
            </a:r>
            <a:r>
              <a:rPr lang="en-US" b="0" i="0" dirty="0">
                <a:solidFill>
                  <a:srgbClr val="374151"/>
                </a:solidFill>
                <a:effectLst/>
                <a:latin typeface="Times New Roman" panose="02020603050405020304" pitchFamily="18" charset="0"/>
                <a:cs typeface="Times New Roman" panose="02020603050405020304" pitchFamily="18" charset="0"/>
              </a:rPr>
              <a:t>: Establish a system for regular updates and troubleshooting.</a:t>
            </a:r>
          </a:p>
          <a:p>
            <a:endParaRPr lang="en-IN" dirty="0"/>
          </a:p>
        </p:txBody>
      </p:sp>
      <p:sp>
        <p:nvSpPr>
          <p:cNvPr id="4" name="TextBox 3">
            <a:extLst>
              <a:ext uri="{FF2B5EF4-FFF2-40B4-BE49-F238E27FC236}">
                <a16:creationId xmlns:a16="http://schemas.microsoft.com/office/drawing/2014/main" id="{E9F218FD-38BF-F1F1-B232-0D11EB8D3C9C}"/>
              </a:ext>
            </a:extLst>
          </p:cNvPr>
          <p:cNvSpPr txBox="1"/>
          <p:nvPr/>
        </p:nvSpPr>
        <p:spPr>
          <a:xfrm>
            <a:off x="1314450" y="538162"/>
            <a:ext cx="5153025"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FEATURES  :</a:t>
            </a:r>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p:txBody>
          <a:bodyPr>
            <a:normAutofit/>
          </a:bodyPr>
          <a:lstStyle/>
          <a:p>
            <a:pPr marL="0" indent="0">
              <a:buNone/>
            </a:pPr>
            <a:r>
              <a:rPr lang="en-US" dirty="0">
                <a:solidFill>
                  <a:srgbClr val="374151"/>
                </a:solidFill>
                <a:latin typeface="Times New Roman" panose="02020603050405020304" pitchFamily="18" charset="0"/>
                <a:cs typeface="Times New Roman" panose="02020603050405020304" pitchFamily="18" charset="0"/>
              </a:rPr>
              <a:t>B</a:t>
            </a:r>
            <a:r>
              <a:rPr lang="en-US" b="0" i="0" dirty="0">
                <a:solidFill>
                  <a:srgbClr val="374151"/>
                </a:solidFill>
                <a:effectLst/>
                <a:latin typeface="Times New Roman" panose="02020603050405020304" pitchFamily="18" charset="0"/>
                <a:cs typeface="Times New Roman" panose="02020603050405020304" pitchFamily="18" charset="0"/>
              </a:rPr>
              <a:t>uilding a noise pollution monitoring system using IoT involves a combination of hardware components, software solutions, and careful considerations to ensure its effectiveness and compliance with regulations. Additionally, creating user interfaces, implementing alerting and reporting features, ensuring security are essential aspects of developing a robust and reliable noise monitoring system. This system can contribute to environmental awareness and public health by providing valuable data on noise pollution levels</a:t>
            </a:r>
            <a:r>
              <a:rPr lang="en-US" b="0" i="0" dirty="0">
                <a:solidFill>
                  <a:srgbClr val="374151"/>
                </a:solidFill>
                <a:effectLst/>
                <a:latin typeface="Söhne"/>
              </a:rPr>
              <a:t>.</a:t>
            </a:r>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TotalTime>
  <Words>731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Adobe Caslon Pro</vt:lpstr>
      <vt:lpstr>Arial</vt:lpstr>
      <vt:lpstr>Arial 2</vt:lpstr>
      <vt:lpstr>Bell MT</vt:lpstr>
      <vt:lpstr>Calibri</vt:lpstr>
      <vt:lpstr>Calibri Light</vt:lpstr>
      <vt:lpstr>Söhne</vt:lpstr>
      <vt:lpstr>Times New Roman</vt:lpstr>
      <vt:lpstr>Office Theme</vt:lpstr>
      <vt:lpstr>PowerPoint Presentation</vt:lpstr>
      <vt:lpstr>PROJECT </vt:lpstr>
      <vt:lpstr>PLATFORM REQUIRED:</vt:lpstr>
      <vt:lpstr>WEB DEVELOPMENT TECHNOLOGIES: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Sneha V</cp:lastModifiedBy>
  <cp:revision>8</cp:revision>
  <dcterms:created xsi:type="dcterms:W3CDTF">2023-09-29T07:14:55Z</dcterms:created>
  <dcterms:modified xsi:type="dcterms:W3CDTF">2023-10-26T09:10:06Z</dcterms:modified>
</cp:coreProperties>
</file>