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77" r:id="rId13"/>
    <p:sldId id="278" r:id="rId14"/>
    <p:sldId id="279" r:id="rId15"/>
    <p:sldId id="267" r:id="rId16"/>
    <p:sldId id="275" r:id="rId17"/>
    <p:sldId id="268" r:id="rId18"/>
    <p:sldId id="269" r:id="rId19"/>
    <p:sldId id="270" r:id="rId20"/>
    <p:sldId id="271" r:id="rId21"/>
    <p:sldId id="272" r:id="rId22"/>
    <p:sldId id="274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88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323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323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0"/>
            <a:ext cx="5730240" cy="6858000"/>
          </a:xfrm>
          <a:custGeom>
            <a:avLst/>
            <a:gdLst/>
            <a:ahLst/>
            <a:cxnLst/>
            <a:rect l="l" t="t" r="r" b="b"/>
            <a:pathLst>
              <a:path w="5730240" h="6858000">
                <a:moveTo>
                  <a:pt x="82415" y="0"/>
                </a:moveTo>
                <a:lnTo>
                  <a:pt x="0" y="0"/>
                </a:lnTo>
                <a:lnTo>
                  <a:pt x="0" y="6857996"/>
                </a:lnTo>
                <a:lnTo>
                  <a:pt x="5730188" y="6857996"/>
                </a:lnTo>
                <a:lnTo>
                  <a:pt x="8241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0"/>
            <a:ext cx="5730240" cy="6858000"/>
          </a:xfrm>
          <a:custGeom>
            <a:avLst/>
            <a:gdLst/>
            <a:ahLst/>
            <a:cxnLst/>
            <a:rect l="l" t="t" r="r" b="b"/>
            <a:pathLst>
              <a:path w="5730240" h="6858000">
                <a:moveTo>
                  <a:pt x="0" y="6857996"/>
                </a:moveTo>
                <a:lnTo>
                  <a:pt x="0" y="0"/>
                </a:lnTo>
              </a:path>
              <a:path w="5730240" h="6858000">
                <a:moveTo>
                  <a:pt x="82415" y="0"/>
                </a:moveTo>
                <a:lnTo>
                  <a:pt x="5730188" y="6857996"/>
                </a:lnTo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24" y="0"/>
            <a:ext cx="5694045" cy="6858000"/>
          </a:xfrm>
          <a:custGeom>
            <a:avLst/>
            <a:gdLst/>
            <a:ahLst/>
            <a:cxnLst/>
            <a:rect l="l" t="t" r="r" b="b"/>
            <a:pathLst>
              <a:path w="5694045" h="6858000">
                <a:moveTo>
                  <a:pt x="0" y="5476875"/>
                </a:moveTo>
                <a:lnTo>
                  <a:pt x="868670" y="6857996"/>
                </a:lnTo>
              </a:path>
              <a:path w="5694045" h="6858000">
                <a:moveTo>
                  <a:pt x="0" y="0"/>
                </a:moveTo>
                <a:lnTo>
                  <a:pt x="5693918" y="6857999"/>
                </a:lnTo>
              </a:path>
            </a:pathLst>
          </a:custGeom>
          <a:ln w="76200">
            <a:solidFill>
              <a:srgbClr val="BE9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4883" y="159385"/>
            <a:ext cx="7588884" cy="5991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14109" y="2168842"/>
            <a:ext cx="5516245" cy="277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3232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06/20/2024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-Commerce ppt | E-Commer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57250"/>
            <a:ext cx="12192000" cy="771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3322082"/>
            <a:ext cx="5943600" cy="782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23695" marR="5080" indent="-1610995">
              <a:lnSpc>
                <a:spcPct val="101699"/>
              </a:lnSpc>
              <a:spcBef>
                <a:spcPts val="65"/>
              </a:spcBef>
            </a:pPr>
            <a:r>
              <a:rPr lang="en-US" sz="4400" b="1" dirty="0" smtClean="0">
                <a:solidFill>
                  <a:srgbClr val="FFFFFF"/>
                </a:solidFill>
                <a:latin typeface="Comic Sans MS"/>
                <a:cs typeface="Comic Sans MS"/>
              </a:rPr>
              <a:t>Olist</a:t>
            </a:r>
            <a:r>
              <a:rPr lang="en-US" sz="4400" b="1" spc="-80" dirty="0" smtClean="0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lang="en-US" sz="4400" b="1" spc="-10" dirty="0" smtClean="0">
                <a:solidFill>
                  <a:srgbClr val="FFFFFF"/>
                </a:solidFill>
                <a:latin typeface="Comic Sans MS"/>
                <a:cs typeface="Comic Sans MS"/>
              </a:rPr>
              <a:t>Store Analysis</a:t>
            </a:r>
            <a:endParaRPr lang="en-US" sz="4400" dirty="0">
              <a:latin typeface="Comic Sans MS"/>
              <a:cs typeface="Comic Sans M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59309" y="4572000"/>
            <a:ext cx="4096314" cy="1410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 smtClean="0">
                <a:solidFill>
                  <a:srgbClr val="BE9000"/>
                </a:solidFill>
                <a:latin typeface="Comic Sans MS"/>
                <a:cs typeface="Comic Sans MS"/>
              </a:rPr>
              <a:t>Presented</a:t>
            </a:r>
            <a:r>
              <a:rPr lang="en-US" sz="2800" b="1" spc="145" dirty="0" smtClean="0">
                <a:solidFill>
                  <a:srgbClr val="BE9000"/>
                </a:solidFill>
                <a:latin typeface="Comic Sans MS"/>
                <a:cs typeface="Comic Sans MS"/>
              </a:rPr>
              <a:t> </a:t>
            </a:r>
            <a:r>
              <a:rPr lang="en-US" sz="2800" b="1" dirty="0" smtClean="0">
                <a:solidFill>
                  <a:srgbClr val="BE9000"/>
                </a:solidFill>
                <a:latin typeface="Comic Sans MS"/>
                <a:cs typeface="Comic Sans MS"/>
              </a:rPr>
              <a:t>By</a:t>
            </a:r>
            <a:r>
              <a:rPr lang="en-US" sz="2800" b="1" spc="95" dirty="0" smtClean="0">
                <a:solidFill>
                  <a:srgbClr val="BE9000"/>
                </a:solidFill>
                <a:latin typeface="Comic Sans MS"/>
                <a:cs typeface="Comic Sans MS"/>
              </a:rPr>
              <a:t> </a:t>
            </a:r>
            <a:r>
              <a:rPr lang="en-US" sz="2800" b="1" dirty="0" smtClean="0">
                <a:solidFill>
                  <a:srgbClr val="BE9000"/>
                </a:solidFill>
                <a:latin typeface="Comic Sans MS"/>
                <a:cs typeface="Comic Sans MS"/>
              </a:rPr>
              <a:t>Group-1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lang="en-US" sz="2800" b="1" dirty="0">
              <a:solidFill>
                <a:srgbClr val="BE9000"/>
              </a:solidFill>
              <a:latin typeface="Comic Sans MS"/>
              <a:cs typeface="Comic Sans MS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 err="1" smtClean="0">
                <a:solidFill>
                  <a:srgbClr val="BE9000"/>
                </a:solidFill>
                <a:latin typeface="Comic Sans MS"/>
                <a:cs typeface="Comic Sans MS"/>
              </a:rPr>
              <a:t>Sneha</a:t>
            </a:r>
            <a:r>
              <a:rPr lang="en-US" sz="2800" b="1" dirty="0" smtClean="0">
                <a:solidFill>
                  <a:srgbClr val="BE9000"/>
                </a:solidFill>
                <a:latin typeface="Comic Sans MS"/>
                <a:cs typeface="Comic Sans MS"/>
              </a:rPr>
              <a:t> Vinchurkar</a:t>
            </a:r>
            <a:endParaRPr lang="en-US" sz="2800" dirty="0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37162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536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0"/>
              </a:spcBef>
            </a:pPr>
            <a:r>
              <a:rPr dirty="0"/>
              <a:t>Olist</a:t>
            </a:r>
            <a:r>
              <a:rPr spc="-395" dirty="0"/>
              <a:t> </a:t>
            </a:r>
            <a:r>
              <a:rPr spc="-10" dirty="0"/>
              <a:t>Excel</a:t>
            </a:r>
            <a:r>
              <a:rPr spc="-285" dirty="0"/>
              <a:t> </a:t>
            </a:r>
            <a:r>
              <a:rPr spc="-10" dirty="0"/>
              <a:t>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7342"/>
            <a:ext cx="12192000" cy="6146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0" y="264524"/>
            <a:ext cx="7588884" cy="492443"/>
          </a:xfrm>
        </p:spPr>
        <p:txBody>
          <a:bodyPr/>
          <a:lstStyle/>
          <a:p>
            <a:r>
              <a:rPr lang="en-US" dirty="0" smtClean="0"/>
              <a:t>SQL Analysis for KPI 1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58571"/>
            <a:ext cx="116109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8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83" y="159385"/>
            <a:ext cx="7588884" cy="492443"/>
          </a:xfrm>
        </p:spPr>
        <p:txBody>
          <a:bodyPr/>
          <a:lstStyle/>
          <a:p>
            <a:r>
              <a:rPr lang="en-US" dirty="0"/>
              <a:t>SQL Analysis for KPI </a:t>
            </a:r>
            <a:r>
              <a:rPr lang="en-US" dirty="0" smtClean="0"/>
              <a:t>2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58571"/>
            <a:ext cx="12029173" cy="594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5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83" y="159385"/>
            <a:ext cx="7588884" cy="492443"/>
          </a:xfrm>
        </p:spPr>
        <p:txBody>
          <a:bodyPr/>
          <a:lstStyle/>
          <a:p>
            <a:r>
              <a:rPr lang="en-US" dirty="0"/>
              <a:t>SQL Analysis for KPI </a:t>
            </a:r>
            <a:r>
              <a:rPr lang="en-US" dirty="0" smtClean="0"/>
              <a:t>3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11887200" cy="58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4883" y="159385"/>
            <a:ext cx="7588884" cy="492443"/>
          </a:xfrm>
        </p:spPr>
        <p:txBody>
          <a:bodyPr/>
          <a:lstStyle/>
          <a:p>
            <a:r>
              <a:rPr lang="en-US" dirty="0"/>
              <a:t>SQL Analysis for KPI </a:t>
            </a:r>
            <a:r>
              <a:rPr lang="en-US" dirty="0" smtClean="0"/>
              <a:t>4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0"/>
            <a:ext cx="118110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6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-80946"/>
            <a:ext cx="7588884" cy="599186"/>
          </a:xfrm>
          <a:prstGeom prst="rect">
            <a:avLst/>
          </a:prstGeom>
        </p:spPr>
        <p:txBody>
          <a:bodyPr vert="horz" wrap="square" lIns="0" tIns="97536" rIns="0" bIns="0" rtlCol="0">
            <a:spAutoFit/>
          </a:bodyPr>
          <a:lstStyle/>
          <a:p>
            <a:pPr marL="1050290">
              <a:lnSpc>
                <a:spcPct val="100000"/>
              </a:lnSpc>
              <a:spcBef>
                <a:spcPts val="130"/>
              </a:spcBef>
            </a:pPr>
            <a:r>
              <a:rPr dirty="0"/>
              <a:t>Olist</a:t>
            </a:r>
            <a:r>
              <a:rPr spc="-390" dirty="0"/>
              <a:t> </a:t>
            </a:r>
            <a:r>
              <a:rPr spc="-10" dirty="0"/>
              <a:t>Powerbi</a:t>
            </a:r>
            <a:r>
              <a:rPr spc="-295" dirty="0"/>
              <a:t> </a:t>
            </a:r>
            <a:r>
              <a:rPr spc="-10" dirty="0" smtClean="0"/>
              <a:t>Dashboard</a:t>
            </a:r>
            <a:r>
              <a:rPr lang="en-US" spc="-10" dirty="0" smtClean="0"/>
              <a:t> 1</a:t>
            </a:r>
            <a:endParaRPr spc="-1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10219"/>
            <a:ext cx="11658600" cy="633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3200" y="-80946"/>
            <a:ext cx="7588884" cy="599186"/>
          </a:xfrm>
          <a:prstGeom prst="rect">
            <a:avLst/>
          </a:prstGeom>
        </p:spPr>
        <p:txBody>
          <a:bodyPr vert="horz" wrap="square" lIns="0" tIns="97536" rIns="0" bIns="0" rtlCol="0">
            <a:spAutoFit/>
          </a:bodyPr>
          <a:lstStyle/>
          <a:p>
            <a:pPr marL="1050290">
              <a:lnSpc>
                <a:spcPct val="100000"/>
              </a:lnSpc>
              <a:spcBef>
                <a:spcPts val="130"/>
              </a:spcBef>
            </a:pPr>
            <a:r>
              <a:rPr dirty="0"/>
              <a:t>Olist</a:t>
            </a:r>
            <a:r>
              <a:rPr spc="-390" dirty="0"/>
              <a:t> </a:t>
            </a:r>
            <a:r>
              <a:rPr spc="-10" dirty="0"/>
              <a:t>Powerbi</a:t>
            </a:r>
            <a:r>
              <a:rPr spc="-295" dirty="0"/>
              <a:t> </a:t>
            </a:r>
            <a:r>
              <a:rPr spc="-10" dirty="0" smtClean="0"/>
              <a:t>Dashboard</a:t>
            </a:r>
            <a:r>
              <a:rPr lang="en-US" spc="-10" dirty="0" smtClean="0"/>
              <a:t> 2</a:t>
            </a:r>
            <a:endParaRPr spc="-1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78215"/>
            <a:ext cx="11322027" cy="62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7536" rIns="0" bIns="0" rtlCol="0">
            <a:spAutoFit/>
          </a:bodyPr>
          <a:lstStyle/>
          <a:p>
            <a:pPr marL="1088390">
              <a:lnSpc>
                <a:spcPct val="100000"/>
              </a:lnSpc>
              <a:spcBef>
                <a:spcPts val="130"/>
              </a:spcBef>
            </a:pPr>
            <a:r>
              <a:rPr dirty="0"/>
              <a:t>Olist</a:t>
            </a:r>
            <a:r>
              <a:rPr spc="-365" dirty="0"/>
              <a:t> </a:t>
            </a:r>
            <a:r>
              <a:rPr spc="-35" dirty="0"/>
              <a:t>Tableau</a:t>
            </a:r>
            <a:r>
              <a:rPr spc="-295" dirty="0"/>
              <a:t> </a:t>
            </a:r>
            <a:r>
              <a:rPr spc="-10" dirty="0"/>
              <a:t>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758570"/>
            <a:ext cx="11658601" cy="60232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525" y="4641151"/>
            <a:ext cx="228727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45" dirty="0">
                <a:solidFill>
                  <a:srgbClr val="E7E6E6"/>
                </a:solidFill>
                <a:latin typeface="Calibri"/>
                <a:cs typeface="Calibri"/>
              </a:rPr>
              <a:t>Insights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67" y="-6350"/>
            <a:ext cx="5859780" cy="6832600"/>
            <a:chOff x="62867" y="-6350"/>
            <a:chExt cx="5859780" cy="683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50" y="4476813"/>
              <a:ext cx="3100451" cy="1452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2000" y="1905000"/>
            <a:ext cx="6858000" cy="2970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Insights</a:t>
            </a:r>
            <a:r>
              <a:rPr sz="2400" spc="-1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from</a:t>
            </a:r>
            <a:r>
              <a:rPr sz="24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this</a:t>
            </a:r>
            <a:r>
              <a:rPr sz="2400" spc="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analysis</a:t>
            </a:r>
            <a:r>
              <a:rPr sz="2400" spc="-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help</a:t>
            </a:r>
            <a:r>
              <a:rPr sz="24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in</a:t>
            </a:r>
            <a:r>
              <a:rPr sz="2400" spc="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making</a:t>
            </a:r>
            <a:r>
              <a:rPr sz="24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business</a:t>
            </a:r>
            <a:r>
              <a:rPr sz="2400" spc="-6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decisions,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such</a:t>
            </a:r>
            <a:r>
              <a:rPr sz="24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as</a:t>
            </a:r>
            <a:r>
              <a:rPr sz="2400" spc="-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focusing</a:t>
            </a:r>
            <a:r>
              <a:rPr sz="24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on</a:t>
            </a:r>
            <a:r>
              <a:rPr sz="2400" spc="-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products</a:t>
            </a:r>
            <a:r>
              <a:rPr sz="24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customers</a:t>
            </a:r>
            <a:r>
              <a:rPr sz="2400" spc="-1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are</a:t>
            </a:r>
            <a:r>
              <a:rPr sz="2400" spc="-6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interested</a:t>
            </a:r>
            <a:r>
              <a:rPr sz="2400" spc="-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in,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improving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product</a:t>
            </a:r>
            <a:r>
              <a:rPr sz="2400" spc="-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service</a:t>
            </a:r>
            <a:r>
              <a:rPr sz="2400" spc="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32323"/>
                </a:solidFill>
                <a:latin typeface="Calibri"/>
                <a:cs typeface="Calibri"/>
              </a:rPr>
              <a:t>quality,</a:t>
            </a:r>
            <a:r>
              <a:rPr sz="24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optimizing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marketing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provinces</a:t>
            </a:r>
            <a:r>
              <a:rPr sz="2400" spc="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high</a:t>
            </a:r>
            <a:r>
              <a:rPr sz="24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total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sales.</a:t>
            </a:r>
            <a:r>
              <a:rPr sz="24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In</a:t>
            </a:r>
            <a:r>
              <a:rPr sz="2400" spc="-10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addition,</a:t>
            </a:r>
            <a:r>
              <a:rPr sz="2400" spc="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this</a:t>
            </a:r>
            <a:r>
              <a:rPr sz="2400" spc="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analysis</a:t>
            </a:r>
            <a:r>
              <a:rPr sz="2400" spc="-1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32323"/>
                </a:solidFill>
                <a:latin typeface="Calibri"/>
                <a:cs typeface="Calibri"/>
              </a:rPr>
              <a:t>also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provides</a:t>
            </a:r>
            <a:r>
              <a:rPr sz="2400" spc="-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overview of</a:t>
            </a:r>
            <a:r>
              <a:rPr sz="2400" spc="-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customer</a:t>
            </a:r>
            <a:r>
              <a:rPr sz="2400" spc="-1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consumption</a:t>
            </a:r>
            <a:r>
              <a:rPr sz="2400" spc="-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trends</a:t>
            </a:r>
            <a:r>
              <a:rPr sz="2400" spc="-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patterns</a:t>
            </a:r>
            <a:r>
              <a:rPr sz="2400" spc="-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that</a:t>
            </a:r>
            <a:r>
              <a:rPr sz="24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can</a:t>
            </a:r>
            <a:r>
              <a:rPr sz="24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be</a:t>
            </a:r>
            <a:r>
              <a:rPr sz="2400" spc="-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used</a:t>
            </a:r>
            <a:r>
              <a:rPr sz="24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direct</a:t>
            </a:r>
            <a:r>
              <a:rPr sz="24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further</a:t>
            </a:r>
            <a:r>
              <a:rPr sz="2400" spc="8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business</a:t>
            </a:r>
            <a:r>
              <a:rPr sz="2400" spc="-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strategies.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6" y="-38100"/>
            <a:ext cx="5781675" cy="6934200"/>
            <a:chOff x="-1586" y="-38100"/>
            <a:chExt cx="5781675" cy="6934200"/>
          </a:xfrm>
        </p:grpSpPr>
        <p:sp>
          <p:nvSpPr>
            <p:cNvPr id="3" name="object 3"/>
            <p:cNvSpPr/>
            <p:nvPr/>
          </p:nvSpPr>
          <p:spPr>
            <a:xfrm>
              <a:off x="4763" y="0"/>
              <a:ext cx="5730240" cy="6858000"/>
            </a:xfrm>
            <a:custGeom>
              <a:avLst/>
              <a:gdLst/>
              <a:ahLst/>
              <a:cxnLst/>
              <a:rect l="l" t="t" r="r" b="b"/>
              <a:pathLst>
                <a:path w="5730240" h="6858000">
                  <a:moveTo>
                    <a:pt x="82415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5730188" y="6857996"/>
                  </a:lnTo>
                  <a:lnTo>
                    <a:pt x="8241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0"/>
              <a:ext cx="5730240" cy="6858000"/>
            </a:xfrm>
            <a:custGeom>
              <a:avLst/>
              <a:gdLst/>
              <a:ahLst/>
              <a:cxnLst/>
              <a:rect l="l" t="t" r="r" b="b"/>
              <a:pathLst>
                <a:path w="5730240" h="6858000">
                  <a:moveTo>
                    <a:pt x="0" y="6857996"/>
                  </a:moveTo>
                  <a:lnTo>
                    <a:pt x="0" y="0"/>
                  </a:lnTo>
                </a:path>
                <a:path w="5730240" h="6858000">
                  <a:moveTo>
                    <a:pt x="82415" y="0"/>
                  </a:moveTo>
                  <a:lnTo>
                    <a:pt x="5730188" y="6857996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" y="0"/>
              <a:ext cx="5694045" cy="6858000"/>
            </a:xfrm>
            <a:custGeom>
              <a:avLst/>
              <a:gdLst/>
              <a:ahLst/>
              <a:cxnLst/>
              <a:rect l="l" t="t" r="r" b="b"/>
              <a:pathLst>
                <a:path w="5694045" h="6858000">
                  <a:moveTo>
                    <a:pt x="0" y="5476875"/>
                  </a:moveTo>
                  <a:lnTo>
                    <a:pt x="868670" y="6857996"/>
                  </a:lnTo>
                </a:path>
                <a:path w="5694045" h="6858000">
                  <a:moveTo>
                    <a:pt x="0" y="0"/>
                  </a:moveTo>
                  <a:lnTo>
                    <a:pt x="5693918" y="6857999"/>
                  </a:lnTo>
                </a:path>
              </a:pathLst>
            </a:custGeom>
            <a:ln w="762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0047" y="4870069"/>
            <a:ext cx="369189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-10" dirty="0">
                <a:solidFill>
                  <a:srgbClr val="E7E6E6"/>
                </a:solidFill>
                <a:latin typeface="Calibri"/>
                <a:cs typeface="Calibri"/>
              </a:rPr>
              <a:t>Recommendations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867" y="-6350"/>
            <a:ext cx="5859780" cy="6832600"/>
            <a:chOff x="62867" y="-6350"/>
            <a:chExt cx="5859780" cy="6832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" y="4752975"/>
              <a:ext cx="4243451" cy="98583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063077" y="2416041"/>
            <a:ext cx="7650480" cy="124521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2000" b="0" spc="-105" dirty="0">
                <a:latin typeface="+mj-lt"/>
                <a:cs typeface="Trebuchet MS"/>
              </a:rPr>
              <a:t>Regularly</a:t>
            </a:r>
            <a:r>
              <a:rPr sz="2000" b="0" spc="-135" dirty="0">
                <a:latin typeface="+mj-lt"/>
                <a:cs typeface="Trebuchet MS"/>
              </a:rPr>
              <a:t> </a:t>
            </a:r>
            <a:r>
              <a:rPr sz="2000" b="0" spc="-45" dirty="0">
                <a:latin typeface="+mj-lt"/>
                <a:cs typeface="Trebuchet MS"/>
              </a:rPr>
              <a:t>monitor</a:t>
            </a:r>
            <a:r>
              <a:rPr sz="2000" b="0" spc="20" dirty="0">
                <a:latin typeface="+mj-lt"/>
                <a:cs typeface="Trebuchet MS"/>
              </a:rPr>
              <a:t> </a:t>
            </a:r>
            <a:r>
              <a:rPr sz="2000" b="0" spc="-135" dirty="0">
                <a:latin typeface="+mj-lt"/>
                <a:cs typeface="Trebuchet MS"/>
              </a:rPr>
              <a:t>and</a:t>
            </a:r>
            <a:r>
              <a:rPr sz="2000" b="0" spc="-35" dirty="0">
                <a:latin typeface="+mj-lt"/>
                <a:cs typeface="Trebuchet MS"/>
              </a:rPr>
              <a:t> </a:t>
            </a:r>
            <a:r>
              <a:rPr sz="2000" b="0" spc="-145" dirty="0">
                <a:latin typeface="+mj-lt"/>
                <a:cs typeface="Trebuchet MS"/>
              </a:rPr>
              <a:t>analyze</a:t>
            </a:r>
            <a:r>
              <a:rPr sz="2000" b="0" spc="-55" dirty="0">
                <a:latin typeface="+mj-lt"/>
                <a:cs typeface="Trebuchet MS"/>
              </a:rPr>
              <a:t> </a:t>
            </a:r>
            <a:r>
              <a:rPr sz="2000" b="0" spc="-70" dirty="0">
                <a:latin typeface="+mj-lt"/>
                <a:cs typeface="Trebuchet MS"/>
              </a:rPr>
              <a:t>customer</a:t>
            </a:r>
            <a:r>
              <a:rPr sz="2000" b="0" spc="-130" dirty="0">
                <a:latin typeface="+mj-lt"/>
                <a:cs typeface="Trebuchet MS"/>
              </a:rPr>
              <a:t> </a:t>
            </a:r>
            <a:r>
              <a:rPr sz="2000" b="0" spc="-80" dirty="0">
                <a:latin typeface="+mj-lt"/>
                <a:cs typeface="Trebuchet MS"/>
              </a:rPr>
              <a:t>reviews</a:t>
            </a:r>
            <a:r>
              <a:rPr sz="2000" b="0" spc="-260" dirty="0">
                <a:latin typeface="+mj-lt"/>
                <a:cs typeface="Trebuchet MS"/>
              </a:rPr>
              <a:t> </a:t>
            </a:r>
            <a:r>
              <a:rPr sz="2000" b="0" dirty="0">
                <a:latin typeface="+mj-lt"/>
                <a:cs typeface="Trebuchet MS"/>
              </a:rPr>
              <a:t>to</a:t>
            </a:r>
            <a:r>
              <a:rPr sz="2000" b="0" spc="-35" dirty="0">
                <a:latin typeface="+mj-lt"/>
                <a:cs typeface="Trebuchet MS"/>
              </a:rPr>
              <a:t> </a:t>
            </a:r>
            <a:r>
              <a:rPr sz="2000" b="0" spc="-155" dirty="0">
                <a:latin typeface="+mj-lt"/>
                <a:cs typeface="Trebuchet MS"/>
              </a:rPr>
              <a:t>gain</a:t>
            </a:r>
            <a:r>
              <a:rPr sz="2000" b="0" spc="-15" dirty="0">
                <a:latin typeface="+mj-lt"/>
                <a:cs typeface="Trebuchet MS"/>
              </a:rPr>
              <a:t> </a:t>
            </a:r>
            <a:r>
              <a:rPr sz="2000" b="0" spc="-100" dirty="0">
                <a:latin typeface="+mj-lt"/>
                <a:cs typeface="Trebuchet MS"/>
              </a:rPr>
              <a:t>insights</a:t>
            </a:r>
            <a:r>
              <a:rPr sz="2000" b="0" spc="45" dirty="0">
                <a:latin typeface="+mj-lt"/>
                <a:cs typeface="Trebuchet MS"/>
              </a:rPr>
              <a:t> </a:t>
            </a:r>
            <a:r>
              <a:rPr sz="2000" b="0" spc="-120" dirty="0">
                <a:latin typeface="+mj-lt"/>
                <a:cs typeface="Trebuchet MS"/>
              </a:rPr>
              <a:t>in</a:t>
            </a:r>
            <a:r>
              <a:rPr sz="2000" b="0" spc="-15" dirty="0">
                <a:latin typeface="+mj-lt"/>
                <a:cs typeface="Trebuchet MS"/>
              </a:rPr>
              <a:t> </a:t>
            </a:r>
            <a:r>
              <a:rPr sz="2000" b="0" spc="-70" dirty="0">
                <a:latin typeface="+mj-lt"/>
                <a:cs typeface="Trebuchet MS"/>
              </a:rPr>
              <a:t>product</a:t>
            </a:r>
            <a:r>
              <a:rPr sz="2000" b="0" spc="-15" dirty="0">
                <a:latin typeface="+mj-lt"/>
                <a:cs typeface="Trebuchet MS"/>
              </a:rPr>
              <a:t> </a:t>
            </a:r>
            <a:r>
              <a:rPr sz="2000" b="0" spc="-45" dirty="0">
                <a:latin typeface="+mj-lt"/>
                <a:cs typeface="Trebuchet MS"/>
              </a:rPr>
              <a:t>quality </a:t>
            </a:r>
            <a:r>
              <a:rPr sz="2000" b="0" spc="-135" dirty="0">
                <a:latin typeface="+mj-lt"/>
                <a:cs typeface="Trebuchet MS"/>
              </a:rPr>
              <a:t>and</a:t>
            </a:r>
            <a:r>
              <a:rPr sz="2000" b="0" spc="-25" dirty="0">
                <a:latin typeface="+mj-lt"/>
                <a:cs typeface="Trebuchet MS"/>
              </a:rPr>
              <a:t> </a:t>
            </a:r>
            <a:r>
              <a:rPr sz="2000" b="0" spc="-135" dirty="0">
                <a:latin typeface="+mj-lt"/>
                <a:cs typeface="Trebuchet MS"/>
              </a:rPr>
              <a:t>identify</a:t>
            </a:r>
            <a:r>
              <a:rPr sz="2000" b="0" spc="-50" dirty="0">
                <a:latin typeface="+mj-lt"/>
                <a:cs typeface="Trebuchet MS"/>
              </a:rPr>
              <a:t> </a:t>
            </a:r>
            <a:r>
              <a:rPr sz="2000" b="0" spc="-105" dirty="0">
                <a:latin typeface="+mj-lt"/>
                <a:cs typeface="Trebuchet MS"/>
              </a:rPr>
              <a:t>areas</a:t>
            </a:r>
            <a:r>
              <a:rPr sz="2000" b="0" spc="-100" dirty="0">
                <a:latin typeface="+mj-lt"/>
                <a:cs typeface="Trebuchet MS"/>
              </a:rPr>
              <a:t> </a:t>
            </a:r>
            <a:r>
              <a:rPr sz="2000" b="0" spc="-75" dirty="0">
                <a:latin typeface="+mj-lt"/>
                <a:cs typeface="Trebuchet MS"/>
              </a:rPr>
              <a:t>for</a:t>
            </a:r>
            <a:r>
              <a:rPr sz="2000" b="0" spc="-45" dirty="0">
                <a:latin typeface="+mj-lt"/>
                <a:cs typeface="Trebuchet MS"/>
              </a:rPr>
              <a:t> </a:t>
            </a:r>
            <a:r>
              <a:rPr sz="2000" b="0" spc="-105" dirty="0">
                <a:latin typeface="+mj-lt"/>
                <a:cs typeface="Trebuchet MS"/>
              </a:rPr>
              <a:t>improvement.</a:t>
            </a:r>
            <a:r>
              <a:rPr sz="2000" b="0" spc="-409" dirty="0">
                <a:latin typeface="+mj-lt"/>
                <a:cs typeface="Trebuchet MS"/>
              </a:rPr>
              <a:t> </a:t>
            </a:r>
            <a:r>
              <a:rPr sz="2000" b="0" spc="-50" dirty="0">
                <a:latin typeface="+mj-lt"/>
                <a:cs typeface="Trebuchet MS"/>
              </a:rPr>
              <a:t>Dashboards</a:t>
            </a:r>
            <a:r>
              <a:rPr sz="2000" b="0" spc="-25" dirty="0">
                <a:latin typeface="+mj-lt"/>
                <a:cs typeface="Trebuchet MS"/>
              </a:rPr>
              <a:t> </a:t>
            </a:r>
            <a:r>
              <a:rPr sz="2000" b="0" spc="-135" dirty="0">
                <a:latin typeface="+mj-lt"/>
                <a:cs typeface="Trebuchet MS"/>
              </a:rPr>
              <a:t>can</a:t>
            </a:r>
            <a:r>
              <a:rPr sz="2000" b="0" spc="-85" dirty="0">
                <a:latin typeface="+mj-lt"/>
                <a:cs typeface="Trebuchet MS"/>
              </a:rPr>
              <a:t> </a:t>
            </a:r>
            <a:r>
              <a:rPr sz="2000" b="0" spc="-125" dirty="0">
                <a:latin typeface="+mj-lt"/>
                <a:cs typeface="Trebuchet MS"/>
              </a:rPr>
              <a:t>be</a:t>
            </a:r>
            <a:r>
              <a:rPr sz="2000" b="0" spc="-45" dirty="0">
                <a:latin typeface="+mj-lt"/>
                <a:cs typeface="Trebuchet MS"/>
              </a:rPr>
              <a:t> </a:t>
            </a:r>
            <a:r>
              <a:rPr sz="2000" b="0" spc="-80" dirty="0">
                <a:latin typeface="+mj-lt"/>
                <a:cs typeface="Trebuchet MS"/>
              </a:rPr>
              <a:t>used</a:t>
            </a:r>
            <a:r>
              <a:rPr sz="2000" b="0" spc="-25" dirty="0">
                <a:latin typeface="+mj-lt"/>
                <a:cs typeface="Trebuchet MS"/>
              </a:rPr>
              <a:t> </a:t>
            </a:r>
            <a:r>
              <a:rPr sz="2000" b="0" dirty="0">
                <a:latin typeface="+mj-lt"/>
                <a:cs typeface="Trebuchet MS"/>
              </a:rPr>
              <a:t>to</a:t>
            </a:r>
            <a:r>
              <a:rPr sz="2000" b="0" spc="-25" dirty="0">
                <a:latin typeface="+mj-lt"/>
                <a:cs typeface="Trebuchet MS"/>
              </a:rPr>
              <a:t> </a:t>
            </a:r>
            <a:r>
              <a:rPr sz="2000" b="0" spc="-135" dirty="0">
                <a:latin typeface="+mj-lt"/>
                <a:cs typeface="Trebuchet MS"/>
              </a:rPr>
              <a:t>identify</a:t>
            </a:r>
            <a:r>
              <a:rPr sz="2000" b="0" spc="-45" dirty="0">
                <a:latin typeface="+mj-lt"/>
                <a:cs typeface="Trebuchet MS"/>
              </a:rPr>
              <a:t> </a:t>
            </a:r>
            <a:r>
              <a:rPr sz="2000" b="0" spc="-95" dirty="0">
                <a:latin typeface="+mj-lt"/>
                <a:cs typeface="Trebuchet MS"/>
              </a:rPr>
              <a:t>patterns</a:t>
            </a:r>
            <a:r>
              <a:rPr sz="2000" b="0" spc="-100" dirty="0">
                <a:latin typeface="+mj-lt"/>
                <a:cs typeface="Trebuchet MS"/>
              </a:rPr>
              <a:t> </a:t>
            </a:r>
            <a:r>
              <a:rPr sz="2000" b="0" spc="-25" dirty="0">
                <a:latin typeface="+mj-lt"/>
                <a:cs typeface="Trebuchet MS"/>
              </a:rPr>
              <a:t>in </a:t>
            </a:r>
            <a:r>
              <a:rPr sz="2000" b="0" spc="-70" dirty="0">
                <a:latin typeface="+mj-lt"/>
                <a:cs typeface="Trebuchet MS"/>
              </a:rPr>
              <a:t>customer</a:t>
            </a:r>
            <a:r>
              <a:rPr sz="2000" b="0" spc="-105" dirty="0">
                <a:latin typeface="+mj-lt"/>
                <a:cs typeface="Trebuchet MS"/>
              </a:rPr>
              <a:t> </a:t>
            </a:r>
            <a:r>
              <a:rPr sz="2000" b="0" spc="-85" dirty="0">
                <a:latin typeface="+mj-lt"/>
                <a:cs typeface="Trebuchet MS"/>
              </a:rPr>
              <a:t>reviews.This</a:t>
            </a:r>
            <a:r>
              <a:rPr sz="2000" b="0" spc="-160" dirty="0">
                <a:latin typeface="+mj-lt"/>
                <a:cs typeface="Trebuchet MS"/>
              </a:rPr>
              <a:t> </a:t>
            </a:r>
            <a:r>
              <a:rPr sz="2000" b="0" spc="-120" dirty="0">
                <a:latin typeface="+mj-lt"/>
                <a:cs typeface="Trebuchet MS"/>
              </a:rPr>
              <a:t>will</a:t>
            </a:r>
            <a:r>
              <a:rPr sz="2000" b="0" spc="80" dirty="0">
                <a:latin typeface="+mj-lt"/>
                <a:cs typeface="Trebuchet MS"/>
              </a:rPr>
              <a:t> </a:t>
            </a:r>
            <a:r>
              <a:rPr sz="2000" b="0" spc="-90" dirty="0">
                <a:latin typeface="+mj-lt"/>
                <a:cs typeface="Trebuchet MS"/>
              </a:rPr>
              <a:t>provide</a:t>
            </a:r>
            <a:r>
              <a:rPr sz="2000" b="0" spc="-20" dirty="0">
                <a:latin typeface="+mj-lt"/>
                <a:cs typeface="Trebuchet MS"/>
              </a:rPr>
              <a:t> </a:t>
            </a:r>
            <a:r>
              <a:rPr sz="2000" b="0" spc="-190" dirty="0">
                <a:latin typeface="+mj-lt"/>
                <a:cs typeface="Trebuchet MS"/>
              </a:rPr>
              <a:t>a</a:t>
            </a:r>
            <a:r>
              <a:rPr sz="2000" b="0" dirty="0">
                <a:latin typeface="+mj-lt"/>
                <a:cs typeface="Trebuchet MS"/>
              </a:rPr>
              <a:t> </a:t>
            </a:r>
            <a:r>
              <a:rPr sz="2000" b="0" spc="-140" dirty="0">
                <a:latin typeface="+mj-lt"/>
                <a:cs typeface="Trebuchet MS"/>
              </a:rPr>
              <a:t>data-</a:t>
            </a:r>
            <a:r>
              <a:rPr sz="2000" b="0" spc="-85" dirty="0">
                <a:latin typeface="+mj-lt"/>
                <a:cs typeface="Trebuchet MS"/>
              </a:rPr>
              <a:t>driven</a:t>
            </a:r>
            <a:r>
              <a:rPr sz="2000" b="0" spc="-140" dirty="0">
                <a:latin typeface="+mj-lt"/>
                <a:cs typeface="Trebuchet MS"/>
              </a:rPr>
              <a:t> </a:t>
            </a:r>
            <a:r>
              <a:rPr sz="2000" b="0" spc="-105" dirty="0">
                <a:latin typeface="+mj-lt"/>
                <a:cs typeface="Trebuchet MS"/>
              </a:rPr>
              <a:t>approach</a:t>
            </a:r>
            <a:r>
              <a:rPr sz="2000" b="0" spc="20" dirty="0">
                <a:latin typeface="+mj-lt"/>
                <a:cs typeface="Trebuchet MS"/>
              </a:rPr>
              <a:t> </a:t>
            </a:r>
            <a:r>
              <a:rPr sz="2000" b="0" spc="-50" dirty="0">
                <a:latin typeface="+mj-lt"/>
                <a:cs typeface="Trebuchet MS"/>
              </a:rPr>
              <a:t>to</a:t>
            </a:r>
            <a:r>
              <a:rPr sz="2000" b="0" spc="-80" dirty="0">
                <a:latin typeface="+mj-lt"/>
                <a:cs typeface="Trebuchet MS"/>
              </a:rPr>
              <a:t> </a:t>
            </a:r>
            <a:r>
              <a:rPr sz="2000" b="0" spc="-120" dirty="0">
                <a:latin typeface="+mj-lt"/>
                <a:cs typeface="Trebuchet MS"/>
              </a:rPr>
              <a:t>enhance</a:t>
            </a:r>
            <a:r>
              <a:rPr sz="2000" b="0" spc="-20" dirty="0">
                <a:latin typeface="+mj-lt"/>
                <a:cs typeface="Trebuchet MS"/>
              </a:rPr>
              <a:t> </a:t>
            </a:r>
            <a:r>
              <a:rPr sz="2000" b="0" spc="-10" dirty="0">
                <a:latin typeface="+mj-lt"/>
                <a:cs typeface="Trebuchet MS"/>
              </a:rPr>
              <a:t>customer experience.</a:t>
            </a:r>
            <a:endParaRPr sz="2000" dirty="0">
              <a:latin typeface="+mj-lt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0"/>
            <a:ext cx="5730240" cy="6858000"/>
          </a:xfrm>
          <a:custGeom>
            <a:avLst/>
            <a:gdLst/>
            <a:ahLst/>
            <a:cxnLst/>
            <a:rect l="l" t="t" r="r" b="b"/>
            <a:pathLst>
              <a:path w="5730240" h="6858000">
                <a:moveTo>
                  <a:pt x="82415" y="0"/>
                </a:moveTo>
                <a:lnTo>
                  <a:pt x="0" y="0"/>
                </a:lnTo>
                <a:lnTo>
                  <a:pt x="0" y="6857996"/>
                </a:lnTo>
                <a:lnTo>
                  <a:pt x="5730188" y="6857996"/>
                </a:lnTo>
                <a:lnTo>
                  <a:pt x="8241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6"/>
                </a:moveTo>
                <a:lnTo>
                  <a:pt x="0" y="0"/>
                </a:lnTo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525" y="-38100"/>
            <a:ext cx="5770245" cy="6934200"/>
            <a:chOff x="9525" y="-38100"/>
            <a:chExt cx="5770245" cy="6934200"/>
          </a:xfrm>
        </p:grpSpPr>
        <p:sp>
          <p:nvSpPr>
            <p:cNvPr id="5" name="object 5"/>
            <p:cNvSpPr/>
            <p:nvPr/>
          </p:nvSpPr>
          <p:spPr>
            <a:xfrm>
              <a:off x="87178" y="0"/>
              <a:ext cx="5648325" cy="6858000"/>
            </a:xfrm>
            <a:custGeom>
              <a:avLst/>
              <a:gdLst/>
              <a:ahLst/>
              <a:cxnLst/>
              <a:rect l="l" t="t" r="r" b="b"/>
              <a:pathLst>
                <a:path w="5648325" h="6858000">
                  <a:moveTo>
                    <a:pt x="0" y="0"/>
                  </a:moveTo>
                  <a:lnTo>
                    <a:pt x="5647772" y="6857996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25" y="0"/>
              <a:ext cx="5694045" cy="6858000"/>
            </a:xfrm>
            <a:custGeom>
              <a:avLst/>
              <a:gdLst/>
              <a:ahLst/>
              <a:cxnLst/>
              <a:rect l="l" t="t" r="r" b="b"/>
              <a:pathLst>
                <a:path w="5694045" h="6858000">
                  <a:moveTo>
                    <a:pt x="0" y="5476875"/>
                  </a:moveTo>
                  <a:lnTo>
                    <a:pt x="868670" y="6857996"/>
                  </a:lnTo>
                </a:path>
                <a:path w="5694045" h="6858000">
                  <a:moveTo>
                    <a:pt x="0" y="0"/>
                  </a:moveTo>
                  <a:lnTo>
                    <a:pt x="5693918" y="6857999"/>
                  </a:lnTo>
                </a:path>
              </a:pathLst>
            </a:custGeom>
            <a:ln w="762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22007" y="4650803"/>
            <a:ext cx="246253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10" dirty="0">
                <a:solidFill>
                  <a:srgbClr val="E7E6E6"/>
                </a:solidFill>
                <a:latin typeface="Comic Sans MS"/>
                <a:cs typeface="Comic Sans MS"/>
              </a:rPr>
              <a:t>Agenda</a:t>
            </a:r>
            <a:endParaRPr sz="5400">
              <a:latin typeface="Comic Sans MS"/>
              <a:cs typeface="Comic Sans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867" y="-6350"/>
            <a:ext cx="5859780" cy="6832600"/>
            <a:chOff x="62867" y="-6350"/>
            <a:chExt cx="5859780" cy="68326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00" y="4476813"/>
              <a:ext cx="3281426" cy="1452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00450" y="604901"/>
              <a:ext cx="1028700" cy="628650"/>
            </a:xfrm>
            <a:custGeom>
              <a:avLst/>
              <a:gdLst/>
              <a:ahLst/>
              <a:cxnLst/>
              <a:rect l="l" t="t" r="r" b="b"/>
              <a:pathLst>
                <a:path w="1028700" h="628650">
                  <a:moveTo>
                    <a:pt x="514350" y="0"/>
                  </a:moveTo>
                  <a:lnTo>
                    <a:pt x="454360" y="2114"/>
                  </a:lnTo>
                  <a:lnTo>
                    <a:pt x="396404" y="8300"/>
                  </a:lnTo>
                  <a:lnTo>
                    <a:pt x="340868" y="18323"/>
                  </a:lnTo>
                  <a:lnTo>
                    <a:pt x="288138" y="31946"/>
                  </a:lnTo>
                  <a:lnTo>
                    <a:pt x="238599" y="48933"/>
                  </a:lnTo>
                  <a:lnTo>
                    <a:pt x="192637" y="69049"/>
                  </a:lnTo>
                  <a:lnTo>
                    <a:pt x="150637" y="92059"/>
                  </a:lnTo>
                  <a:lnTo>
                    <a:pt x="112987" y="117725"/>
                  </a:lnTo>
                  <a:lnTo>
                    <a:pt x="80070" y="145813"/>
                  </a:lnTo>
                  <a:lnTo>
                    <a:pt x="52273" y="176087"/>
                  </a:lnTo>
                  <a:lnTo>
                    <a:pt x="29982" y="208311"/>
                  </a:lnTo>
                  <a:lnTo>
                    <a:pt x="3459" y="277665"/>
                  </a:lnTo>
                  <a:lnTo>
                    <a:pt x="0" y="314325"/>
                  </a:lnTo>
                  <a:lnTo>
                    <a:pt x="3459" y="350960"/>
                  </a:lnTo>
                  <a:lnTo>
                    <a:pt x="29982" y="420288"/>
                  </a:lnTo>
                  <a:lnTo>
                    <a:pt x="52273" y="452506"/>
                  </a:lnTo>
                  <a:lnTo>
                    <a:pt x="80070" y="482780"/>
                  </a:lnTo>
                  <a:lnTo>
                    <a:pt x="112987" y="510871"/>
                  </a:lnTo>
                  <a:lnTo>
                    <a:pt x="150637" y="536543"/>
                  </a:lnTo>
                  <a:lnTo>
                    <a:pt x="192637" y="559560"/>
                  </a:lnTo>
                  <a:lnTo>
                    <a:pt x="238599" y="579685"/>
                  </a:lnTo>
                  <a:lnTo>
                    <a:pt x="288138" y="596681"/>
                  </a:lnTo>
                  <a:lnTo>
                    <a:pt x="340868" y="610312"/>
                  </a:lnTo>
                  <a:lnTo>
                    <a:pt x="396404" y="620342"/>
                  </a:lnTo>
                  <a:lnTo>
                    <a:pt x="454360" y="626533"/>
                  </a:lnTo>
                  <a:lnTo>
                    <a:pt x="514350" y="628650"/>
                  </a:lnTo>
                  <a:lnTo>
                    <a:pt x="574316" y="626533"/>
                  </a:lnTo>
                  <a:lnTo>
                    <a:pt x="632255" y="620342"/>
                  </a:lnTo>
                  <a:lnTo>
                    <a:pt x="687781" y="610312"/>
                  </a:lnTo>
                  <a:lnTo>
                    <a:pt x="740506" y="596681"/>
                  </a:lnTo>
                  <a:lnTo>
                    <a:pt x="790044" y="579685"/>
                  </a:lnTo>
                  <a:lnTo>
                    <a:pt x="836009" y="559560"/>
                  </a:lnTo>
                  <a:lnTo>
                    <a:pt x="878014" y="536543"/>
                  </a:lnTo>
                  <a:lnTo>
                    <a:pt x="915672" y="510871"/>
                  </a:lnTo>
                  <a:lnTo>
                    <a:pt x="948598" y="482780"/>
                  </a:lnTo>
                  <a:lnTo>
                    <a:pt x="976404" y="452506"/>
                  </a:lnTo>
                  <a:lnTo>
                    <a:pt x="998703" y="420288"/>
                  </a:lnTo>
                  <a:lnTo>
                    <a:pt x="1025238" y="350960"/>
                  </a:lnTo>
                  <a:lnTo>
                    <a:pt x="1028700" y="314325"/>
                  </a:lnTo>
                  <a:lnTo>
                    <a:pt x="1025238" y="277665"/>
                  </a:lnTo>
                  <a:lnTo>
                    <a:pt x="998703" y="208311"/>
                  </a:lnTo>
                  <a:lnTo>
                    <a:pt x="976404" y="176087"/>
                  </a:lnTo>
                  <a:lnTo>
                    <a:pt x="948598" y="145813"/>
                  </a:lnTo>
                  <a:lnTo>
                    <a:pt x="915672" y="117725"/>
                  </a:lnTo>
                  <a:lnTo>
                    <a:pt x="878014" y="92059"/>
                  </a:lnTo>
                  <a:lnTo>
                    <a:pt x="836009" y="69049"/>
                  </a:lnTo>
                  <a:lnTo>
                    <a:pt x="790044" y="48933"/>
                  </a:lnTo>
                  <a:lnTo>
                    <a:pt x="740506" y="31946"/>
                  </a:lnTo>
                  <a:lnTo>
                    <a:pt x="687781" y="18323"/>
                  </a:lnTo>
                  <a:lnTo>
                    <a:pt x="632255" y="8300"/>
                  </a:lnTo>
                  <a:lnTo>
                    <a:pt x="574316" y="2114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0450" y="604901"/>
              <a:ext cx="1028700" cy="628650"/>
            </a:xfrm>
            <a:custGeom>
              <a:avLst/>
              <a:gdLst/>
              <a:ahLst/>
              <a:cxnLst/>
              <a:rect l="l" t="t" r="r" b="b"/>
              <a:pathLst>
                <a:path w="1028700" h="628650">
                  <a:moveTo>
                    <a:pt x="0" y="314325"/>
                  </a:moveTo>
                  <a:lnTo>
                    <a:pt x="13582" y="242249"/>
                  </a:lnTo>
                  <a:lnTo>
                    <a:pt x="52273" y="176087"/>
                  </a:lnTo>
                  <a:lnTo>
                    <a:pt x="80070" y="145813"/>
                  </a:lnTo>
                  <a:lnTo>
                    <a:pt x="112987" y="117725"/>
                  </a:lnTo>
                  <a:lnTo>
                    <a:pt x="150637" y="92059"/>
                  </a:lnTo>
                  <a:lnTo>
                    <a:pt x="192637" y="69049"/>
                  </a:lnTo>
                  <a:lnTo>
                    <a:pt x="238599" y="48933"/>
                  </a:lnTo>
                  <a:lnTo>
                    <a:pt x="288138" y="31946"/>
                  </a:lnTo>
                  <a:lnTo>
                    <a:pt x="340868" y="18323"/>
                  </a:lnTo>
                  <a:lnTo>
                    <a:pt x="396404" y="8300"/>
                  </a:lnTo>
                  <a:lnTo>
                    <a:pt x="454360" y="2114"/>
                  </a:lnTo>
                  <a:lnTo>
                    <a:pt x="514350" y="0"/>
                  </a:lnTo>
                  <a:lnTo>
                    <a:pt x="574316" y="2114"/>
                  </a:lnTo>
                  <a:lnTo>
                    <a:pt x="632255" y="8300"/>
                  </a:lnTo>
                  <a:lnTo>
                    <a:pt x="687781" y="18323"/>
                  </a:lnTo>
                  <a:lnTo>
                    <a:pt x="740506" y="31946"/>
                  </a:lnTo>
                  <a:lnTo>
                    <a:pt x="790044" y="48933"/>
                  </a:lnTo>
                  <a:lnTo>
                    <a:pt x="836009" y="69049"/>
                  </a:lnTo>
                  <a:lnTo>
                    <a:pt x="878014" y="92059"/>
                  </a:lnTo>
                  <a:lnTo>
                    <a:pt x="915672" y="117725"/>
                  </a:lnTo>
                  <a:lnTo>
                    <a:pt x="948598" y="145813"/>
                  </a:lnTo>
                  <a:lnTo>
                    <a:pt x="976404" y="176087"/>
                  </a:lnTo>
                  <a:lnTo>
                    <a:pt x="998703" y="208311"/>
                  </a:lnTo>
                  <a:lnTo>
                    <a:pt x="1025238" y="277665"/>
                  </a:lnTo>
                  <a:lnTo>
                    <a:pt x="1028700" y="314325"/>
                  </a:lnTo>
                  <a:lnTo>
                    <a:pt x="1025238" y="350960"/>
                  </a:lnTo>
                  <a:lnTo>
                    <a:pt x="998703" y="420288"/>
                  </a:lnTo>
                  <a:lnTo>
                    <a:pt x="976404" y="452506"/>
                  </a:lnTo>
                  <a:lnTo>
                    <a:pt x="948598" y="482780"/>
                  </a:lnTo>
                  <a:lnTo>
                    <a:pt x="915672" y="510871"/>
                  </a:lnTo>
                  <a:lnTo>
                    <a:pt x="878014" y="536543"/>
                  </a:lnTo>
                  <a:lnTo>
                    <a:pt x="836009" y="559560"/>
                  </a:lnTo>
                  <a:lnTo>
                    <a:pt x="790044" y="579685"/>
                  </a:lnTo>
                  <a:lnTo>
                    <a:pt x="740506" y="596681"/>
                  </a:lnTo>
                  <a:lnTo>
                    <a:pt x="687781" y="610312"/>
                  </a:lnTo>
                  <a:lnTo>
                    <a:pt x="632255" y="620342"/>
                  </a:lnTo>
                  <a:lnTo>
                    <a:pt x="574316" y="626533"/>
                  </a:lnTo>
                  <a:lnTo>
                    <a:pt x="514350" y="628650"/>
                  </a:lnTo>
                  <a:lnTo>
                    <a:pt x="454360" y="626533"/>
                  </a:lnTo>
                  <a:lnTo>
                    <a:pt x="396404" y="620342"/>
                  </a:lnTo>
                  <a:lnTo>
                    <a:pt x="340868" y="610312"/>
                  </a:lnTo>
                  <a:lnTo>
                    <a:pt x="288138" y="596681"/>
                  </a:lnTo>
                  <a:lnTo>
                    <a:pt x="238599" y="579685"/>
                  </a:lnTo>
                  <a:lnTo>
                    <a:pt x="192637" y="559560"/>
                  </a:lnTo>
                  <a:lnTo>
                    <a:pt x="150637" y="536543"/>
                  </a:lnTo>
                  <a:lnTo>
                    <a:pt x="112987" y="510871"/>
                  </a:lnTo>
                  <a:lnTo>
                    <a:pt x="80070" y="482780"/>
                  </a:lnTo>
                  <a:lnTo>
                    <a:pt x="52273" y="452506"/>
                  </a:lnTo>
                  <a:lnTo>
                    <a:pt x="29982" y="420288"/>
                  </a:lnTo>
                  <a:lnTo>
                    <a:pt x="3459" y="350960"/>
                  </a:lnTo>
                  <a:lnTo>
                    <a:pt x="0" y="314325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11601" y="670623"/>
            <a:ext cx="3879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25" dirty="0">
                <a:solidFill>
                  <a:srgbClr val="FFFFFF"/>
                </a:solidFill>
                <a:latin typeface="Calibri"/>
                <a:cs typeface="Calibri"/>
              </a:rPr>
              <a:t>01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70301" y="1455800"/>
            <a:ext cx="8798560" cy="2279650"/>
            <a:chOff x="3170301" y="1455800"/>
            <a:chExt cx="8798560" cy="2279650"/>
          </a:xfrm>
        </p:grpSpPr>
        <p:sp>
          <p:nvSpPr>
            <p:cNvPr id="16" name="object 16"/>
            <p:cNvSpPr/>
            <p:nvPr/>
          </p:nvSpPr>
          <p:spPr>
            <a:xfrm>
              <a:off x="3319526" y="1519300"/>
              <a:ext cx="8645525" cy="0"/>
            </a:xfrm>
            <a:custGeom>
              <a:avLst/>
              <a:gdLst/>
              <a:ahLst/>
              <a:cxnLst/>
              <a:rect l="l" t="t" r="r" b="b"/>
              <a:pathLst>
                <a:path w="8645525">
                  <a:moveTo>
                    <a:pt x="0" y="0"/>
                  </a:moveTo>
                  <a:lnTo>
                    <a:pt x="8645144" y="0"/>
                  </a:lnTo>
                </a:path>
              </a:pathLst>
            </a:custGeom>
            <a:ln w="635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0301" y="1455800"/>
              <a:ext cx="107950" cy="155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929126" y="1900300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514350" y="0"/>
                  </a:moveTo>
                  <a:lnTo>
                    <a:pt x="454360" y="2082"/>
                  </a:lnTo>
                  <a:lnTo>
                    <a:pt x="396404" y="8173"/>
                  </a:lnTo>
                  <a:lnTo>
                    <a:pt x="340868" y="18042"/>
                  </a:lnTo>
                  <a:lnTo>
                    <a:pt x="288138" y="31456"/>
                  </a:lnTo>
                  <a:lnTo>
                    <a:pt x="238599" y="48182"/>
                  </a:lnTo>
                  <a:lnTo>
                    <a:pt x="192637" y="67990"/>
                  </a:lnTo>
                  <a:lnTo>
                    <a:pt x="150637" y="90646"/>
                  </a:lnTo>
                  <a:lnTo>
                    <a:pt x="112987" y="115918"/>
                  </a:lnTo>
                  <a:lnTo>
                    <a:pt x="80070" y="143575"/>
                  </a:lnTo>
                  <a:lnTo>
                    <a:pt x="52273" y="173384"/>
                  </a:lnTo>
                  <a:lnTo>
                    <a:pt x="29982" y="205113"/>
                  </a:lnTo>
                  <a:lnTo>
                    <a:pt x="3459" y="273402"/>
                  </a:lnTo>
                  <a:lnTo>
                    <a:pt x="0" y="309499"/>
                  </a:lnTo>
                  <a:lnTo>
                    <a:pt x="3459" y="345596"/>
                  </a:lnTo>
                  <a:lnTo>
                    <a:pt x="29982" y="413899"/>
                  </a:lnTo>
                  <a:lnTo>
                    <a:pt x="52273" y="445638"/>
                  </a:lnTo>
                  <a:lnTo>
                    <a:pt x="80070" y="475459"/>
                  </a:lnTo>
                  <a:lnTo>
                    <a:pt x="112987" y="503129"/>
                  </a:lnTo>
                  <a:lnTo>
                    <a:pt x="150637" y="528415"/>
                  </a:lnTo>
                  <a:lnTo>
                    <a:pt x="192637" y="551084"/>
                  </a:lnTo>
                  <a:lnTo>
                    <a:pt x="238599" y="570905"/>
                  </a:lnTo>
                  <a:lnTo>
                    <a:pt x="288138" y="587643"/>
                  </a:lnTo>
                  <a:lnTo>
                    <a:pt x="340868" y="601067"/>
                  </a:lnTo>
                  <a:lnTo>
                    <a:pt x="396404" y="610944"/>
                  </a:lnTo>
                  <a:lnTo>
                    <a:pt x="454360" y="617041"/>
                  </a:lnTo>
                  <a:lnTo>
                    <a:pt x="514350" y="619125"/>
                  </a:lnTo>
                  <a:lnTo>
                    <a:pt x="574316" y="617041"/>
                  </a:lnTo>
                  <a:lnTo>
                    <a:pt x="632255" y="610944"/>
                  </a:lnTo>
                  <a:lnTo>
                    <a:pt x="687781" y="601067"/>
                  </a:lnTo>
                  <a:lnTo>
                    <a:pt x="740506" y="587643"/>
                  </a:lnTo>
                  <a:lnTo>
                    <a:pt x="790044" y="570905"/>
                  </a:lnTo>
                  <a:lnTo>
                    <a:pt x="836009" y="551084"/>
                  </a:lnTo>
                  <a:lnTo>
                    <a:pt x="878014" y="528415"/>
                  </a:lnTo>
                  <a:lnTo>
                    <a:pt x="915672" y="503129"/>
                  </a:lnTo>
                  <a:lnTo>
                    <a:pt x="948598" y="475459"/>
                  </a:lnTo>
                  <a:lnTo>
                    <a:pt x="976404" y="445638"/>
                  </a:lnTo>
                  <a:lnTo>
                    <a:pt x="998703" y="413899"/>
                  </a:lnTo>
                  <a:lnTo>
                    <a:pt x="1025238" y="345596"/>
                  </a:lnTo>
                  <a:lnTo>
                    <a:pt x="1028700" y="309499"/>
                  </a:lnTo>
                  <a:lnTo>
                    <a:pt x="1025238" y="273402"/>
                  </a:lnTo>
                  <a:lnTo>
                    <a:pt x="998703" y="205113"/>
                  </a:lnTo>
                  <a:lnTo>
                    <a:pt x="976404" y="173384"/>
                  </a:lnTo>
                  <a:lnTo>
                    <a:pt x="948598" y="143575"/>
                  </a:lnTo>
                  <a:lnTo>
                    <a:pt x="915672" y="115918"/>
                  </a:lnTo>
                  <a:lnTo>
                    <a:pt x="878014" y="90646"/>
                  </a:lnTo>
                  <a:lnTo>
                    <a:pt x="836009" y="67990"/>
                  </a:lnTo>
                  <a:lnTo>
                    <a:pt x="790044" y="48182"/>
                  </a:lnTo>
                  <a:lnTo>
                    <a:pt x="740506" y="31456"/>
                  </a:lnTo>
                  <a:lnTo>
                    <a:pt x="687781" y="18042"/>
                  </a:lnTo>
                  <a:lnTo>
                    <a:pt x="632255" y="8173"/>
                  </a:lnTo>
                  <a:lnTo>
                    <a:pt x="574316" y="208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9126" y="1900300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0" y="309499"/>
                  </a:moveTo>
                  <a:lnTo>
                    <a:pt x="13582" y="238530"/>
                  </a:lnTo>
                  <a:lnTo>
                    <a:pt x="52273" y="173384"/>
                  </a:lnTo>
                  <a:lnTo>
                    <a:pt x="80070" y="143575"/>
                  </a:lnTo>
                  <a:lnTo>
                    <a:pt x="112987" y="115918"/>
                  </a:lnTo>
                  <a:lnTo>
                    <a:pt x="150637" y="90646"/>
                  </a:lnTo>
                  <a:lnTo>
                    <a:pt x="192637" y="67990"/>
                  </a:lnTo>
                  <a:lnTo>
                    <a:pt x="238599" y="48182"/>
                  </a:lnTo>
                  <a:lnTo>
                    <a:pt x="288138" y="31456"/>
                  </a:lnTo>
                  <a:lnTo>
                    <a:pt x="340868" y="18042"/>
                  </a:lnTo>
                  <a:lnTo>
                    <a:pt x="396404" y="8173"/>
                  </a:lnTo>
                  <a:lnTo>
                    <a:pt x="454360" y="2082"/>
                  </a:lnTo>
                  <a:lnTo>
                    <a:pt x="514350" y="0"/>
                  </a:lnTo>
                  <a:lnTo>
                    <a:pt x="574316" y="2082"/>
                  </a:lnTo>
                  <a:lnTo>
                    <a:pt x="632255" y="8173"/>
                  </a:lnTo>
                  <a:lnTo>
                    <a:pt x="687781" y="18042"/>
                  </a:lnTo>
                  <a:lnTo>
                    <a:pt x="740506" y="31456"/>
                  </a:lnTo>
                  <a:lnTo>
                    <a:pt x="790044" y="48182"/>
                  </a:lnTo>
                  <a:lnTo>
                    <a:pt x="836009" y="67990"/>
                  </a:lnTo>
                  <a:lnTo>
                    <a:pt x="878014" y="90646"/>
                  </a:lnTo>
                  <a:lnTo>
                    <a:pt x="915672" y="115918"/>
                  </a:lnTo>
                  <a:lnTo>
                    <a:pt x="948598" y="143575"/>
                  </a:lnTo>
                  <a:lnTo>
                    <a:pt x="976404" y="173384"/>
                  </a:lnTo>
                  <a:lnTo>
                    <a:pt x="998703" y="205113"/>
                  </a:lnTo>
                  <a:lnTo>
                    <a:pt x="1025238" y="273402"/>
                  </a:lnTo>
                  <a:lnTo>
                    <a:pt x="1028700" y="309499"/>
                  </a:lnTo>
                  <a:lnTo>
                    <a:pt x="1025238" y="345596"/>
                  </a:lnTo>
                  <a:lnTo>
                    <a:pt x="998703" y="413899"/>
                  </a:lnTo>
                  <a:lnTo>
                    <a:pt x="976404" y="445638"/>
                  </a:lnTo>
                  <a:lnTo>
                    <a:pt x="948598" y="475459"/>
                  </a:lnTo>
                  <a:lnTo>
                    <a:pt x="915672" y="503129"/>
                  </a:lnTo>
                  <a:lnTo>
                    <a:pt x="878014" y="528415"/>
                  </a:lnTo>
                  <a:lnTo>
                    <a:pt x="836009" y="551084"/>
                  </a:lnTo>
                  <a:lnTo>
                    <a:pt x="790044" y="570905"/>
                  </a:lnTo>
                  <a:lnTo>
                    <a:pt x="740506" y="587643"/>
                  </a:lnTo>
                  <a:lnTo>
                    <a:pt x="687781" y="601067"/>
                  </a:lnTo>
                  <a:lnTo>
                    <a:pt x="632255" y="610944"/>
                  </a:lnTo>
                  <a:lnTo>
                    <a:pt x="574316" y="617041"/>
                  </a:lnTo>
                  <a:lnTo>
                    <a:pt x="514350" y="619125"/>
                  </a:lnTo>
                  <a:lnTo>
                    <a:pt x="454360" y="617041"/>
                  </a:lnTo>
                  <a:lnTo>
                    <a:pt x="396404" y="610944"/>
                  </a:lnTo>
                  <a:lnTo>
                    <a:pt x="340868" y="601067"/>
                  </a:lnTo>
                  <a:lnTo>
                    <a:pt x="288138" y="587643"/>
                  </a:lnTo>
                  <a:lnTo>
                    <a:pt x="238599" y="570905"/>
                  </a:lnTo>
                  <a:lnTo>
                    <a:pt x="192637" y="551084"/>
                  </a:lnTo>
                  <a:lnTo>
                    <a:pt x="150637" y="528415"/>
                  </a:lnTo>
                  <a:lnTo>
                    <a:pt x="112987" y="503129"/>
                  </a:lnTo>
                  <a:lnTo>
                    <a:pt x="80070" y="475459"/>
                  </a:lnTo>
                  <a:lnTo>
                    <a:pt x="52273" y="445638"/>
                  </a:lnTo>
                  <a:lnTo>
                    <a:pt x="29982" y="413899"/>
                  </a:lnTo>
                  <a:lnTo>
                    <a:pt x="3459" y="345596"/>
                  </a:lnTo>
                  <a:lnTo>
                    <a:pt x="0" y="3094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62501" y="2814700"/>
              <a:ext cx="7703184" cy="0"/>
            </a:xfrm>
            <a:custGeom>
              <a:avLst/>
              <a:gdLst/>
              <a:ahLst/>
              <a:cxnLst/>
              <a:rect l="l" t="t" r="r" b="b"/>
              <a:pathLst>
                <a:path w="7703184">
                  <a:moveTo>
                    <a:pt x="0" y="0"/>
                  </a:moveTo>
                  <a:lnTo>
                    <a:pt x="7703058" y="0"/>
                  </a:lnTo>
                </a:path>
              </a:pathLst>
            </a:custGeom>
            <a:ln w="635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2326" y="2732150"/>
              <a:ext cx="98425" cy="1841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586351" y="3109975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514350" y="0"/>
                  </a:moveTo>
                  <a:lnTo>
                    <a:pt x="454360" y="2082"/>
                  </a:lnTo>
                  <a:lnTo>
                    <a:pt x="396404" y="8173"/>
                  </a:lnTo>
                  <a:lnTo>
                    <a:pt x="340868" y="18042"/>
                  </a:lnTo>
                  <a:lnTo>
                    <a:pt x="288138" y="31456"/>
                  </a:lnTo>
                  <a:lnTo>
                    <a:pt x="238599" y="48182"/>
                  </a:lnTo>
                  <a:lnTo>
                    <a:pt x="192637" y="67990"/>
                  </a:lnTo>
                  <a:lnTo>
                    <a:pt x="150637" y="90646"/>
                  </a:lnTo>
                  <a:lnTo>
                    <a:pt x="112987" y="115918"/>
                  </a:lnTo>
                  <a:lnTo>
                    <a:pt x="80070" y="143575"/>
                  </a:lnTo>
                  <a:lnTo>
                    <a:pt x="52273" y="173384"/>
                  </a:lnTo>
                  <a:lnTo>
                    <a:pt x="29982" y="205113"/>
                  </a:lnTo>
                  <a:lnTo>
                    <a:pt x="3459" y="273402"/>
                  </a:lnTo>
                  <a:lnTo>
                    <a:pt x="0" y="309499"/>
                  </a:lnTo>
                  <a:lnTo>
                    <a:pt x="3459" y="345596"/>
                  </a:lnTo>
                  <a:lnTo>
                    <a:pt x="29982" y="413899"/>
                  </a:lnTo>
                  <a:lnTo>
                    <a:pt x="52273" y="445638"/>
                  </a:lnTo>
                  <a:lnTo>
                    <a:pt x="80070" y="475459"/>
                  </a:lnTo>
                  <a:lnTo>
                    <a:pt x="112987" y="503129"/>
                  </a:lnTo>
                  <a:lnTo>
                    <a:pt x="150637" y="528415"/>
                  </a:lnTo>
                  <a:lnTo>
                    <a:pt x="192637" y="551084"/>
                  </a:lnTo>
                  <a:lnTo>
                    <a:pt x="238599" y="570905"/>
                  </a:lnTo>
                  <a:lnTo>
                    <a:pt x="288138" y="587643"/>
                  </a:lnTo>
                  <a:lnTo>
                    <a:pt x="340868" y="601067"/>
                  </a:lnTo>
                  <a:lnTo>
                    <a:pt x="396404" y="610944"/>
                  </a:lnTo>
                  <a:lnTo>
                    <a:pt x="454360" y="617041"/>
                  </a:lnTo>
                  <a:lnTo>
                    <a:pt x="514350" y="619125"/>
                  </a:lnTo>
                  <a:lnTo>
                    <a:pt x="574316" y="617041"/>
                  </a:lnTo>
                  <a:lnTo>
                    <a:pt x="632255" y="610944"/>
                  </a:lnTo>
                  <a:lnTo>
                    <a:pt x="687781" y="601067"/>
                  </a:lnTo>
                  <a:lnTo>
                    <a:pt x="740506" y="587643"/>
                  </a:lnTo>
                  <a:lnTo>
                    <a:pt x="790044" y="570905"/>
                  </a:lnTo>
                  <a:lnTo>
                    <a:pt x="836009" y="551084"/>
                  </a:lnTo>
                  <a:lnTo>
                    <a:pt x="878014" y="528415"/>
                  </a:lnTo>
                  <a:lnTo>
                    <a:pt x="915672" y="503129"/>
                  </a:lnTo>
                  <a:lnTo>
                    <a:pt x="948598" y="475459"/>
                  </a:lnTo>
                  <a:lnTo>
                    <a:pt x="976404" y="445638"/>
                  </a:lnTo>
                  <a:lnTo>
                    <a:pt x="998703" y="413899"/>
                  </a:lnTo>
                  <a:lnTo>
                    <a:pt x="1025238" y="345596"/>
                  </a:lnTo>
                  <a:lnTo>
                    <a:pt x="1028700" y="309499"/>
                  </a:lnTo>
                  <a:lnTo>
                    <a:pt x="1025238" y="273402"/>
                  </a:lnTo>
                  <a:lnTo>
                    <a:pt x="998703" y="205113"/>
                  </a:lnTo>
                  <a:lnTo>
                    <a:pt x="976404" y="173384"/>
                  </a:lnTo>
                  <a:lnTo>
                    <a:pt x="948598" y="143575"/>
                  </a:lnTo>
                  <a:lnTo>
                    <a:pt x="915672" y="115918"/>
                  </a:lnTo>
                  <a:lnTo>
                    <a:pt x="878014" y="90646"/>
                  </a:lnTo>
                  <a:lnTo>
                    <a:pt x="836009" y="67990"/>
                  </a:lnTo>
                  <a:lnTo>
                    <a:pt x="790044" y="48182"/>
                  </a:lnTo>
                  <a:lnTo>
                    <a:pt x="740506" y="31456"/>
                  </a:lnTo>
                  <a:lnTo>
                    <a:pt x="687781" y="18042"/>
                  </a:lnTo>
                  <a:lnTo>
                    <a:pt x="632255" y="8173"/>
                  </a:lnTo>
                  <a:lnTo>
                    <a:pt x="574316" y="208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3856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586351" y="3109975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0" y="309499"/>
                  </a:moveTo>
                  <a:lnTo>
                    <a:pt x="13582" y="238530"/>
                  </a:lnTo>
                  <a:lnTo>
                    <a:pt x="52273" y="173384"/>
                  </a:lnTo>
                  <a:lnTo>
                    <a:pt x="80070" y="143575"/>
                  </a:lnTo>
                  <a:lnTo>
                    <a:pt x="112987" y="115918"/>
                  </a:lnTo>
                  <a:lnTo>
                    <a:pt x="150637" y="90646"/>
                  </a:lnTo>
                  <a:lnTo>
                    <a:pt x="192637" y="67990"/>
                  </a:lnTo>
                  <a:lnTo>
                    <a:pt x="238599" y="48182"/>
                  </a:lnTo>
                  <a:lnTo>
                    <a:pt x="288138" y="31456"/>
                  </a:lnTo>
                  <a:lnTo>
                    <a:pt x="340868" y="18042"/>
                  </a:lnTo>
                  <a:lnTo>
                    <a:pt x="396404" y="8173"/>
                  </a:lnTo>
                  <a:lnTo>
                    <a:pt x="454360" y="2082"/>
                  </a:lnTo>
                  <a:lnTo>
                    <a:pt x="514350" y="0"/>
                  </a:lnTo>
                  <a:lnTo>
                    <a:pt x="574316" y="2082"/>
                  </a:lnTo>
                  <a:lnTo>
                    <a:pt x="632255" y="8173"/>
                  </a:lnTo>
                  <a:lnTo>
                    <a:pt x="687781" y="18042"/>
                  </a:lnTo>
                  <a:lnTo>
                    <a:pt x="740506" y="31456"/>
                  </a:lnTo>
                  <a:lnTo>
                    <a:pt x="790044" y="48182"/>
                  </a:lnTo>
                  <a:lnTo>
                    <a:pt x="836009" y="67990"/>
                  </a:lnTo>
                  <a:lnTo>
                    <a:pt x="878014" y="90646"/>
                  </a:lnTo>
                  <a:lnTo>
                    <a:pt x="915672" y="115918"/>
                  </a:lnTo>
                  <a:lnTo>
                    <a:pt x="948598" y="143575"/>
                  </a:lnTo>
                  <a:lnTo>
                    <a:pt x="976404" y="173384"/>
                  </a:lnTo>
                  <a:lnTo>
                    <a:pt x="998703" y="205113"/>
                  </a:lnTo>
                  <a:lnTo>
                    <a:pt x="1025238" y="273402"/>
                  </a:lnTo>
                  <a:lnTo>
                    <a:pt x="1028700" y="309499"/>
                  </a:lnTo>
                  <a:lnTo>
                    <a:pt x="1025238" y="345596"/>
                  </a:lnTo>
                  <a:lnTo>
                    <a:pt x="998703" y="413899"/>
                  </a:lnTo>
                  <a:lnTo>
                    <a:pt x="976404" y="445638"/>
                  </a:lnTo>
                  <a:lnTo>
                    <a:pt x="948598" y="475459"/>
                  </a:lnTo>
                  <a:lnTo>
                    <a:pt x="915672" y="503129"/>
                  </a:lnTo>
                  <a:lnTo>
                    <a:pt x="878014" y="528415"/>
                  </a:lnTo>
                  <a:lnTo>
                    <a:pt x="836009" y="551084"/>
                  </a:lnTo>
                  <a:lnTo>
                    <a:pt x="790044" y="570905"/>
                  </a:lnTo>
                  <a:lnTo>
                    <a:pt x="740506" y="587643"/>
                  </a:lnTo>
                  <a:lnTo>
                    <a:pt x="687781" y="601067"/>
                  </a:lnTo>
                  <a:lnTo>
                    <a:pt x="632255" y="610944"/>
                  </a:lnTo>
                  <a:lnTo>
                    <a:pt x="574316" y="617041"/>
                  </a:lnTo>
                  <a:lnTo>
                    <a:pt x="514350" y="619125"/>
                  </a:lnTo>
                  <a:lnTo>
                    <a:pt x="454360" y="617041"/>
                  </a:lnTo>
                  <a:lnTo>
                    <a:pt x="396404" y="610944"/>
                  </a:lnTo>
                  <a:lnTo>
                    <a:pt x="340868" y="601067"/>
                  </a:lnTo>
                  <a:lnTo>
                    <a:pt x="288138" y="587643"/>
                  </a:lnTo>
                  <a:lnTo>
                    <a:pt x="238599" y="570905"/>
                  </a:lnTo>
                  <a:lnTo>
                    <a:pt x="192637" y="551084"/>
                  </a:lnTo>
                  <a:lnTo>
                    <a:pt x="150637" y="528415"/>
                  </a:lnTo>
                  <a:lnTo>
                    <a:pt x="112987" y="503129"/>
                  </a:lnTo>
                  <a:lnTo>
                    <a:pt x="80070" y="475459"/>
                  </a:lnTo>
                  <a:lnTo>
                    <a:pt x="52273" y="445638"/>
                  </a:lnTo>
                  <a:lnTo>
                    <a:pt x="29982" y="413899"/>
                  </a:lnTo>
                  <a:lnTo>
                    <a:pt x="3459" y="345596"/>
                  </a:lnTo>
                  <a:lnTo>
                    <a:pt x="0" y="3094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904740" y="3174428"/>
            <a:ext cx="3879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25" dirty="0">
                <a:solidFill>
                  <a:srgbClr val="FFFFFF"/>
                </a:solidFill>
                <a:latin typeface="Calibri"/>
                <a:cs typeface="Calibri"/>
              </a:rPr>
              <a:t>03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808601" y="3960876"/>
            <a:ext cx="7176770" cy="2212975"/>
            <a:chOff x="4808601" y="3960876"/>
            <a:chExt cx="7176770" cy="2212975"/>
          </a:xfrm>
        </p:grpSpPr>
        <p:sp>
          <p:nvSpPr>
            <p:cNvPr id="26" name="object 26"/>
            <p:cNvSpPr/>
            <p:nvPr/>
          </p:nvSpPr>
          <p:spPr>
            <a:xfrm>
              <a:off x="4957826" y="4024376"/>
              <a:ext cx="7027545" cy="0"/>
            </a:xfrm>
            <a:custGeom>
              <a:avLst/>
              <a:gdLst/>
              <a:ahLst/>
              <a:cxnLst/>
              <a:rect l="l" t="t" r="r" b="b"/>
              <a:pathLst>
                <a:path w="7027545">
                  <a:moveTo>
                    <a:pt x="0" y="0"/>
                  </a:moveTo>
                  <a:lnTo>
                    <a:pt x="7027291" y="0"/>
                  </a:lnTo>
                </a:path>
              </a:pathLst>
            </a:custGeom>
            <a:ln w="6350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8601" y="3960876"/>
              <a:ext cx="136525" cy="1270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462651" y="4310126"/>
              <a:ext cx="1019175" cy="628650"/>
            </a:xfrm>
            <a:custGeom>
              <a:avLst/>
              <a:gdLst/>
              <a:ahLst/>
              <a:cxnLst/>
              <a:rect l="l" t="t" r="r" b="b"/>
              <a:pathLst>
                <a:path w="1019175" h="628650">
                  <a:moveTo>
                    <a:pt x="509524" y="0"/>
                  </a:moveTo>
                  <a:lnTo>
                    <a:pt x="450097" y="2114"/>
                  </a:lnTo>
                  <a:lnTo>
                    <a:pt x="392685" y="8300"/>
                  </a:lnTo>
                  <a:lnTo>
                    <a:pt x="337670" y="18323"/>
                  </a:lnTo>
                  <a:lnTo>
                    <a:pt x="285435" y="31946"/>
                  </a:lnTo>
                  <a:lnTo>
                    <a:pt x="236361" y="48933"/>
                  </a:lnTo>
                  <a:lnTo>
                    <a:pt x="190830" y="69049"/>
                  </a:lnTo>
                  <a:lnTo>
                    <a:pt x="149225" y="92059"/>
                  </a:lnTo>
                  <a:lnTo>
                    <a:pt x="111927" y="117725"/>
                  </a:lnTo>
                  <a:lnTo>
                    <a:pt x="79319" y="145813"/>
                  </a:lnTo>
                  <a:lnTo>
                    <a:pt x="51783" y="176087"/>
                  </a:lnTo>
                  <a:lnTo>
                    <a:pt x="29701" y="208311"/>
                  </a:lnTo>
                  <a:lnTo>
                    <a:pt x="3427" y="277665"/>
                  </a:lnTo>
                  <a:lnTo>
                    <a:pt x="0" y="314325"/>
                  </a:lnTo>
                  <a:lnTo>
                    <a:pt x="3427" y="350960"/>
                  </a:lnTo>
                  <a:lnTo>
                    <a:pt x="29701" y="420288"/>
                  </a:lnTo>
                  <a:lnTo>
                    <a:pt x="51783" y="452506"/>
                  </a:lnTo>
                  <a:lnTo>
                    <a:pt x="79319" y="482780"/>
                  </a:lnTo>
                  <a:lnTo>
                    <a:pt x="111927" y="510871"/>
                  </a:lnTo>
                  <a:lnTo>
                    <a:pt x="149224" y="536543"/>
                  </a:lnTo>
                  <a:lnTo>
                    <a:pt x="190830" y="559560"/>
                  </a:lnTo>
                  <a:lnTo>
                    <a:pt x="236361" y="579685"/>
                  </a:lnTo>
                  <a:lnTo>
                    <a:pt x="285435" y="596681"/>
                  </a:lnTo>
                  <a:lnTo>
                    <a:pt x="337670" y="610312"/>
                  </a:lnTo>
                  <a:lnTo>
                    <a:pt x="392685" y="620342"/>
                  </a:lnTo>
                  <a:lnTo>
                    <a:pt x="450097" y="626533"/>
                  </a:lnTo>
                  <a:lnTo>
                    <a:pt x="509524" y="628650"/>
                  </a:lnTo>
                  <a:lnTo>
                    <a:pt x="568952" y="626533"/>
                  </a:lnTo>
                  <a:lnTo>
                    <a:pt x="626369" y="620342"/>
                  </a:lnTo>
                  <a:lnTo>
                    <a:pt x="681392" y="610312"/>
                  </a:lnTo>
                  <a:lnTo>
                    <a:pt x="733637" y="596681"/>
                  </a:lnTo>
                  <a:lnTo>
                    <a:pt x="782723" y="579685"/>
                  </a:lnTo>
                  <a:lnTo>
                    <a:pt x="828267" y="559560"/>
                  </a:lnTo>
                  <a:lnTo>
                    <a:pt x="869886" y="536543"/>
                  </a:lnTo>
                  <a:lnTo>
                    <a:pt x="907197" y="510871"/>
                  </a:lnTo>
                  <a:lnTo>
                    <a:pt x="939818" y="482780"/>
                  </a:lnTo>
                  <a:lnTo>
                    <a:pt x="967366" y="452506"/>
                  </a:lnTo>
                  <a:lnTo>
                    <a:pt x="989458" y="420288"/>
                  </a:lnTo>
                  <a:lnTo>
                    <a:pt x="1015745" y="350960"/>
                  </a:lnTo>
                  <a:lnTo>
                    <a:pt x="1019175" y="314325"/>
                  </a:lnTo>
                  <a:lnTo>
                    <a:pt x="1015745" y="277665"/>
                  </a:lnTo>
                  <a:lnTo>
                    <a:pt x="989458" y="208311"/>
                  </a:lnTo>
                  <a:lnTo>
                    <a:pt x="967366" y="176087"/>
                  </a:lnTo>
                  <a:lnTo>
                    <a:pt x="939818" y="145813"/>
                  </a:lnTo>
                  <a:lnTo>
                    <a:pt x="907197" y="117725"/>
                  </a:lnTo>
                  <a:lnTo>
                    <a:pt x="869886" y="92059"/>
                  </a:lnTo>
                  <a:lnTo>
                    <a:pt x="828267" y="69049"/>
                  </a:lnTo>
                  <a:lnTo>
                    <a:pt x="782723" y="48933"/>
                  </a:lnTo>
                  <a:lnTo>
                    <a:pt x="733637" y="31946"/>
                  </a:lnTo>
                  <a:lnTo>
                    <a:pt x="681392" y="18323"/>
                  </a:lnTo>
                  <a:lnTo>
                    <a:pt x="626369" y="8300"/>
                  </a:lnTo>
                  <a:lnTo>
                    <a:pt x="568952" y="2114"/>
                  </a:lnTo>
                  <a:lnTo>
                    <a:pt x="509524" y="0"/>
                  </a:lnTo>
                  <a:close/>
                </a:path>
              </a:pathLst>
            </a:custGeom>
            <a:solidFill>
              <a:srgbClr val="BE9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62651" y="4310126"/>
              <a:ext cx="1019175" cy="628650"/>
            </a:xfrm>
            <a:custGeom>
              <a:avLst/>
              <a:gdLst/>
              <a:ahLst/>
              <a:cxnLst/>
              <a:rect l="l" t="t" r="r" b="b"/>
              <a:pathLst>
                <a:path w="1019175" h="628650">
                  <a:moveTo>
                    <a:pt x="0" y="314325"/>
                  </a:moveTo>
                  <a:lnTo>
                    <a:pt x="13455" y="242249"/>
                  </a:lnTo>
                  <a:lnTo>
                    <a:pt x="51783" y="176087"/>
                  </a:lnTo>
                  <a:lnTo>
                    <a:pt x="79319" y="145813"/>
                  </a:lnTo>
                  <a:lnTo>
                    <a:pt x="111927" y="117725"/>
                  </a:lnTo>
                  <a:lnTo>
                    <a:pt x="149225" y="92059"/>
                  </a:lnTo>
                  <a:lnTo>
                    <a:pt x="190830" y="69049"/>
                  </a:lnTo>
                  <a:lnTo>
                    <a:pt x="236361" y="48933"/>
                  </a:lnTo>
                  <a:lnTo>
                    <a:pt x="285435" y="31946"/>
                  </a:lnTo>
                  <a:lnTo>
                    <a:pt x="337670" y="18323"/>
                  </a:lnTo>
                  <a:lnTo>
                    <a:pt x="392685" y="8300"/>
                  </a:lnTo>
                  <a:lnTo>
                    <a:pt x="450097" y="2114"/>
                  </a:lnTo>
                  <a:lnTo>
                    <a:pt x="509524" y="0"/>
                  </a:lnTo>
                  <a:lnTo>
                    <a:pt x="568952" y="2114"/>
                  </a:lnTo>
                  <a:lnTo>
                    <a:pt x="626369" y="8300"/>
                  </a:lnTo>
                  <a:lnTo>
                    <a:pt x="681392" y="18323"/>
                  </a:lnTo>
                  <a:lnTo>
                    <a:pt x="733637" y="31946"/>
                  </a:lnTo>
                  <a:lnTo>
                    <a:pt x="782723" y="48933"/>
                  </a:lnTo>
                  <a:lnTo>
                    <a:pt x="828267" y="69049"/>
                  </a:lnTo>
                  <a:lnTo>
                    <a:pt x="869886" y="92059"/>
                  </a:lnTo>
                  <a:lnTo>
                    <a:pt x="907197" y="117725"/>
                  </a:lnTo>
                  <a:lnTo>
                    <a:pt x="939818" y="145813"/>
                  </a:lnTo>
                  <a:lnTo>
                    <a:pt x="967366" y="176087"/>
                  </a:lnTo>
                  <a:lnTo>
                    <a:pt x="989458" y="208311"/>
                  </a:lnTo>
                  <a:lnTo>
                    <a:pt x="1015745" y="277665"/>
                  </a:lnTo>
                  <a:lnTo>
                    <a:pt x="1019175" y="314325"/>
                  </a:lnTo>
                  <a:lnTo>
                    <a:pt x="1015745" y="350960"/>
                  </a:lnTo>
                  <a:lnTo>
                    <a:pt x="989458" y="420288"/>
                  </a:lnTo>
                  <a:lnTo>
                    <a:pt x="967366" y="452506"/>
                  </a:lnTo>
                  <a:lnTo>
                    <a:pt x="939818" y="482780"/>
                  </a:lnTo>
                  <a:lnTo>
                    <a:pt x="907197" y="510871"/>
                  </a:lnTo>
                  <a:lnTo>
                    <a:pt x="869886" y="536543"/>
                  </a:lnTo>
                  <a:lnTo>
                    <a:pt x="828267" y="559560"/>
                  </a:lnTo>
                  <a:lnTo>
                    <a:pt x="782723" y="579685"/>
                  </a:lnTo>
                  <a:lnTo>
                    <a:pt x="733637" y="596681"/>
                  </a:lnTo>
                  <a:lnTo>
                    <a:pt x="681392" y="610312"/>
                  </a:lnTo>
                  <a:lnTo>
                    <a:pt x="626369" y="620342"/>
                  </a:lnTo>
                  <a:lnTo>
                    <a:pt x="568952" y="626533"/>
                  </a:lnTo>
                  <a:lnTo>
                    <a:pt x="509524" y="628650"/>
                  </a:lnTo>
                  <a:lnTo>
                    <a:pt x="450097" y="626533"/>
                  </a:lnTo>
                  <a:lnTo>
                    <a:pt x="392685" y="620342"/>
                  </a:lnTo>
                  <a:lnTo>
                    <a:pt x="337670" y="610312"/>
                  </a:lnTo>
                  <a:lnTo>
                    <a:pt x="285435" y="596681"/>
                  </a:lnTo>
                  <a:lnTo>
                    <a:pt x="236361" y="579685"/>
                  </a:lnTo>
                  <a:lnTo>
                    <a:pt x="190830" y="559560"/>
                  </a:lnTo>
                  <a:lnTo>
                    <a:pt x="149224" y="536543"/>
                  </a:lnTo>
                  <a:lnTo>
                    <a:pt x="111927" y="510871"/>
                  </a:lnTo>
                  <a:lnTo>
                    <a:pt x="79319" y="482780"/>
                  </a:lnTo>
                  <a:lnTo>
                    <a:pt x="51783" y="452506"/>
                  </a:lnTo>
                  <a:lnTo>
                    <a:pt x="29701" y="420288"/>
                  </a:lnTo>
                  <a:lnTo>
                    <a:pt x="3427" y="350960"/>
                  </a:lnTo>
                  <a:lnTo>
                    <a:pt x="0" y="314325"/>
                  </a:lnTo>
                  <a:close/>
                </a:path>
              </a:pathLst>
            </a:custGeom>
            <a:ln w="12700">
              <a:solidFill>
                <a:srgbClr val="FFD9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67476" y="5138801"/>
              <a:ext cx="5991860" cy="0"/>
            </a:xfrm>
            <a:custGeom>
              <a:avLst/>
              <a:gdLst/>
              <a:ahLst/>
              <a:cxnLst/>
              <a:rect l="l" t="t" r="r" b="b"/>
              <a:pathLst>
                <a:path w="5991859">
                  <a:moveTo>
                    <a:pt x="0" y="0"/>
                  </a:moveTo>
                  <a:lnTo>
                    <a:pt x="5991479" y="0"/>
                  </a:lnTo>
                </a:path>
              </a:pathLst>
            </a:custGeom>
            <a:ln w="6350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27776" y="5113401"/>
              <a:ext cx="146050" cy="1174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72301" y="5548376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514350" y="0"/>
                  </a:moveTo>
                  <a:lnTo>
                    <a:pt x="454360" y="2081"/>
                  </a:lnTo>
                  <a:lnTo>
                    <a:pt x="396404" y="8172"/>
                  </a:lnTo>
                  <a:lnTo>
                    <a:pt x="340868" y="18039"/>
                  </a:lnTo>
                  <a:lnTo>
                    <a:pt x="288138" y="31451"/>
                  </a:lnTo>
                  <a:lnTo>
                    <a:pt x="238599" y="48176"/>
                  </a:lnTo>
                  <a:lnTo>
                    <a:pt x="192637" y="67982"/>
                  </a:lnTo>
                  <a:lnTo>
                    <a:pt x="150637" y="90636"/>
                  </a:lnTo>
                  <a:lnTo>
                    <a:pt x="112987" y="115908"/>
                  </a:lnTo>
                  <a:lnTo>
                    <a:pt x="80070" y="143564"/>
                  </a:lnTo>
                  <a:lnTo>
                    <a:pt x="52273" y="173373"/>
                  </a:lnTo>
                  <a:lnTo>
                    <a:pt x="29982" y="205103"/>
                  </a:lnTo>
                  <a:lnTo>
                    <a:pt x="3459" y="273398"/>
                  </a:lnTo>
                  <a:lnTo>
                    <a:pt x="0" y="309499"/>
                  </a:lnTo>
                  <a:lnTo>
                    <a:pt x="3459" y="345600"/>
                  </a:lnTo>
                  <a:lnTo>
                    <a:pt x="29982" y="413901"/>
                  </a:lnTo>
                  <a:lnTo>
                    <a:pt x="52273" y="445637"/>
                  </a:lnTo>
                  <a:lnTo>
                    <a:pt x="80070" y="475452"/>
                  </a:lnTo>
                  <a:lnTo>
                    <a:pt x="112987" y="503114"/>
                  </a:lnTo>
                  <a:lnTo>
                    <a:pt x="150637" y="528393"/>
                  </a:lnTo>
                  <a:lnTo>
                    <a:pt x="192637" y="551054"/>
                  </a:lnTo>
                  <a:lnTo>
                    <a:pt x="238599" y="570866"/>
                  </a:lnTo>
                  <a:lnTo>
                    <a:pt x="288138" y="587597"/>
                  </a:lnTo>
                  <a:lnTo>
                    <a:pt x="340868" y="601014"/>
                  </a:lnTo>
                  <a:lnTo>
                    <a:pt x="396404" y="610885"/>
                  </a:lnTo>
                  <a:lnTo>
                    <a:pt x="454360" y="616978"/>
                  </a:lnTo>
                  <a:lnTo>
                    <a:pt x="514350" y="619061"/>
                  </a:lnTo>
                  <a:lnTo>
                    <a:pt x="574316" y="616978"/>
                  </a:lnTo>
                  <a:lnTo>
                    <a:pt x="632255" y="610885"/>
                  </a:lnTo>
                  <a:lnTo>
                    <a:pt x="687781" y="601014"/>
                  </a:lnTo>
                  <a:lnTo>
                    <a:pt x="740506" y="587597"/>
                  </a:lnTo>
                  <a:lnTo>
                    <a:pt x="790044" y="570866"/>
                  </a:lnTo>
                  <a:lnTo>
                    <a:pt x="836009" y="551054"/>
                  </a:lnTo>
                  <a:lnTo>
                    <a:pt x="878014" y="528393"/>
                  </a:lnTo>
                  <a:lnTo>
                    <a:pt x="915672" y="503114"/>
                  </a:lnTo>
                  <a:lnTo>
                    <a:pt x="948598" y="475452"/>
                  </a:lnTo>
                  <a:lnTo>
                    <a:pt x="976404" y="445637"/>
                  </a:lnTo>
                  <a:lnTo>
                    <a:pt x="998703" y="413901"/>
                  </a:lnTo>
                  <a:lnTo>
                    <a:pt x="1025238" y="345600"/>
                  </a:lnTo>
                  <a:lnTo>
                    <a:pt x="1028700" y="309499"/>
                  </a:lnTo>
                  <a:lnTo>
                    <a:pt x="1025238" y="273398"/>
                  </a:lnTo>
                  <a:lnTo>
                    <a:pt x="998703" y="205103"/>
                  </a:lnTo>
                  <a:lnTo>
                    <a:pt x="976404" y="173373"/>
                  </a:lnTo>
                  <a:lnTo>
                    <a:pt x="948598" y="143564"/>
                  </a:lnTo>
                  <a:lnTo>
                    <a:pt x="915672" y="115908"/>
                  </a:lnTo>
                  <a:lnTo>
                    <a:pt x="878014" y="90636"/>
                  </a:lnTo>
                  <a:lnTo>
                    <a:pt x="836009" y="67982"/>
                  </a:lnTo>
                  <a:lnTo>
                    <a:pt x="790044" y="48176"/>
                  </a:lnTo>
                  <a:lnTo>
                    <a:pt x="740506" y="31451"/>
                  </a:lnTo>
                  <a:lnTo>
                    <a:pt x="687781" y="18039"/>
                  </a:lnTo>
                  <a:lnTo>
                    <a:pt x="632255" y="8172"/>
                  </a:lnTo>
                  <a:lnTo>
                    <a:pt x="574316" y="2081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72301" y="5548376"/>
              <a:ext cx="1028700" cy="619125"/>
            </a:xfrm>
            <a:custGeom>
              <a:avLst/>
              <a:gdLst/>
              <a:ahLst/>
              <a:cxnLst/>
              <a:rect l="l" t="t" r="r" b="b"/>
              <a:pathLst>
                <a:path w="1028700" h="619125">
                  <a:moveTo>
                    <a:pt x="0" y="309499"/>
                  </a:moveTo>
                  <a:lnTo>
                    <a:pt x="13582" y="238522"/>
                  </a:lnTo>
                  <a:lnTo>
                    <a:pt x="52273" y="173373"/>
                  </a:lnTo>
                  <a:lnTo>
                    <a:pt x="80070" y="143564"/>
                  </a:lnTo>
                  <a:lnTo>
                    <a:pt x="112987" y="115908"/>
                  </a:lnTo>
                  <a:lnTo>
                    <a:pt x="150637" y="90636"/>
                  </a:lnTo>
                  <a:lnTo>
                    <a:pt x="192637" y="67982"/>
                  </a:lnTo>
                  <a:lnTo>
                    <a:pt x="238599" y="48176"/>
                  </a:lnTo>
                  <a:lnTo>
                    <a:pt x="288138" y="31451"/>
                  </a:lnTo>
                  <a:lnTo>
                    <a:pt x="340868" y="18039"/>
                  </a:lnTo>
                  <a:lnTo>
                    <a:pt x="396404" y="8172"/>
                  </a:lnTo>
                  <a:lnTo>
                    <a:pt x="454360" y="2081"/>
                  </a:lnTo>
                  <a:lnTo>
                    <a:pt x="514350" y="0"/>
                  </a:lnTo>
                  <a:lnTo>
                    <a:pt x="574316" y="2081"/>
                  </a:lnTo>
                  <a:lnTo>
                    <a:pt x="632255" y="8172"/>
                  </a:lnTo>
                  <a:lnTo>
                    <a:pt x="687781" y="18039"/>
                  </a:lnTo>
                  <a:lnTo>
                    <a:pt x="740506" y="31451"/>
                  </a:lnTo>
                  <a:lnTo>
                    <a:pt x="790044" y="48176"/>
                  </a:lnTo>
                  <a:lnTo>
                    <a:pt x="836009" y="67982"/>
                  </a:lnTo>
                  <a:lnTo>
                    <a:pt x="878014" y="90636"/>
                  </a:lnTo>
                  <a:lnTo>
                    <a:pt x="915672" y="115908"/>
                  </a:lnTo>
                  <a:lnTo>
                    <a:pt x="948598" y="143564"/>
                  </a:lnTo>
                  <a:lnTo>
                    <a:pt x="976404" y="173373"/>
                  </a:lnTo>
                  <a:lnTo>
                    <a:pt x="998703" y="205103"/>
                  </a:lnTo>
                  <a:lnTo>
                    <a:pt x="1025238" y="273398"/>
                  </a:lnTo>
                  <a:lnTo>
                    <a:pt x="1028700" y="309499"/>
                  </a:lnTo>
                  <a:lnTo>
                    <a:pt x="1025238" y="345600"/>
                  </a:lnTo>
                  <a:lnTo>
                    <a:pt x="998703" y="413901"/>
                  </a:lnTo>
                  <a:lnTo>
                    <a:pt x="976404" y="445637"/>
                  </a:lnTo>
                  <a:lnTo>
                    <a:pt x="948598" y="475452"/>
                  </a:lnTo>
                  <a:lnTo>
                    <a:pt x="915672" y="503114"/>
                  </a:lnTo>
                  <a:lnTo>
                    <a:pt x="878014" y="528393"/>
                  </a:lnTo>
                  <a:lnTo>
                    <a:pt x="836009" y="551054"/>
                  </a:lnTo>
                  <a:lnTo>
                    <a:pt x="790044" y="570866"/>
                  </a:lnTo>
                  <a:lnTo>
                    <a:pt x="740506" y="587597"/>
                  </a:lnTo>
                  <a:lnTo>
                    <a:pt x="687781" y="601014"/>
                  </a:lnTo>
                  <a:lnTo>
                    <a:pt x="632255" y="610885"/>
                  </a:lnTo>
                  <a:lnTo>
                    <a:pt x="574316" y="616978"/>
                  </a:lnTo>
                  <a:lnTo>
                    <a:pt x="514350" y="619061"/>
                  </a:lnTo>
                  <a:lnTo>
                    <a:pt x="454360" y="616978"/>
                  </a:lnTo>
                  <a:lnTo>
                    <a:pt x="396404" y="610885"/>
                  </a:lnTo>
                  <a:lnTo>
                    <a:pt x="340868" y="601014"/>
                  </a:lnTo>
                  <a:lnTo>
                    <a:pt x="288138" y="587597"/>
                  </a:lnTo>
                  <a:lnTo>
                    <a:pt x="238599" y="570866"/>
                  </a:lnTo>
                  <a:lnTo>
                    <a:pt x="192637" y="551054"/>
                  </a:lnTo>
                  <a:lnTo>
                    <a:pt x="150637" y="528393"/>
                  </a:lnTo>
                  <a:lnTo>
                    <a:pt x="112987" y="503114"/>
                  </a:lnTo>
                  <a:lnTo>
                    <a:pt x="80070" y="475452"/>
                  </a:lnTo>
                  <a:lnTo>
                    <a:pt x="52273" y="445637"/>
                  </a:lnTo>
                  <a:lnTo>
                    <a:pt x="29982" y="413901"/>
                  </a:lnTo>
                  <a:lnTo>
                    <a:pt x="3459" y="345600"/>
                  </a:lnTo>
                  <a:lnTo>
                    <a:pt x="0" y="309499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789801" y="5614987"/>
            <a:ext cx="3879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spc="-25" dirty="0">
                <a:solidFill>
                  <a:srgbClr val="FFFFFF"/>
                </a:solidFill>
                <a:latin typeface="Calibri"/>
                <a:cs typeface="Calibri"/>
              </a:rPr>
              <a:t>05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305300" y="606424"/>
            <a:ext cx="23241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0" spc="-10" dirty="0">
                <a:solidFill>
                  <a:srgbClr val="001F5F"/>
                </a:solidFill>
                <a:latin typeface="Calibri"/>
                <a:cs typeface="Calibri"/>
              </a:rPr>
              <a:t>Introduction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43704" y="1858010"/>
            <a:ext cx="286258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75055" algn="l"/>
              </a:tabLst>
            </a:pPr>
            <a:r>
              <a:rPr sz="2750" b="1" spc="-25" dirty="0">
                <a:solidFill>
                  <a:srgbClr val="FFFFFF"/>
                </a:solidFill>
                <a:latin typeface="Calibri"/>
                <a:cs typeface="Calibri"/>
              </a:rPr>
              <a:t>02</a:t>
            </a:r>
            <a:r>
              <a:rPr sz="275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C55A11"/>
                </a:solidFill>
                <a:latin typeface="Calibri"/>
                <a:cs typeface="Calibri"/>
              </a:rPr>
              <a:t>Overview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16371" y="3057779"/>
            <a:ext cx="88074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5" dirty="0">
                <a:solidFill>
                  <a:srgbClr val="385622"/>
                </a:solidFill>
                <a:latin typeface="Calibri"/>
                <a:cs typeface="Calibri"/>
              </a:rPr>
              <a:t>KPI’s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73801" y="4277614"/>
            <a:ext cx="628840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2650" algn="l"/>
              </a:tabLst>
            </a:pPr>
            <a:r>
              <a:rPr sz="2750" b="1" spc="-25" dirty="0">
                <a:solidFill>
                  <a:srgbClr val="FFFFFF"/>
                </a:solidFill>
                <a:latin typeface="Calibri"/>
                <a:cs typeface="Calibri"/>
              </a:rPr>
              <a:t>04</a:t>
            </a:r>
            <a:r>
              <a:rPr sz="275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3600" dirty="0">
                <a:solidFill>
                  <a:srgbClr val="BE9000"/>
                </a:solidFill>
                <a:latin typeface="Calibri"/>
                <a:cs typeface="Calibri"/>
              </a:rPr>
              <a:t>Insights</a:t>
            </a:r>
            <a:r>
              <a:rPr sz="3600" spc="-9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BE9000"/>
                </a:solidFill>
                <a:latin typeface="Calibri"/>
                <a:cs typeface="Calibri"/>
              </a:rPr>
              <a:t>&amp;</a:t>
            </a:r>
            <a:r>
              <a:rPr sz="3600" spc="-90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BE9000"/>
                </a:solidFill>
                <a:latin typeface="Calibri"/>
                <a:cs typeface="Calibri"/>
              </a:rPr>
              <a:t>Recommendations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18501" y="5484495"/>
            <a:ext cx="20485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006FC0"/>
                </a:solidFill>
                <a:latin typeface="Calibri"/>
                <a:cs typeface="Calibri"/>
              </a:rPr>
              <a:t>Conclusion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6115" y="4641151"/>
            <a:ext cx="280606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50" dirty="0">
                <a:solidFill>
                  <a:srgbClr val="E7E6E6"/>
                </a:solidFill>
                <a:latin typeface="Calibri"/>
                <a:cs typeface="Calibri"/>
              </a:rPr>
              <a:t>Summary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67" y="-6350"/>
            <a:ext cx="5859780" cy="6832600"/>
            <a:chOff x="62867" y="-6350"/>
            <a:chExt cx="5859780" cy="683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175" y="4476813"/>
              <a:ext cx="3624326" cy="1452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05400" y="1478054"/>
            <a:ext cx="6400800" cy="22320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400" spc="-95" dirty="0">
                <a:latin typeface="Trebuchet MS"/>
                <a:cs typeface="Trebuchet MS"/>
              </a:rPr>
              <a:t>Overall,</a:t>
            </a:r>
            <a:r>
              <a:rPr sz="2400" spc="-34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regular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monitoring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of</a:t>
            </a:r>
            <a:r>
              <a:rPr sz="2400" spc="-5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customer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reviews,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real- </a:t>
            </a:r>
            <a:r>
              <a:rPr sz="2400" spc="-125" dirty="0">
                <a:latin typeface="Trebuchet MS"/>
                <a:cs typeface="Trebuchet MS"/>
              </a:rPr>
              <a:t>time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tracking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of</a:t>
            </a:r>
            <a:r>
              <a:rPr sz="2400" spc="-7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fleet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performance,</a:t>
            </a:r>
            <a:r>
              <a:rPr sz="2400" spc="-43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together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with </a:t>
            </a:r>
            <a:r>
              <a:rPr sz="2400" spc="-45" dirty="0">
                <a:latin typeface="Trebuchet MS"/>
                <a:cs typeface="Trebuchet MS"/>
              </a:rPr>
              <a:t>proper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shipment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tracking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and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communication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system </a:t>
            </a:r>
            <a:r>
              <a:rPr sz="2400" spc="-114" dirty="0">
                <a:latin typeface="Trebuchet MS"/>
                <a:cs typeface="Trebuchet MS"/>
              </a:rPr>
              <a:t>can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improve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Olist's</a:t>
            </a:r>
            <a:r>
              <a:rPr sz="2400" spc="-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delivery</a:t>
            </a:r>
            <a:r>
              <a:rPr sz="2400" spc="-114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supply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chain </a:t>
            </a:r>
            <a:r>
              <a:rPr sz="2400" spc="-95" dirty="0">
                <a:latin typeface="Trebuchet MS"/>
                <a:cs typeface="Trebuchet MS"/>
              </a:rPr>
              <a:t>performance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and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ensure</a:t>
            </a:r>
            <a:r>
              <a:rPr sz="2400" spc="-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customers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are</a:t>
            </a:r>
            <a:r>
              <a:rPr sz="2400" spc="-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highly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satisfied with</a:t>
            </a:r>
            <a:r>
              <a:rPr sz="2400" spc="-95" dirty="0">
                <a:latin typeface="Trebuchet MS"/>
                <a:cs typeface="Trebuchet MS"/>
              </a:rPr>
              <a:t> the</a:t>
            </a:r>
            <a:r>
              <a:rPr sz="2400" spc="-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service.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155" y="4641151"/>
            <a:ext cx="320929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45" dirty="0">
                <a:solidFill>
                  <a:srgbClr val="E7E6E6"/>
                </a:solidFill>
                <a:latin typeface="Calibri"/>
                <a:cs typeface="Calibri"/>
              </a:rPr>
              <a:t>Conclusion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867" y="-6350"/>
            <a:ext cx="5859780" cy="6832600"/>
            <a:chOff x="62867" y="-6350"/>
            <a:chExt cx="5859780" cy="683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25" y="4476813"/>
              <a:ext cx="4024376" cy="1452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00600" y="1066801"/>
            <a:ext cx="6580123" cy="37093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400" spc="10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Olist</a:t>
            </a:r>
            <a:r>
              <a:rPr sz="2400" spc="-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Store</a:t>
            </a:r>
            <a:r>
              <a:rPr sz="2400" spc="-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Analysis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project</a:t>
            </a:r>
            <a:r>
              <a:rPr sz="2400" spc="-1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provides</a:t>
            </a:r>
            <a:r>
              <a:rPr sz="2400" spc="-9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valuable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insights</a:t>
            </a:r>
            <a:r>
              <a:rPr sz="24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into</a:t>
            </a:r>
            <a:r>
              <a:rPr sz="2400" spc="-10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customer</a:t>
            </a:r>
            <a:r>
              <a:rPr sz="2400" spc="-1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behavior</a:t>
            </a:r>
            <a:r>
              <a:rPr sz="2400" spc="-10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400" spc="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payment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statistics.</a:t>
            </a:r>
            <a:r>
              <a:rPr sz="2400" spc="-1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400" spc="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analysis</a:t>
            </a:r>
            <a:r>
              <a:rPr sz="2400" spc="-1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these</a:t>
            </a:r>
            <a:r>
              <a:rPr sz="24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KPIs</a:t>
            </a:r>
            <a:r>
              <a:rPr sz="2400" spc="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helps</a:t>
            </a:r>
            <a:r>
              <a:rPr sz="2400" spc="-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Olist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in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identifying</a:t>
            </a:r>
            <a:r>
              <a:rPr sz="2400" spc="-1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areas</a:t>
            </a:r>
            <a:r>
              <a:rPr sz="2400" spc="-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improvement</a:t>
            </a:r>
            <a:r>
              <a:rPr sz="2400" spc="-1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400" spc="9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creating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targeted</a:t>
            </a:r>
            <a:r>
              <a:rPr sz="2400" spc="-1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marketing</a:t>
            </a:r>
            <a:r>
              <a:rPr sz="2400" spc="-1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campaigns.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As</a:t>
            </a:r>
            <a:r>
              <a:rPr sz="2400" spc="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data</a:t>
            </a:r>
            <a:r>
              <a:rPr sz="2400" spc="-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analyst,</a:t>
            </a:r>
            <a:r>
              <a:rPr sz="2400" spc="-6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232323"/>
                </a:solidFill>
                <a:latin typeface="Calibri"/>
                <a:cs typeface="Calibri"/>
              </a:rPr>
              <a:t>I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have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used</a:t>
            </a:r>
            <a:r>
              <a:rPr sz="2400" spc="-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Excel</a:t>
            </a:r>
            <a:r>
              <a:rPr sz="2400" spc="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400" spc="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Power</a:t>
            </a:r>
            <a:r>
              <a:rPr sz="2400" spc="-1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BI</a:t>
            </a:r>
            <a:r>
              <a:rPr sz="2400" spc="-10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to</a:t>
            </a:r>
            <a:r>
              <a:rPr sz="2400" spc="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clean</a:t>
            </a:r>
            <a:r>
              <a:rPr sz="2400" spc="-1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manipulate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dataset</a:t>
            </a:r>
            <a:r>
              <a:rPr sz="2400" spc="-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4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create</a:t>
            </a:r>
            <a:r>
              <a:rPr sz="2400" spc="-8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meaningful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visualizations.</a:t>
            </a:r>
            <a:r>
              <a:rPr sz="2400" spc="-1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This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project</a:t>
            </a:r>
            <a:r>
              <a:rPr sz="24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serves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as</a:t>
            </a:r>
            <a:r>
              <a:rPr sz="2400" spc="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</a:t>
            </a:r>
            <a:r>
              <a:rPr sz="2400" spc="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great</a:t>
            </a:r>
            <a:r>
              <a:rPr sz="2400" spc="-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example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how</a:t>
            </a:r>
            <a:r>
              <a:rPr sz="24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data</a:t>
            </a:r>
            <a:r>
              <a:rPr sz="2400" spc="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analysis</a:t>
            </a:r>
            <a:r>
              <a:rPr sz="2400" spc="-1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can</a:t>
            </a:r>
            <a:r>
              <a:rPr sz="2400" spc="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help</a:t>
            </a:r>
            <a:r>
              <a:rPr sz="2400" spc="-10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businesses</a:t>
            </a:r>
            <a:r>
              <a:rPr sz="2400" spc="-1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32323"/>
                </a:solidFill>
                <a:latin typeface="Calibri"/>
                <a:cs typeface="Calibri"/>
              </a:rPr>
              <a:t>make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informed</a:t>
            </a:r>
            <a:r>
              <a:rPr sz="24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decisions.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687887" y="2473769"/>
            <a:ext cx="2947035" cy="626745"/>
            <a:chOff x="4687887" y="2473769"/>
            <a:chExt cx="2947035" cy="62674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5825" y="2485961"/>
              <a:ext cx="2938526" cy="61436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2650" y="2478532"/>
              <a:ext cx="2912364" cy="58762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4497" y="2801556"/>
              <a:ext cx="117348" cy="9601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14019" y="2677350"/>
              <a:ext cx="156210" cy="21247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92650" y="2478532"/>
              <a:ext cx="2912745" cy="588010"/>
            </a:xfrm>
            <a:custGeom>
              <a:avLst/>
              <a:gdLst/>
              <a:ahLst/>
              <a:cxnLst/>
              <a:rect l="l" t="t" r="r" b="b"/>
              <a:pathLst>
                <a:path w="2912745" h="588010">
                  <a:moveTo>
                    <a:pt x="2669158" y="142620"/>
                  </a:moveTo>
                  <a:lnTo>
                    <a:pt x="2677414" y="142620"/>
                  </a:lnTo>
                  <a:lnTo>
                    <a:pt x="2684272" y="142875"/>
                  </a:lnTo>
                  <a:lnTo>
                    <a:pt x="2689605" y="143509"/>
                  </a:lnTo>
                  <a:lnTo>
                    <a:pt x="2694940" y="144017"/>
                  </a:lnTo>
                  <a:lnTo>
                    <a:pt x="2711450" y="153796"/>
                  </a:lnTo>
                  <a:lnTo>
                    <a:pt x="2711450" y="156082"/>
                  </a:lnTo>
                  <a:lnTo>
                    <a:pt x="2711450" y="324865"/>
                  </a:lnTo>
                  <a:lnTo>
                    <a:pt x="2716403" y="368934"/>
                  </a:lnTo>
                  <a:lnTo>
                    <a:pt x="2723642" y="381888"/>
                  </a:lnTo>
                  <a:lnTo>
                    <a:pt x="2727705" y="387857"/>
                  </a:lnTo>
                  <a:lnTo>
                    <a:pt x="2733040" y="392429"/>
                  </a:lnTo>
                  <a:lnTo>
                    <a:pt x="2739390" y="395604"/>
                  </a:lnTo>
                  <a:lnTo>
                    <a:pt x="2745740" y="398906"/>
                  </a:lnTo>
                  <a:lnTo>
                    <a:pt x="2753105" y="400430"/>
                  </a:lnTo>
                  <a:lnTo>
                    <a:pt x="2761615" y="400430"/>
                  </a:lnTo>
                  <a:lnTo>
                    <a:pt x="2802237" y="382248"/>
                  </a:lnTo>
                  <a:lnTo>
                    <a:pt x="2828544" y="354583"/>
                  </a:lnTo>
                  <a:lnTo>
                    <a:pt x="2828544" y="156082"/>
                  </a:lnTo>
                  <a:lnTo>
                    <a:pt x="2828544" y="153796"/>
                  </a:lnTo>
                  <a:lnTo>
                    <a:pt x="2850006" y="143509"/>
                  </a:lnTo>
                  <a:lnTo>
                    <a:pt x="2855341" y="142875"/>
                  </a:lnTo>
                  <a:lnTo>
                    <a:pt x="2862199" y="142620"/>
                  </a:lnTo>
                  <a:lnTo>
                    <a:pt x="2870454" y="142620"/>
                  </a:lnTo>
                  <a:lnTo>
                    <a:pt x="2878708" y="142620"/>
                  </a:lnTo>
                  <a:lnTo>
                    <a:pt x="2885567" y="142875"/>
                  </a:lnTo>
                  <a:lnTo>
                    <a:pt x="2890901" y="143509"/>
                  </a:lnTo>
                  <a:lnTo>
                    <a:pt x="2896234" y="144017"/>
                  </a:lnTo>
                  <a:lnTo>
                    <a:pt x="2912364" y="153796"/>
                  </a:lnTo>
                  <a:lnTo>
                    <a:pt x="2912364" y="156082"/>
                  </a:lnTo>
                  <a:lnTo>
                    <a:pt x="2912364" y="454787"/>
                  </a:lnTo>
                  <a:lnTo>
                    <a:pt x="2912364" y="456945"/>
                  </a:lnTo>
                  <a:lnTo>
                    <a:pt x="2911729" y="458977"/>
                  </a:lnTo>
                  <a:lnTo>
                    <a:pt x="2910585" y="460628"/>
                  </a:lnTo>
                  <a:lnTo>
                    <a:pt x="2909570" y="462279"/>
                  </a:lnTo>
                  <a:lnTo>
                    <a:pt x="2893695" y="467232"/>
                  </a:lnTo>
                  <a:lnTo>
                    <a:pt x="2889123" y="467867"/>
                  </a:lnTo>
                  <a:lnTo>
                    <a:pt x="2883407" y="468121"/>
                  </a:lnTo>
                  <a:lnTo>
                    <a:pt x="2876550" y="468121"/>
                  </a:lnTo>
                  <a:lnTo>
                    <a:pt x="2869056" y="468121"/>
                  </a:lnTo>
                  <a:lnTo>
                    <a:pt x="2863088" y="467867"/>
                  </a:lnTo>
                  <a:lnTo>
                    <a:pt x="2858516" y="467232"/>
                  </a:lnTo>
                  <a:lnTo>
                    <a:pt x="2853944" y="466725"/>
                  </a:lnTo>
                  <a:lnTo>
                    <a:pt x="2840354" y="456945"/>
                  </a:lnTo>
                  <a:lnTo>
                    <a:pt x="2840354" y="454787"/>
                  </a:lnTo>
                  <a:lnTo>
                    <a:pt x="2840354" y="420242"/>
                  </a:lnTo>
                  <a:lnTo>
                    <a:pt x="2802671" y="452872"/>
                  </a:lnTo>
                  <a:lnTo>
                    <a:pt x="2763821" y="470487"/>
                  </a:lnTo>
                  <a:lnTo>
                    <a:pt x="2736850" y="473837"/>
                  </a:lnTo>
                  <a:lnTo>
                    <a:pt x="2722040" y="473198"/>
                  </a:lnTo>
                  <a:lnTo>
                    <a:pt x="2675183" y="458303"/>
                  </a:lnTo>
                  <a:lnTo>
                    <a:pt x="2645302" y="427275"/>
                  </a:lnTo>
                  <a:lnTo>
                    <a:pt x="2630429" y="383788"/>
                  </a:lnTo>
                  <a:lnTo>
                    <a:pt x="2627376" y="338835"/>
                  </a:lnTo>
                  <a:lnTo>
                    <a:pt x="2627376" y="156082"/>
                  </a:lnTo>
                  <a:lnTo>
                    <a:pt x="2627376" y="153796"/>
                  </a:lnTo>
                  <a:lnTo>
                    <a:pt x="2648966" y="143509"/>
                  </a:lnTo>
                  <a:lnTo>
                    <a:pt x="2654427" y="142875"/>
                  </a:lnTo>
                  <a:lnTo>
                    <a:pt x="2661157" y="142620"/>
                  </a:lnTo>
                  <a:lnTo>
                    <a:pt x="2669158" y="142620"/>
                  </a:lnTo>
                  <a:close/>
                </a:path>
                <a:path w="2912745" h="588010">
                  <a:moveTo>
                    <a:pt x="1951227" y="142620"/>
                  </a:moveTo>
                  <a:lnTo>
                    <a:pt x="1960879" y="142620"/>
                  </a:lnTo>
                  <a:lnTo>
                    <a:pt x="1968500" y="142747"/>
                  </a:lnTo>
                  <a:lnTo>
                    <a:pt x="1974088" y="143128"/>
                  </a:lnTo>
                  <a:lnTo>
                    <a:pt x="1979549" y="143509"/>
                  </a:lnTo>
                  <a:lnTo>
                    <a:pt x="1983994" y="144271"/>
                  </a:lnTo>
                  <a:lnTo>
                    <a:pt x="1987042" y="145668"/>
                  </a:lnTo>
                  <a:lnTo>
                    <a:pt x="1990217" y="146938"/>
                  </a:lnTo>
                  <a:lnTo>
                    <a:pt x="1998852" y="163702"/>
                  </a:lnTo>
                  <a:lnTo>
                    <a:pt x="2069083" y="363600"/>
                  </a:lnTo>
                  <a:lnTo>
                    <a:pt x="2070100" y="363600"/>
                  </a:lnTo>
                  <a:lnTo>
                    <a:pt x="2134489" y="159765"/>
                  </a:lnTo>
                  <a:lnTo>
                    <a:pt x="2135758" y="153923"/>
                  </a:lnTo>
                  <a:lnTo>
                    <a:pt x="2137536" y="150113"/>
                  </a:lnTo>
                  <a:lnTo>
                    <a:pt x="2175891" y="142620"/>
                  </a:lnTo>
                  <a:lnTo>
                    <a:pt x="2185543" y="142620"/>
                  </a:lnTo>
                  <a:lnTo>
                    <a:pt x="2193544" y="143128"/>
                  </a:lnTo>
                  <a:lnTo>
                    <a:pt x="2199894" y="144017"/>
                  </a:lnTo>
                  <a:lnTo>
                    <a:pt x="2206244" y="144906"/>
                  </a:lnTo>
                  <a:lnTo>
                    <a:pt x="2210943" y="146557"/>
                  </a:lnTo>
                  <a:lnTo>
                    <a:pt x="2213991" y="148970"/>
                  </a:lnTo>
                  <a:lnTo>
                    <a:pt x="2216911" y="151510"/>
                  </a:lnTo>
                  <a:lnTo>
                    <a:pt x="2218435" y="154685"/>
                  </a:lnTo>
                  <a:lnTo>
                    <a:pt x="2218435" y="158876"/>
                  </a:lnTo>
                  <a:lnTo>
                    <a:pt x="2218435" y="163067"/>
                  </a:lnTo>
                  <a:lnTo>
                    <a:pt x="2217547" y="167893"/>
                  </a:lnTo>
                  <a:lnTo>
                    <a:pt x="2215769" y="173481"/>
                  </a:lnTo>
                  <a:lnTo>
                    <a:pt x="2116328" y="466089"/>
                  </a:lnTo>
                  <a:lnTo>
                    <a:pt x="2080132" y="571880"/>
                  </a:lnTo>
                  <a:lnTo>
                    <a:pt x="2078227" y="577468"/>
                  </a:lnTo>
                  <a:lnTo>
                    <a:pt x="2036728" y="587410"/>
                  </a:lnTo>
                  <a:lnTo>
                    <a:pt x="2024633" y="587628"/>
                  </a:lnTo>
                  <a:lnTo>
                    <a:pt x="2015617" y="587628"/>
                  </a:lnTo>
                  <a:lnTo>
                    <a:pt x="2008504" y="587247"/>
                  </a:lnTo>
                  <a:lnTo>
                    <a:pt x="2003171" y="586485"/>
                  </a:lnTo>
                  <a:lnTo>
                    <a:pt x="1997836" y="585723"/>
                  </a:lnTo>
                  <a:lnTo>
                    <a:pt x="1986788" y="575944"/>
                  </a:lnTo>
                  <a:lnTo>
                    <a:pt x="1986533" y="573277"/>
                  </a:lnTo>
                  <a:lnTo>
                    <a:pt x="1987169" y="569976"/>
                  </a:lnTo>
                  <a:lnTo>
                    <a:pt x="1988820" y="566292"/>
                  </a:lnTo>
                  <a:lnTo>
                    <a:pt x="2028571" y="466089"/>
                  </a:lnTo>
                  <a:lnTo>
                    <a:pt x="2015617" y="451103"/>
                  </a:lnTo>
                  <a:lnTo>
                    <a:pt x="1912747" y="176402"/>
                  </a:lnTo>
                  <a:lnTo>
                    <a:pt x="1909826" y="168655"/>
                  </a:lnTo>
                  <a:lnTo>
                    <a:pt x="1908428" y="162687"/>
                  </a:lnTo>
                  <a:lnTo>
                    <a:pt x="1908428" y="158495"/>
                  </a:lnTo>
                  <a:lnTo>
                    <a:pt x="1908428" y="154431"/>
                  </a:lnTo>
                  <a:lnTo>
                    <a:pt x="1909699" y="151129"/>
                  </a:lnTo>
                  <a:lnTo>
                    <a:pt x="1912366" y="148843"/>
                  </a:lnTo>
                  <a:lnTo>
                    <a:pt x="1915032" y="146430"/>
                  </a:lnTo>
                  <a:lnTo>
                    <a:pt x="1919604" y="144906"/>
                  </a:lnTo>
                  <a:lnTo>
                    <a:pt x="1925954" y="144017"/>
                  </a:lnTo>
                  <a:lnTo>
                    <a:pt x="1932304" y="143128"/>
                  </a:lnTo>
                  <a:lnTo>
                    <a:pt x="1940814" y="142620"/>
                  </a:lnTo>
                  <a:lnTo>
                    <a:pt x="1951227" y="142620"/>
                  </a:lnTo>
                  <a:close/>
                </a:path>
                <a:path w="2912745" h="588010">
                  <a:moveTo>
                    <a:pt x="2403221" y="136905"/>
                  </a:moveTo>
                  <a:lnTo>
                    <a:pt x="2457459" y="143067"/>
                  </a:lnTo>
                  <a:lnTo>
                    <a:pt x="2499772" y="161258"/>
                  </a:lnTo>
                  <a:lnTo>
                    <a:pt x="2530586" y="191000"/>
                  </a:lnTo>
                  <a:lnTo>
                    <a:pt x="2550159" y="231647"/>
                  </a:lnTo>
                  <a:lnTo>
                    <a:pt x="2558982" y="283029"/>
                  </a:lnTo>
                  <a:lnTo>
                    <a:pt x="2559557" y="302387"/>
                  </a:lnTo>
                  <a:lnTo>
                    <a:pt x="2558936" y="321030"/>
                  </a:lnTo>
                  <a:lnTo>
                    <a:pt x="2549525" y="371982"/>
                  </a:lnTo>
                  <a:lnTo>
                    <a:pt x="2528593" y="414327"/>
                  </a:lnTo>
                  <a:lnTo>
                    <a:pt x="2496073" y="446420"/>
                  </a:lnTo>
                  <a:lnTo>
                    <a:pt x="2451790" y="466818"/>
                  </a:lnTo>
                  <a:lnTo>
                    <a:pt x="2395854" y="473837"/>
                  </a:lnTo>
                  <a:lnTo>
                    <a:pt x="2376590" y="473146"/>
                  </a:lnTo>
                  <a:lnTo>
                    <a:pt x="2326513" y="462788"/>
                  </a:lnTo>
                  <a:lnTo>
                    <a:pt x="2287954" y="440535"/>
                  </a:lnTo>
                  <a:lnTo>
                    <a:pt x="2260727" y="407114"/>
                  </a:lnTo>
                  <a:lnTo>
                    <a:pt x="2244715" y="362755"/>
                  </a:lnTo>
                  <a:lnTo>
                    <a:pt x="2239518" y="308355"/>
                  </a:lnTo>
                  <a:lnTo>
                    <a:pt x="2240141" y="289710"/>
                  </a:lnTo>
                  <a:lnTo>
                    <a:pt x="2249678" y="238632"/>
                  </a:lnTo>
                  <a:lnTo>
                    <a:pt x="2270734" y="196163"/>
                  </a:lnTo>
                  <a:lnTo>
                    <a:pt x="2303287" y="164290"/>
                  </a:lnTo>
                  <a:lnTo>
                    <a:pt x="2347339" y="143924"/>
                  </a:lnTo>
                  <a:lnTo>
                    <a:pt x="2403221" y="136905"/>
                  </a:lnTo>
                  <a:close/>
                </a:path>
                <a:path w="2912745" h="588010">
                  <a:moveTo>
                    <a:pt x="1271270" y="136905"/>
                  </a:moveTo>
                  <a:lnTo>
                    <a:pt x="1311632" y="142585"/>
                  </a:lnTo>
                  <a:lnTo>
                    <a:pt x="1349583" y="166102"/>
                  </a:lnTo>
                  <a:lnTo>
                    <a:pt x="1371846" y="203461"/>
                  </a:lnTo>
                  <a:lnTo>
                    <a:pt x="1380406" y="254563"/>
                  </a:lnTo>
                  <a:lnTo>
                    <a:pt x="1380744" y="270255"/>
                  </a:lnTo>
                  <a:lnTo>
                    <a:pt x="1380744" y="454787"/>
                  </a:lnTo>
                  <a:lnTo>
                    <a:pt x="1380744" y="456945"/>
                  </a:lnTo>
                  <a:lnTo>
                    <a:pt x="1359153" y="467232"/>
                  </a:lnTo>
                  <a:lnTo>
                    <a:pt x="1353692" y="467867"/>
                  </a:lnTo>
                  <a:lnTo>
                    <a:pt x="1346962" y="468121"/>
                  </a:lnTo>
                  <a:lnTo>
                    <a:pt x="1338961" y="468121"/>
                  </a:lnTo>
                  <a:lnTo>
                    <a:pt x="1330705" y="468121"/>
                  </a:lnTo>
                  <a:lnTo>
                    <a:pt x="1323848" y="467867"/>
                  </a:lnTo>
                  <a:lnTo>
                    <a:pt x="1318387" y="467232"/>
                  </a:lnTo>
                  <a:lnTo>
                    <a:pt x="1312926" y="466725"/>
                  </a:lnTo>
                  <a:lnTo>
                    <a:pt x="1296797" y="456945"/>
                  </a:lnTo>
                  <a:lnTo>
                    <a:pt x="1296797" y="454787"/>
                  </a:lnTo>
                  <a:lnTo>
                    <a:pt x="1296797" y="284225"/>
                  </a:lnTo>
                  <a:lnTo>
                    <a:pt x="1291463" y="241807"/>
                  </a:lnTo>
                  <a:lnTo>
                    <a:pt x="1268729" y="215137"/>
                  </a:lnTo>
                  <a:lnTo>
                    <a:pt x="1262379" y="211835"/>
                  </a:lnTo>
                  <a:lnTo>
                    <a:pt x="1255014" y="210312"/>
                  </a:lnTo>
                  <a:lnTo>
                    <a:pt x="1246504" y="210312"/>
                  </a:lnTo>
                  <a:lnTo>
                    <a:pt x="1205726" y="228548"/>
                  </a:lnTo>
                  <a:lnTo>
                    <a:pt x="1179829" y="256158"/>
                  </a:lnTo>
                  <a:lnTo>
                    <a:pt x="1179829" y="454787"/>
                  </a:lnTo>
                  <a:lnTo>
                    <a:pt x="1179829" y="456945"/>
                  </a:lnTo>
                  <a:lnTo>
                    <a:pt x="1158113" y="467232"/>
                  </a:lnTo>
                  <a:lnTo>
                    <a:pt x="1152778" y="467867"/>
                  </a:lnTo>
                  <a:lnTo>
                    <a:pt x="1145921" y="468121"/>
                  </a:lnTo>
                  <a:lnTo>
                    <a:pt x="1137665" y="468121"/>
                  </a:lnTo>
                  <a:lnTo>
                    <a:pt x="1129411" y="468121"/>
                  </a:lnTo>
                  <a:lnTo>
                    <a:pt x="1122679" y="467867"/>
                  </a:lnTo>
                  <a:lnTo>
                    <a:pt x="1117219" y="467232"/>
                  </a:lnTo>
                  <a:lnTo>
                    <a:pt x="1111885" y="466725"/>
                  </a:lnTo>
                  <a:lnTo>
                    <a:pt x="1097534" y="460628"/>
                  </a:lnTo>
                  <a:lnTo>
                    <a:pt x="1096137" y="458977"/>
                  </a:lnTo>
                  <a:lnTo>
                    <a:pt x="1095502" y="456945"/>
                  </a:lnTo>
                  <a:lnTo>
                    <a:pt x="1095502" y="454787"/>
                  </a:lnTo>
                  <a:lnTo>
                    <a:pt x="1095502" y="156082"/>
                  </a:lnTo>
                  <a:lnTo>
                    <a:pt x="1095502" y="153796"/>
                  </a:lnTo>
                  <a:lnTo>
                    <a:pt x="1096010" y="151891"/>
                  </a:lnTo>
                  <a:lnTo>
                    <a:pt x="1114425" y="143509"/>
                  </a:lnTo>
                  <a:lnTo>
                    <a:pt x="1118997" y="142875"/>
                  </a:lnTo>
                  <a:lnTo>
                    <a:pt x="1124712" y="142620"/>
                  </a:lnTo>
                  <a:lnTo>
                    <a:pt x="1131697" y="142620"/>
                  </a:lnTo>
                  <a:lnTo>
                    <a:pt x="1138809" y="142620"/>
                  </a:lnTo>
                  <a:lnTo>
                    <a:pt x="1144777" y="142875"/>
                  </a:lnTo>
                  <a:lnTo>
                    <a:pt x="1149350" y="143509"/>
                  </a:lnTo>
                  <a:lnTo>
                    <a:pt x="1154049" y="144017"/>
                  </a:lnTo>
                  <a:lnTo>
                    <a:pt x="1167511" y="153796"/>
                  </a:lnTo>
                  <a:lnTo>
                    <a:pt x="1167511" y="156082"/>
                  </a:lnTo>
                  <a:lnTo>
                    <a:pt x="1167511" y="190500"/>
                  </a:lnTo>
                  <a:lnTo>
                    <a:pt x="1205140" y="157888"/>
                  </a:lnTo>
                  <a:lnTo>
                    <a:pt x="1244028" y="140255"/>
                  </a:lnTo>
                  <a:lnTo>
                    <a:pt x="1257506" y="137741"/>
                  </a:lnTo>
                  <a:lnTo>
                    <a:pt x="1271270" y="136905"/>
                  </a:lnTo>
                  <a:close/>
                </a:path>
                <a:path w="2912745" h="588010">
                  <a:moveTo>
                    <a:pt x="875157" y="136905"/>
                  </a:moveTo>
                  <a:lnTo>
                    <a:pt x="922127" y="140763"/>
                  </a:lnTo>
                  <a:lnTo>
                    <a:pt x="967678" y="158230"/>
                  </a:lnTo>
                  <a:lnTo>
                    <a:pt x="995501" y="190831"/>
                  </a:lnTo>
                  <a:lnTo>
                    <a:pt x="1006655" y="239928"/>
                  </a:lnTo>
                  <a:lnTo>
                    <a:pt x="1007110" y="254762"/>
                  </a:lnTo>
                  <a:lnTo>
                    <a:pt x="1007110" y="455675"/>
                  </a:lnTo>
                  <a:lnTo>
                    <a:pt x="1007110" y="458850"/>
                  </a:lnTo>
                  <a:lnTo>
                    <a:pt x="1005966" y="461263"/>
                  </a:lnTo>
                  <a:lnTo>
                    <a:pt x="1003808" y="463041"/>
                  </a:lnTo>
                  <a:lnTo>
                    <a:pt x="1001522" y="464946"/>
                  </a:lnTo>
                  <a:lnTo>
                    <a:pt x="997965" y="466216"/>
                  </a:lnTo>
                  <a:lnTo>
                    <a:pt x="993139" y="466978"/>
                  </a:lnTo>
                  <a:lnTo>
                    <a:pt x="988440" y="467740"/>
                  </a:lnTo>
                  <a:lnTo>
                    <a:pt x="981328" y="468121"/>
                  </a:lnTo>
                  <a:lnTo>
                    <a:pt x="971930" y="468121"/>
                  </a:lnTo>
                  <a:lnTo>
                    <a:pt x="961898" y="468121"/>
                  </a:lnTo>
                  <a:lnTo>
                    <a:pt x="954532" y="467740"/>
                  </a:lnTo>
                  <a:lnTo>
                    <a:pt x="949960" y="466978"/>
                  </a:lnTo>
                  <a:lnTo>
                    <a:pt x="945388" y="466216"/>
                  </a:lnTo>
                  <a:lnTo>
                    <a:pt x="942213" y="464946"/>
                  </a:lnTo>
                  <a:lnTo>
                    <a:pt x="940308" y="463041"/>
                  </a:lnTo>
                  <a:lnTo>
                    <a:pt x="938402" y="461263"/>
                  </a:lnTo>
                  <a:lnTo>
                    <a:pt x="937387" y="458850"/>
                  </a:lnTo>
                  <a:lnTo>
                    <a:pt x="937387" y="455675"/>
                  </a:lnTo>
                  <a:lnTo>
                    <a:pt x="937387" y="431926"/>
                  </a:lnTo>
                  <a:lnTo>
                    <a:pt x="906901" y="456715"/>
                  </a:lnTo>
                  <a:lnTo>
                    <a:pt x="870537" y="471074"/>
                  </a:lnTo>
                  <a:lnTo>
                    <a:pt x="843026" y="473837"/>
                  </a:lnTo>
                  <a:lnTo>
                    <a:pt x="831359" y="473454"/>
                  </a:lnTo>
                  <a:lnTo>
                    <a:pt x="789689" y="464165"/>
                  </a:lnTo>
                  <a:lnTo>
                    <a:pt x="757939" y="442723"/>
                  </a:lnTo>
                  <a:lnTo>
                    <a:pt x="738687" y="409489"/>
                  </a:lnTo>
                  <a:lnTo>
                    <a:pt x="734187" y="376681"/>
                  </a:lnTo>
                  <a:lnTo>
                    <a:pt x="734827" y="364061"/>
                  </a:lnTo>
                  <a:lnTo>
                    <a:pt x="750109" y="322129"/>
                  </a:lnTo>
                  <a:lnTo>
                    <a:pt x="785616" y="293657"/>
                  </a:lnTo>
                  <a:lnTo>
                    <a:pt x="825246" y="280923"/>
                  </a:lnTo>
                  <a:lnTo>
                    <a:pt x="875913" y="275316"/>
                  </a:lnTo>
                  <a:lnTo>
                    <a:pt x="895223" y="274954"/>
                  </a:lnTo>
                  <a:lnTo>
                    <a:pt x="924433" y="274954"/>
                  </a:lnTo>
                  <a:lnTo>
                    <a:pt x="924433" y="256793"/>
                  </a:lnTo>
                  <a:lnTo>
                    <a:pt x="924433" y="247395"/>
                  </a:lnTo>
                  <a:lnTo>
                    <a:pt x="923416" y="239267"/>
                  </a:lnTo>
                  <a:lnTo>
                    <a:pt x="921512" y="232155"/>
                  </a:lnTo>
                  <a:lnTo>
                    <a:pt x="919607" y="225170"/>
                  </a:lnTo>
                  <a:lnTo>
                    <a:pt x="916559" y="219328"/>
                  </a:lnTo>
                  <a:lnTo>
                    <a:pt x="912113" y="214629"/>
                  </a:lnTo>
                  <a:lnTo>
                    <a:pt x="907796" y="209930"/>
                  </a:lnTo>
                  <a:lnTo>
                    <a:pt x="867790" y="200913"/>
                  </a:lnTo>
                  <a:lnTo>
                    <a:pt x="857503" y="201201"/>
                  </a:lnTo>
                  <a:lnTo>
                    <a:pt x="814466" y="210534"/>
                  </a:lnTo>
                  <a:lnTo>
                    <a:pt x="779526" y="226313"/>
                  </a:lnTo>
                  <a:lnTo>
                    <a:pt x="773811" y="229488"/>
                  </a:lnTo>
                  <a:lnTo>
                    <a:pt x="769238" y="231012"/>
                  </a:lnTo>
                  <a:lnTo>
                    <a:pt x="765683" y="231012"/>
                  </a:lnTo>
                  <a:lnTo>
                    <a:pt x="763142" y="231012"/>
                  </a:lnTo>
                  <a:lnTo>
                    <a:pt x="760984" y="230250"/>
                  </a:lnTo>
                  <a:lnTo>
                    <a:pt x="750570" y="202310"/>
                  </a:lnTo>
                  <a:lnTo>
                    <a:pt x="750570" y="197230"/>
                  </a:lnTo>
                  <a:lnTo>
                    <a:pt x="750570" y="190245"/>
                  </a:lnTo>
                  <a:lnTo>
                    <a:pt x="775080" y="159257"/>
                  </a:lnTo>
                  <a:lnTo>
                    <a:pt x="818943" y="143779"/>
                  </a:lnTo>
                  <a:lnTo>
                    <a:pt x="865342" y="137116"/>
                  </a:lnTo>
                  <a:lnTo>
                    <a:pt x="875157" y="136905"/>
                  </a:lnTo>
                  <a:close/>
                </a:path>
                <a:path w="2912745" h="588010">
                  <a:moveTo>
                    <a:pt x="13080" y="32765"/>
                  </a:moveTo>
                  <a:lnTo>
                    <a:pt x="318515" y="32765"/>
                  </a:lnTo>
                  <a:lnTo>
                    <a:pt x="320548" y="32765"/>
                  </a:lnTo>
                  <a:lnTo>
                    <a:pt x="322325" y="33400"/>
                  </a:lnTo>
                  <a:lnTo>
                    <a:pt x="323976" y="34670"/>
                  </a:lnTo>
                  <a:lnTo>
                    <a:pt x="325754" y="35813"/>
                  </a:lnTo>
                  <a:lnTo>
                    <a:pt x="327151" y="37845"/>
                  </a:lnTo>
                  <a:lnTo>
                    <a:pt x="328167" y="40639"/>
                  </a:lnTo>
                  <a:lnTo>
                    <a:pt x="329311" y="43433"/>
                  </a:lnTo>
                  <a:lnTo>
                    <a:pt x="330200" y="47243"/>
                  </a:lnTo>
                  <a:lnTo>
                    <a:pt x="330708" y="51942"/>
                  </a:lnTo>
                  <a:lnTo>
                    <a:pt x="331342" y="56514"/>
                  </a:lnTo>
                  <a:lnTo>
                    <a:pt x="331597" y="62229"/>
                  </a:lnTo>
                  <a:lnTo>
                    <a:pt x="331597" y="68960"/>
                  </a:lnTo>
                  <a:lnTo>
                    <a:pt x="331597" y="75437"/>
                  </a:lnTo>
                  <a:lnTo>
                    <a:pt x="331342" y="81025"/>
                  </a:lnTo>
                  <a:lnTo>
                    <a:pt x="330708" y="85597"/>
                  </a:lnTo>
                  <a:lnTo>
                    <a:pt x="330200" y="90169"/>
                  </a:lnTo>
                  <a:lnTo>
                    <a:pt x="329311" y="93852"/>
                  </a:lnTo>
                  <a:lnTo>
                    <a:pt x="328167" y="96646"/>
                  </a:lnTo>
                  <a:lnTo>
                    <a:pt x="327151" y="99440"/>
                  </a:lnTo>
                  <a:lnTo>
                    <a:pt x="325754" y="101472"/>
                  </a:lnTo>
                  <a:lnTo>
                    <a:pt x="323976" y="102742"/>
                  </a:lnTo>
                  <a:lnTo>
                    <a:pt x="322325" y="104139"/>
                  </a:lnTo>
                  <a:lnTo>
                    <a:pt x="320548" y="104775"/>
                  </a:lnTo>
                  <a:lnTo>
                    <a:pt x="318515" y="104775"/>
                  </a:lnTo>
                  <a:lnTo>
                    <a:pt x="210058" y="104775"/>
                  </a:lnTo>
                  <a:lnTo>
                    <a:pt x="210058" y="454025"/>
                  </a:lnTo>
                  <a:lnTo>
                    <a:pt x="210058" y="456310"/>
                  </a:lnTo>
                  <a:lnTo>
                    <a:pt x="209296" y="458342"/>
                  </a:lnTo>
                  <a:lnTo>
                    <a:pt x="207772" y="460120"/>
                  </a:lnTo>
                  <a:lnTo>
                    <a:pt x="206375" y="461898"/>
                  </a:lnTo>
                  <a:lnTo>
                    <a:pt x="174244" y="468121"/>
                  </a:lnTo>
                  <a:lnTo>
                    <a:pt x="165862" y="468121"/>
                  </a:lnTo>
                  <a:lnTo>
                    <a:pt x="157352" y="468121"/>
                  </a:lnTo>
                  <a:lnTo>
                    <a:pt x="150240" y="467740"/>
                  </a:lnTo>
                  <a:lnTo>
                    <a:pt x="144525" y="467105"/>
                  </a:lnTo>
                  <a:lnTo>
                    <a:pt x="138811" y="466470"/>
                  </a:lnTo>
                  <a:lnTo>
                    <a:pt x="123825" y="460120"/>
                  </a:lnTo>
                  <a:lnTo>
                    <a:pt x="122300" y="458342"/>
                  </a:lnTo>
                  <a:lnTo>
                    <a:pt x="121665" y="456310"/>
                  </a:lnTo>
                  <a:lnTo>
                    <a:pt x="121665" y="454025"/>
                  </a:lnTo>
                  <a:lnTo>
                    <a:pt x="121665" y="104775"/>
                  </a:lnTo>
                  <a:lnTo>
                    <a:pt x="13080" y="104775"/>
                  </a:lnTo>
                  <a:lnTo>
                    <a:pt x="10922" y="104775"/>
                  </a:lnTo>
                  <a:lnTo>
                    <a:pt x="9016" y="104139"/>
                  </a:lnTo>
                  <a:lnTo>
                    <a:pt x="7365" y="102742"/>
                  </a:lnTo>
                  <a:lnTo>
                    <a:pt x="5841" y="101472"/>
                  </a:lnTo>
                  <a:lnTo>
                    <a:pt x="4572" y="99440"/>
                  </a:lnTo>
                  <a:lnTo>
                    <a:pt x="3428" y="96646"/>
                  </a:lnTo>
                  <a:lnTo>
                    <a:pt x="2286" y="93852"/>
                  </a:lnTo>
                  <a:lnTo>
                    <a:pt x="1397" y="90169"/>
                  </a:lnTo>
                  <a:lnTo>
                    <a:pt x="888" y="85597"/>
                  </a:lnTo>
                  <a:lnTo>
                    <a:pt x="380" y="81025"/>
                  </a:lnTo>
                  <a:lnTo>
                    <a:pt x="0" y="75437"/>
                  </a:lnTo>
                  <a:lnTo>
                    <a:pt x="0" y="68960"/>
                  </a:lnTo>
                  <a:lnTo>
                    <a:pt x="0" y="62229"/>
                  </a:lnTo>
                  <a:lnTo>
                    <a:pt x="380" y="56514"/>
                  </a:lnTo>
                  <a:lnTo>
                    <a:pt x="888" y="51942"/>
                  </a:lnTo>
                  <a:lnTo>
                    <a:pt x="1397" y="47243"/>
                  </a:lnTo>
                  <a:lnTo>
                    <a:pt x="7365" y="34670"/>
                  </a:lnTo>
                  <a:lnTo>
                    <a:pt x="9016" y="33400"/>
                  </a:lnTo>
                  <a:lnTo>
                    <a:pt x="10922" y="32765"/>
                  </a:lnTo>
                  <a:lnTo>
                    <a:pt x="13080" y="32765"/>
                  </a:lnTo>
                  <a:close/>
                </a:path>
                <a:path w="2912745" h="588010">
                  <a:moveTo>
                    <a:pt x="1509140" y="0"/>
                  </a:moveTo>
                  <a:lnTo>
                    <a:pt x="1517396" y="0"/>
                  </a:lnTo>
                  <a:lnTo>
                    <a:pt x="1524253" y="380"/>
                  </a:lnTo>
                  <a:lnTo>
                    <a:pt x="1529588" y="1015"/>
                  </a:lnTo>
                  <a:lnTo>
                    <a:pt x="1534922" y="1650"/>
                  </a:lnTo>
                  <a:lnTo>
                    <a:pt x="1551304" y="12191"/>
                  </a:lnTo>
                  <a:lnTo>
                    <a:pt x="1551304" y="14350"/>
                  </a:lnTo>
                  <a:lnTo>
                    <a:pt x="1551304" y="276605"/>
                  </a:lnTo>
                  <a:lnTo>
                    <a:pt x="1639824" y="157733"/>
                  </a:lnTo>
                  <a:lnTo>
                    <a:pt x="1641602" y="155066"/>
                  </a:lnTo>
                  <a:lnTo>
                    <a:pt x="1643507" y="152653"/>
                  </a:lnTo>
                  <a:lnTo>
                    <a:pt x="1668399" y="143509"/>
                  </a:lnTo>
                  <a:lnTo>
                    <a:pt x="1673860" y="142875"/>
                  </a:lnTo>
                  <a:lnTo>
                    <a:pt x="1680845" y="142620"/>
                  </a:lnTo>
                  <a:lnTo>
                    <a:pt x="1689353" y="142620"/>
                  </a:lnTo>
                  <a:lnTo>
                    <a:pt x="1697609" y="142620"/>
                  </a:lnTo>
                  <a:lnTo>
                    <a:pt x="1704594" y="142875"/>
                  </a:lnTo>
                  <a:lnTo>
                    <a:pt x="1710309" y="143509"/>
                  </a:lnTo>
                  <a:lnTo>
                    <a:pt x="1715897" y="144017"/>
                  </a:lnTo>
                  <a:lnTo>
                    <a:pt x="1731137" y="150113"/>
                  </a:lnTo>
                  <a:lnTo>
                    <a:pt x="1732534" y="151891"/>
                  </a:lnTo>
                  <a:lnTo>
                    <a:pt x="1733169" y="153923"/>
                  </a:lnTo>
                  <a:lnTo>
                    <a:pt x="1733169" y="156337"/>
                  </a:lnTo>
                  <a:lnTo>
                    <a:pt x="1733169" y="159765"/>
                  </a:lnTo>
                  <a:lnTo>
                    <a:pt x="1732407" y="163321"/>
                  </a:lnTo>
                  <a:lnTo>
                    <a:pt x="1730628" y="167131"/>
                  </a:lnTo>
                  <a:lnTo>
                    <a:pt x="1728977" y="170814"/>
                  </a:lnTo>
                  <a:lnTo>
                    <a:pt x="1726438" y="174878"/>
                  </a:lnTo>
                  <a:lnTo>
                    <a:pt x="1723136" y="179196"/>
                  </a:lnTo>
                  <a:lnTo>
                    <a:pt x="1635760" y="278256"/>
                  </a:lnTo>
                  <a:lnTo>
                    <a:pt x="1736852" y="434593"/>
                  </a:lnTo>
                  <a:lnTo>
                    <a:pt x="1739519" y="439165"/>
                  </a:lnTo>
                  <a:lnTo>
                    <a:pt x="1741551" y="442975"/>
                  </a:lnTo>
                  <a:lnTo>
                    <a:pt x="1742694" y="446150"/>
                  </a:lnTo>
                  <a:lnTo>
                    <a:pt x="1743964" y="449452"/>
                  </a:lnTo>
                  <a:lnTo>
                    <a:pt x="1744599" y="452373"/>
                  </a:lnTo>
                  <a:lnTo>
                    <a:pt x="1744599" y="455040"/>
                  </a:lnTo>
                  <a:lnTo>
                    <a:pt x="1744599" y="457326"/>
                  </a:lnTo>
                  <a:lnTo>
                    <a:pt x="1743964" y="459231"/>
                  </a:lnTo>
                  <a:lnTo>
                    <a:pt x="1742694" y="460882"/>
                  </a:lnTo>
                  <a:lnTo>
                    <a:pt x="1741551" y="462660"/>
                  </a:lnTo>
                  <a:lnTo>
                    <a:pt x="1722754" y="467232"/>
                  </a:lnTo>
                  <a:lnTo>
                    <a:pt x="1717166" y="467867"/>
                  </a:lnTo>
                  <a:lnTo>
                    <a:pt x="1709927" y="468121"/>
                  </a:lnTo>
                  <a:lnTo>
                    <a:pt x="1701038" y="468121"/>
                  </a:lnTo>
                  <a:lnTo>
                    <a:pt x="1691894" y="468121"/>
                  </a:lnTo>
                  <a:lnTo>
                    <a:pt x="1654175" y="459358"/>
                  </a:lnTo>
                  <a:lnTo>
                    <a:pt x="1650873" y="454025"/>
                  </a:lnTo>
                  <a:lnTo>
                    <a:pt x="1551304" y="296671"/>
                  </a:lnTo>
                  <a:lnTo>
                    <a:pt x="1551304" y="454787"/>
                  </a:lnTo>
                  <a:lnTo>
                    <a:pt x="1551304" y="456945"/>
                  </a:lnTo>
                  <a:lnTo>
                    <a:pt x="1550670" y="458977"/>
                  </a:lnTo>
                  <a:lnTo>
                    <a:pt x="1529588" y="467232"/>
                  </a:lnTo>
                  <a:lnTo>
                    <a:pt x="1524253" y="467867"/>
                  </a:lnTo>
                  <a:lnTo>
                    <a:pt x="1517396" y="468121"/>
                  </a:lnTo>
                  <a:lnTo>
                    <a:pt x="1509140" y="468121"/>
                  </a:lnTo>
                  <a:lnTo>
                    <a:pt x="1500886" y="468121"/>
                  </a:lnTo>
                  <a:lnTo>
                    <a:pt x="1494154" y="467867"/>
                  </a:lnTo>
                  <a:lnTo>
                    <a:pt x="1488694" y="467232"/>
                  </a:lnTo>
                  <a:lnTo>
                    <a:pt x="1483360" y="466725"/>
                  </a:lnTo>
                  <a:lnTo>
                    <a:pt x="1469009" y="460628"/>
                  </a:lnTo>
                  <a:lnTo>
                    <a:pt x="1467612" y="458977"/>
                  </a:lnTo>
                  <a:lnTo>
                    <a:pt x="1466977" y="456945"/>
                  </a:lnTo>
                  <a:lnTo>
                    <a:pt x="1466977" y="454787"/>
                  </a:lnTo>
                  <a:lnTo>
                    <a:pt x="1466977" y="14350"/>
                  </a:lnTo>
                  <a:lnTo>
                    <a:pt x="1466977" y="12191"/>
                  </a:lnTo>
                  <a:lnTo>
                    <a:pt x="1467612" y="10159"/>
                  </a:lnTo>
                  <a:lnTo>
                    <a:pt x="1469009" y="8381"/>
                  </a:lnTo>
                  <a:lnTo>
                    <a:pt x="1470278" y="6603"/>
                  </a:lnTo>
                  <a:lnTo>
                    <a:pt x="1500886" y="0"/>
                  </a:lnTo>
                  <a:lnTo>
                    <a:pt x="1509140" y="0"/>
                  </a:lnTo>
                  <a:close/>
                </a:path>
                <a:path w="2912745" h="588010">
                  <a:moveTo>
                    <a:pt x="423290" y="0"/>
                  </a:moveTo>
                  <a:lnTo>
                    <a:pt x="431546" y="0"/>
                  </a:lnTo>
                  <a:lnTo>
                    <a:pt x="438403" y="380"/>
                  </a:lnTo>
                  <a:lnTo>
                    <a:pt x="443738" y="1015"/>
                  </a:lnTo>
                  <a:lnTo>
                    <a:pt x="449072" y="1650"/>
                  </a:lnTo>
                  <a:lnTo>
                    <a:pt x="465454" y="12191"/>
                  </a:lnTo>
                  <a:lnTo>
                    <a:pt x="465454" y="14350"/>
                  </a:lnTo>
                  <a:lnTo>
                    <a:pt x="465454" y="179450"/>
                  </a:lnTo>
                  <a:lnTo>
                    <a:pt x="498637" y="153447"/>
                  </a:lnTo>
                  <a:lnTo>
                    <a:pt x="544802" y="137570"/>
                  </a:lnTo>
                  <a:lnTo>
                    <a:pt x="556895" y="136905"/>
                  </a:lnTo>
                  <a:lnTo>
                    <a:pt x="571539" y="137544"/>
                  </a:lnTo>
                  <a:lnTo>
                    <a:pt x="618305" y="152441"/>
                  </a:lnTo>
                  <a:lnTo>
                    <a:pt x="648136" y="183544"/>
                  </a:lnTo>
                  <a:lnTo>
                    <a:pt x="663261" y="227377"/>
                  </a:lnTo>
                  <a:lnTo>
                    <a:pt x="666369" y="271525"/>
                  </a:lnTo>
                  <a:lnTo>
                    <a:pt x="666369" y="454787"/>
                  </a:lnTo>
                  <a:lnTo>
                    <a:pt x="666369" y="456945"/>
                  </a:lnTo>
                  <a:lnTo>
                    <a:pt x="644778" y="467232"/>
                  </a:lnTo>
                  <a:lnTo>
                    <a:pt x="639317" y="467867"/>
                  </a:lnTo>
                  <a:lnTo>
                    <a:pt x="632587" y="468121"/>
                  </a:lnTo>
                  <a:lnTo>
                    <a:pt x="624586" y="468121"/>
                  </a:lnTo>
                  <a:lnTo>
                    <a:pt x="616330" y="468121"/>
                  </a:lnTo>
                  <a:lnTo>
                    <a:pt x="609473" y="467867"/>
                  </a:lnTo>
                  <a:lnTo>
                    <a:pt x="604012" y="467232"/>
                  </a:lnTo>
                  <a:lnTo>
                    <a:pt x="598551" y="466725"/>
                  </a:lnTo>
                  <a:lnTo>
                    <a:pt x="582422" y="456945"/>
                  </a:lnTo>
                  <a:lnTo>
                    <a:pt x="582422" y="454787"/>
                  </a:lnTo>
                  <a:lnTo>
                    <a:pt x="582422" y="284225"/>
                  </a:lnTo>
                  <a:lnTo>
                    <a:pt x="577088" y="241807"/>
                  </a:lnTo>
                  <a:lnTo>
                    <a:pt x="554354" y="215137"/>
                  </a:lnTo>
                  <a:lnTo>
                    <a:pt x="548004" y="211835"/>
                  </a:lnTo>
                  <a:lnTo>
                    <a:pt x="540638" y="210312"/>
                  </a:lnTo>
                  <a:lnTo>
                    <a:pt x="532129" y="210312"/>
                  </a:lnTo>
                  <a:lnTo>
                    <a:pt x="491351" y="228548"/>
                  </a:lnTo>
                  <a:lnTo>
                    <a:pt x="465454" y="256158"/>
                  </a:lnTo>
                  <a:lnTo>
                    <a:pt x="465454" y="454787"/>
                  </a:lnTo>
                  <a:lnTo>
                    <a:pt x="465454" y="456945"/>
                  </a:lnTo>
                  <a:lnTo>
                    <a:pt x="443738" y="467232"/>
                  </a:lnTo>
                  <a:lnTo>
                    <a:pt x="438403" y="467867"/>
                  </a:lnTo>
                  <a:lnTo>
                    <a:pt x="431546" y="468121"/>
                  </a:lnTo>
                  <a:lnTo>
                    <a:pt x="423290" y="468121"/>
                  </a:lnTo>
                  <a:lnTo>
                    <a:pt x="415036" y="468121"/>
                  </a:lnTo>
                  <a:lnTo>
                    <a:pt x="408304" y="467867"/>
                  </a:lnTo>
                  <a:lnTo>
                    <a:pt x="402844" y="467232"/>
                  </a:lnTo>
                  <a:lnTo>
                    <a:pt x="397510" y="466725"/>
                  </a:lnTo>
                  <a:lnTo>
                    <a:pt x="383159" y="460628"/>
                  </a:lnTo>
                  <a:lnTo>
                    <a:pt x="381762" y="458977"/>
                  </a:lnTo>
                  <a:lnTo>
                    <a:pt x="381126" y="456945"/>
                  </a:lnTo>
                  <a:lnTo>
                    <a:pt x="381126" y="454787"/>
                  </a:lnTo>
                  <a:lnTo>
                    <a:pt x="381126" y="14350"/>
                  </a:lnTo>
                  <a:lnTo>
                    <a:pt x="381126" y="12191"/>
                  </a:lnTo>
                  <a:lnTo>
                    <a:pt x="381762" y="10159"/>
                  </a:lnTo>
                  <a:lnTo>
                    <a:pt x="383159" y="8381"/>
                  </a:lnTo>
                  <a:lnTo>
                    <a:pt x="384428" y="6603"/>
                  </a:lnTo>
                  <a:lnTo>
                    <a:pt x="415036" y="0"/>
                  </a:lnTo>
                  <a:lnTo>
                    <a:pt x="423290" y="0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887529" y="3671760"/>
            <a:ext cx="441959" cy="133985"/>
            <a:chOff x="5887529" y="3671760"/>
            <a:chExt cx="441959" cy="13398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95974" y="3686111"/>
              <a:ext cx="433387" cy="1190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92291" y="3676522"/>
              <a:ext cx="404749" cy="1008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97917" y="3671760"/>
              <a:ext cx="103886" cy="11036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42469" y="3671760"/>
              <a:ext cx="104393" cy="11036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87529" y="3671760"/>
              <a:ext cx="103886" cy="11036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000"/>
                <a:lumOff val="92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6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6857996"/>
                </a:moveTo>
                <a:lnTo>
                  <a:pt x="0" y="0"/>
                </a:lnTo>
              </a:path>
            </a:pathLst>
          </a:custGeom>
          <a:ln w="12700">
            <a:solidFill>
              <a:srgbClr val="172C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525" y="-38100"/>
            <a:ext cx="5770245" cy="6934200"/>
            <a:chOff x="9525" y="-38100"/>
            <a:chExt cx="5770245" cy="6934200"/>
          </a:xfrm>
        </p:grpSpPr>
        <p:sp>
          <p:nvSpPr>
            <p:cNvPr id="5" name="object 5"/>
            <p:cNvSpPr/>
            <p:nvPr/>
          </p:nvSpPr>
          <p:spPr>
            <a:xfrm>
              <a:off x="87178" y="0"/>
              <a:ext cx="5648325" cy="6858000"/>
            </a:xfrm>
            <a:custGeom>
              <a:avLst/>
              <a:gdLst/>
              <a:ahLst/>
              <a:cxnLst/>
              <a:rect l="l" t="t" r="r" b="b"/>
              <a:pathLst>
                <a:path w="5648325" h="6858000">
                  <a:moveTo>
                    <a:pt x="0" y="0"/>
                  </a:moveTo>
                  <a:lnTo>
                    <a:pt x="5647772" y="6857996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625" y="0"/>
              <a:ext cx="5694045" cy="6858000"/>
            </a:xfrm>
            <a:custGeom>
              <a:avLst/>
              <a:gdLst/>
              <a:ahLst/>
              <a:cxnLst/>
              <a:rect l="l" t="t" r="r" b="b"/>
              <a:pathLst>
                <a:path w="5694045" h="6858000">
                  <a:moveTo>
                    <a:pt x="0" y="5476875"/>
                  </a:moveTo>
                  <a:lnTo>
                    <a:pt x="868670" y="6857996"/>
                  </a:lnTo>
                </a:path>
                <a:path w="5694045" h="6858000">
                  <a:moveTo>
                    <a:pt x="0" y="0"/>
                  </a:moveTo>
                  <a:lnTo>
                    <a:pt x="5693918" y="6857999"/>
                  </a:lnTo>
                </a:path>
              </a:pathLst>
            </a:custGeom>
            <a:ln w="762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4857" y="4641151"/>
            <a:ext cx="304101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dirty="0">
                <a:solidFill>
                  <a:srgbClr val="E7E6E6"/>
                </a:solidFill>
                <a:latin typeface="Calibri"/>
                <a:cs typeface="Calibri"/>
              </a:rPr>
              <a:t>Over</a:t>
            </a:r>
            <a:r>
              <a:rPr sz="5400" b="1" spc="110" dirty="0">
                <a:solidFill>
                  <a:srgbClr val="E7E6E6"/>
                </a:solidFill>
                <a:latin typeface="Calibri"/>
                <a:cs typeface="Calibri"/>
              </a:rPr>
              <a:t> </a:t>
            </a:r>
            <a:r>
              <a:rPr sz="5400" b="1" spc="40" dirty="0">
                <a:solidFill>
                  <a:srgbClr val="E7E6E6"/>
                </a:solidFill>
                <a:latin typeface="Calibri"/>
                <a:cs typeface="Calibri"/>
              </a:rPr>
              <a:t>View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867" y="-6350"/>
            <a:ext cx="5859780" cy="6832600"/>
            <a:chOff x="62867" y="-6350"/>
            <a:chExt cx="5859780" cy="68326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950" y="4476813"/>
              <a:ext cx="3862451" cy="14524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65345" y="2081212"/>
            <a:ext cx="7208520" cy="2957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Olist</a:t>
            </a:r>
            <a:r>
              <a:rPr sz="2400" spc="-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Store</a:t>
            </a:r>
            <a:r>
              <a:rPr sz="2400" spc="-1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Analysis</a:t>
            </a:r>
            <a:r>
              <a:rPr sz="24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project</a:t>
            </a:r>
            <a:r>
              <a:rPr sz="2400" spc="-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aims</a:t>
            </a:r>
            <a:r>
              <a:rPr sz="24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to</a:t>
            </a:r>
            <a:r>
              <a:rPr sz="2400" spc="-1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analyze</a:t>
            </a:r>
            <a:r>
              <a:rPr sz="2400" spc="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customer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purchasing</a:t>
            </a:r>
            <a:r>
              <a:rPr sz="2400" spc="-1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patterns</a:t>
            </a:r>
            <a:r>
              <a:rPr sz="2400" spc="-1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payment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statistics</a:t>
            </a:r>
            <a:r>
              <a:rPr sz="2400" spc="-2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on</a:t>
            </a:r>
            <a:r>
              <a:rPr sz="24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</a:t>
            </a:r>
            <a:r>
              <a:rPr sz="24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E-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commerce</a:t>
            </a:r>
            <a:r>
              <a:rPr sz="2400" spc="-2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platform,</a:t>
            </a:r>
            <a:r>
              <a:rPr sz="2400" spc="-9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Olist.</a:t>
            </a:r>
            <a:r>
              <a:rPr sz="2400" spc="-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This</a:t>
            </a:r>
            <a:r>
              <a:rPr sz="2400" spc="-10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project</a:t>
            </a:r>
            <a:r>
              <a:rPr sz="24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covers</a:t>
            </a:r>
            <a:r>
              <a:rPr sz="2400" spc="-10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several</a:t>
            </a:r>
            <a:r>
              <a:rPr sz="2400" spc="-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key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performance</a:t>
            </a:r>
            <a:r>
              <a:rPr sz="24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indicators</a:t>
            </a:r>
            <a:r>
              <a:rPr sz="2400" spc="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(KPIs)</a:t>
            </a:r>
            <a:r>
              <a:rPr sz="2400" spc="-1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such</a:t>
            </a:r>
            <a:r>
              <a:rPr sz="24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as</a:t>
            </a:r>
            <a:r>
              <a:rPr sz="2400" spc="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32323"/>
                </a:solidFill>
                <a:latin typeface="Calibri"/>
                <a:cs typeface="Calibri"/>
              </a:rPr>
              <a:t>weekday</a:t>
            </a:r>
            <a:r>
              <a:rPr sz="2400" spc="-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vs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weekend</a:t>
            </a:r>
            <a:r>
              <a:rPr sz="2400" spc="-1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sales,</a:t>
            </a:r>
            <a:r>
              <a:rPr sz="24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payment</a:t>
            </a:r>
            <a:r>
              <a:rPr sz="2400" spc="-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statistics,</a:t>
            </a:r>
            <a:r>
              <a:rPr sz="2400" spc="-2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delivery</a:t>
            </a:r>
            <a:r>
              <a:rPr sz="2400" spc="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time,</a:t>
            </a:r>
            <a:r>
              <a:rPr sz="2400" spc="-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customer</a:t>
            </a:r>
            <a:r>
              <a:rPr sz="2400" spc="-2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behavior.</a:t>
            </a:r>
            <a:r>
              <a:rPr sz="2400" spc="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400" spc="-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analysis</a:t>
            </a:r>
            <a:r>
              <a:rPr sz="2400" spc="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is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based</a:t>
            </a:r>
            <a:r>
              <a:rPr sz="24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on</a:t>
            </a:r>
            <a:r>
              <a:rPr sz="2400" spc="-1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nine</a:t>
            </a:r>
            <a:r>
              <a:rPr sz="2400" spc="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CSV</a:t>
            </a:r>
            <a:r>
              <a:rPr sz="2400" spc="-1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files,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which</a:t>
            </a:r>
            <a:r>
              <a:rPr sz="2400" spc="-10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are</a:t>
            </a:r>
            <a:r>
              <a:rPr sz="2400" spc="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cleaned</a:t>
            </a:r>
            <a:r>
              <a:rPr sz="2400" spc="-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manipulated</a:t>
            </a:r>
            <a:r>
              <a:rPr sz="2400" spc="-10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32323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extract</a:t>
            </a:r>
            <a:r>
              <a:rPr sz="2400" spc="-9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32323"/>
                </a:solidFill>
                <a:latin typeface="Calibri"/>
                <a:cs typeface="Calibri"/>
              </a:rPr>
              <a:t>valuable insights.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6" y="-38100"/>
            <a:ext cx="5781675" cy="6934200"/>
            <a:chOff x="-1586" y="-38100"/>
            <a:chExt cx="5781675" cy="6934200"/>
          </a:xfrm>
        </p:grpSpPr>
        <p:sp>
          <p:nvSpPr>
            <p:cNvPr id="3" name="object 3"/>
            <p:cNvSpPr/>
            <p:nvPr/>
          </p:nvSpPr>
          <p:spPr>
            <a:xfrm>
              <a:off x="4763" y="0"/>
              <a:ext cx="5730240" cy="6858000"/>
            </a:xfrm>
            <a:custGeom>
              <a:avLst/>
              <a:gdLst/>
              <a:ahLst/>
              <a:cxnLst/>
              <a:rect l="l" t="t" r="r" b="b"/>
              <a:pathLst>
                <a:path w="5730240" h="6858000">
                  <a:moveTo>
                    <a:pt x="82415" y="0"/>
                  </a:moveTo>
                  <a:lnTo>
                    <a:pt x="0" y="0"/>
                  </a:lnTo>
                  <a:lnTo>
                    <a:pt x="0" y="6857996"/>
                  </a:lnTo>
                  <a:lnTo>
                    <a:pt x="5730188" y="6857996"/>
                  </a:lnTo>
                  <a:lnTo>
                    <a:pt x="82415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0"/>
              <a:ext cx="5730240" cy="6858000"/>
            </a:xfrm>
            <a:custGeom>
              <a:avLst/>
              <a:gdLst/>
              <a:ahLst/>
              <a:cxnLst/>
              <a:rect l="l" t="t" r="r" b="b"/>
              <a:pathLst>
                <a:path w="5730240" h="6858000">
                  <a:moveTo>
                    <a:pt x="0" y="6857996"/>
                  </a:moveTo>
                  <a:lnTo>
                    <a:pt x="0" y="0"/>
                  </a:lnTo>
                </a:path>
                <a:path w="5730240" h="6858000">
                  <a:moveTo>
                    <a:pt x="82415" y="0"/>
                  </a:moveTo>
                  <a:lnTo>
                    <a:pt x="5730188" y="6857996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24" y="0"/>
              <a:ext cx="5694045" cy="6858000"/>
            </a:xfrm>
            <a:custGeom>
              <a:avLst/>
              <a:gdLst/>
              <a:ahLst/>
              <a:cxnLst/>
              <a:rect l="l" t="t" r="r" b="b"/>
              <a:pathLst>
                <a:path w="5694045" h="6858000">
                  <a:moveTo>
                    <a:pt x="0" y="5476875"/>
                  </a:moveTo>
                  <a:lnTo>
                    <a:pt x="868670" y="6857996"/>
                  </a:lnTo>
                </a:path>
                <a:path w="5694045" h="6858000">
                  <a:moveTo>
                    <a:pt x="0" y="0"/>
                  </a:moveTo>
                  <a:lnTo>
                    <a:pt x="5693918" y="6857999"/>
                  </a:lnTo>
                </a:path>
              </a:pathLst>
            </a:custGeom>
            <a:ln w="76200">
              <a:solidFill>
                <a:srgbClr val="BE9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75129" y="4641151"/>
            <a:ext cx="139382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b="1" spc="-10" dirty="0">
                <a:solidFill>
                  <a:srgbClr val="E7E6E6"/>
                </a:solidFill>
                <a:latin typeface="Calibri"/>
                <a:cs typeface="Calibri"/>
              </a:rPr>
              <a:t>KPI’s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867" y="-6350"/>
            <a:ext cx="5859780" cy="6832600"/>
            <a:chOff x="62867" y="-6350"/>
            <a:chExt cx="5859780" cy="6832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824" y="4476813"/>
              <a:ext cx="2214626" cy="14524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0" y="0"/>
                  </a:lnTo>
                  <a:lnTo>
                    <a:pt x="5700646" y="6819535"/>
                  </a:lnTo>
                  <a:lnTo>
                    <a:pt x="5846950" y="6698970"/>
                  </a:lnTo>
                  <a:lnTo>
                    <a:pt x="405098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217" y="0"/>
              <a:ext cx="5847080" cy="6819900"/>
            </a:xfrm>
            <a:custGeom>
              <a:avLst/>
              <a:gdLst/>
              <a:ahLst/>
              <a:cxnLst/>
              <a:rect l="l" t="t" r="r" b="b"/>
              <a:pathLst>
                <a:path w="5847080" h="6819900">
                  <a:moveTo>
                    <a:pt x="405098" y="0"/>
                  </a:moveTo>
                  <a:lnTo>
                    <a:pt x="5846950" y="6698970"/>
                  </a:lnTo>
                  <a:lnTo>
                    <a:pt x="5700646" y="681953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80354" y="1336103"/>
            <a:ext cx="5758180" cy="27940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25"/>
              </a:spcBef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16865" algn="l"/>
              </a:tabLst>
            </a:pPr>
            <a:r>
              <a:rPr sz="2000" spc="-70" dirty="0">
                <a:latin typeface="Trebuchet MS"/>
                <a:cs typeface="Trebuchet MS"/>
              </a:rPr>
              <a:t>Weekdays</a:t>
            </a:r>
            <a:r>
              <a:rPr sz="2000" spc="-22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and </a:t>
            </a:r>
            <a:r>
              <a:rPr sz="2000" spc="-110" dirty="0">
                <a:latin typeface="Trebuchet MS"/>
                <a:cs typeface="Trebuchet MS"/>
              </a:rPr>
              <a:t>weekend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payment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statistics</a:t>
            </a:r>
            <a:endParaRPr sz="2000" dirty="0">
              <a:latin typeface="Trebuchet MS"/>
              <a:cs typeface="Trebuchet MS"/>
            </a:endParaRPr>
          </a:p>
          <a:p>
            <a:pPr marL="346710" indent="-304800">
              <a:lnSpc>
                <a:spcPct val="100000"/>
              </a:lnSpc>
              <a:spcBef>
                <a:spcPts val="2025"/>
              </a:spcBef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46710" algn="l"/>
              </a:tabLst>
            </a:pPr>
            <a:r>
              <a:rPr sz="2000" spc="-120" dirty="0">
                <a:latin typeface="Trebuchet MS"/>
                <a:cs typeface="Trebuchet MS"/>
              </a:rPr>
              <a:t>Payment</a:t>
            </a:r>
            <a:r>
              <a:rPr sz="2000" spc="-35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Type</a:t>
            </a:r>
            <a:r>
              <a:rPr sz="2000" spc="-185" dirty="0">
                <a:latin typeface="Trebuchet MS"/>
                <a:cs typeface="Trebuchet MS"/>
              </a:rPr>
              <a:t> </a:t>
            </a:r>
            <a:r>
              <a:rPr sz="2000" spc="-105" dirty="0">
                <a:latin typeface="Trebuchet MS"/>
                <a:cs typeface="Trebuchet MS"/>
              </a:rPr>
              <a:t>with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review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score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50" dirty="0">
                <a:latin typeface="Trebuchet MS"/>
                <a:cs typeface="Trebuchet MS"/>
              </a:rPr>
              <a:t>5</a:t>
            </a:r>
            <a:endParaRPr sz="2000" dirty="0">
              <a:latin typeface="Trebuchet MS"/>
              <a:cs typeface="Trebuchet MS"/>
            </a:endParaRPr>
          </a:p>
          <a:p>
            <a:pPr marL="316865" indent="-304165">
              <a:lnSpc>
                <a:spcPct val="100000"/>
              </a:lnSpc>
              <a:spcBef>
                <a:spcPts val="2025"/>
              </a:spcBef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16865" algn="l"/>
              </a:tabLst>
            </a:pPr>
            <a:r>
              <a:rPr sz="2000" spc="-80" dirty="0">
                <a:latin typeface="Trebuchet MS"/>
                <a:cs typeface="Trebuchet MS"/>
              </a:rPr>
              <a:t>Average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numbers</a:t>
            </a:r>
            <a:r>
              <a:rPr sz="2000" spc="-229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of</a:t>
            </a:r>
            <a:r>
              <a:rPr sz="2000" spc="-95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delivery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days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130" dirty="0">
                <a:latin typeface="Trebuchet MS"/>
                <a:cs typeface="Trebuchet MS"/>
              </a:rPr>
              <a:t>taken</a:t>
            </a:r>
            <a:r>
              <a:rPr sz="2000" spc="-70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for</a:t>
            </a:r>
            <a:r>
              <a:rPr sz="2000" spc="-90" dirty="0">
                <a:latin typeface="Trebuchet MS"/>
                <a:cs typeface="Trebuchet MS"/>
              </a:rPr>
              <a:t> </a:t>
            </a:r>
            <a:r>
              <a:rPr sz="2000" spc="-110" dirty="0">
                <a:latin typeface="Trebuchet MS"/>
                <a:cs typeface="Trebuchet MS"/>
              </a:rPr>
              <a:t>pet</a:t>
            </a:r>
            <a:r>
              <a:rPr sz="2000" spc="-60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shop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Clr>
                <a:srgbClr val="161616"/>
              </a:buClr>
              <a:buFont typeface="Microsoft Sans Serif"/>
              <a:buChar char="●"/>
            </a:pPr>
            <a:endParaRPr sz="2000" dirty="0">
              <a:latin typeface="Trebuchet MS"/>
              <a:cs typeface="Trebuchet MS"/>
            </a:endParaRPr>
          </a:p>
          <a:p>
            <a:pPr marL="346710" indent="-304800">
              <a:lnSpc>
                <a:spcPct val="100000"/>
              </a:lnSpc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46710" algn="l"/>
              </a:tabLst>
            </a:pPr>
            <a:r>
              <a:rPr sz="2000" spc="-80" dirty="0">
                <a:latin typeface="Trebuchet MS"/>
                <a:cs typeface="Trebuchet MS"/>
              </a:rPr>
              <a:t>Average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80" dirty="0">
                <a:latin typeface="Trebuchet MS"/>
                <a:cs typeface="Trebuchet MS"/>
              </a:rPr>
              <a:t>price</a:t>
            </a:r>
            <a:r>
              <a:rPr sz="2000" spc="-12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and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payment</a:t>
            </a:r>
            <a:r>
              <a:rPr sz="2000" spc="-290" dirty="0">
                <a:latin typeface="Trebuchet MS"/>
                <a:cs typeface="Trebuchet MS"/>
              </a:rPr>
              <a:t> </a:t>
            </a:r>
            <a:r>
              <a:rPr sz="2000" spc="-114" dirty="0">
                <a:latin typeface="Trebuchet MS"/>
                <a:cs typeface="Trebuchet MS"/>
              </a:rPr>
              <a:t>value</a:t>
            </a:r>
            <a:r>
              <a:rPr sz="2000" spc="-200" dirty="0">
                <a:latin typeface="Trebuchet MS"/>
                <a:cs typeface="Trebuchet MS"/>
              </a:rPr>
              <a:t> </a:t>
            </a:r>
            <a:r>
              <a:rPr sz="2000" spc="-100" dirty="0">
                <a:latin typeface="Trebuchet MS"/>
                <a:cs typeface="Trebuchet MS"/>
              </a:rPr>
              <a:t>of</a:t>
            </a:r>
            <a:r>
              <a:rPr sz="2000" spc="-25" dirty="0">
                <a:latin typeface="Trebuchet MS"/>
                <a:cs typeface="Trebuchet MS"/>
              </a:rPr>
              <a:t> </a:t>
            </a:r>
            <a:r>
              <a:rPr sz="2000" spc="-65" dirty="0">
                <a:latin typeface="Trebuchet MS"/>
                <a:cs typeface="Trebuchet MS"/>
              </a:rPr>
              <a:t>sao</a:t>
            </a:r>
            <a:r>
              <a:rPr sz="2000" spc="-125" dirty="0">
                <a:latin typeface="Trebuchet MS"/>
                <a:cs typeface="Trebuchet MS"/>
              </a:rPr>
              <a:t> </a:t>
            </a:r>
            <a:r>
              <a:rPr sz="2000" spc="-75" dirty="0">
                <a:latin typeface="Trebuchet MS"/>
                <a:cs typeface="Trebuchet MS"/>
              </a:rPr>
              <a:t>paulo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20" dirty="0">
                <a:latin typeface="Trebuchet MS"/>
                <a:cs typeface="Trebuchet MS"/>
              </a:rPr>
              <a:t>city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44"/>
              </a:spcBef>
              <a:buClr>
                <a:srgbClr val="161616"/>
              </a:buClr>
              <a:buFont typeface="Microsoft Sans Serif"/>
              <a:buChar char="●"/>
            </a:pPr>
            <a:endParaRPr sz="2000" dirty="0">
              <a:latin typeface="Trebuchet MS"/>
              <a:cs typeface="Trebuchet MS"/>
            </a:endParaRPr>
          </a:p>
          <a:p>
            <a:pPr marL="346710" indent="-304800">
              <a:lnSpc>
                <a:spcPct val="100000"/>
              </a:lnSpc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46710" algn="l"/>
              </a:tabLst>
            </a:pPr>
            <a:r>
              <a:rPr sz="2000" spc="-80" dirty="0">
                <a:latin typeface="Trebuchet MS"/>
                <a:cs typeface="Trebuchet MS"/>
              </a:rPr>
              <a:t>Average</a:t>
            </a:r>
            <a:r>
              <a:rPr sz="2000" spc="-195" dirty="0">
                <a:latin typeface="Trebuchet MS"/>
                <a:cs typeface="Trebuchet MS"/>
              </a:rPr>
              <a:t> </a:t>
            </a:r>
            <a:r>
              <a:rPr sz="2000" spc="-95" dirty="0">
                <a:latin typeface="Trebuchet MS"/>
                <a:cs typeface="Trebuchet MS"/>
              </a:rPr>
              <a:t>shipping</a:t>
            </a:r>
            <a:r>
              <a:rPr sz="2000" spc="-155" dirty="0">
                <a:latin typeface="Trebuchet MS"/>
                <a:cs typeface="Trebuchet MS"/>
              </a:rPr>
              <a:t> </a:t>
            </a:r>
            <a:r>
              <a:rPr sz="2000" spc="-120" dirty="0">
                <a:latin typeface="Trebuchet MS"/>
                <a:cs typeface="Trebuchet MS"/>
              </a:rPr>
              <a:t>days</a:t>
            </a:r>
            <a:r>
              <a:rPr sz="2000" spc="-150" dirty="0">
                <a:latin typeface="Trebuchet MS"/>
                <a:cs typeface="Trebuchet MS"/>
              </a:rPr>
              <a:t> </a:t>
            </a:r>
            <a:r>
              <a:rPr sz="2000" spc="-60" dirty="0">
                <a:latin typeface="Trebuchet MS"/>
                <a:cs typeface="Trebuchet MS"/>
              </a:rPr>
              <a:t>vs</a:t>
            </a:r>
            <a:r>
              <a:rPr sz="2000" spc="-65" dirty="0">
                <a:latin typeface="Trebuchet MS"/>
                <a:cs typeface="Trebuchet MS"/>
              </a:rPr>
              <a:t> </a:t>
            </a:r>
            <a:r>
              <a:rPr sz="2000" spc="-90" dirty="0">
                <a:latin typeface="Trebuchet MS"/>
                <a:cs typeface="Trebuchet MS"/>
              </a:rPr>
              <a:t>review</a:t>
            </a:r>
            <a:r>
              <a:rPr sz="2000" spc="-11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scores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30"/>
              </a:spcBef>
            </a:pPr>
            <a:r>
              <a:rPr sz="2750" dirty="0"/>
              <a:t>Weekday</a:t>
            </a:r>
            <a:r>
              <a:rPr sz="2750" spc="-25" dirty="0"/>
              <a:t> </a:t>
            </a:r>
            <a:r>
              <a:rPr sz="2750" dirty="0"/>
              <a:t>vs</a:t>
            </a:r>
            <a:r>
              <a:rPr sz="2750" spc="-30" dirty="0"/>
              <a:t> </a:t>
            </a:r>
            <a:r>
              <a:rPr sz="2750" dirty="0"/>
              <a:t>Weekend</a:t>
            </a:r>
            <a:r>
              <a:rPr sz="2750" spc="-30" dirty="0"/>
              <a:t> </a:t>
            </a:r>
            <a:r>
              <a:rPr sz="2750" dirty="0"/>
              <a:t>payment</a:t>
            </a:r>
            <a:r>
              <a:rPr sz="2750" spc="45" dirty="0"/>
              <a:t> </a:t>
            </a:r>
            <a:r>
              <a:rPr sz="2750" spc="-10" dirty="0"/>
              <a:t>statistics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2770" y="2183828"/>
            <a:ext cx="551815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425450" indent="57150">
              <a:lnSpc>
                <a:spcPct val="100000"/>
              </a:lnSpc>
              <a:spcBef>
                <a:spcPts val="125"/>
              </a:spcBef>
            </a:pPr>
            <a:r>
              <a:rPr sz="2000" b="1" spc="-20" dirty="0">
                <a:solidFill>
                  <a:srgbClr val="232323"/>
                </a:solidFill>
                <a:latin typeface="Calibri"/>
                <a:cs typeface="Calibri"/>
              </a:rPr>
              <a:t>Weekday</a:t>
            </a:r>
            <a:r>
              <a:rPr sz="2000" b="1" spc="-9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32323"/>
                </a:solidFill>
                <a:latin typeface="Calibri"/>
                <a:cs typeface="Calibri"/>
              </a:rPr>
              <a:t>Vs</a:t>
            </a:r>
            <a:r>
              <a:rPr sz="2000" b="1" spc="-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32323"/>
                </a:solidFill>
                <a:latin typeface="Calibri"/>
                <a:cs typeface="Calibri"/>
              </a:rPr>
              <a:t>Weekend (order_purchase_timestamp)</a:t>
            </a:r>
            <a:r>
              <a:rPr sz="2000" b="1" spc="-1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32323"/>
                </a:solidFill>
                <a:latin typeface="Calibri"/>
                <a:cs typeface="Calibri"/>
              </a:rPr>
              <a:t>Payment</a:t>
            </a:r>
            <a:r>
              <a:rPr sz="2000" b="1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32323"/>
                </a:solidFill>
                <a:latin typeface="Calibri"/>
                <a:cs typeface="Calibri"/>
              </a:rPr>
              <a:t>Statistics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analysis</a:t>
            </a:r>
            <a:r>
              <a:rPr sz="2000" spc="-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payment</a:t>
            </a:r>
            <a:r>
              <a:rPr sz="20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statistics</a:t>
            </a:r>
            <a:r>
              <a:rPr sz="2000" spc="-1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based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on</a:t>
            </a:r>
            <a:r>
              <a:rPr sz="20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weekday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vs.</a:t>
            </a:r>
            <a:r>
              <a:rPr sz="2000" spc="-1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weekend</a:t>
            </a:r>
            <a:r>
              <a:rPr sz="2000" spc="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provides an</a:t>
            </a:r>
            <a:r>
              <a:rPr sz="2000" spc="-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understanding</a:t>
            </a:r>
            <a:r>
              <a:rPr sz="2000" spc="-1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000" spc="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buying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behavior</a:t>
            </a:r>
            <a:r>
              <a:rPr sz="2000" spc="-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customers.</a:t>
            </a:r>
            <a:r>
              <a:rPr sz="2000" spc="-1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This</a:t>
            </a:r>
            <a:r>
              <a:rPr sz="2000" spc="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KPI</a:t>
            </a:r>
            <a:r>
              <a:rPr sz="20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answers</a:t>
            </a:r>
            <a:r>
              <a:rPr sz="2000" spc="-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questions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like,</a:t>
            </a:r>
            <a:r>
              <a:rPr sz="2000" spc="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which</a:t>
            </a:r>
            <a:r>
              <a:rPr sz="2000" spc="-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day</a:t>
            </a:r>
            <a:r>
              <a:rPr sz="2000" spc="-1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000" spc="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000" spc="-7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week</a:t>
            </a:r>
            <a:r>
              <a:rPr sz="2000" spc="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has</a:t>
            </a:r>
            <a:r>
              <a:rPr sz="2000" spc="-8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highest</a:t>
            </a:r>
            <a:r>
              <a:rPr sz="2000" spc="-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sales?</a:t>
            </a:r>
            <a:endParaRPr sz="2000" dirty="0">
              <a:latin typeface="Calibri"/>
              <a:cs typeface="Calibri"/>
            </a:endParaRPr>
          </a:p>
          <a:p>
            <a:pPr marL="12700" marR="31242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How</a:t>
            </a:r>
            <a:r>
              <a:rPr sz="20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many</a:t>
            </a:r>
            <a:r>
              <a:rPr sz="2000" spc="-16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customers</a:t>
            </a:r>
            <a:r>
              <a:rPr sz="2000" spc="-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32323"/>
                </a:solidFill>
                <a:latin typeface="Calibri"/>
                <a:cs typeface="Calibri"/>
              </a:rPr>
              <a:t>prefer</a:t>
            </a:r>
            <a:r>
              <a:rPr sz="2000" spc="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pay</a:t>
            </a:r>
            <a:r>
              <a:rPr sz="2000" spc="-9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through</a:t>
            </a:r>
            <a:r>
              <a:rPr sz="2000" spc="-9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online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modes?</a:t>
            </a:r>
            <a:r>
              <a:rPr sz="2000" spc="-1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analysis</a:t>
            </a:r>
            <a:r>
              <a:rPr sz="2000" spc="-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this</a:t>
            </a:r>
            <a:r>
              <a:rPr sz="2000" spc="-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KPI</a:t>
            </a:r>
            <a:r>
              <a:rPr sz="2000" spc="-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can</a:t>
            </a:r>
            <a:r>
              <a:rPr sz="2000" spc="-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help</a:t>
            </a:r>
            <a:r>
              <a:rPr sz="2000" spc="-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Olist</a:t>
            </a:r>
            <a:r>
              <a:rPr sz="2000" spc="-9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32323"/>
                </a:solidFill>
                <a:latin typeface="Calibri"/>
                <a:cs typeface="Calibri"/>
              </a:rPr>
              <a:t>to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improve</a:t>
            </a:r>
            <a:r>
              <a:rPr sz="2000" spc="-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their</a:t>
            </a:r>
            <a:r>
              <a:rPr sz="2000" spc="-3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weekend</a:t>
            </a:r>
            <a:r>
              <a:rPr sz="2000" spc="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sales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000" spc="-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plan</a:t>
            </a:r>
            <a:r>
              <a:rPr sz="20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promotions accordingly.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4" y="2183828"/>
            <a:ext cx="4469830" cy="3686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0" spc="-175" dirty="0">
                <a:latin typeface="Trebuchet MS"/>
                <a:cs typeface="Trebuchet MS"/>
              </a:rPr>
              <a:t>Payment</a:t>
            </a:r>
            <a:r>
              <a:rPr sz="2750" b="0" spc="-459" dirty="0">
                <a:latin typeface="Trebuchet MS"/>
                <a:cs typeface="Trebuchet MS"/>
              </a:rPr>
              <a:t> </a:t>
            </a:r>
            <a:r>
              <a:rPr sz="2750" b="0" spc="-200" dirty="0">
                <a:latin typeface="Trebuchet MS"/>
                <a:cs typeface="Trebuchet MS"/>
              </a:rPr>
              <a:t>Type</a:t>
            </a:r>
            <a:r>
              <a:rPr sz="2750" b="0" spc="-5" dirty="0">
                <a:latin typeface="Trebuchet MS"/>
                <a:cs typeface="Trebuchet MS"/>
              </a:rPr>
              <a:t> </a:t>
            </a:r>
            <a:r>
              <a:rPr sz="2750" b="0" spc="-110" dirty="0">
                <a:latin typeface="Trebuchet MS"/>
                <a:cs typeface="Trebuchet MS"/>
              </a:rPr>
              <a:t>with</a:t>
            </a:r>
            <a:r>
              <a:rPr sz="2750" b="0" spc="-95" dirty="0">
                <a:latin typeface="Trebuchet MS"/>
                <a:cs typeface="Trebuchet MS"/>
              </a:rPr>
              <a:t> </a:t>
            </a:r>
            <a:r>
              <a:rPr sz="2750" b="0" spc="-145" dirty="0">
                <a:latin typeface="Trebuchet MS"/>
                <a:cs typeface="Trebuchet MS"/>
              </a:rPr>
              <a:t>review</a:t>
            </a:r>
            <a:r>
              <a:rPr sz="2750" b="0" spc="-65" dirty="0">
                <a:latin typeface="Trebuchet MS"/>
                <a:cs typeface="Trebuchet MS"/>
              </a:rPr>
              <a:t> </a:t>
            </a:r>
            <a:r>
              <a:rPr sz="2750" b="0" spc="-45" dirty="0">
                <a:latin typeface="Trebuchet MS"/>
                <a:cs typeface="Trebuchet MS"/>
              </a:rPr>
              <a:t>score</a:t>
            </a:r>
            <a:r>
              <a:rPr sz="2750" b="0" spc="-5" dirty="0">
                <a:latin typeface="Trebuchet MS"/>
                <a:cs typeface="Trebuchet MS"/>
              </a:rPr>
              <a:t> </a:t>
            </a:r>
            <a:r>
              <a:rPr sz="2750" b="0" spc="-50" dirty="0">
                <a:latin typeface="Trebuchet MS"/>
                <a:cs typeface="Trebuchet MS"/>
              </a:rPr>
              <a:t>5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8250" y="1985327"/>
            <a:ext cx="5545455" cy="2766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16890" indent="66675">
              <a:lnSpc>
                <a:spcPct val="100000"/>
              </a:lnSpc>
              <a:spcBef>
                <a:spcPts val="125"/>
              </a:spcBef>
              <a:tabLst>
                <a:tab pos="650875" algn="l"/>
              </a:tabLst>
            </a:pPr>
            <a:r>
              <a:rPr sz="2000" b="1" spc="100" dirty="0">
                <a:solidFill>
                  <a:srgbClr val="232323"/>
                </a:solidFill>
                <a:latin typeface="Trebuchet MS"/>
                <a:cs typeface="Trebuchet MS"/>
              </a:rPr>
              <a:t>Number</a:t>
            </a:r>
            <a:r>
              <a:rPr sz="2000" b="1" spc="-229" dirty="0">
                <a:solidFill>
                  <a:srgbClr val="232323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232323"/>
                </a:solidFill>
                <a:latin typeface="Trebuchet MS"/>
                <a:cs typeface="Trebuchet MS"/>
              </a:rPr>
              <a:t>of</a:t>
            </a:r>
            <a:r>
              <a:rPr sz="2000" b="1" spc="-90" dirty="0">
                <a:solidFill>
                  <a:srgbClr val="232323"/>
                </a:solidFill>
                <a:latin typeface="Trebuchet MS"/>
                <a:cs typeface="Trebuchet MS"/>
              </a:rPr>
              <a:t> </a:t>
            </a:r>
            <a:r>
              <a:rPr sz="2000" b="1" spc="75" dirty="0">
                <a:solidFill>
                  <a:srgbClr val="232323"/>
                </a:solidFill>
                <a:latin typeface="Trebuchet MS"/>
                <a:cs typeface="Trebuchet MS"/>
              </a:rPr>
              <a:t>Orders</a:t>
            </a:r>
            <a:r>
              <a:rPr sz="2000" b="1" spc="-200" dirty="0">
                <a:solidFill>
                  <a:srgbClr val="232323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rebuchet MS"/>
                <a:cs typeface="Trebuchet MS"/>
              </a:rPr>
              <a:t>with</a:t>
            </a:r>
            <a:r>
              <a:rPr sz="2000" b="1" spc="-55" dirty="0">
                <a:solidFill>
                  <a:srgbClr val="232323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232323"/>
                </a:solidFill>
                <a:latin typeface="Trebuchet MS"/>
                <a:cs typeface="Trebuchet MS"/>
              </a:rPr>
              <a:t>Review</a:t>
            </a:r>
            <a:r>
              <a:rPr sz="2000" b="1" spc="-155" dirty="0">
                <a:solidFill>
                  <a:srgbClr val="232323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rebuchet MS"/>
                <a:cs typeface="Trebuchet MS"/>
              </a:rPr>
              <a:t>score</a:t>
            </a:r>
            <a:r>
              <a:rPr sz="2000" b="1" spc="-145" dirty="0">
                <a:solidFill>
                  <a:srgbClr val="232323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232323"/>
                </a:solidFill>
                <a:latin typeface="Trebuchet MS"/>
                <a:cs typeface="Trebuchet MS"/>
              </a:rPr>
              <a:t>as</a:t>
            </a:r>
            <a:r>
              <a:rPr sz="2000" b="1" spc="-45" dirty="0">
                <a:solidFill>
                  <a:srgbClr val="232323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232323"/>
                </a:solidFill>
                <a:latin typeface="Trebuchet MS"/>
                <a:cs typeface="Trebuchet MS"/>
              </a:rPr>
              <a:t>5 </a:t>
            </a:r>
            <a:r>
              <a:rPr sz="2000" b="1" spc="85" dirty="0">
                <a:solidFill>
                  <a:srgbClr val="232323"/>
                </a:solidFill>
                <a:latin typeface="Trebuchet MS"/>
                <a:cs typeface="Trebuchet MS"/>
              </a:rPr>
              <a:t>And</a:t>
            </a:r>
            <a:r>
              <a:rPr sz="2000" b="1" dirty="0">
                <a:solidFill>
                  <a:srgbClr val="232323"/>
                </a:solidFill>
                <a:latin typeface="Trebuchet MS"/>
                <a:cs typeface="Trebuchet MS"/>
              </a:rPr>
              <a:t>	</a:t>
            </a:r>
            <a:r>
              <a:rPr sz="2000" b="1" dirty="0">
                <a:latin typeface="Trebuchet MS"/>
                <a:cs typeface="Trebuchet MS"/>
              </a:rPr>
              <a:t>payment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type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as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Credit</a:t>
            </a:r>
            <a:r>
              <a:rPr sz="2000" b="1" spc="4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card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This KPI</a:t>
            </a:r>
            <a:r>
              <a:rPr sz="2000" spc="-9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analyses</a:t>
            </a:r>
            <a:r>
              <a:rPr sz="2000" spc="-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number</a:t>
            </a:r>
            <a:r>
              <a:rPr sz="2000" spc="-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orders with</a:t>
            </a:r>
            <a:r>
              <a:rPr sz="20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review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score</a:t>
            </a:r>
            <a:r>
              <a:rPr sz="2000" spc="-6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5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000" spc="-1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payment</a:t>
            </a:r>
            <a:r>
              <a:rPr sz="2000" spc="-10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type</a:t>
            </a:r>
            <a:r>
              <a:rPr sz="2000" spc="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as</a:t>
            </a:r>
            <a:r>
              <a:rPr sz="2000" spc="-6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credit</a:t>
            </a:r>
            <a:r>
              <a:rPr sz="2000" spc="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card.</a:t>
            </a:r>
            <a:r>
              <a:rPr sz="20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This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helps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understanding</a:t>
            </a:r>
            <a:r>
              <a:rPr sz="2000" spc="-5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customer</a:t>
            </a:r>
            <a:r>
              <a:rPr sz="2000" spc="-11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satisfaction</a:t>
            </a:r>
            <a:r>
              <a:rPr sz="2000" spc="-1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levels</a:t>
            </a:r>
            <a:r>
              <a:rPr sz="2000" spc="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32323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payment</a:t>
            </a:r>
            <a:r>
              <a:rPr sz="2000" spc="-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preferences.</a:t>
            </a:r>
            <a:r>
              <a:rPr sz="2000" spc="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Olist</a:t>
            </a:r>
            <a:r>
              <a:rPr sz="2000" spc="-114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use</a:t>
            </a:r>
            <a:r>
              <a:rPr sz="2000" spc="-7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this</a:t>
            </a:r>
            <a:r>
              <a:rPr sz="2000" spc="-8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information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identify</a:t>
            </a:r>
            <a:r>
              <a:rPr sz="2000" spc="-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satisfied</a:t>
            </a:r>
            <a:r>
              <a:rPr sz="2000" spc="-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customers</a:t>
            </a:r>
            <a:r>
              <a:rPr sz="2000" spc="-1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32323"/>
                </a:solidFill>
                <a:latin typeface="Calibri"/>
                <a:cs typeface="Calibri"/>
              </a:rPr>
              <a:t>encourage</a:t>
            </a:r>
            <a:r>
              <a:rPr sz="2000" spc="-4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32323"/>
                </a:solidFill>
                <a:latin typeface="Calibri"/>
                <a:cs typeface="Calibri"/>
              </a:rPr>
              <a:t>them</a:t>
            </a:r>
            <a:r>
              <a:rPr sz="2000" spc="50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32323"/>
                </a:solidFill>
                <a:latin typeface="Calibri"/>
                <a:cs typeface="Calibri"/>
              </a:rPr>
              <a:t>make</a:t>
            </a:r>
            <a:r>
              <a:rPr sz="2000" spc="-65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repeat</a:t>
            </a:r>
            <a:r>
              <a:rPr sz="2000" spc="-40" dirty="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32323"/>
                </a:solidFill>
                <a:latin typeface="Calibri"/>
                <a:cs typeface="Calibri"/>
              </a:rPr>
              <a:t>purchases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5327"/>
            <a:ext cx="5707400" cy="3272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0" dirty="0">
                <a:latin typeface="Calibri"/>
                <a:cs typeface="Calibri"/>
              </a:rPr>
              <a:t>Average</a:t>
            </a:r>
            <a:r>
              <a:rPr sz="2750" b="0" spc="2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numbers</a:t>
            </a:r>
            <a:r>
              <a:rPr sz="2750" b="0" spc="14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of</a:t>
            </a:r>
            <a:r>
              <a:rPr sz="2750" b="0" spc="-4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delivery</a:t>
            </a:r>
            <a:r>
              <a:rPr sz="2750" b="0" spc="6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days</a:t>
            </a:r>
            <a:r>
              <a:rPr sz="2750" b="0" spc="1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taken</a:t>
            </a:r>
            <a:r>
              <a:rPr sz="2750" b="0" spc="-60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for</a:t>
            </a:r>
            <a:r>
              <a:rPr sz="2750" b="0" spc="-15" dirty="0">
                <a:latin typeface="Calibri"/>
                <a:cs typeface="Calibri"/>
              </a:rPr>
              <a:t> </a:t>
            </a:r>
            <a:r>
              <a:rPr sz="2750" b="0" dirty="0">
                <a:latin typeface="Calibri"/>
                <a:cs typeface="Calibri"/>
              </a:rPr>
              <a:t>pet</a:t>
            </a:r>
            <a:r>
              <a:rPr sz="2750" b="0" spc="90" dirty="0">
                <a:latin typeface="Calibri"/>
                <a:cs typeface="Calibri"/>
              </a:rPr>
              <a:t> </a:t>
            </a:r>
            <a:r>
              <a:rPr sz="2750" b="0" spc="-20" dirty="0">
                <a:latin typeface="Calibri"/>
                <a:cs typeface="Calibri"/>
              </a:rPr>
              <a:t>shop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26415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Average</a:t>
            </a:r>
            <a:r>
              <a:rPr spc="-125" dirty="0"/>
              <a:t> </a:t>
            </a:r>
            <a:r>
              <a:rPr dirty="0"/>
              <a:t>number</a:t>
            </a:r>
            <a:r>
              <a:rPr spc="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days</a:t>
            </a:r>
            <a:r>
              <a:rPr spc="-75" dirty="0"/>
              <a:t> </a:t>
            </a:r>
            <a:r>
              <a:rPr dirty="0"/>
              <a:t>taken</a:t>
            </a:r>
            <a:r>
              <a:rPr spc="-45" dirty="0"/>
              <a:t> </a:t>
            </a:r>
            <a:r>
              <a:rPr spc="-25" dirty="0"/>
              <a:t>for </a:t>
            </a:r>
            <a:r>
              <a:rPr spc="-10" dirty="0"/>
              <a:t>order_delivered_customer_date</a:t>
            </a:r>
            <a:r>
              <a:rPr spc="-15" dirty="0"/>
              <a:t> </a:t>
            </a:r>
            <a:r>
              <a:rPr dirty="0"/>
              <a:t>for</a:t>
            </a:r>
            <a:r>
              <a:rPr spc="-10" dirty="0"/>
              <a:t> pet_shop</a:t>
            </a:r>
          </a:p>
          <a:p>
            <a:pPr marL="12700" marR="5080">
              <a:lnSpc>
                <a:spcPct val="100000"/>
              </a:lnSpc>
              <a:spcBef>
                <a:spcPts val="2410"/>
              </a:spcBef>
            </a:pPr>
            <a:r>
              <a:rPr b="0" dirty="0">
                <a:latin typeface="Calibri"/>
                <a:cs typeface="Calibri"/>
              </a:rPr>
              <a:t>This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KPI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analyzes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4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average</a:t>
            </a:r>
            <a:r>
              <a:rPr b="0" spc="-114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number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5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days</a:t>
            </a:r>
            <a:r>
              <a:rPr b="0" spc="-1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taken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order_delivered_customer_date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for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pet_shop.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It </a:t>
            </a:r>
            <a:r>
              <a:rPr b="0" dirty="0">
                <a:latin typeface="Calibri"/>
                <a:cs typeface="Calibri"/>
              </a:rPr>
              <a:t>helps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Olist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identifying</a:t>
            </a:r>
            <a:r>
              <a:rPr b="0" spc="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areas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where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they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can </a:t>
            </a:r>
            <a:r>
              <a:rPr b="0" spc="-10" dirty="0">
                <a:latin typeface="Calibri"/>
                <a:cs typeface="Calibri"/>
              </a:rPr>
              <a:t>improve</a:t>
            </a:r>
            <a:r>
              <a:rPr b="0" spc="-114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their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delivery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time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maintain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customer satisfaction.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1799273"/>
            <a:ext cx="5181600" cy="44930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83" y="197167"/>
            <a:ext cx="720344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0" spc="-110" dirty="0">
                <a:latin typeface="Trebuchet MS"/>
                <a:cs typeface="Trebuchet MS"/>
              </a:rPr>
              <a:t>Average</a:t>
            </a:r>
            <a:r>
              <a:rPr sz="2750" b="0" spc="-95" dirty="0">
                <a:latin typeface="Trebuchet MS"/>
                <a:cs typeface="Trebuchet MS"/>
              </a:rPr>
              <a:t> </a:t>
            </a:r>
            <a:r>
              <a:rPr sz="2750" b="0" spc="-125" dirty="0">
                <a:latin typeface="Trebuchet MS"/>
                <a:cs typeface="Trebuchet MS"/>
              </a:rPr>
              <a:t>price</a:t>
            </a:r>
            <a:r>
              <a:rPr sz="2750" b="0" spc="-80" dirty="0">
                <a:latin typeface="Trebuchet MS"/>
                <a:cs typeface="Trebuchet MS"/>
              </a:rPr>
              <a:t> </a:t>
            </a:r>
            <a:r>
              <a:rPr sz="2750" b="0" spc="-160" dirty="0">
                <a:latin typeface="Trebuchet MS"/>
                <a:cs typeface="Trebuchet MS"/>
              </a:rPr>
              <a:t>and</a:t>
            </a:r>
            <a:r>
              <a:rPr sz="2750" b="0" spc="-75" dirty="0">
                <a:latin typeface="Trebuchet MS"/>
                <a:cs typeface="Trebuchet MS"/>
              </a:rPr>
              <a:t> </a:t>
            </a:r>
            <a:r>
              <a:rPr sz="2750" b="0" spc="-175" dirty="0">
                <a:latin typeface="Trebuchet MS"/>
                <a:cs typeface="Trebuchet MS"/>
              </a:rPr>
              <a:t>payment</a:t>
            </a:r>
            <a:r>
              <a:rPr sz="2750" b="0" spc="-105" dirty="0">
                <a:latin typeface="Trebuchet MS"/>
                <a:cs typeface="Trebuchet MS"/>
              </a:rPr>
              <a:t> </a:t>
            </a:r>
            <a:r>
              <a:rPr sz="2750" b="0" spc="-185" dirty="0">
                <a:latin typeface="Trebuchet MS"/>
                <a:cs typeface="Trebuchet MS"/>
              </a:rPr>
              <a:t>value</a:t>
            </a:r>
            <a:r>
              <a:rPr sz="2750" b="0" spc="-70" dirty="0">
                <a:latin typeface="Trebuchet MS"/>
                <a:cs typeface="Trebuchet MS"/>
              </a:rPr>
              <a:t> </a:t>
            </a:r>
            <a:r>
              <a:rPr sz="2750" b="0" spc="-65" dirty="0">
                <a:latin typeface="Trebuchet MS"/>
                <a:cs typeface="Trebuchet MS"/>
              </a:rPr>
              <a:t>of</a:t>
            </a:r>
            <a:r>
              <a:rPr sz="2750" b="0" spc="-85" dirty="0">
                <a:latin typeface="Trebuchet MS"/>
                <a:cs typeface="Trebuchet MS"/>
              </a:rPr>
              <a:t> </a:t>
            </a:r>
            <a:r>
              <a:rPr sz="2750" b="0" spc="-60" dirty="0">
                <a:latin typeface="Trebuchet MS"/>
                <a:cs typeface="Trebuchet MS"/>
              </a:rPr>
              <a:t>sao</a:t>
            </a:r>
            <a:r>
              <a:rPr sz="2750" b="0" spc="-70" dirty="0">
                <a:latin typeface="Trebuchet MS"/>
                <a:cs typeface="Trebuchet MS"/>
              </a:rPr>
              <a:t> </a:t>
            </a:r>
            <a:r>
              <a:rPr sz="2750" b="0" spc="-125" dirty="0">
                <a:latin typeface="Trebuchet MS"/>
                <a:cs typeface="Trebuchet MS"/>
              </a:rPr>
              <a:t>paulo</a:t>
            </a:r>
            <a:r>
              <a:rPr sz="2750" b="0" spc="-85" dirty="0">
                <a:latin typeface="Trebuchet MS"/>
                <a:cs typeface="Trebuchet MS"/>
              </a:rPr>
              <a:t> </a:t>
            </a:r>
            <a:r>
              <a:rPr sz="2750" b="0" spc="-70" dirty="0">
                <a:latin typeface="Trebuchet MS"/>
                <a:cs typeface="Trebuchet MS"/>
              </a:rPr>
              <a:t>city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170180">
              <a:lnSpc>
                <a:spcPct val="100000"/>
              </a:lnSpc>
              <a:spcBef>
                <a:spcPts val="125"/>
              </a:spcBef>
            </a:pPr>
            <a:r>
              <a:rPr spc="-20" dirty="0"/>
              <a:t>Average</a:t>
            </a:r>
            <a:r>
              <a:rPr spc="-100" dirty="0"/>
              <a:t> </a:t>
            </a:r>
            <a:r>
              <a:rPr dirty="0"/>
              <a:t>price</a:t>
            </a:r>
            <a:r>
              <a:rPr spc="-20" dirty="0"/>
              <a:t> </a:t>
            </a:r>
            <a:r>
              <a:rPr dirty="0"/>
              <a:t>and</a:t>
            </a:r>
            <a:r>
              <a:rPr spc="70" dirty="0"/>
              <a:t> </a:t>
            </a:r>
            <a:r>
              <a:rPr dirty="0"/>
              <a:t>payment</a:t>
            </a:r>
            <a:r>
              <a:rPr spc="-80" dirty="0"/>
              <a:t> </a:t>
            </a:r>
            <a:r>
              <a:rPr dirty="0"/>
              <a:t>values</a:t>
            </a:r>
            <a:r>
              <a:rPr spc="-30" dirty="0"/>
              <a:t> </a:t>
            </a:r>
            <a:r>
              <a:rPr dirty="0"/>
              <a:t>from</a:t>
            </a:r>
            <a:r>
              <a:rPr spc="-130" dirty="0"/>
              <a:t> </a:t>
            </a:r>
            <a:r>
              <a:rPr spc="-10" dirty="0"/>
              <a:t>customers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sao</a:t>
            </a:r>
            <a:r>
              <a:rPr spc="-40" dirty="0"/>
              <a:t> </a:t>
            </a:r>
            <a:r>
              <a:rPr dirty="0"/>
              <a:t>paulo</a:t>
            </a:r>
            <a:r>
              <a:rPr spc="40" dirty="0"/>
              <a:t> </a:t>
            </a:r>
            <a:r>
              <a:rPr spc="-20" dirty="0"/>
              <a:t>city</a:t>
            </a:r>
          </a:p>
          <a:p>
            <a:pPr marL="12700" marR="5080">
              <a:lnSpc>
                <a:spcPct val="100000"/>
              </a:lnSpc>
              <a:spcBef>
                <a:spcPts val="2410"/>
              </a:spcBef>
            </a:pPr>
            <a:r>
              <a:rPr b="0" dirty="0">
                <a:latin typeface="Calibri"/>
                <a:cs typeface="Calibri"/>
              </a:rPr>
              <a:t>The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analysis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average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price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payment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values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customers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Sao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Paulo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city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helps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in </a:t>
            </a:r>
            <a:r>
              <a:rPr b="0" spc="-10" dirty="0">
                <a:latin typeface="Calibri"/>
                <a:cs typeface="Calibri"/>
              </a:rPr>
              <a:t>understanding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spending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patterns</a:t>
            </a:r>
            <a:r>
              <a:rPr b="0" spc="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customers</a:t>
            </a:r>
            <a:r>
              <a:rPr b="0" spc="-12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in </a:t>
            </a:r>
            <a:r>
              <a:rPr b="0" dirty="0">
                <a:latin typeface="Calibri"/>
                <a:cs typeface="Calibri"/>
              </a:rPr>
              <a:t>this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region.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also</a:t>
            </a:r>
            <a:r>
              <a:rPr b="0" spc="-114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helps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Olist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identifying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high-</a:t>
            </a:r>
            <a:r>
              <a:rPr b="0" spc="-10" dirty="0">
                <a:latin typeface="Calibri"/>
                <a:cs typeface="Calibri"/>
              </a:rPr>
              <a:t>value customers</a:t>
            </a:r>
            <a:r>
              <a:rPr b="0" spc="-1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creating </a:t>
            </a:r>
            <a:r>
              <a:rPr b="0" spc="-10" dirty="0">
                <a:latin typeface="Calibri"/>
                <a:cs typeface="Calibri"/>
              </a:rPr>
              <a:t>targeted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marketing campaigns.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68842"/>
            <a:ext cx="5562600" cy="3717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83" y="197167"/>
            <a:ext cx="56140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0" spc="-114" dirty="0">
                <a:latin typeface="Trebuchet MS"/>
                <a:cs typeface="Trebuchet MS"/>
              </a:rPr>
              <a:t>Average</a:t>
            </a:r>
            <a:r>
              <a:rPr sz="2750" b="0" spc="-90" dirty="0">
                <a:latin typeface="Trebuchet MS"/>
                <a:cs typeface="Trebuchet MS"/>
              </a:rPr>
              <a:t> </a:t>
            </a:r>
            <a:r>
              <a:rPr sz="2750" b="0" spc="-140" dirty="0">
                <a:latin typeface="Trebuchet MS"/>
                <a:cs typeface="Trebuchet MS"/>
              </a:rPr>
              <a:t>shipping</a:t>
            </a:r>
            <a:r>
              <a:rPr sz="2750" b="0" spc="-70" dirty="0">
                <a:latin typeface="Trebuchet MS"/>
                <a:cs typeface="Trebuchet MS"/>
              </a:rPr>
              <a:t> </a:t>
            </a:r>
            <a:r>
              <a:rPr sz="2750" b="0" spc="-170" dirty="0">
                <a:latin typeface="Trebuchet MS"/>
                <a:cs typeface="Trebuchet MS"/>
              </a:rPr>
              <a:t>days</a:t>
            </a:r>
            <a:r>
              <a:rPr sz="2750" b="0" spc="-105" dirty="0">
                <a:latin typeface="Trebuchet MS"/>
                <a:cs typeface="Trebuchet MS"/>
              </a:rPr>
              <a:t> </a:t>
            </a:r>
            <a:r>
              <a:rPr sz="2750" b="0" spc="-30" dirty="0">
                <a:latin typeface="Trebuchet MS"/>
                <a:cs typeface="Trebuchet MS"/>
              </a:rPr>
              <a:t>vs</a:t>
            </a:r>
            <a:r>
              <a:rPr sz="2750" b="0" spc="-175" dirty="0">
                <a:latin typeface="Trebuchet MS"/>
                <a:cs typeface="Trebuchet MS"/>
              </a:rPr>
              <a:t> </a:t>
            </a:r>
            <a:r>
              <a:rPr sz="2750" b="0" spc="-114" dirty="0">
                <a:latin typeface="Trebuchet MS"/>
                <a:cs typeface="Trebuchet MS"/>
              </a:rPr>
              <a:t>review</a:t>
            </a:r>
            <a:r>
              <a:rPr sz="2750" b="0" spc="40" dirty="0">
                <a:latin typeface="Trebuchet MS"/>
                <a:cs typeface="Trebuchet MS"/>
              </a:rPr>
              <a:t> </a:t>
            </a:r>
            <a:r>
              <a:rPr sz="2750" b="0" spc="-30" dirty="0">
                <a:latin typeface="Trebuchet MS"/>
                <a:cs typeface="Trebuchet MS"/>
              </a:rPr>
              <a:t>scores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0812" y="827150"/>
            <a:ext cx="2156460" cy="822325"/>
            <a:chOff x="150812" y="827150"/>
            <a:chExt cx="2156460" cy="822325"/>
          </a:xfrm>
        </p:grpSpPr>
        <p:sp>
          <p:nvSpPr>
            <p:cNvPr id="4" name="object 4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1738312" y="0"/>
                  </a:moveTo>
                  <a:lnTo>
                    <a:pt x="0" y="0"/>
                  </a:lnTo>
                  <a:lnTo>
                    <a:pt x="0" y="809625"/>
                  </a:lnTo>
                  <a:lnTo>
                    <a:pt x="1738312" y="809625"/>
                  </a:lnTo>
                  <a:lnTo>
                    <a:pt x="2143188" y="404749"/>
                  </a:lnTo>
                  <a:lnTo>
                    <a:pt x="1738312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7162" y="833500"/>
              <a:ext cx="2143760" cy="809625"/>
            </a:xfrm>
            <a:custGeom>
              <a:avLst/>
              <a:gdLst/>
              <a:ahLst/>
              <a:cxnLst/>
              <a:rect l="l" t="t" r="r" b="b"/>
              <a:pathLst>
                <a:path w="2143760" h="809625">
                  <a:moveTo>
                    <a:pt x="0" y="0"/>
                  </a:moveTo>
                  <a:lnTo>
                    <a:pt x="1738312" y="0"/>
                  </a:lnTo>
                  <a:lnTo>
                    <a:pt x="2143188" y="404749"/>
                  </a:lnTo>
                  <a:lnTo>
                    <a:pt x="1738312" y="809625"/>
                  </a:lnTo>
                  <a:lnTo>
                    <a:pt x="0" y="80962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37234" y="989647"/>
            <a:ext cx="76708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b="1" dirty="0">
                <a:solidFill>
                  <a:srgbClr val="FFFFFF"/>
                </a:solidFill>
                <a:latin typeface="Calibri"/>
                <a:cs typeface="Calibri"/>
              </a:rPr>
              <a:t>KPI</a:t>
            </a:r>
            <a:r>
              <a:rPr sz="2750" b="1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750" b="1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669925">
              <a:lnSpc>
                <a:spcPct val="100000"/>
              </a:lnSpc>
              <a:spcBef>
                <a:spcPts val="125"/>
              </a:spcBef>
            </a:pPr>
            <a:r>
              <a:rPr dirty="0"/>
              <a:t>Relationship</a:t>
            </a:r>
            <a:r>
              <a:rPr spc="-160" dirty="0"/>
              <a:t> </a:t>
            </a:r>
            <a:r>
              <a:rPr dirty="0"/>
              <a:t>between</a:t>
            </a:r>
            <a:r>
              <a:rPr spc="-155" dirty="0"/>
              <a:t> </a:t>
            </a:r>
            <a:r>
              <a:rPr dirty="0"/>
              <a:t>shipping</a:t>
            </a:r>
            <a:r>
              <a:rPr spc="70" dirty="0"/>
              <a:t> </a:t>
            </a:r>
            <a:r>
              <a:rPr spc="-20" dirty="0"/>
              <a:t>days </a:t>
            </a:r>
            <a:r>
              <a:rPr spc="-10" dirty="0"/>
              <a:t>(order_delivered_customer_date</a:t>
            </a:r>
            <a:r>
              <a:rPr spc="15" dirty="0"/>
              <a:t> </a:t>
            </a:r>
            <a:r>
              <a:rPr spc="-50" dirty="0"/>
              <a:t>— </a:t>
            </a:r>
            <a:r>
              <a:rPr spc="-10" dirty="0"/>
              <a:t>order_purchase_timestamp)</a:t>
            </a:r>
            <a:r>
              <a:rPr spc="-95" dirty="0"/>
              <a:t> </a:t>
            </a:r>
            <a:r>
              <a:rPr spc="-20" dirty="0"/>
              <a:t>Vs</a:t>
            </a:r>
            <a:r>
              <a:rPr spc="75" dirty="0"/>
              <a:t> </a:t>
            </a:r>
            <a:r>
              <a:rPr dirty="0"/>
              <a:t>review</a:t>
            </a:r>
            <a:r>
              <a:rPr spc="-65" dirty="0"/>
              <a:t> </a:t>
            </a:r>
            <a:r>
              <a:rPr spc="-10" dirty="0"/>
              <a:t>scores</a:t>
            </a:r>
          </a:p>
          <a:p>
            <a:pPr marL="12700" marR="5080">
              <a:lnSpc>
                <a:spcPct val="100000"/>
              </a:lnSpc>
              <a:spcBef>
                <a:spcPts val="2415"/>
              </a:spcBef>
            </a:pPr>
            <a:r>
              <a:rPr b="0" dirty="0">
                <a:latin typeface="Calibri"/>
                <a:cs typeface="Calibri"/>
              </a:rPr>
              <a:t>This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KPI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analyzes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relationship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between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shipping </a:t>
            </a:r>
            <a:r>
              <a:rPr b="0" dirty="0">
                <a:latin typeface="Calibri"/>
                <a:cs typeface="Calibri"/>
              </a:rPr>
              <a:t>days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review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scores.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It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helps</a:t>
            </a:r>
            <a:r>
              <a:rPr b="0" spc="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understanding</a:t>
            </a:r>
            <a:r>
              <a:rPr b="0" spc="-135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the </a:t>
            </a:r>
            <a:r>
              <a:rPr b="0" dirty="0">
                <a:latin typeface="Calibri"/>
                <a:cs typeface="Calibri"/>
              </a:rPr>
              <a:t>impact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delivery</a:t>
            </a:r>
            <a:r>
              <a:rPr b="0" spc="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time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customer</a:t>
            </a:r>
            <a:r>
              <a:rPr b="0" spc="-11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satisfaction </a:t>
            </a:r>
            <a:r>
              <a:rPr b="0" dirty="0">
                <a:latin typeface="Calibri"/>
                <a:cs typeface="Calibri"/>
              </a:rPr>
              <a:t>levels.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Olist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can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use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this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information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optimize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their </a:t>
            </a:r>
            <a:r>
              <a:rPr b="0" dirty="0">
                <a:latin typeface="Calibri"/>
                <a:cs typeface="Calibri"/>
              </a:rPr>
              <a:t>logistics</a:t>
            </a:r>
            <a:r>
              <a:rPr b="0" spc="-114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improve</a:t>
            </a:r>
            <a:r>
              <a:rPr b="0" spc="-114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their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delivery </a:t>
            </a:r>
            <a:r>
              <a:rPr b="0" spc="-10" dirty="0">
                <a:latin typeface="Calibri"/>
                <a:cs typeface="Calibri"/>
              </a:rPr>
              <a:t>time.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92" y="2151196"/>
            <a:ext cx="6045718" cy="342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8489</TotalTime>
  <Words>649</Words>
  <Application>Microsoft Office PowerPoint</Application>
  <PresentationFormat>Widescreen</PresentationFormat>
  <Paragraphs>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Comic Sans MS</vt:lpstr>
      <vt:lpstr>Microsoft Sans Serif</vt:lpstr>
      <vt:lpstr>Trebuchet MS</vt:lpstr>
      <vt:lpstr>Office Theme</vt:lpstr>
      <vt:lpstr>PowerPoint Presentation</vt:lpstr>
      <vt:lpstr>Introduction</vt:lpstr>
      <vt:lpstr>PowerPoint Presentation</vt:lpstr>
      <vt:lpstr>PowerPoint Presentation</vt:lpstr>
      <vt:lpstr>Weekday vs Weekend payment statistics</vt:lpstr>
      <vt:lpstr>Payment Type with review score 5</vt:lpstr>
      <vt:lpstr>Average numbers of delivery days taken for pet shop</vt:lpstr>
      <vt:lpstr>Average price and payment value of sao paulo city</vt:lpstr>
      <vt:lpstr>Average shipping days vs review scores</vt:lpstr>
      <vt:lpstr>Olist Excel Dashboard</vt:lpstr>
      <vt:lpstr>SQL Analysis for KPI 1 </vt:lpstr>
      <vt:lpstr>SQL Analysis for KPI 2 </vt:lpstr>
      <vt:lpstr>SQL Analysis for KPI 3 </vt:lpstr>
      <vt:lpstr>SQL Analysis for KPI 4 </vt:lpstr>
      <vt:lpstr>Olist Powerbi Dashboard 1</vt:lpstr>
      <vt:lpstr>Olist Powerbi Dashboard 2</vt:lpstr>
      <vt:lpstr>Olist Tableau Dashboard</vt:lpstr>
      <vt:lpstr>PowerPoint Presentation</vt:lpstr>
      <vt:lpstr>Regularly monitor and analyze customer reviews to gain insights in product quality and identify areas for improvement. Dashboards can be used to identify patterns in customer reviews.This will provide a data-driven approach to enhance customer experience.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SnehaBire</dc:creator>
  <cp:lastModifiedBy>Microsoft account</cp:lastModifiedBy>
  <cp:revision>10</cp:revision>
  <dcterms:created xsi:type="dcterms:W3CDTF">2024-06-20T12:00:35Z</dcterms:created>
  <dcterms:modified xsi:type="dcterms:W3CDTF">2024-06-26T09:29:51Z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2023-11-10T00:00:00Z</vt:filetime>
  </property>
  <property fmtid="{D5CDD505-2E9C-101B-9397-08002B2CF9AE}" pid="3" name="LastSaved">
    <vt:filetime>2024-06-20T00:00:00Z</vt:filetime>
  </property>
</Properties>
</file>