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6433" autoAdjust="0"/>
  </p:normalViewPr>
  <p:slideViewPr>
    <p:cSldViewPr>
      <p:cViewPr varScale="1">
        <p:scale>
          <a:sx n="112" d="100"/>
          <a:sy n="112" d="100"/>
        </p:scale>
        <p:origin x="660" y="1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2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F439ED-1E90-4106-847A-8EF19031FE2F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9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1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0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0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1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2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3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4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5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6" name="TextBox 13"/>
          <p:cNvSpPr txBox="1"/>
          <p:nvPr/>
        </p:nvSpPr>
        <p:spPr>
          <a:xfrm>
            <a:off x="2554542" y="3314150"/>
            <a:ext cx="8610600" cy="1615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 R. Sneha</a:t>
            </a:r>
            <a:endParaRPr dirty="0" sz="2400" lang="en-US"/>
          </a:p>
          <a:p>
            <a:r>
              <a:rPr dirty="0" sz="2400" lang="en-US"/>
              <a:t>REGISTER NO: 312212872 / unm14512022g122</a:t>
            </a:r>
            <a:endParaRPr altLang="en-US" lang="zh-CN"/>
          </a:p>
          <a:p>
            <a:r>
              <a:rPr dirty="0" sz="2400" lang="en-US"/>
              <a:t>DEPARTMENT: Bcom General</a:t>
            </a:r>
            <a:endParaRPr altLang="en-US" lang="zh-CN"/>
          </a:p>
          <a:p>
            <a:r>
              <a:rPr dirty="0" sz="2400" lang="en-US"/>
              <a:t>COLLEGE: Mahalashmi Women's College of Arts and Science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14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5" name="object 8"/>
          <p:cNvSpPr txBox="1"/>
          <p:nvPr/>
        </p:nvSpPr>
        <p:spPr>
          <a:xfrm>
            <a:off x="613062" y="525141"/>
            <a:ext cx="6705600" cy="507809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 smtClean="0">
                <a:latin typeface="Trebuchet MS"/>
                <a:cs typeface="Trebuchet MS"/>
              </a:rPr>
              <a:t>M</a:t>
            </a:r>
            <a:r>
              <a:rPr b="1" dirty="0" sz="4800" smtClean="0">
                <a:latin typeface="Trebuchet MS"/>
                <a:cs typeface="Trebuchet MS"/>
              </a:rPr>
              <a:t>O</a:t>
            </a:r>
            <a:r>
              <a:rPr b="1" dirty="0" sz="4800" spc="-15" smtClean="0">
                <a:latin typeface="Trebuchet MS"/>
                <a:cs typeface="Trebuchet MS"/>
              </a:rPr>
              <a:t>D</a:t>
            </a:r>
            <a:r>
              <a:rPr b="1" dirty="0" sz="4800" spc="-35" smtClean="0">
                <a:latin typeface="Trebuchet MS"/>
                <a:cs typeface="Trebuchet MS"/>
              </a:rPr>
              <a:t>E</a:t>
            </a:r>
            <a:r>
              <a:rPr b="1" dirty="0" sz="4800" spc="-30" smtClean="0">
                <a:latin typeface="Trebuchet MS"/>
                <a:cs typeface="Trebuchet MS"/>
              </a:rPr>
              <a:t>LL</a:t>
            </a:r>
            <a:r>
              <a:rPr b="1" dirty="0" sz="4800" spc="-5" smtClean="0">
                <a:latin typeface="Trebuchet MS"/>
                <a:cs typeface="Trebuchet MS"/>
              </a:rPr>
              <a:t>I</a:t>
            </a:r>
            <a:r>
              <a:rPr b="1" dirty="0" sz="4800" spc="30" smtClean="0">
                <a:latin typeface="Trebuchet MS"/>
                <a:cs typeface="Trebuchet MS"/>
              </a:rPr>
              <a:t>N</a:t>
            </a:r>
            <a:r>
              <a:rPr b="1" dirty="0" sz="4800" spc="5" smtClean="0">
                <a:latin typeface="Trebuchet MS"/>
                <a:cs typeface="Trebuchet MS"/>
              </a:rPr>
              <a:t>G</a:t>
            </a:r>
            <a:endParaRPr b="1" dirty="0" sz="4800" lang="en-US" spc="5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b="1" dirty="0" sz="4800" lang="en-US" spc="5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latin typeface="Adobe Garamond Pro" panose="02020502060506020403" pitchFamily="18" charset="0"/>
                <a:cs typeface="Trebuchet MS"/>
              </a:rPr>
              <a:t>DATA COLLECTION</a:t>
            </a:r>
          </a:p>
          <a:p>
            <a:pPr indent="-285750" marL="29845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b="1" dirty="0" sz="1600" lang="en-US" spc="5">
                <a:latin typeface="Adobe Garamond Pro" panose="02020502060506020403" pitchFamily="18" charset="0"/>
                <a:cs typeface="Trebuchet MS"/>
              </a:rPr>
              <a:t> </a:t>
            </a:r>
            <a:r>
              <a:rPr dirty="0" sz="1600" lang="en-US" spc="5" smtClean="0">
                <a:latin typeface="Adobe Garamond Pro" panose="02020502060506020403" pitchFamily="18" charset="0"/>
                <a:cs typeface="Trebuchet MS"/>
              </a:rPr>
              <a:t>Download the data from </a:t>
            </a:r>
            <a:r>
              <a:rPr dirty="0" sz="1600" lang="en-US" spc="5" err="1" smtClean="0">
                <a:latin typeface="Adobe Garamond Pro" panose="02020502060506020403" pitchFamily="18" charset="0"/>
                <a:cs typeface="Trebuchet MS"/>
              </a:rPr>
              <a:t>edunet</a:t>
            </a:r>
            <a:r>
              <a:rPr dirty="0" sz="1600" lang="en-US" spc="5" smtClean="0">
                <a:latin typeface="Adobe Garamond Pro" panose="02020502060506020403" pitchFamily="18" charset="0"/>
                <a:cs typeface="Trebuchet MS"/>
              </a:rPr>
              <a:t> student’s dashboard.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 sz="1600" lang="en-US" spc="5">
              <a:latin typeface="Adobe Garamond Pro" panose="02020502060506020403" pitchFamily="18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latin typeface="Adobe Garamond Pro" panose="02020502060506020403" pitchFamily="18" charset="0"/>
                <a:cs typeface="Trebuchet MS"/>
              </a:rPr>
              <a:t>FEATURE COLLECTION</a:t>
            </a:r>
          </a:p>
          <a:p>
            <a:pPr indent="-285750" marL="29845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dirty="0" sz="1600" lang="en-US" spc="5" smtClean="0">
                <a:latin typeface="Adobe Garamond Pro" panose="02020502060506020403" pitchFamily="18" charset="0"/>
                <a:cs typeface="Trebuchet MS"/>
              </a:rPr>
              <a:t>Highlighted data which is required using the fill option.</a:t>
            </a:r>
          </a:p>
          <a:p>
            <a:pPr indent="-285750" marL="29845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endParaRPr dirty="0" sz="1600" lang="en-US" spc="5">
              <a:latin typeface="Adobe Garamond Pro" panose="02020502060506020403" pitchFamily="18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latin typeface="Adobe Garamond Pro" panose="02020502060506020403" pitchFamily="18" charset="0"/>
                <a:cs typeface="Trebuchet MS"/>
              </a:rPr>
              <a:t>DATA CLEANING</a:t>
            </a:r>
          </a:p>
          <a:p>
            <a:pPr indent="-285750" marL="29845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b="1" dirty="0" sz="1600" lang="en-US" spc="5">
                <a:latin typeface="Adobe Garamond Pro" panose="02020502060506020403" pitchFamily="18" charset="0"/>
                <a:cs typeface="Trebuchet MS"/>
              </a:rPr>
              <a:t> </a:t>
            </a:r>
            <a:r>
              <a:rPr dirty="0" sz="1600" lang="en-US" spc="5" smtClean="0">
                <a:latin typeface="Adobe Garamond Pro" panose="02020502060506020403" pitchFamily="18" charset="0"/>
                <a:cs typeface="Trebuchet MS"/>
              </a:rPr>
              <a:t>Identifies the missing values using conditional formatting.</a:t>
            </a:r>
          </a:p>
          <a:p>
            <a:pPr indent="-285750" marL="29845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dirty="0" sz="1600" lang="en-US" spc="5">
                <a:latin typeface="Adobe Garamond Pro" panose="02020502060506020403" pitchFamily="18" charset="0"/>
                <a:cs typeface="Trebuchet MS"/>
              </a:rPr>
              <a:t> </a:t>
            </a:r>
            <a:r>
              <a:rPr dirty="0" sz="1600" lang="en-US" spc="5" smtClean="0">
                <a:latin typeface="Adobe Garamond Pro" panose="02020502060506020403" pitchFamily="18" charset="0"/>
                <a:cs typeface="Trebuchet MS"/>
              </a:rPr>
              <a:t>Removed/filtered the missing data using filter-filter by </a:t>
            </a:r>
            <a:r>
              <a:rPr dirty="0" sz="1600" lang="en-US" spc="5" err="1" smtClean="0">
                <a:latin typeface="Adobe Garamond Pro" panose="02020502060506020403" pitchFamily="18" charset="0"/>
                <a:cs typeface="Trebuchet MS"/>
              </a:rPr>
              <a:t>colour</a:t>
            </a:r>
            <a:r>
              <a:rPr dirty="0" sz="1600" lang="en-US" spc="5" smtClean="0">
                <a:latin typeface="Adobe Garamond Pro" panose="02020502060506020403" pitchFamily="18" charset="0"/>
                <a:cs typeface="Trebuchet MS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 sz="1600" lang="en-US" spc="5">
              <a:latin typeface="Adobe Garamond Pro" panose="02020502060506020403" pitchFamily="18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00" lang="en-US" spc="5" smtClean="0">
                <a:latin typeface="Adobe Garamond Pro" panose="02020502060506020403" pitchFamily="18" charset="0"/>
                <a:cs typeface="Trebuchet MS"/>
              </a:rPr>
              <a:t>PERFORMANCE LEVEL</a:t>
            </a:r>
          </a:p>
          <a:p>
            <a:pPr indent="-285750" marL="29845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Ø"/>
            </a:pPr>
            <a:r>
              <a:rPr dirty="0" sz="1600" lang="en-US" spc="5">
                <a:latin typeface="Adobe Garamond Pro" panose="02020502060506020403" pitchFamily="18" charset="0"/>
                <a:cs typeface="Trebuchet MS"/>
              </a:rPr>
              <a:t> </a:t>
            </a:r>
            <a:r>
              <a:rPr dirty="0" sz="1600" lang="en-US" spc="5" smtClean="0">
                <a:latin typeface="Adobe Garamond Pro" panose="02020502060506020403" pitchFamily="18" charset="0"/>
                <a:cs typeface="Trebuchet MS"/>
              </a:rPr>
              <a:t>Performance analysis is based on Department type is filtered by gender.(Male employees).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 sz="3200" lang="en-US">
              <a:latin typeface="Adobe Garamond Pro" panose="02020502060506020403" pitchFamily="18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 sz="3200" lang="en-US" smtClean="0">
              <a:latin typeface="Adobe Garamond Pro" panose="02020502060506020403" pitchFamily="18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 sz="3200">
              <a:latin typeface="Adobe Garamond Pro" panose="02020502060506020403" pitchFamily="18" charset="0"/>
              <a:cs typeface="Trebuchet MS"/>
            </a:endParaRPr>
          </a:p>
        </p:txBody>
      </p:sp>
      <p:sp>
        <p:nvSpPr>
          <p:cNvPr id="104861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035866" cy="241300"/>
          </a:xfrm>
        </p:spPr>
        <p:txBody>
          <a:bodyPr/>
          <a:p>
            <a:r>
              <a:rPr dirty="0" sz="2000" lang="en-US" smtClean="0">
                <a:latin typeface="Adobe Garamond Pro" panose="02020502060506020403" pitchFamily="18" charset="0"/>
              </a:rPr>
              <a:t>SUMMARY</a:t>
            </a:r>
            <a:endParaRPr dirty="0" sz="2000" lang="en-US">
              <a:latin typeface="Adobe Garamond Pro" panose="02020502060506020403" pitchFamily="18" charset="0"/>
            </a:endParaRPr>
          </a:p>
        </p:txBody>
      </p:sp>
      <p:sp>
        <p:nvSpPr>
          <p:cNvPr id="1048607" name="Text Placeholder 2"/>
          <p:cNvSpPr>
            <a:spLocks noGrp="1"/>
          </p:cNvSpPr>
          <p:nvPr>
            <p:ph type="body" idx="1"/>
          </p:nvPr>
        </p:nvSpPr>
        <p:spPr>
          <a:xfrm>
            <a:off x="381000" y="304800"/>
            <a:ext cx="10972800" cy="3619500"/>
          </a:xfrm>
        </p:spPr>
        <p:txBody>
          <a:bodyPr/>
          <a:p>
            <a:endParaRPr b="1" dirty="0" sz="2000" lang="en-US">
              <a:latin typeface="Adobe Garamond Pro" panose="02020502060506020403" pitchFamily="18" charset="0"/>
            </a:endParaRPr>
          </a:p>
          <a:p>
            <a:endParaRPr b="1" dirty="0" sz="2000" lang="en-US">
              <a:latin typeface="Adobe Garamond Pro" panose="020205020605060204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lang="en-US" smtClean="0">
                <a:latin typeface="Adobe Garamond Pro" panose="02020502060506020403" pitchFamily="18" charset="0"/>
              </a:rPr>
              <a:t> </a:t>
            </a:r>
            <a:r>
              <a:rPr dirty="0" sz="2000" lang="en-US" smtClean="0">
                <a:latin typeface="Adobe Garamond Pro" panose="02020502060506020403" pitchFamily="18" charset="0"/>
              </a:rPr>
              <a:t>Pivot table is created to </a:t>
            </a:r>
            <a:r>
              <a:rPr dirty="0" sz="2000" lang="en-US" err="1" smtClean="0">
                <a:latin typeface="Adobe Garamond Pro" panose="02020502060506020403" pitchFamily="18" charset="0"/>
              </a:rPr>
              <a:t>summarise</a:t>
            </a:r>
            <a:r>
              <a:rPr dirty="0" sz="2000" lang="en-US" smtClean="0">
                <a:latin typeface="Adobe Garamond Pro" panose="02020502060506020403" pitchFamily="18" charset="0"/>
              </a:rPr>
              <a:t> the data.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lang="en-US">
                <a:latin typeface="Adobe Garamond Pro" panose="02020502060506020403" pitchFamily="18" charset="0"/>
              </a:rPr>
              <a:t> </a:t>
            </a:r>
            <a:r>
              <a:rPr dirty="0" sz="2000" lang="en-US" smtClean="0">
                <a:latin typeface="Adobe Garamond Pro" panose="02020502060506020403" pitchFamily="18" charset="0"/>
              </a:rPr>
              <a:t>Row Labels- it is considered as department type.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lang="en-US">
                <a:latin typeface="Adobe Garamond Pro" panose="02020502060506020403" pitchFamily="18" charset="0"/>
              </a:rPr>
              <a:t> </a:t>
            </a:r>
            <a:r>
              <a:rPr dirty="0" sz="2000" lang="en-US" smtClean="0">
                <a:latin typeface="Adobe Garamond Pro" panose="02020502060506020403" pitchFamily="18" charset="0"/>
              </a:rPr>
              <a:t>Column labels- described the performance level.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lang="en-US">
                <a:latin typeface="Adobe Garamond Pro" panose="02020502060506020403" pitchFamily="18" charset="0"/>
              </a:rPr>
              <a:t> </a:t>
            </a:r>
            <a:r>
              <a:rPr dirty="0" sz="2000" lang="en-US" smtClean="0">
                <a:latin typeface="Adobe Garamond Pro" panose="02020502060506020403" pitchFamily="18" charset="0"/>
              </a:rPr>
              <a:t>Filter- By gender where I preferred the male employees in this data.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lang="en-US">
                <a:latin typeface="Adobe Garamond Pro" panose="02020502060506020403" pitchFamily="18" charset="0"/>
              </a:rPr>
              <a:t> </a:t>
            </a:r>
            <a:r>
              <a:rPr dirty="0" sz="2000" lang="en-US" smtClean="0">
                <a:latin typeface="Adobe Garamond Pro" panose="02020502060506020403" pitchFamily="18" charset="0"/>
              </a:rPr>
              <a:t>Values- To make a count used first name for count of employees in each field.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b="1" dirty="0" sz="2000" lang="en-US">
              <a:latin typeface="Adobe Garamond Pro" panose="020205020605060204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endParaRPr b="1" dirty="0" sz="2000" lang="en-US" smtClean="0">
              <a:latin typeface="Adobe Garamond Pro" panose="02020502060506020403" pitchFamily="18" charset="0"/>
            </a:endParaRPr>
          </a:p>
          <a:p>
            <a:r>
              <a:rPr b="1" dirty="0" sz="2000" lang="en-US" smtClean="0">
                <a:latin typeface="Adobe Garamond Pro" panose="02020502060506020403" pitchFamily="18" charset="0"/>
              </a:rPr>
              <a:t>VISUALIZATION</a:t>
            </a:r>
          </a:p>
          <a:p>
            <a:endParaRPr b="1" dirty="0" sz="2000" lang="en-US">
              <a:latin typeface="Adobe Garamond Pro" panose="02020502060506020403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lang="en-US" smtClean="0">
                <a:latin typeface="Adobe Garamond Pro" panose="02020502060506020403" pitchFamily="18" charset="0"/>
              </a:rPr>
              <a:t> </a:t>
            </a:r>
            <a:r>
              <a:rPr dirty="0" sz="2000" lang="en-US" smtClean="0">
                <a:latin typeface="Adobe Garamond Pro" panose="02020502060506020403" pitchFamily="18" charset="0"/>
              </a:rPr>
              <a:t>Used the graph chart to analyze the employees(in units)in the department </a:t>
            </a:r>
          </a:p>
          <a:p>
            <a:r>
              <a:rPr b="1" dirty="0" sz="2000" lang="en-US" smtClean="0">
                <a:latin typeface="Adobe Garamond Pro" panose="02020502060506020403" pitchFamily="18" charset="0"/>
              </a:rPr>
              <a:t>      </a:t>
            </a:r>
            <a:r>
              <a:rPr dirty="0" sz="2000" lang="en-US" smtClean="0">
                <a:latin typeface="Adobe Garamond Pro" panose="02020502060506020403" pitchFamily="18" charset="0"/>
              </a:rPr>
              <a:t>type category.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lang="en-US">
                <a:latin typeface="Adobe Garamond Pro" panose="02020502060506020403" pitchFamily="18" charset="0"/>
              </a:rPr>
              <a:t> </a:t>
            </a:r>
            <a:r>
              <a:rPr dirty="0" sz="2000" lang="en-US" smtClean="0">
                <a:latin typeface="Adobe Garamond Pro" panose="02020502060506020403" pitchFamily="18" charset="0"/>
              </a:rPr>
              <a:t>Used the bar graph to analyze the employees overall percentage in the</a:t>
            </a:r>
          </a:p>
          <a:p>
            <a:r>
              <a:rPr b="1" dirty="0" sz="2000" lang="en-US">
                <a:latin typeface="Adobe Garamond Pro" panose="02020502060506020403" pitchFamily="18" charset="0"/>
              </a:rPr>
              <a:t> </a:t>
            </a:r>
            <a:r>
              <a:rPr b="1" dirty="0" sz="2000" lang="en-US" smtClean="0">
                <a:latin typeface="Adobe Garamond Pro" panose="02020502060506020403" pitchFamily="18" charset="0"/>
              </a:rPr>
              <a:t>     </a:t>
            </a:r>
            <a:r>
              <a:rPr dirty="0" sz="2000" lang="en-US" smtClean="0">
                <a:latin typeface="Adobe Garamond Pro" panose="02020502060506020403" pitchFamily="18" charset="0"/>
              </a:rPr>
              <a:t>department type category.</a:t>
            </a:r>
            <a:endParaRPr b="1" dirty="0" sz="2000" lang="en-US">
              <a:latin typeface="Adobe Garamond Pro" panose="02020502060506020403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610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00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53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810061" y="1675510"/>
            <a:ext cx="5200339" cy="3633531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4851400"/>
          </a:xfrm>
        </p:spPr>
        <p:txBody>
          <a:bodyPr/>
          <a:p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 smtClean="0">
                <a:latin typeface="Adobe Garamond Pro" panose="02020502060506020403" pitchFamily="18" charset="0"/>
                <a:cs typeface="Times New Roman" panose="02020603050405020304" pitchFamily="18" charset="0"/>
              </a:rPr>
              <a:t>Business Units:</a:t>
            </a:r>
            <a:br>
              <a:rPr b="0" dirty="0" sz="2400" lang="en-US" smtClean="0">
                <a:latin typeface="Adobe Garamond Pro" panose="02020502060506020403" pitchFamily="18" charset="0"/>
                <a:cs typeface="Times New Roman" panose="02020603050405020304" pitchFamily="18" charset="0"/>
              </a:rPr>
            </a:br>
            <a:r>
              <a:rPr b="0" dirty="0" sz="2400" lang="en-US" smtClean="0">
                <a:latin typeface="Adobe Garamond Pro" panose="02020502060506020403" pitchFamily="18" charset="0"/>
                <a:cs typeface="Times New Roman" panose="02020603050405020304" pitchFamily="18" charset="0"/>
              </a:rPr>
              <a:t>The x-axis represents different business units, including BPC, CDR, EIM, ESC, MCI, NEL, PLZ, SVG, TNS, and WBI.</a:t>
            </a:r>
            <a:br>
              <a:rPr b="0" dirty="0" sz="2400" lang="en-US" smtClean="0">
                <a:latin typeface="Adobe Garamond Pro" panose="02020502060506020403" pitchFamily="18" charset="0"/>
                <a:cs typeface="Times New Roman" panose="02020603050405020304" pitchFamily="18" charset="0"/>
              </a:rPr>
            </a:br>
            <a:r>
              <a:rPr b="0" dirty="0" sz="2400" lang="en-US" smtClean="0">
                <a:latin typeface="Adobe Garamond Pro" panose="02020502060506020403" pitchFamily="18" charset="0"/>
                <a:cs typeface="Times New Roman" panose="02020603050405020304" pitchFamily="18" charset="0"/>
              </a:rPr>
              <a:t>Performance Levels:</a:t>
            </a:r>
            <a:br>
              <a:rPr b="0" dirty="0" sz="2400" lang="en-US" smtClean="0">
                <a:latin typeface="Adobe Garamond Pro" panose="02020502060506020403" pitchFamily="18" charset="0"/>
                <a:cs typeface="Times New Roman" panose="02020603050405020304" pitchFamily="18" charset="0"/>
              </a:rPr>
            </a:br>
            <a:r>
              <a:rPr b="0" dirty="0" sz="2400" lang="en-US" smtClean="0">
                <a:latin typeface="Adobe Garamond Pro" panose="02020502060506020403" pitchFamily="18" charset="0"/>
                <a:cs typeface="Times New Roman" panose="02020603050405020304" pitchFamily="18" charset="0"/>
              </a:rPr>
              <a:t>The y-axis shows a count of first names, ranging from 0 to 100.</a:t>
            </a:r>
            <a:br>
              <a:rPr b="0" dirty="0" sz="2400" lang="en-US" smtClean="0">
                <a:latin typeface="Adobe Garamond Pro" panose="02020502060506020403" pitchFamily="18" charset="0"/>
                <a:cs typeface="Times New Roman" panose="02020603050405020304" pitchFamily="18" charset="0"/>
              </a:rPr>
            </a:br>
            <a:r>
              <a:rPr b="0" dirty="0" sz="2400" lang="en-US" smtClean="0">
                <a:latin typeface="Adobe Garamond Pro" panose="02020502060506020403" pitchFamily="18" charset="0"/>
                <a:cs typeface="Times New Roman" panose="02020603050405020304" pitchFamily="18" charset="0"/>
              </a:rPr>
              <a:t>There are three performance levels:</a:t>
            </a:r>
            <a:br>
              <a:rPr b="0" dirty="0" sz="2400" lang="en-US" smtClean="0">
                <a:latin typeface="Adobe Garamond Pro" panose="02020502060506020403" pitchFamily="18" charset="0"/>
                <a:cs typeface="Times New Roman" panose="02020603050405020304" pitchFamily="18" charset="0"/>
              </a:rPr>
            </a:br>
            <a:r>
              <a:rPr b="0" dirty="0" sz="2400" lang="en-US" smtClean="0">
                <a:latin typeface="Adobe Garamond Pro" panose="02020502060506020403" pitchFamily="18" charset="0"/>
                <a:cs typeface="Times New Roman" panose="02020603050405020304" pitchFamily="18" charset="0"/>
              </a:rPr>
              <a:t>MED (Medium)</a:t>
            </a:r>
            <a:br>
              <a:rPr b="0" dirty="0" sz="2400" lang="en-US" smtClean="0">
                <a:latin typeface="Adobe Garamond Pro" panose="02020502060506020403" pitchFamily="18" charset="0"/>
                <a:cs typeface="Times New Roman" panose="02020603050405020304" pitchFamily="18" charset="0"/>
              </a:rPr>
            </a:br>
            <a:r>
              <a:rPr b="0" dirty="0" sz="2400" lang="en-US" smtClean="0">
                <a:latin typeface="Adobe Garamond Pro" panose="02020502060506020403" pitchFamily="18" charset="0"/>
                <a:cs typeface="Times New Roman" panose="02020603050405020304" pitchFamily="18" charset="0"/>
              </a:rPr>
              <a:t>HIGH</a:t>
            </a:r>
            <a:br>
              <a:rPr b="0" dirty="0" sz="2400" lang="en-US" smtClean="0">
                <a:latin typeface="Adobe Garamond Pro" panose="02020502060506020403" pitchFamily="18" charset="0"/>
                <a:cs typeface="Times New Roman" panose="02020603050405020304" pitchFamily="18" charset="0"/>
              </a:rPr>
            </a:br>
            <a:r>
              <a:rPr b="0" dirty="0" sz="2400" lang="en-US" smtClean="0">
                <a:latin typeface="Adobe Garamond Pro" panose="02020502060506020403" pitchFamily="18" charset="0"/>
                <a:cs typeface="Times New Roman" panose="02020603050405020304" pitchFamily="18" charset="0"/>
              </a:rPr>
              <a:t>VERY HIGH</a:t>
            </a:r>
            <a:br>
              <a:rPr b="0" dirty="0" sz="2400" lang="en-US" smtClean="0">
                <a:latin typeface="Adobe Garamond Pro" panose="02020502060506020403" pitchFamily="18" charset="0"/>
                <a:cs typeface="Times New Roman" panose="02020603050405020304" pitchFamily="18" charset="0"/>
              </a:rPr>
            </a:br>
            <a:r>
              <a:rPr b="0" dirty="0" sz="2400" lang="en-US" smtClean="0">
                <a:latin typeface="Adobe Garamond Pro" panose="02020502060506020403" pitchFamily="18" charset="0"/>
                <a:cs typeface="Times New Roman" panose="02020603050405020304" pitchFamily="18" charset="0"/>
              </a:rPr>
              <a:t>Observations:</a:t>
            </a:r>
            <a:br>
              <a:rPr b="0" dirty="0" sz="2400" lang="en-US" smtClean="0">
                <a:latin typeface="Adobe Garamond Pro" panose="02020502060506020403" pitchFamily="18" charset="0"/>
                <a:cs typeface="Times New Roman" panose="02020603050405020304" pitchFamily="18" charset="0"/>
              </a:rPr>
            </a:br>
            <a:r>
              <a:rPr b="0" dirty="0" sz="2400" lang="en-US" smtClean="0">
                <a:latin typeface="Adobe Garamond Pro" panose="02020502060506020403" pitchFamily="18" charset="0"/>
                <a:cs typeface="Times New Roman" panose="02020603050405020304" pitchFamily="18" charset="0"/>
              </a:rPr>
              <a:t>Each business unit has varying counts of first names across these performance levels.</a:t>
            </a:r>
            <a:br>
              <a:rPr b="0" dirty="0" sz="2400" lang="en-US" smtClean="0">
                <a:latin typeface="Adobe Garamond Pro" panose="02020502060506020403" pitchFamily="18" charset="0"/>
                <a:cs typeface="Times New Roman" panose="02020603050405020304" pitchFamily="18" charset="0"/>
              </a:rPr>
            </a:br>
            <a:r>
              <a:rPr b="0" dirty="0" sz="2400" lang="en-US" smtClean="0">
                <a:latin typeface="Adobe Garamond Pro" panose="02020502060506020403" pitchFamily="18" charset="0"/>
                <a:cs typeface="Times New Roman" panose="02020603050405020304" pitchFamily="18" charset="0"/>
              </a:rPr>
              <a:t>The chart provides a visual comparison of performance levels among the units.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37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6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46" name="TextBox 22"/>
          <p:cNvSpPr txBox="1"/>
          <p:nvPr/>
        </p:nvSpPr>
        <p:spPr>
          <a:xfrm>
            <a:off x="1217522" y="2123271"/>
            <a:ext cx="8593228" cy="11836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8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3" name="TextBox 22"/>
          <p:cNvSpPr txBox="1"/>
          <p:nvPr/>
        </p:nvSpPr>
        <p:spPr>
          <a:xfrm>
            <a:off x="2509807" y="1041533"/>
            <a:ext cx="5029200" cy="3647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7"/>
          <p:cNvSpPr txBox="1">
            <a:spLocks noGrp="1"/>
          </p:cNvSpPr>
          <p:nvPr>
            <p:ph type="title"/>
          </p:nvPr>
        </p:nvSpPr>
        <p:spPr>
          <a:xfrm>
            <a:off x="914399" y="914400"/>
            <a:ext cx="5645605" cy="4004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b="0" dirty="0" sz="3200" spc="-20">
                <a:latin typeface="Adobe Garamond Pro" panose="02020502060506020403" pitchFamily="18" charset="0"/>
              </a:rPr>
              <a:t>P</a:t>
            </a:r>
            <a:r>
              <a:rPr b="0" dirty="0" sz="3200" spc="15">
                <a:latin typeface="Adobe Garamond Pro" panose="02020502060506020403" pitchFamily="18" charset="0"/>
              </a:rPr>
              <a:t>ROB</a:t>
            </a:r>
            <a:r>
              <a:rPr b="0" dirty="0" sz="3200" spc="55">
                <a:latin typeface="Adobe Garamond Pro" panose="02020502060506020403" pitchFamily="18" charset="0"/>
              </a:rPr>
              <a:t>L</a:t>
            </a:r>
            <a:r>
              <a:rPr b="0" dirty="0" sz="3200" spc="-20">
                <a:latin typeface="Adobe Garamond Pro" panose="02020502060506020403" pitchFamily="18" charset="0"/>
              </a:rPr>
              <a:t>E</a:t>
            </a:r>
            <a:r>
              <a:rPr b="0" dirty="0" sz="3200" lang="en-US" spc="20">
                <a:latin typeface="Adobe Garamond Pro" panose="02020502060506020403" pitchFamily="18" charset="0"/>
              </a:rPr>
              <a:t>M S</a:t>
            </a:r>
            <a:r>
              <a:rPr b="0" dirty="0" sz="3200" spc="-370">
                <a:latin typeface="Adobe Garamond Pro" panose="02020502060506020403" pitchFamily="18" charset="0"/>
              </a:rPr>
              <a:t>T</a:t>
            </a:r>
            <a:r>
              <a:rPr b="0" dirty="0" sz="3200" spc="-375">
                <a:latin typeface="Adobe Garamond Pro" panose="02020502060506020403" pitchFamily="18" charset="0"/>
              </a:rPr>
              <a:t>A</a:t>
            </a:r>
            <a:r>
              <a:rPr b="0" dirty="0" sz="3200" spc="15">
                <a:latin typeface="Adobe Garamond Pro" panose="02020502060506020403" pitchFamily="18" charset="0"/>
              </a:rPr>
              <a:t>T</a:t>
            </a:r>
            <a:r>
              <a:rPr b="0" dirty="0" sz="3200" spc="-10">
                <a:latin typeface="Adobe Garamond Pro" panose="02020502060506020403" pitchFamily="18" charset="0"/>
              </a:rPr>
              <a:t>E</a:t>
            </a:r>
            <a:r>
              <a:rPr b="0" dirty="0" sz="3200" spc="-20">
                <a:latin typeface="Adobe Garamond Pro" panose="02020502060506020403" pitchFamily="18" charset="0"/>
              </a:rPr>
              <a:t>ME</a:t>
            </a:r>
            <a:r>
              <a:rPr b="0" dirty="0" sz="3200" spc="10">
                <a:latin typeface="Adobe Garamond Pro" panose="02020502060506020403" pitchFamily="18" charset="0"/>
              </a:rPr>
              <a:t>NT</a:t>
            </a:r>
            <a:r>
              <a:rPr b="0" dirty="0" sz="3200" lang="en-US" spc="10">
                <a:latin typeface="Adobe Garamond Pro" panose="02020502060506020403" pitchFamily="18" charset="0"/>
              </a:rPr>
              <a:t/>
            </a:r>
            <a:br>
              <a:rPr b="0" dirty="0" sz="3200" lang="en-US" spc="10">
                <a:latin typeface="Adobe Garamond Pro" panose="02020502060506020403" pitchFamily="18" charset="0"/>
              </a:rPr>
            </a:br>
            <a:r>
              <a:rPr b="0" dirty="0" sz="3200" lang="en-US" spc="10">
                <a:latin typeface="Adobe Garamond Pro" panose="02020502060506020403" pitchFamily="18" charset="0"/>
              </a:rPr>
              <a:t/>
            </a:r>
            <a:br>
              <a:rPr b="0" dirty="0" sz="3200" lang="en-US" spc="10">
                <a:latin typeface="Adobe Garamond Pro" panose="02020502060506020403" pitchFamily="18" charset="0"/>
              </a:rPr>
            </a:br>
            <a:r>
              <a:rPr b="0" dirty="0" sz="2800" lang="en-US" spc="10" smtClean="0">
                <a:latin typeface="Adobe Garamond Pro" panose="02020502060506020403" pitchFamily="18" charset="0"/>
              </a:rPr>
              <a:t>&gt; </a:t>
            </a:r>
            <a:r>
              <a:rPr b="0" dirty="0" sz="2800" lang="en-US" spc="10">
                <a:latin typeface="Adobe Garamond Pro" panose="02020502060506020403" pitchFamily="18" charset="0"/>
              </a:rPr>
              <a:t>Employee performance analysis is made to identify the performance level of an employee in each department.</a:t>
            </a:r>
            <a:br>
              <a:rPr b="0" dirty="0" sz="2800" lang="en-US" spc="10">
                <a:latin typeface="Adobe Garamond Pro" panose="02020502060506020403" pitchFamily="18" charset="0"/>
              </a:rPr>
            </a:br>
            <a:r>
              <a:rPr b="0" dirty="0" sz="2800" lang="en-US" spc="10">
                <a:latin typeface="Adobe Garamond Pro" panose="02020502060506020403" pitchFamily="18" charset="0"/>
              </a:rPr>
              <a:t>&gt; It helps to track the activities and growth of the employees in wholly by department wise.</a:t>
            </a:r>
            <a:br>
              <a:rPr b="0" dirty="0" sz="2800" lang="en-US" spc="10">
                <a:latin typeface="Adobe Garamond Pro" panose="02020502060506020403" pitchFamily="18" charset="0"/>
              </a:rPr>
            </a:br>
            <a:r>
              <a:rPr b="0" dirty="0" sz="2800" lang="en-US" spc="10">
                <a:latin typeface="Adobe Garamond Pro" panose="02020502060506020403" pitchFamily="18" charset="0"/>
              </a:rPr>
              <a:t>&gt; And it helps to grant remuneration or appreciation for the respected one.</a:t>
            </a:r>
            <a:endParaRPr b="0" dirty="0" sz="4000">
              <a:latin typeface="Adobe Garamond Pro" panose="02020502060506020403" pitchFamily="18" charset="0"/>
            </a:endParaRPr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69" name="TextBox 1048648"/>
          <p:cNvSpPr txBox="1"/>
          <p:nvPr/>
        </p:nvSpPr>
        <p:spPr>
          <a:xfrm>
            <a:off x="4096000" y="3219450"/>
            <a:ext cx="4000000" cy="447040"/>
          </a:xfrm>
          <a:prstGeom prst="rect"/>
        </p:spPr>
        <p:txBody>
          <a:bodyPr rtlCol="0" wrap="square">
            <a:spAutoFit/>
          </a:bodyPr>
          <a:p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0" name="TextBox 1048649"/>
          <p:cNvSpPr txBox="1"/>
          <p:nvPr/>
        </p:nvSpPr>
        <p:spPr>
          <a:xfrm>
            <a:off x="4096000" y="3219450"/>
            <a:ext cx="4000000" cy="447040"/>
          </a:xfrm>
          <a:prstGeom prst="rect"/>
        </p:spPr>
        <p:txBody>
          <a:bodyPr rtlCol="0" wrap="square">
            <a:spAutoFit/>
          </a:bodyPr>
          <a:p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1" name="TextBox 1048650"/>
          <p:cNvSpPr txBox="1"/>
          <p:nvPr/>
        </p:nvSpPr>
        <p:spPr>
          <a:xfrm>
            <a:off x="4096000" y="3219450"/>
            <a:ext cx="4000000" cy="447040"/>
          </a:xfrm>
          <a:prstGeom prst="rect"/>
        </p:spPr>
        <p:txBody>
          <a:bodyPr rtlCol="0" wrap="square">
            <a:spAutoFit/>
          </a:bodyPr>
          <a:p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2" name="TextBox 1048651"/>
          <p:cNvSpPr txBox="1"/>
          <p:nvPr/>
        </p:nvSpPr>
        <p:spPr>
          <a:xfrm>
            <a:off x="4096000" y="3219450"/>
            <a:ext cx="4000000" cy="447040"/>
          </a:xfrm>
          <a:prstGeom prst="rect"/>
        </p:spPr>
        <p:txBody>
          <a:bodyPr rtlCol="0" wrap="square">
            <a:spAutoFit/>
          </a:bodyPr>
          <a:p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624196" y="149063"/>
            <a:ext cx="8657607" cy="51346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b="0" dirty="0" sz="3200" spc="5"/>
              <a:t>PROJECT	</a:t>
            </a:r>
            <a:r>
              <a:rPr b="0" dirty="0" sz="3200" spc="-20" smtClean="0"/>
              <a:t>OVERVIEW</a:t>
            </a:r>
            <a:r>
              <a:rPr b="0" dirty="0" sz="3200" lang="en-US" spc="-20"/>
              <a:t/>
            </a:r>
            <a:br>
              <a:rPr b="0" dirty="0" sz="3200" lang="en-US" spc="-20"/>
            </a:br>
            <a:r>
              <a:rPr b="0" dirty="0" sz="3200" lang="en-US" spc="-20"/>
              <a:t/>
            </a:r>
            <a:br>
              <a:rPr b="0" dirty="0" sz="3200" lang="en-US" spc="-20"/>
            </a:br>
            <a:r>
              <a:rPr b="0" dirty="0" sz="3200" i="1" lang="en-US" spc="-20"/>
              <a:t>Objective:</a:t>
            </a:r>
            <a:r>
              <a:rPr b="0" dirty="0" sz="3200" lang="en-US" spc="-20"/>
              <a:t/>
            </a:r>
            <a:br>
              <a:rPr b="0" dirty="0" sz="3200" lang="en-US" spc="-20"/>
            </a:br>
            <a:r>
              <a:rPr b="0" dirty="0" sz="3200" lang="en-US" spc="-20">
                <a:latin typeface="Adobe Garamond Pro" panose="02020502060506020403" pitchFamily="18" charset="0"/>
              </a:rPr>
              <a:t>Analyze employee performance across different zones.</a:t>
            </a:r>
            <a:br>
              <a:rPr b="0" dirty="0" sz="3200" lang="en-US" spc="-20">
                <a:latin typeface="Adobe Garamond Pro" panose="02020502060506020403" pitchFamily="18" charset="0"/>
              </a:rPr>
            </a:br>
            <a:r>
              <a:rPr b="0" dirty="0" sz="3200" i="1" lang="en-US" spc="-20"/>
              <a:t>Data Breakdown</a:t>
            </a:r>
            <a:r>
              <a:rPr b="0" dirty="0" sz="3200" lang="en-US" spc="-20"/>
              <a:t>:</a:t>
            </a:r>
            <a:br>
              <a:rPr b="0" dirty="0" sz="3200" lang="en-US" spc="-20"/>
            </a:br>
            <a:r>
              <a:rPr b="0" dirty="0" sz="3200" lang="en-US" spc="-20">
                <a:latin typeface="Adobe Garamond Pro" panose="02020502060506020403" pitchFamily="18" charset="0"/>
              </a:rPr>
              <a:t>The spreadsheet contains performance data categorized by zones (Zone A, Zone B, Zone C).</a:t>
            </a:r>
            <a:r>
              <a:rPr b="0" dirty="0" sz="3200" lang="en-US" spc="-20"/>
              <a:t/>
            </a:r>
            <a:br>
              <a:rPr b="0" dirty="0" sz="3200" lang="en-US" spc="-20"/>
            </a:br>
            <a:r>
              <a:rPr b="0" dirty="0" sz="3200" i="1" lang="en-US" spc="-20"/>
              <a:t>Visual Insights</a:t>
            </a:r>
            <a:r>
              <a:rPr b="0" dirty="0" sz="3200" lang="en-US" spc="-20"/>
              <a:t>:</a:t>
            </a:r>
            <a:br>
              <a:rPr b="0" dirty="0" sz="3200" lang="en-US" spc="-20"/>
            </a:br>
            <a:r>
              <a:rPr b="0" dirty="0" sz="3200" lang="en-US" spc="-20">
                <a:latin typeface="Adobe Garamond Pro" panose="02020502060506020403" pitchFamily="18" charset="0"/>
              </a:rPr>
              <a:t>The bar chart helps in quickly identifying high and low-performing zones.</a:t>
            </a:r>
            <a:br>
              <a:rPr b="0" dirty="0" sz="3200" lang="en-US" spc="-20">
                <a:latin typeface="Adobe Garamond Pro" panose="02020502060506020403" pitchFamily="18" charset="0"/>
              </a:rPr>
            </a:br>
            <a:r>
              <a:rPr b="0" dirty="0" sz="3200" lang="en-US" spc="-20">
                <a:latin typeface="Adobe Garamond Pro" panose="02020502060506020403" pitchFamily="18" charset="0"/>
              </a:rPr>
              <a:t>Zone A, Zone B, and Zone C have varying performance levels, as indicated by the heights of the bars.</a:t>
            </a:r>
            <a:endParaRPr b="0" dirty="0" sz="4250">
              <a:latin typeface="Adobe Garamond Pro" panose="02020502060506020403" pitchFamily="18" charset="0"/>
            </a:endParaRPr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320041"/>
          </a:xfrm>
          <a:prstGeom prst="rect"/>
          <a:noFill/>
        </p:spPr>
        <p:txBody>
          <a:bodyPr rtlCol="0" wrap="square">
            <a:spAutoFit/>
          </a:bodyPr>
          <a:p>
            <a:pPr algn="l" indent="0" marL="0">
              <a:buNone/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740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r>
              <a:rPr dirty="0" sz="3200" lang="en-US" spc="5"/>
              <a:t/>
            </a:r>
            <a:br>
              <a:rPr dirty="0" sz="3200" lang="en-US" spc="5"/>
            </a:br>
            <a:r>
              <a:rPr dirty="0" sz="3200" lang="en-US" spc="5"/>
              <a:t/>
            </a:r>
            <a:br>
              <a:rPr dirty="0" sz="3200" lang="en-US" spc="5"/>
            </a:br>
            <a:r>
              <a:rPr b="0" dirty="0" sz="3200" lang="en-US" spc="5">
                <a:latin typeface="Adobe Garamond Pro" panose="02020502060506020403" pitchFamily="18" charset="0"/>
              </a:rPr>
              <a:t>The end users are individuals who directly interact with this information. They use it for analysis, decision-making, or reporting purposes. These end users may include business analysts, managers, or other stakeholders who rely on the data to inform their actions and strategies.</a:t>
            </a:r>
            <a:endParaRPr dirty="0" sz="3200">
              <a:latin typeface="Adobe Garamond Pro" panose="02020502060506020403" pitchFamily="18" charset="0"/>
            </a:endParaRPr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7" name="object 6"/>
          <p:cNvSpPr txBox="1">
            <a:spLocks noGrp="1"/>
          </p:cNvSpPr>
          <p:nvPr>
            <p:ph type="title"/>
          </p:nvPr>
        </p:nvSpPr>
        <p:spPr>
          <a:xfrm>
            <a:off x="304800" y="457200"/>
            <a:ext cx="9763125" cy="34550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 smtClean="0"/>
              <a:t>P</a:t>
            </a:r>
            <a:r>
              <a:rPr dirty="0" sz="3600" spc="-30" smtClean="0"/>
              <a:t>R</a:t>
            </a:r>
            <a:r>
              <a:rPr dirty="0" sz="3600" spc="10" smtClean="0"/>
              <a:t>O</a:t>
            </a:r>
            <a:r>
              <a:rPr dirty="0" sz="3600" spc="-15" smtClean="0"/>
              <a:t>P</a:t>
            </a:r>
            <a:r>
              <a:rPr dirty="0" sz="3600" spc="10" smtClean="0"/>
              <a:t>O</a:t>
            </a:r>
            <a:r>
              <a:rPr dirty="0" sz="3600" spc="25" smtClean="0"/>
              <a:t>S</a:t>
            </a:r>
            <a:r>
              <a:rPr dirty="0" sz="3600" spc="-30" smtClean="0"/>
              <a:t>I</a:t>
            </a:r>
            <a:r>
              <a:rPr dirty="0" sz="3600" spc="-35" smtClean="0"/>
              <a:t>T</a:t>
            </a:r>
            <a:r>
              <a:rPr dirty="0" sz="3600" spc="-30" smtClean="0"/>
              <a:t>I</a:t>
            </a:r>
            <a:r>
              <a:rPr dirty="0" sz="3600" spc="10" smtClean="0"/>
              <a:t>O</a:t>
            </a:r>
            <a:r>
              <a:rPr dirty="0" sz="3600" smtClean="0"/>
              <a:t>N</a:t>
            </a:r>
            <a:r>
              <a:rPr dirty="0" sz="3600" lang="en-US" smtClean="0"/>
              <a:t/>
            </a:r>
            <a:br>
              <a:rPr dirty="0" sz="3600" lang="en-US" smtClean="0"/>
            </a:br>
            <a:r>
              <a:rPr dirty="0" sz="3600" lang="en-US"/>
              <a:t/>
            </a:r>
            <a:br>
              <a:rPr dirty="0" sz="3600" lang="en-US"/>
            </a:br>
            <a:r>
              <a:rPr dirty="0" sz="3600" lang="en-US"/>
              <a:t/>
            </a:r>
            <a:br>
              <a:rPr dirty="0" sz="3600" lang="en-US"/>
            </a:br>
            <a:r>
              <a:rPr dirty="0" sz="3600" lang="en-US" smtClean="0"/>
              <a:t/>
            </a:r>
            <a:br>
              <a:rPr dirty="0" sz="3600" lang="en-US" smtClean="0"/>
            </a:br>
            <a:r>
              <a:rPr dirty="0" sz="3600" lang="en-US"/>
              <a:t> </a:t>
            </a:r>
            <a:r>
              <a:rPr dirty="0" sz="3600" lang="en-US" smtClean="0"/>
              <a:t>                   </a:t>
            </a:r>
            <a:r>
              <a:rPr b="0" dirty="0" sz="2400" i="1" lang="en-US" smtClean="0"/>
              <a:t>Conditional Formatting – </a:t>
            </a:r>
            <a:r>
              <a:rPr b="0" dirty="0" sz="2400" lang="en-US" smtClean="0"/>
              <a:t>missing</a:t>
            </a:r>
            <a:br>
              <a:rPr b="0" dirty="0" sz="2400" lang="en-US" smtClean="0"/>
            </a:br>
            <a:r>
              <a:rPr b="0" dirty="0" sz="2400" lang="en-US"/>
              <a:t> </a:t>
            </a:r>
            <a:r>
              <a:rPr b="0" dirty="0" sz="2400" lang="en-US" smtClean="0"/>
              <a:t>                             </a:t>
            </a:r>
            <a:r>
              <a:rPr b="0" dirty="0" sz="2400" i="1" lang="en-US" smtClean="0"/>
              <a:t>Filter</a:t>
            </a:r>
            <a:r>
              <a:rPr b="0" dirty="0" sz="2400" lang="en-US" smtClean="0"/>
              <a:t> – remove</a:t>
            </a:r>
            <a:br>
              <a:rPr b="0" dirty="0" sz="2400" lang="en-US" smtClean="0"/>
            </a:br>
            <a:r>
              <a:rPr b="0" dirty="0" sz="2400" lang="en-US"/>
              <a:t> </a:t>
            </a:r>
            <a:r>
              <a:rPr b="0" dirty="0" sz="2400" lang="en-US" smtClean="0"/>
              <a:t>                             </a:t>
            </a:r>
            <a:r>
              <a:rPr b="0" dirty="0" sz="2400" i="1" lang="en-US" smtClean="0"/>
              <a:t>Formula</a:t>
            </a:r>
            <a:r>
              <a:rPr b="0" dirty="0" sz="2400" lang="en-US" smtClean="0"/>
              <a:t> – performance</a:t>
            </a:r>
            <a:br>
              <a:rPr b="0" dirty="0" sz="2400" lang="en-US" smtClean="0"/>
            </a:br>
            <a:r>
              <a:rPr b="0" dirty="0" sz="2400" lang="en-US"/>
              <a:t> </a:t>
            </a:r>
            <a:r>
              <a:rPr b="0" dirty="0" sz="2400" lang="en-US" smtClean="0"/>
              <a:t>                             </a:t>
            </a:r>
            <a:r>
              <a:rPr b="0" dirty="0" sz="2400" i="1" lang="en-US" smtClean="0"/>
              <a:t>Pivot</a:t>
            </a:r>
            <a:r>
              <a:rPr b="0" dirty="0" sz="2400" lang="en-US" smtClean="0"/>
              <a:t> – summary</a:t>
            </a:r>
            <a:br>
              <a:rPr b="0" dirty="0" sz="2400" lang="en-US" smtClean="0"/>
            </a:br>
            <a:r>
              <a:rPr b="0" dirty="0" sz="2400" lang="en-US"/>
              <a:t> </a:t>
            </a:r>
            <a:r>
              <a:rPr b="0" dirty="0" sz="2400" lang="en-US" smtClean="0"/>
              <a:t>                             </a:t>
            </a:r>
            <a:r>
              <a:rPr b="0" dirty="0" sz="2400" i="1" lang="en-US" smtClean="0"/>
              <a:t>Graph</a:t>
            </a:r>
            <a:r>
              <a:rPr b="0" dirty="0" sz="2400" lang="en-US" smtClean="0"/>
              <a:t> – data visualization</a:t>
            </a:r>
            <a:endParaRPr dirty="0" sz="1800"/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8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4876800"/>
          </a:xfrm>
        </p:spPr>
        <p:txBody>
          <a:bodyPr/>
          <a:p>
            <a:r>
              <a:rPr dirty="0" lang="en-IN"/>
              <a:t>Dataset </a:t>
            </a:r>
            <a:r>
              <a:rPr dirty="0" lang="en-IN" smtClean="0"/>
              <a:t>Description</a:t>
            </a:r>
            <a:br>
              <a:rPr dirty="0" lang="en-IN" smtClean="0"/>
            </a:br>
            <a:r>
              <a:rPr dirty="0" lang="en-IN"/>
              <a:t/>
            </a:r>
            <a:br>
              <a:rPr dirty="0" lang="en-IN"/>
            </a:br>
            <a:r>
              <a:rPr dirty="0" lang="en-IN" smtClean="0"/>
              <a:t>   </a:t>
            </a:r>
            <a:r>
              <a:rPr b="0" dirty="0" sz="2800" lang="en-IN" smtClean="0">
                <a:latin typeface="Adobe Garamond Pro" panose="02020502060506020403" pitchFamily="18" charset="0"/>
              </a:rPr>
              <a:t>Employee – </a:t>
            </a:r>
            <a:r>
              <a:rPr b="0" dirty="0" sz="2800" lang="en-IN" err="1" smtClean="0">
                <a:latin typeface="Adobe Garamond Pro" panose="02020502060506020403" pitchFamily="18" charset="0"/>
              </a:rPr>
              <a:t>Kaggle</a:t>
            </a:r>
            <a:r>
              <a:rPr b="0" dirty="0" sz="2800" lang="en-IN" smtClean="0">
                <a:latin typeface="Adobe Garamond Pro" panose="02020502060506020403" pitchFamily="18" charset="0"/>
              </a:rPr>
              <a:t/>
            </a:r>
            <a:br>
              <a:rPr b="0" dirty="0" sz="2800" lang="en-IN" smtClean="0">
                <a:latin typeface="Adobe Garamond Pro" panose="02020502060506020403" pitchFamily="18" charset="0"/>
              </a:rPr>
            </a:br>
            <a:r>
              <a:rPr b="0" dirty="0" sz="2800" lang="en-IN">
                <a:latin typeface="Adobe Garamond Pro" panose="02020502060506020403" pitchFamily="18" charset="0"/>
              </a:rPr>
              <a:t> </a:t>
            </a:r>
            <a:r>
              <a:rPr b="0" dirty="0" sz="2800" lang="en-IN" smtClean="0">
                <a:latin typeface="Adobe Garamond Pro" panose="02020502060506020403" pitchFamily="18" charset="0"/>
              </a:rPr>
              <a:t>     26 – features</a:t>
            </a:r>
            <a:br>
              <a:rPr b="0" dirty="0" sz="2800" lang="en-IN" smtClean="0">
                <a:latin typeface="Adobe Garamond Pro" panose="02020502060506020403" pitchFamily="18" charset="0"/>
              </a:rPr>
            </a:br>
            <a:r>
              <a:rPr b="0" dirty="0" sz="2800" lang="en-IN">
                <a:latin typeface="Adobe Garamond Pro" panose="02020502060506020403" pitchFamily="18" charset="0"/>
              </a:rPr>
              <a:t> </a:t>
            </a:r>
            <a:r>
              <a:rPr b="0" dirty="0" sz="2800" lang="en-IN" smtClean="0">
                <a:latin typeface="Adobe Garamond Pro" panose="02020502060506020403" pitchFamily="18" charset="0"/>
              </a:rPr>
              <a:t>     9 – features</a:t>
            </a:r>
            <a:br>
              <a:rPr b="0" dirty="0" sz="2800" lang="en-IN" smtClean="0">
                <a:latin typeface="Adobe Garamond Pro" panose="02020502060506020403" pitchFamily="18" charset="0"/>
              </a:rPr>
            </a:br>
            <a:r>
              <a:rPr b="0" dirty="0" sz="2800" lang="en-IN">
                <a:latin typeface="Adobe Garamond Pro" panose="02020502060506020403" pitchFamily="18" charset="0"/>
              </a:rPr>
              <a:t> </a:t>
            </a:r>
            <a:r>
              <a:rPr b="0" dirty="0" sz="2800" lang="en-IN" smtClean="0">
                <a:latin typeface="Adobe Garamond Pro" panose="02020502060506020403" pitchFamily="18" charset="0"/>
              </a:rPr>
              <a:t>     </a:t>
            </a:r>
            <a:r>
              <a:rPr b="0" dirty="0" sz="2800" lang="en-IN" err="1" smtClean="0">
                <a:latin typeface="Adobe Garamond Pro" panose="02020502060506020403" pitchFamily="18" charset="0"/>
              </a:rPr>
              <a:t>Emp</a:t>
            </a:r>
            <a:r>
              <a:rPr b="0" dirty="0" sz="2800" lang="en-IN" smtClean="0">
                <a:latin typeface="Adobe Garamond Pro" panose="02020502060506020403" pitchFamily="18" charset="0"/>
              </a:rPr>
              <a:t> id-</a:t>
            </a:r>
            <a:r>
              <a:rPr b="0" dirty="0" sz="2800" lang="en-IN" err="1" smtClean="0">
                <a:latin typeface="Adobe Garamond Pro" panose="02020502060506020403" pitchFamily="18" charset="0"/>
              </a:rPr>
              <a:t>num</a:t>
            </a:r>
            <a:r>
              <a:rPr b="0" dirty="0" sz="2800" lang="en-IN" smtClean="0">
                <a:latin typeface="Adobe Garamond Pro" panose="02020502060506020403" pitchFamily="18" charset="0"/>
              </a:rPr>
              <a:t/>
            </a:r>
            <a:br>
              <a:rPr b="0" dirty="0" sz="2800" lang="en-IN" smtClean="0">
                <a:latin typeface="Adobe Garamond Pro" panose="02020502060506020403" pitchFamily="18" charset="0"/>
              </a:rPr>
            </a:br>
            <a:r>
              <a:rPr b="0" dirty="0" sz="2800" lang="en-IN">
                <a:latin typeface="Adobe Garamond Pro" panose="02020502060506020403" pitchFamily="18" charset="0"/>
              </a:rPr>
              <a:t> </a:t>
            </a:r>
            <a:r>
              <a:rPr b="0" dirty="0" sz="2800" lang="en-IN" smtClean="0">
                <a:latin typeface="Adobe Garamond Pro" panose="02020502060506020403" pitchFamily="18" charset="0"/>
              </a:rPr>
              <a:t>     Name-text</a:t>
            </a:r>
            <a:br>
              <a:rPr b="0" dirty="0" sz="2800" lang="en-IN" smtClean="0">
                <a:latin typeface="Adobe Garamond Pro" panose="02020502060506020403" pitchFamily="18" charset="0"/>
              </a:rPr>
            </a:br>
            <a:r>
              <a:rPr b="0" dirty="0" sz="2800" lang="en-IN">
                <a:latin typeface="Adobe Garamond Pro" panose="02020502060506020403" pitchFamily="18" charset="0"/>
              </a:rPr>
              <a:t> </a:t>
            </a:r>
            <a:r>
              <a:rPr b="0" dirty="0" sz="2800" lang="en-IN" smtClean="0">
                <a:latin typeface="Adobe Garamond Pro" panose="02020502060506020403" pitchFamily="18" charset="0"/>
              </a:rPr>
              <a:t>     </a:t>
            </a:r>
            <a:r>
              <a:rPr b="0" dirty="0" sz="2800" lang="en-IN" err="1" smtClean="0">
                <a:latin typeface="Adobe Garamond Pro" panose="02020502060506020403" pitchFamily="18" charset="0"/>
              </a:rPr>
              <a:t>Emp</a:t>
            </a:r>
            <a:r>
              <a:rPr b="0" dirty="0" sz="2800" lang="en-IN" smtClean="0">
                <a:latin typeface="Adobe Garamond Pro" panose="02020502060506020403" pitchFamily="18" charset="0"/>
              </a:rPr>
              <a:t> type</a:t>
            </a:r>
            <a:br>
              <a:rPr b="0" dirty="0" sz="2800" lang="en-IN" smtClean="0">
                <a:latin typeface="Adobe Garamond Pro" panose="02020502060506020403" pitchFamily="18" charset="0"/>
              </a:rPr>
            </a:br>
            <a:r>
              <a:rPr b="0" dirty="0" sz="2800" lang="en-IN">
                <a:latin typeface="Adobe Garamond Pro" panose="02020502060506020403" pitchFamily="18" charset="0"/>
              </a:rPr>
              <a:t> </a:t>
            </a:r>
            <a:r>
              <a:rPr b="0" dirty="0" sz="2800" lang="en-IN" smtClean="0">
                <a:latin typeface="Adobe Garamond Pro" panose="02020502060506020403" pitchFamily="18" charset="0"/>
              </a:rPr>
              <a:t>     Performance level</a:t>
            </a:r>
            <a:br>
              <a:rPr b="0" dirty="0" sz="2800" lang="en-IN" smtClean="0">
                <a:latin typeface="Adobe Garamond Pro" panose="02020502060506020403" pitchFamily="18" charset="0"/>
              </a:rPr>
            </a:br>
            <a:r>
              <a:rPr b="0" dirty="0" sz="2800" lang="en-IN" smtClean="0">
                <a:latin typeface="Adobe Garamond Pro" panose="02020502060506020403" pitchFamily="18" charset="0"/>
              </a:rPr>
              <a:t>      Gender- male female</a:t>
            </a:r>
            <a:br>
              <a:rPr b="0" dirty="0" sz="2800" lang="en-US" smtClean="0">
                <a:latin typeface="Adobe Garamond Pro" panose="02020502060506020403" pitchFamily="18" charset="0"/>
              </a:rPr>
            </a:br>
            <a:r>
              <a:rPr b="0" dirty="0" sz="2800" lang="en-US" smtClean="0">
                <a:latin typeface="Adobe Garamond Pro" panose="02020502060506020403" pitchFamily="18" charset="0"/>
              </a:rPr>
              <a:t> </a:t>
            </a:r>
            <a:r>
              <a:rPr b="0" dirty="0" sz="2800" lang="en-US" smtClean="0">
                <a:latin typeface="Adobe Garamond Pro" panose="02020502060506020403" pitchFamily="18" charset="0"/>
              </a:rPr>
              <a:t> </a:t>
            </a:r>
            <a:r>
              <a:rPr b="0" dirty="0" sz="2800" lang="en-US" smtClean="0">
                <a:latin typeface="Adobe Garamond Pro" panose="02020502060506020403" pitchFamily="18" charset="0"/>
              </a:rPr>
              <a:t> </a:t>
            </a:r>
            <a:r>
              <a:rPr b="0" dirty="0" sz="2800" lang="en-US" smtClean="0">
                <a:latin typeface="Adobe Garamond Pro" panose="02020502060506020403" pitchFamily="18" charset="0"/>
              </a:rPr>
              <a:t> </a:t>
            </a:r>
            <a:r>
              <a:rPr b="0" dirty="0" sz="2800" lang="en-US" smtClean="0">
                <a:latin typeface="Adobe Garamond Pro" panose="02020502060506020403" pitchFamily="18" charset="0"/>
              </a:rPr>
              <a:t> </a:t>
            </a:r>
            <a:r>
              <a:rPr b="0" dirty="0" sz="2800" lang="en-US" smtClean="0">
                <a:latin typeface="Adobe Garamond Pro" panose="02020502060506020403" pitchFamily="18" charset="0"/>
              </a:rPr>
              <a:t> </a:t>
            </a:r>
            <a:r>
              <a:rPr b="0" dirty="0" sz="2800" lang="en-US" smtClean="0">
                <a:latin typeface="Adobe Garamond Pro" panose="02020502060506020403" pitchFamily="18" charset="0"/>
              </a:rPr>
              <a:t> </a:t>
            </a:r>
            <a:r>
              <a:rPr b="0" dirty="0" sz="2800" lang="en-US" smtClean="0">
                <a:latin typeface="Adobe Garamond Pro" panose="02020502060506020403" pitchFamily="18" charset="0"/>
              </a:rPr>
              <a:t>E</a:t>
            </a:r>
            <a:r>
              <a:rPr b="0" dirty="0" sz="2800" lang="en-US" smtClean="0">
                <a:latin typeface="Adobe Garamond Pro" panose="02020502060506020403" pitchFamily="18" charset="0"/>
              </a:rPr>
              <a:t>m</a:t>
            </a:r>
            <a:r>
              <a:rPr b="0" dirty="0" sz="2800" lang="en-US" smtClean="0">
                <a:latin typeface="Adobe Garamond Pro" panose="02020502060506020403" pitchFamily="18" charset="0"/>
              </a:rPr>
              <a:t>p</a:t>
            </a:r>
            <a:r>
              <a:rPr b="0" dirty="0" sz="2800" lang="en-US" smtClean="0">
                <a:latin typeface="Adobe Garamond Pro" panose="02020502060506020403" pitchFamily="18" charset="0"/>
              </a:rPr>
              <a:t>l</a:t>
            </a:r>
            <a:r>
              <a:rPr b="0" dirty="0" sz="2800" lang="en-US" smtClean="0">
                <a:latin typeface="Adobe Garamond Pro" panose="02020502060506020403" pitchFamily="18" charset="0"/>
              </a:rPr>
              <a:t>yee </a:t>
            </a:r>
            <a:r>
              <a:rPr b="0" dirty="0" sz="2800" lang="en-US" smtClean="0">
                <a:latin typeface="Adobe Garamond Pro" panose="02020502060506020403" pitchFamily="18" charset="0"/>
              </a:rPr>
              <a:t>r</a:t>
            </a:r>
            <a:r>
              <a:rPr b="0" dirty="0" sz="2800" lang="en-US" smtClean="0">
                <a:latin typeface="Adobe Garamond Pro" panose="02020502060506020403" pitchFamily="18" charset="0"/>
              </a:rPr>
              <a:t>a</a:t>
            </a:r>
            <a:r>
              <a:rPr b="0" dirty="0" sz="2800" lang="en-US" smtClean="0">
                <a:latin typeface="Adobe Garamond Pro" panose="02020502060506020403" pitchFamily="18" charset="0"/>
              </a:rPr>
              <a:t>t</a:t>
            </a:r>
            <a:r>
              <a:rPr b="0" dirty="0" sz="2800" lang="en-US" smtClean="0">
                <a:latin typeface="Adobe Garamond Pro" panose="02020502060506020403" pitchFamily="18" charset="0"/>
              </a:rPr>
              <a:t>i</a:t>
            </a:r>
            <a:r>
              <a:rPr b="0" dirty="0" sz="2800" lang="en-US" smtClean="0">
                <a:latin typeface="Adobe Garamond Pro" panose="02020502060506020403" pitchFamily="18" charset="0"/>
              </a:rPr>
              <a:t>ng </a:t>
            </a:r>
            <a:r>
              <a:rPr b="0" dirty="0" sz="2800" lang="en-US" smtClean="0">
                <a:latin typeface="Adobe Garamond Pro" panose="02020502060506020403" pitchFamily="18" charset="0"/>
              </a:rPr>
              <a:t>-</a:t>
            </a:r>
            <a:r>
              <a:rPr b="0" dirty="0" sz="2800" lang="en-US" smtClean="0">
                <a:latin typeface="Adobe Garamond Pro" panose="02020502060506020403" pitchFamily="18" charset="0"/>
              </a:rPr>
              <a:t> </a:t>
            </a:r>
            <a:r>
              <a:rPr b="0" dirty="0" sz="2800" lang="en-US" smtClean="0">
                <a:latin typeface="Adobe Garamond Pro" panose="02020502060506020403" pitchFamily="18" charset="0"/>
              </a:rPr>
              <a:t>n</a:t>
            </a:r>
            <a:r>
              <a:rPr b="0" dirty="0" sz="2800" lang="en-US" smtClean="0">
                <a:latin typeface="Adobe Garamond Pro" panose="02020502060506020403" pitchFamily="18" charset="0"/>
              </a:rPr>
              <a:t>u</a:t>
            </a:r>
            <a:r>
              <a:rPr b="0" dirty="0" sz="2800" lang="en-US" smtClean="0">
                <a:latin typeface="Adobe Garamond Pro" panose="02020502060506020403" pitchFamily="18" charset="0"/>
              </a:rPr>
              <a:t>m</a:t>
            </a:r>
            <a:r>
              <a:rPr b="0" dirty="0" lang="en-IN" smtClean="0">
                <a:latin typeface="Adobe Garamond Pro" panose="02020502060506020403" pitchFamily="18" charset="0"/>
              </a:rPr>
              <a:t/>
            </a:r>
            <a:endParaRPr b="0" dirty="0" lang="en-IN">
              <a:latin typeface="Adobe Garamond Pro" panose="02020502060506020403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9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1883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 smtClean="0"/>
              <a:t>SOLUTION</a:t>
            </a:r>
            <a:r>
              <a:rPr dirty="0" sz="4250" lang="en-US" spc="20" smtClean="0"/>
              <a:t/>
            </a:r>
            <a:br>
              <a:rPr dirty="0" sz="4250" lang="en-US" spc="20" smtClean="0"/>
            </a:br>
            <a:r>
              <a:rPr dirty="0" sz="4250" lang="en-US" spc="20"/>
              <a:t/>
            </a:r>
            <a:br>
              <a:rPr dirty="0" sz="4250" lang="en-US" spc="20"/>
            </a:br>
            <a:r>
              <a:rPr dirty="0" sz="4250" lang="en-US" spc="20" smtClean="0"/>
              <a:t>    </a:t>
            </a:r>
            <a:r>
              <a:rPr b="0" dirty="0" sz="2400" lang="en-US" spc="20" smtClean="0">
                <a:latin typeface="Adobe Garamond Pro" panose="02020502060506020403" pitchFamily="18" charset="0"/>
              </a:rPr>
              <a:t>Performance level = IFS(Z8&gt;=5,”VERY</a:t>
            </a:r>
            <a:br>
              <a:rPr b="0" dirty="0" sz="2400" lang="en-US" spc="20" smtClean="0">
                <a:latin typeface="Adobe Garamond Pro" panose="02020502060506020403" pitchFamily="18" charset="0"/>
              </a:rPr>
            </a:br>
            <a:r>
              <a:rPr b="0" dirty="0" sz="2400" lang="en-US" spc="20" smtClean="0">
                <a:latin typeface="Adobe Garamond Pro" panose="02020502060506020403" pitchFamily="18" charset="0"/>
              </a:rPr>
              <a:t>HIGH”Z8&gt;=4,”HIGH”Z8&gt;=3,”MED”,TRUE,”LOW”)</a:t>
            </a:r>
            <a:endParaRPr b="0" dirty="0" sz="2400">
              <a:latin typeface="Adobe Garamond Pro" panose="02020502060506020403" pitchFamily="18" charset="0"/>
            </a:endParaRPr>
          </a:p>
        </p:txBody>
      </p:sp>
      <p:sp>
        <p:nvSpPr>
          <p:cNvPr id="1048695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6" name="TextBox 8"/>
          <p:cNvSpPr txBox="1"/>
          <p:nvPr/>
        </p:nvSpPr>
        <p:spPr>
          <a:xfrm>
            <a:off x="2743200" y="2354703"/>
            <a:ext cx="8534018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MRT www.Win2Farsi.com</cp:lastModifiedBy>
  <dcterms:created xsi:type="dcterms:W3CDTF">2024-03-26T21:07:22Z</dcterms:created>
  <dcterms:modified xsi:type="dcterms:W3CDTF">2024-08-30T04:45:16Z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88c922d3b527445c87724b50bba419ac</vt:lpwstr>
  </property>
</Properties>
</file>