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033" r:id="rId3"/>
    <p:sldId id="2035" r:id="rId4"/>
    <p:sldId id="2060" r:id="rId5"/>
    <p:sldId id="2061" r:id="rId6"/>
    <p:sldId id="2045" r:id="rId7"/>
    <p:sldId id="2040" r:id="rId8"/>
    <p:sldId id="2042" r:id="rId9"/>
    <p:sldId id="2046" r:id="rId10"/>
    <p:sldId id="2063" r:id="rId11"/>
    <p:sldId id="2064" r:id="rId12"/>
    <p:sldId id="2051" r:id="rId13"/>
    <p:sldId id="2049" r:id="rId14"/>
    <p:sldId id="2050" r:id="rId15"/>
    <p:sldId id="2052" r:id="rId16"/>
    <p:sldId id="2065" r:id="rId17"/>
    <p:sldId id="2047" r:id="rId18"/>
    <p:sldId id="2048" r:id="rId19"/>
    <p:sldId id="2020" r:id="rId20"/>
    <p:sldId id="2022" r:id="rId21"/>
    <p:sldId id="203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6202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317" y="67"/>
      </p:cViewPr>
      <p:guideLst>
        <p:guide orient="horz" pos="1620"/>
        <p:guide pos="28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UTB(cha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UTB(cha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UTB(cha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UTB(cha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NW(cha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NW(cha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NW(cha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ee\Downloads\NW(cha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</a:t>
            </a:r>
            <a:r>
              <a:rPr lang="en-IN" baseline="0"/>
              <a:t> length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70603674540683"/>
          <c:y val="0.17634259259259263"/>
          <c:w val="0.81862729658792655"/>
          <c:h val="0.47165062700495769"/>
        </c:manualLayout>
      </c:layout>
      <c:lineChart>
        <c:grouping val="standard"/>
        <c:varyColors val="0"/>
        <c:ser>
          <c:idx val="0"/>
          <c:order val="0"/>
          <c:tx>
            <c:strRef>
              <c:f>'Channel lenght'!$B$2</c:f>
              <c:strCache>
                <c:ptCount val="1"/>
                <c:pt idx="0">
                  <c:v>40nm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lenght'!$A$3:$A$29</c15:sqref>
                  </c15:fullRef>
                </c:ext>
              </c:extLst>
              <c:f>'Channel lenght'!$A$4:$A$29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lenght'!$B$3:$B$29</c15:sqref>
                  </c15:fullRef>
                </c:ext>
              </c:extLst>
              <c:f>'Channel lenght'!$B$4:$B$29</c:f>
              <c:numCache>
                <c:formatCode>General</c:formatCode>
                <c:ptCount val="26"/>
                <c:pt idx="0">
                  <c:v>40.244199999999999</c:v>
                </c:pt>
                <c:pt idx="1">
                  <c:v>43.737499999999997</c:v>
                </c:pt>
                <c:pt idx="2">
                  <c:v>54.978000000000002</c:v>
                </c:pt>
                <c:pt idx="3">
                  <c:v>73.695899999999995</c:v>
                </c:pt>
                <c:pt idx="4">
                  <c:v>99.301199999999994</c:v>
                </c:pt>
                <c:pt idx="5">
                  <c:v>131.27600000000001</c:v>
                </c:pt>
                <c:pt idx="6">
                  <c:v>168.76599999999999</c:v>
                </c:pt>
                <c:pt idx="7">
                  <c:v>211.77500000000001</c:v>
                </c:pt>
                <c:pt idx="8">
                  <c:v>260.04300000000001</c:v>
                </c:pt>
                <c:pt idx="9">
                  <c:v>313.79599999999999</c:v>
                </c:pt>
                <c:pt idx="10">
                  <c:v>373.03199999999998</c:v>
                </c:pt>
                <c:pt idx="11">
                  <c:v>438.041</c:v>
                </c:pt>
                <c:pt idx="12">
                  <c:v>508.16899999999998</c:v>
                </c:pt>
                <c:pt idx="13">
                  <c:v>583.76300000000003</c:v>
                </c:pt>
                <c:pt idx="14">
                  <c:v>664.78700000000003</c:v>
                </c:pt>
                <c:pt idx="15">
                  <c:v>751.00900000000001</c:v>
                </c:pt>
                <c:pt idx="16">
                  <c:v>842.41399999999999</c:v>
                </c:pt>
                <c:pt idx="17">
                  <c:v>939.31299999999999</c:v>
                </c:pt>
                <c:pt idx="18">
                  <c:v>1041.03</c:v>
                </c:pt>
                <c:pt idx="19">
                  <c:v>1148.1400000000001</c:v>
                </c:pt>
                <c:pt idx="20">
                  <c:v>1259.5899999999999</c:v>
                </c:pt>
                <c:pt idx="21">
                  <c:v>1376.37</c:v>
                </c:pt>
                <c:pt idx="22">
                  <c:v>1497.08</c:v>
                </c:pt>
                <c:pt idx="23">
                  <c:v>1622.27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38-48F6-917D-6FD2B05D663E}"/>
            </c:ext>
          </c:extLst>
        </c:ser>
        <c:ser>
          <c:idx val="1"/>
          <c:order val="1"/>
          <c:tx>
            <c:strRef>
              <c:f>'Channel lenght'!$C$2</c:f>
              <c:strCache>
                <c:ptCount val="1"/>
                <c:pt idx="0">
                  <c:v>50nm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lenght'!$A$3:$A$29</c15:sqref>
                  </c15:fullRef>
                </c:ext>
              </c:extLst>
              <c:f>'Channel lenght'!$A$4:$A$29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lenght'!$C$3:$C$29</c15:sqref>
                  </c15:fullRef>
                </c:ext>
              </c:extLst>
              <c:f>'Channel lenght'!$C$4:$C$29</c:f>
              <c:numCache>
                <c:formatCode>General</c:formatCode>
                <c:ptCount val="26"/>
                <c:pt idx="0">
                  <c:v>28.083400000000001</c:v>
                </c:pt>
                <c:pt idx="1">
                  <c:v>30.903700000000001</c:v>
                </c:pt>
                <c:pt idx="2">
                  <c:v>40.009</c:v>
                </c:pt>
                <c:pt idx="3">
                  <c:v>55.189</c:v>
                </c:pt>
                <c:pt idx="4">
                  <c:v>75.924000000000007</c:v>
                </c:pt>
                <c:pt idx="5">
                  <c:v>101.855</c:v>
                </c:pt>
                <c:pt idx="6">
                  <c:v>132.702</c:v>
                </c:pt>
                <c:pt idx="7">
                  <c:v>168.32400000000001</c:v>
                </c:pt>
                <c:pt idx="8">
                  <c:v>208.75700000000001</c:v>
                </c:pt>
                <c:pt idx="9">
                  <c:v>254.048</c:v>
                </c:pt>
                <c:pt idx="10">
                  <c:v>304.36700000000002</c:v>
                </c:pt>
                <c:pt idx="11">
                  <c:v>359.94099999999997</c:v>
                </c:pt>
                <c:pt idx="12">
                  <c:v>420.327</c:v>
                </c:pt>
                <c:pt idx="13">
                  <c:v>485.654</c:v>
                </c:pt>
                <c:pt idx="14">
                  <c:v>556.28700000000003</c:v>
                </c:pt>
                <c:pt idx="15">
                  <c:v>631.71299999999997</c:v>
                </c:pt>
                <c:pt idx="16">
                  <c:v>712.08600000000001</c:v>
                </c:pt>
                <c:pt idx="17">
                  <c:v>797.19</c:v>
                </c:pt>
                <c:pt idx="18">
                  <c:v>887.46900000000005</c:v>
                </c:pt>
                <c:pt idx="19">
                  <c:v>982.58</c:v>
                </c:pt>
                <c:pt idx="20">
                  <c:v>1082.1400000000001</c:v>
                </c:pt>
                <c:pt idx="21">
                  <c:v>1186.4000000000001</c:v>
                </c:pt>
                <c:pt idx="22">
                  <c:v>1295.32</c:v>
                </c:pt>
                <c:pt idx="23">
                  <c:v>1408.03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38-48F6-917D-6FD2B05D663E}"/>
            </c:ext>
          </c:extLst>
        </c:ser>
        <c:ser>
          <c:idx val="2"/>
          <c:order val="2"/>
          <c:tx>
            <c:strRef>
              <c:f>'Channel lenght'!$D$2</c:f>
              <c:strCache>
                <c:ptCount val="1"/>
                <c:pt idx="0">
                  <c:v>60nm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lenght'!$A$3:$A$29</c15:sqref>
                  </c15:fullRef>
                </c:ext>
              </c:extLst>
              <c:f>'Channel lenght'!$A$4:$A$29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lenght'!$D$3:$D$29</c15:sqref>
                  </c15:fullRef>
                </c:ext>
              </c:extLst>
              <c:f>'Channel lenght'!$D$4:$D$29</c:f>
              <c:numCache>
                <c:formatCode>General</c:formatCode>
                <c:ptCount val="26"/>
                <c:pt idx="0">
                  <c:v>27.1707</c:v>
                </c:pt>
                <c:pt idx="1">
                  <c:v>30.016999999999999</c:v>
                </c:pt>
                <c:pt idx="2">
                  <c:v>39.113700000000001</c:v>
                </c:pt>
                <c:pt idx="3">
                  <c:v>54.218699999999998</c:v>
                </c:pt>
                <c:pt idx="4">
                  <c:v>74.910899999999998</c:v>
                </c:pt>
                <c:pt idx="5">
                  <c:v>100.744</c:v>
                </c:pt>
                <c:pt idx="6">
                  <c:v>131.44399999999999</c:v>
                </c:pt>
                <c:pt idx="7">
                  <c:v>166.94900000000001</c:v>
                </c:pt>
                <c:pt idx="8">
                  <c:v>207.18</c:v>
                </c:pt>
                <c:pt idx="9">
                  <c:v>252.553</c:v>
                </c:pt>
                <c:pt idx="10">
                  <c:v>302.89400000000001</c:v>
                </c:pt>
                <c:pt idx="11">
                  <c:v>358.274</c:v>
                </c:pt>
                <c:pt idx="12">
                  <c:v>418.60700000000003</c:v>
                </c:pt>
                <c:pt idx="13">
                  <c:v>484.09399999999999</c:v>
                </c:pt>
                <c:pt idx="14">
                  <c:v>554.41</c:v>
                </c:pt>
                <c:pt idx="15">
                  <c:v>629.90499999999997</c:v>
                </c:pt>
                <c:pt idx="16">
                  <c:v>710.4</c:v>
                </c:pt>
                <c:pt idx="17">
                  <c:v>795.61599999999999</c:v>
                </c:pt>
                <c:pt idx="18">
                  <c:v>885.94500000000005</c:v>
                </c:pt>
                <c:pt idx="19">
                  <c:v>980.96600000000001</c:v>
                </c:pt>
                <c:pt idx="20">
                  <c:v>1081.1199999999999</c:v>
                </c:pt>
                <c:pt idx="21">
                  <c:v>1184.8699999999999</c:v>
                </c:pt>
                <c:pt idx="22">
                  <c:v>1294.02</c:v>
                </c:pt>
                <c:pt idx="23">
                  <c:v>1407.58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38-48F6-917D-6FD2B05D663E}"/>
            </c:ext>
          </c:extLst>
        </c:ser>
        <c:ser>
          <c:idx val="3"/>
          <c:order val="3"/>
          <c:tx>
            <c:strRef>
              <c:f>'Channel lenght'!$E$2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lenght'!$A$3:$A$29</c15:sqref>
                  </c15:fullRef>
                </c:ext>
              </c:extLst>
              <c:f>'Channel lenght'!$A$4:$A$29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lenght'!$E$3:$E$29</c15:sqref>
                  </c15:fullRef>
                </c:ext>
              </c:extLst>
              <c:f>'Channel lenght'!$E$4:$E$29</c:f>
              <c:numCache>
                <c:formatCode>General</c:formatCode>
                <c:ptCount val="26"/>
                <c:pt idx="0">
                  <c:v>1.13585</c:v>
                </c:pt>
                <c:pt idx="1">
                  <c:v>2.07762</c:v>
                </c:pt>
                <c:pt idx="2">
                  <c:v>3.50637</c:v>
                </c:pt>
                <c:pt idx="3">
                  <c:v>5.5489300000000004</c:v>
                </c:pt>
                <c:pt idx="4">
                  <c:v>8.3368800000000007</c:v>
                </c:pt>
                <c:pt idx="5">
                  <c:v>11.999000000000001</c:v>
                </c:pt>
                <c:pt idx="6">
                  <c:v>16.683700000000002</c:v>
                </c:pt>
                <c:pt idx="7">
                  <c:v>22.4862</c:v>
                </c:pt>
                <c:pt idx="8">
                  <c:v>29.546099999999999</c:v>
                </c:pt>
                <c:pt idx="9">
                  <c:v>37.972099999999998</c:v>
                </c:pt>
                <c:pt idx="10">
                  <c:v>47.874600000000001</c:v>
                </c:pt>
                <c:pt idx="11">
                  <c:v>59.3538</c:v>
                </c:pt>
                <c:pt idx="12">
                  <c:v>72.468900000000005</c:v>
                </c:pt>
                <c:pt idx="13">
                  <c:v>87.363200000000006</c:v>
                </c:pt>
                <c:pt idx="14">
                  <c:v>104.108</c:v>
                </c:pt>
                <c:pt idx="15">
                  <c:v>122.696</c:v>
                </c:pt>
                <c:pt idx="16">
                  <c:v>143.274</c:v>
                </c:pt>
                <c:pt idx="17">
                  <c:v>165.79300000000001</c:v>
                </c:pt>
                <c:pt idx="18">
                  <c:v>190.40100000000001</c:v>
                </c:pt>
                <c:pt idx="19">
                  <c:v>217.09399999999999</c:v>
                </c:pt>
                <c:pt idx="20">
                  <c:v>245.79900000000001</c:v>
                </c:pt>
                <c:pt idx="21">
                  <c:v>276.74099999999999</c:v>
                </c:pt>
                <c:pt idx="22">
                  <c:v>309.69400000000002</c:v>
                </c:pt>
                <c:pt idx="23">
                  <c:v>344.80900000000003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38-48F6-917D-6FD2B05D6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8530543"/>
        <c:axId val="1328529295"/>
      </c:lineChart>
      <c:catAx>
        <c:axId val="1328530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V_gs(V)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50406124234470695"/>
              <c:y val="0.77740667833187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529295"/>
        <c:crosses val="autoZero"/>
        <c:auto val="1"/>
        <c:lblAlgn val="ctr"/>
        <c:lblOffset val="100"/>
        <c:noMultiLvlLbl val="0"/>
      </c:catAx>
      <c:valAx>
        <c:axId val="132852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I_ds(uA/um)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53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</a:t>
            </a:r>
            <a:r>
              <a:rPr lang="en-IN" baseline="0"/>
              <a:t> Thickness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'channel thickness'!$B$2</c:f>
              <c:strCache>
                <c:ptCount val="1"/>
                <c:pt idx="0">
                  <c:v>4nm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thickness'!$A$3:$A$29</c15:sqref>
                  </c15:fullRef>
                </c:ext>
              </c:extLst>
              <c:f>'channel thickness'!$A$4:$A$29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thickness'!$B$3:$B$29</c15:sqref>
                  </c15:fullRef>
                </c:ext>
              </c:extLst>
              <c:f>'channel thickness'!$B$4:$B$29</c:f>
              <c:numCache>
                <c:formatCode>General</c:formatCode>
                <c:ptCount val="26"/>
                <c:pt idx="0">
                  <c:v>47.990400000000001</c:v>
                </c:pt>
                <c:pt idx="1">
                  <c:v>51.9529</c:v>
                </c:pt>
                <c:pt idx="2">
                  <c:v>64.751400000000004</c:v>
                </c:pt>
                <c:pt idx="3">
                  <c:v>86.066900000000004</c:v>
                </c:pt>
                <c:pt idx="4">
                  <c:v>115.134</c:v>
                </c:pt>
                <c:pt idx="5">
                  <c:v>151.309</c:v>
                </c:pt>
                <c:pt idx="6">
                  <c:v>193.64</c:v>
                </c:pt>
                <c:pt idx="7">
                  <c:v>241.79300000000001</c:v>
                </c:pt>
                <c:pt idx="8">
                  <c:v>295.71800000000002</c:v>
                </c:pt>
                <c:pt idx="9">
                  <c:v>355.28300000000002</c:v>
                </c:pt>
                <c:pt idx="10">
                  <c:v>420.78</c:v>
                </c:pt>
                <c:pt idx="11">
                  <c:v>492.34</c:v>
                </c:pt>
                <c:pt idx="12">
                  <c:v>569.30200000000002</c:v>
                </c:pt>
                <c:pt idx="13">
                  <c:v>652.04499999999996</c:v>
                </c:pt>
                <c:pt idx="14">
                  <c:v>740.553</c:v>
                </c:pt>
                <c:pt idx="15">
                  <c:v>834.37800000000004</c:v>
                </c:pt>
                <c:pt idx="16">
                  <c:v>933.91800000000001</c:v>
                </c:pt>
                <c:pt idx="17">
                  <c:v>1038.56</c:v>
                </c:pt>
                <c:pt idx="18">
                  <c:v>1148.76</c:v>
                </c:pt>
                <c:pt idx="19">
                  <c:v>1263.6500000000001</c:v>
                </c:pt>
                <c:pt idx="20">
                  <c:v>1383.94</c:v>
                </c:pt>
                <c:pt idx="21">
                  <c:v>1508.91</c:v>
                </c:pt>
                <c:pt idx="22">
                  <c:v>1638.43</c:v>
                </c:pt>
                <c:pt idx="23">
                  <c:v>1772.31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AC-4F76-AC08-22863D74B77D}"/>
            </c:ext>
          </c:extLst>
        </c:ser>
        <c:ser>
          <c:idx val="1"/>
          <c:order val="1"/>
          <c:tx>
            <c:strRef>
              <c:f>'channel thickness'!$C$2</c:f>
              <c:strCache>
                <c:ptCount val="1"/>
                <c:pt idx="0">
                  <c:v>8nm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thickness'!$A$3:$A$29</c15:sqref>
                  </c15:fullRef>
                </c:ext>
              </c:extLst>
              <c:f>'channel thickness'!$A$4:$A$29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thickness'!$C$3:$C$29</c15:sqref>
                  </c15:fullRef>
                </c:ext>
              </c:extLst>
              <c:f>'channel thickness'!$C$4:$C$29</c:f>
              <c:numCache>
                <c:formatCode>General</c:formatCode>
                <c:ptCount val="26"/>
                <c:pt idx="0">
                  <c:v>11.5496</c:v>
                </c:pt>
                <c:pt idx="1">
                  <c:v>12.728999999999999</c:v>
                </c:pt>
                <c:pt idx="2">
                  <c:v>16.561299999999999</c:v>
                </c:pt>
                <c:pt idx="3">
                  <c:v>23.067499999999999</c:v>
                </c:pt>
                <c:pt idx="4">
                  <c:v>32.117100000000001</c:v>
                </c:pt>
                <c:pt idx="5">
                  <c:v>43.7699</c:v>
                </c:pt>
                <c:pt idx="6">
                  <c:v>58.0077</c:v>
                </c:pt>
                <c:pt idx="7">
                  <c:v>74.905199999999994</c:v>
                </c:pt>
                <c:pt idx="8">
                  <c:v>94.629000000000005</c:v>
                </c:pt>
                <c:pt idx="9">
                  <c:v>117.294</c:v>
                </c:pt>
                <c:pt idx="10">
                  <c:v>142.97</c:v>
                </c:pt>
                <c:pt idx="11">
                  <c:v>171.86500000000001</c:v>
                </c:pt>
                <c:pt idx="12">
                  <c:v>203.89500000000001</c:v>
                </c:pt>
                <c:pt idx="13">
                  <c:v>239.273</c:v>
                </c:pt>
                <c:pt idx="14">
                  <c:v>277.97699999999998</c:v>
                </c:pt>
                <c:pt idx="15">
                  <c:v>320.01400000000001</c:v>
                </c:pt>
                <c:pt idx="16">
                  <c:v>365.53899999999999</c:v>
                </c:pt>
                <c:pt idx="17">
                  <c:v>414.483</c:v>
                </c:pt>
                <c:pt idx="18">
                  <c:v>466.88499999999999</c:v>
                </c:pt>
                <c:pt idx="19">
                  <c:v>522.89</c:v>
                </c:pt>
                <c:pt idx="20">
                  <c:v>582.38699999999994</c:v>
                </c:pt>
                <c:pt idx="21">
                  <c:v>645.17499999999995</c:v>
                </c:pt>
                <c:pt idx="22">
                  <c:v>711.62199999999996</c:v>
                </c:pt>
                <c:pt idx="23">
                  <c:v>781.41600000000005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AC-4F76-AC08-22863D74B77D}"/>
            </c:ext>
          </c:extLst>
        </c:ser>
        <c:ser>
          <c:idx val="2"/>
          <c:order val="2"/>
          <c:tx>
            <c:strRef>
              <c:f>'channel thickness'!$D$2</c:f>
              <c:strCache>
                <c:ptCount val="1"/>
                <c:pt idx="0">
                  <c:v>10nm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thickness'!$A$3:$A$29</c15:sqref>
                  </c15:fullRef>
                </c:ext>
              </c:extLst>
              <c:f>'channel thickness'!$A$4:$A$29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thickness'!$D$3:$D$29</c15:sqref>
                  </c15:fullRef>
                </c:ext>
              </c:extLst>
              <c:f>'channel thickness'!$D$4:$D$29</c:f>
              <c:numCache>
                <c:formatCode>General</c:formatCode>
                <c:ptCount val="26"/>
                <c:pt idx="0">
                  <c:v>7.3792</c:v>
                </c:pt>
                <c:pt idx="1">
                  <c:v>8.1023999999999994</c:v>
                </c:pt>
                <c:pt idx="2">
                  <c:v>10.468999999999999</c:v>
                </c:pt>
                <c:pt idx="3">
                  <c:v>14.495100000000001</c:v>
                </c:pt>
                <c:pt idx="4">
                  <c:v>20.190300000000001</c:v>
                </c:pt>
                <c:pt idx="5">
                  <c:v>27.590299999999999</c:v>
                </c:pt>
                <c:pt idx="6">
                  <c:v>36.750700000000002</c:v>
                </c:pt>
                <c:pt idx="7">
                  <c:v>47.780900000000003</c:v>
                </c:pt>
                <c:pt idx="8">
                  <c:v>60.822499999999998</c:v>
                </c:pt>
                <c:pt idx="9">
                  <c:v>75.956999999999994</c:v>
                </c:pt>
                <c:pt idx="10">
                  <c:v>93.277699999999996</c:v>
                </c:pt>
                <c:pt idx="11">
                  <c:v>113.00700000000001</c:v>
                </c:pt>
                <c:pt idx="12">
                  <c:v>135.05799999999999</c:v>
                </c:pt>
                <c:pt idx="13">
                  <c:v>159.66300000000001</c:v>
                </c:pt>
                <c:pt idx="14">
                  <c:v>186.83500000000001</c:v>
                </c:pt>
                <c:pt idx="15">
                  <c:v>216.51499999999999</c:v>
                </c:pt>
                <c:pt idx="16">
                  <c:v>248.94499999999999</c:v>
                </c:pt>
                <c:pt idx="17">
                  <c:v>284.08600000000001</c:v>
                </c:pt>
                <c:pt idx="18">
                  <c:v>322.06200000000001</c:v>
                </c:pt>
                <c:pt idx="19">
                  <c:v>362.74700000000001</c:v>
                </c:pt>
                <c:pt idx="20">
                  <c:v>406.31099999999998</c:v>
                </c:pt>
                <c:pt idx="21">
                  <c:v>452.62599999999998</c:v>
                </c:pt>
                <c:pt idx="22">
                  <c:v>502.04599999999999</c:v>
                </c:pt>
                <c:pt idx="23">
                  <c:v>554.02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AC-4F76-AC08-22863D74B77D}"/>
            </c:ext>
          </c:extLst>
        </c:ser>
        <c:ser>
          <c:idx val="3"/>
          <c:order val="3"/>
          <c:tx>
            <c:strRef>
              <c:f>'channel thickness'!$E$2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thickness'!$A$3:$A$29</c15:sqref>
                  </c15:fullRef>
                </c:ext>
              </c:extLst>
              <c:f>'channel thickness'!$A$4:$A$29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thickness'!$E$3:$E$29</c15:sqref>
                  </c15:fullRef>
                </c:ext>
              </c:extLst>
              <c:f>'channel thickness'!$E$4:$E$29</c:f>
              <c:numCache>
                <c:formatCode>General</c:formatCode>
                <c:ptCount val="26"/>
                <c:pt idx="0">
                  <c:v>1.13585</c:v>
                </c:pt>
                <c:pt idx="1">
                  <c:v>2.07762</c:v>
                </c:pt>
                <c:pt idx="2">
                  <c:v>3.50637</c:v>
                </c:pt>
                <c:pt idx="3">
                  <c:v>5.5489300000000004</c:v>
                </c:pt>
                <c:pt idx="4">
                  <c:v>8.3368800000000007</c:v>
                </c:pt>
                <c:pt idx="5">
                  <c:v>11.999000000000001</c:v>
                </c:pt>
                <c:pt idx="6">
                  <c:v>16.683700000000002</c:v>
                </c:pt>
                <c:pt idx="7">
                  <c:v>22.4862</c:v>
                </c:pt>
                <c:pt idx="8">
                  <c:v>29.546099999999999</c:v>
                </c:pt>
                <c:pt idx="9">
                  <c:v>37.972099999999998</c:v>
                </c:pt>
                <c:pt idx="10">
                  <c:v>47.874600000000001</c:v>
                </c:pt>
                <c:pt idx="11">
                  <c:v>59.3538</c:v>
                </c:pt>
                <c:pt idx="12">
                  <c:v>72.468900000000005</c:v>
                </c:pt>
                <c:pt idx="13">
                  <c:v>87.363200000000006</c:v>
                </c:pt>
                <c:pt idx="14">
                  <c:v>104.108</c:v>
                </c:pt>
                <c:pt idx="15">
                  <c:v>122.696</c:v>
                </c:pt>
                <c:pt idx="16">
                  <c:v>143.274</c:v>
                </c:pt>
                <c:pt idx="17">
                  <c:v>165.79300000000001</c:v>
                </c:pt>
                <c:pt idx="18">
                  <c:v>190.40100000000001</c:v>
                </c:pt>
                <c:pt idx="19">
                  <c:v>217.09399999999999</c:v>
                </c:pt>
                <c:pt idx="20">
                  <c:v>245.79900000000001</c:v>
                </c:pt>
                <c:pt idx="21">
                  <c:v>276.74099999999999</c:v>
                </c:pt>
                <c:pt idx="22">
                  <c:v>309.69400000000002</c:v>
                </c:pt>
                <c:pt idx="23">
                  <c:v>344.80900000000003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AC-4F76-AC08-22863D74B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1124671"/>
        <c:axId val="1331127167"/>
      </c:lineChart>
      <c:catAx>
        <c:axId val="133112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27167"/>
        <c:crosses val="autoZero"/>
        <c:auto val="1"/>
        <c:lblAlgn val="ctr"/>
        <c:lblOffset val="100"/>
        <c:noMultiLvlLbl val="0"/>
      </c:catAx>
      <c:valAx>
        <c:axId val="133112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2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Thickness</a:t>
            </a:r>
            <a:r>
              <a:rPr lang="en-IN" baseline="0"/>
              <a:t> of oxide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3nm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Sheet3!$A$3:$A$27</c15:sqref>
                  </c15:fullRef>
                </c:ext>
              </c:extLst>
              <c:f>Sheet3!$A$4:$A$27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Sheet3!$B$3:$B$27</c15:sqref>
                  </c15:fullRef>
                </c:ext>
              </c:extLst>
              <c:f>Sheet3!$B$4:$B$27</c:f>
              <c:numCache>
                <c:formatCode>General</c:formatCode>
                <c:ptCount val="24"/>
                <c:pt idx="0">
                  <c:v>47.990400000000001</c:v>
                </c:pt>
                <c:pt idx="1">
                  <c:v>51.9529</c:v>
                </c:pt>
                <c:pt idx="2">
                  <c:v>64.751400000000004</c:v>
                </c:pt>
                <c:pt idx="3">
                  <c:v>86.066900000000004</c:v>
                </c:pt>
                <c:pt idx="4">
                  <c:v>115.134</c:v>
                </c:pt>
                <c:pt idx="5">
                  <c:v>151.309</c:v>
                </c:pt>
                <c:pt idx="6">
                  <c:v>193.64</c:v>
                </c:pt>
                <c:pt idx="7">
                  <c:v>241.79300000000001</c:v>
                </c:pt>
                <c:pt idx="8">
                  <c:v>295.71800000000002</c:v>
                </c:pt>
                <c:pt idx="9">
                  <c:v>355.28300000000002</c:v>
                </c:pt>
                <c:pt idx="10">
                  <c:v>420.78</c:v>
                </c:pt>
                <c:pt idx="11">
                  <c:v>492.34</c:v>
                </c:pt>
                <c:pt idx="12">
                  <c:v>569.30200000000002</c:v>
                </c:pt>
                <c:pt idx="13">
                  <c:v>652.04499999999996</c:v>
                </c:pt>
                <c:pt idx="14">
                  <c:v>740.553</c:v>
                </c:pt>
                <c:pt idx="15">
                  <c:v>834.37800000000004</c:v>
                </c:pt>
                <c:pt idx="16">
                  <c:v>933.91800000000001</c:v>
                </c:pt>
                <c:pt idx="17">
                  <c:v>1038.56</c:v>
                </c:pt>
                <c:pt idx="18">
                  <c:v>1148.76</c:v>
                </c:pt>
                <c:pt idx="19">
                  <c:v>1263.6500000000001</c:v>
                </c:pt>
                <c:pt idx="20">
                  <c:v>1383.94</c:v>
                </c:pt>
                <c:pt idx="21">
                  <c:v>1508.91</c:v>
                </c:pt>
                <c:pt idx="22">
                  <c:v>1638.43</c:v>
                </c:pt>
                <c:pt idx="23">
                  <c:v>1772.31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D8-4D4F-9320-18AE9831B4E9}"/>
            </c:ext>
          </c:extLst>
        </c:ser>
        <c:ser>
          <c:idx val="1"/>
          <c:order val="1"/>
          <c:tx>
            <c:strRef>
              <c:f>Sheet3!$C$2</c:f>
              <c:strCache>
                <c:ptCount val="1"/>
                <c:pt idx="0">
                  <c:v>6nm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Sheet3!$A$3:$A$27</c15:sqref>
                  </c15:fullRef>
                </c:ext>
              </c:extLst>
              <c:f>Sheet3!$A$4:$A$27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Sheet3!$C$3:$C$27</c15:sqref>
                  </c15:fullRef>
                </c:ext>
              </c:extLst>
              <c:f>Sheet3!$C$4:$C$27</c:f>
              <c:numCache>
                <c:formatCode>General</c:formatCode>
                <c:ptCount val="24"/>
                <c:pt idx="0">
                  <c:v>22.742100000000001</c:v>
                </c:pt>
                <c:pt idx="1">
                  <c:v>24.9314</c:v>
                </c:pt>
                <c:pt idx="2">
                  <c:v>32.088000000000001</c:v>
                </c:pt>
                <c:pt idx="3">
                  <c:v>44.031599999999997</c:v>
                </c:pt>
                <c:pt idx="4">
                  <c:v>60.529699999999998</c:v>
                </c:pt>
                <c:pt idx="5">
                  <c:v>81.327799999999996</c:v>
                </c:pt>
                <c:pt idx="6">
                  <c:v>106.22499999999999</c:v>
                </c:pt>
                <c:pt idx="7">
                  <c:v>135.191</c:v>
                </c:pt>
                <c:pt idx="8">
                  <c:v>168.31800000000001</c:v>
                </c:pt>
                <c:pt idx="9">
                  <c:v>205.69399999999999</c:v>
                </c:pt>
                <c:pt idx="10">
                  <c:v>247.53100000000001</c:v>
                </c:pt>
                <c:pt idx="11">
                  <c:v>293.71100000000001</c:v>
                </c:pt>
                <c:pt idx="12">
                  <c:v>344.334</c:v>
                </c:pt>
                <c:pt idx="13">
                  <c:v>399.48200000000003</c:v>
                </c:pt>
                <c:pt idx="14">
                  <c:v>458.99099999999999</c:v>
                </c:pt>
                <c:pt idx="15">
                  <c:v>523.10799999999995</c:v>
                </c:pt>
                <c:pt idx="16">
                  <c:v>591.66899999999998</c:v>
                </c:pt>
                <c:pt idx="17">
                  <c:v>664.61199999999997</c:v>
                </c:pt>
                <c:pt idx="18">
                  <c:v>742.36699999999996</c:v>
                </c:pt>
                <c:pt idx="19">
                  <c:v>824.11400000000003</c:v>
                </c:pt>
                <c:pt idx="20">
                  <c:v>910.30600000000004</c:v>
                </c:pt>
                <c:pt idx="21">
                  <c:v>1000.72</c:v>
                </c:pt>
                <c:pt idx="22">
                  <c:v>1095.5999999999999</c:v>
                </c:pt>
                <c:pt idx="23">
                  <c:v>1194.17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D8-4D4F-9320-18AE9831B4E9}"/>
            </c:ext>
          </c:extLst>
        </c:ser>
        <c:ser>
          <c:idx val="2"/>
          <c:order val="2"/>
          <c:tx>
            <c:strRef>
              <c:f>Sheet3!$D$2</c:f>
              <c:strCache>
                <c:ptCount val="1"/>
                <c:pt idx="0">
                  <c:v>9nm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Sheet3!$A$3:$A$27</c15:sqref>
                  </c15:fullRef>
                </c:ext>
              </c:extLst>
              <c:f>Sheet3!$A$4:$A$27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Sheet3!$D$3:$D$27</c15:sqref>
                  </c15:fullRef>
                </c:ext>
              </c:extLst>
              <c:f>Sheet3!$D$4:$D$27</c:f>
              <c:numCache>
                <c:formatCode>General</c:formatCode>
                <c:ptCount val="24"/>
                <c:pt idx="0">
                  <c:v>12.7342</c:v>
                </c:pt>
                <c:pt idx="1">
                  <c:v>14.0319</c:v>
                </c:pt>
                <c:pt idx="2">
                  <c:v>18.273299999999999</c:v>
                </c:pt>
                <c:pt idx="3">
                  <c:v>25.406099999999999</c:v>
                </c:pt>
                <c:pt idx="4">
                  <c:v>35.3491</c:v>
                </c:pt>
                <c:pt idx="5">
                  <c:v>48.081400000000002</c:v>
                </c:pt>
                <c:pt idx="6">
                  <c:v>63.618000000000002</c:v>
                </c:pt>
                <c:pt idx="7">
                  <c:v>82.05</c:v>
                </c:pt>
                <c:pt idx="8">
                  <c:v>103.44</c:v>
                </c:pt>
                <c:pt idx="9">
                  <c:v>127.965</c:v>
                </c:pt>
                <c:pt idx="10">
                  <c:v>155.643</c:v>
                </c:pt>
                <c:pt idx="11">
                  <c:v>186.74299999999999</c:v>
                </c:pt>
                <c:pt idx="12">
                  <c:v>221.21199999999999</c:v>
                </c:pt>
                <c:pt idx="13">
                  <c:v>259.137</c:v>
                </c:pt>
                <c:pt idx="14">
                  <c:v>300.54399999999998</c:v>
                </c:pt>
                <c:pt idx="15">
                  <c:v>345.58499999999998</c:v>
                </c:pt>
                <c:pt idx="16">
                  <c:v>394.21300000000002</c:v>
                </c:pt>
                <c:pt idx="17">
                  <c:v>446.392</c:v>
                </c:pt>
                <c:pt idx="18">
                  <c:v>502.22199999999998</c:v>
                </c:pt>
                <c:pt idx="19">
                  <c:v>561.726</c:v>
                </c:pt>
                <c:pt idx="20">
                  <c:v>624.74599999999998</c:v>
                </c:pt>
                <c:pt idx="21">
                  <c:v>691.52700000000004</c:v>
                </c:pt>
                <c:pt idx="22">
                  <c:v>761.70100000000002</c:v>
                </c:pt>
                <c:pt idx="23">
                  <c:v>835.51300000000003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D8-4D4F-9320-18AE9831B4E9}"/>
            </c:ext>
          </c:extLst>
        </c:ser>
        <c:ser>
          <c:idx val="3"/>
          <c:order val="3"/>
          <c:tx>
            <c:strRef>
              <c:f>Sheet3!$E$2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Sheet3!$A$3:$A$27</c15:sqref>
                  </c15:fullRef>
                </c:ext>
              </c:extLst>
              <c:f>Sheet3!$A$4:$A$27</c:f>
              <c:strCache>
                <c:ptCount val="24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Sheet3!$E$3:$E$27</c15:sqref>
                  </c15:fullRef>
                </c:ext>
              </c:extLst>
              <c:f>Sheet3!$E$4:$E$27</c:f>
              <c:numCache>
                <c:formatCode>General</c:formatCode>
                <c:ptCount val="24"/>
                <c:pt idx="0">
                  <c:v>1.13585</c:v>
                </c:pt>
                <c:pt idx="1">
                  <c:v>2.07762</c:v>
                </c:pt>
                <c:pt idx="2">
                  <c:v>3.50637</c:v>
                </c:pt>
                <c:pt idx="3">
                  <c:v>5.5489300000000004</c:v>
                </c:pt>
                <c:pt idx="4">
                  <c:v>8.3368800000000007</c:v>
                </c:pt>
                <c:pt idx="5">
                  <c:v>11.999000000000001</c:v>
                </c:pt>
                <c:pt idx="6">
                  <c:v>16.683700000000002</c:v>
                </c:pt>
                <c:pt idx="7">
                  <c:v>22.4862</c:v>
                </c:pt>
                <c:pt idx="8">
                  <c:v>29.546099999999999</c:v>
                </c:pt>
                <c:pt idx="9">
                  <c:v>37.972099999999998</c:v>
                </c:pt>
                <c:pt idx="10">
                  <c:v>47.874600000000001</c:v>
                </c:pt>
                <c:pt idx="11">
                  <c:v>59.3538</c:v>
                </c:pt>
                <c:pt idx="12">
                  <c:v>72.468900000000005</c:v>
                </c:pt>
                <c:pt idx="13">
                  <c:v>87.363200000000006</c:v>
                </c:pt>
                <c:pt idx="14">
                  <c:v>104.108</c:v>
                </c:pt>
                <c:pt idx="15">
                  <c:v>122.696</c:v>
                </c:pt>
                <c:pt idx="16">
                  <c:v>143.274</c:v>
                </c:pt>
                <c:pt idx="17">
                  <c:v>165.79300000000001</c:v>
                </c:pt>
                <c:pt idx="18">
                  <c:v>190.40100000000001</c:v>
                </c:pt>
                <c:pt idx="19">
                  <c:v>217.09399999999999</c:v>
                </c:pt>
                <c:pt idx="20">
                  <c:v>245.79900000000001</c:v>
                </c:pt>
                <c:pt idx="21">
                  <c:v>276.74099999999999</c:v>
                </c:pt>
                <c:pt idx="22">
                  <c:v>309.69400000000002</c:v>
                </c:pt>
                <c:pt idx="23">
                  <c:v>344.80900000000003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D8-4D4F-9320-18AE9831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1127999"/>
        <c:axId val="1331123007"/>
      </c:lineChart>
      <c:catAx>
        <c:axId val="1331127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23007"/>
        <c:crosses val="autoZero"/>
        <c:auto val="1"/>
        <c:lblAlgn val="ctr"/>
        <c:lblOffset val="100"/>
        <c:noMultiLvlLbl val="0"/>
      </c:catAx>
      <c:valAx>
        <c:axId val="133112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4573650735883708E-2"/>
              <c:y val="0.310466378109591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2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Doping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2.00E+20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Sheet4!$A$3:$A$29</c15:sqref>
                  </c15:fullRef>
                </c:ext>
              </c:extLst>
              <c:f>Sheet4!$A$4:$A$29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Sheet4!$B$3:$B$29</c15:sqref>
                  </c15:fullRef>
                </c:ext>
              </c:extLst>
              <c:f>Sheet4!$B$4:$B$29</c:f>
              <c:numCache>
                <c:formatCode>General</c:formatCode>
                <c:ptCount val="26"/>
                <c:pt idx="0">
                  <c:v>48.251199999999997</c:v>
                </c:pt>
                <c:pt idx="1">
                  <c:v>52.429400000000001</c:v>
                </c:pt>
                <c:pt idx="2">
                  <c:v>65.528599999999997</c:v>
                </c:pt>
                <c:pt idx="3">
                  <c:v>87.201800000000006</c:v>
                </c:pt>
                <c:pt idx="4">
                  <c:v>116.63200000000001</c:v>
                </c:pt>
                <c:pt idx="5">
                  <c:v>153.31200000000001</c:v>
                </c:pt>
                <c:pt idx="6">
                  <c:v>196.29</c:v>
                </c:pt>
                <c:pt idx="7">
                  <c:v>245.06100000000001</c:v>
                </c:pt>
                <c:pt idx="8">
                  <c:v>299.79599999999999</c:v>
                </c:pt>
                <c:pt idx="9">
                  <c:v>360.35</c:v>
                </c:pt>
                <c:pt idx="10">
                  <c:v>427.08600000000001</c:v>
                </c:pt>
                <c:pt idx="11">
                  <c:v>499.58600000000001</c:v>
                </c:pt>
                <c:pt idx="12">
                  <c:v>578.28800000000001</c:v>
                </c:pt>
                <c:pt idx="13">
                  <c:v>662.548</c:v>
                </c:pt>
                <c:pt idx="14">
                  <c:v>752.57299999999998</c:v>
                </c:pt>
                <c:pt idx="15">
                  <c:v>848.76700000000005</c:v>
                </c:pt>
                <c:pt idx="16">
                  <c:v>950.37400000000002</c:v>
                </c:pt>
                <c:pt idx="17">
                  <c:v>1057.56</c:v>
                </c:pt>
                <c:pt idx="18">
                  <c:v>1170.3599999999999</c:v>
                </c:pt>
                <c:pt idx="19">
                  <c:v>1288.53</c:v>
                </c:pt>
                <c:pt idx="20">
                  <c:v>1411.99</c:v>
                </c:pt>
                <c:pt idx="21">
                  <c:v>1540.59</c:v>
                </c:pt>
                <c:pt idx="22">
                  <c:v>1674.04</c:v>
                </c:pt>
                <c:pt idx="23">
                  <c:v>1812.43</c:v>
                </c:pt>
                <c:pt idx="24">
                  <c:v>1954.77</c:v>
                </c:pt>
                <c:pt idx="25">
                  <c:v>2100.13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E-4105-B1E8-E2F06A111D77}"/>
            </c:ext>
          </c:extLst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1.00E+20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Sheet4!$A$3:$A$29</c15:sqref>
                  </c15:fullRef>
                </c:ext>
              </c:extLst>
              <c:f>Sheet4!$A$4:$A$29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Sheet4!$C$3:$C$29</c15:sqref>
                  </c15:fullRef>
                </c:ext>
              </c:extLst>
              <c:f>Sheet4!$C$4:$C$29</c:f>
              <c:numCache>
                <c:formatCode>General</c:formatCode>
                <c:ptCount val="26"/>
                <c:pt idx="0">
                  <c:v>47.427599999999998</c:v>
                </c:pt>
                <c:pt idx="1">
                  <c:v>51.534399999999998</c:v>
                </c:pt>
                <c:pt idx="2">
                  <c:v>64.470200000000006</c:v>
                </c:pt>
                <c:pt idx="3">
                  <c:v>85.840400000000002</c:v>
                </c:pt>
                <c:pt idx="4">
                  <c:v>114.944</c:v>
                </c:pt>
                <c:pt idx="5">
                  <c:v>151.15</c:v>
                </c:pt>
                <c:pt idx="6">
                  <c:v>193.45400000000001</c:v>
                </c:pt>
                <c:pt idx="7">
                  <c:v>241.62200000000001</c:v>
                </c:pt>
                <c:pt idx="8">
                  <c:v>295.51799999999997</c:v>
                </c:pt>
                <c:pt idx="9">
                  <c:v>355.08499999999998</c:v>
                </c:pt>
                <c:pt idx="10">
                  <c:v>420.63600000000002</c:v>
                </c:pt>
                <c:pt idx="11">
                  <c:v>492.18</c:v>
                </c:pt>
                <c:pt idx="12">
                  <c:v>569.18600000000004</c:v>
                </c:pt>
                <c:pt idx="13">
                  <c:v>651.947</c:v>
                </c:pt>
                <c:pt idx="14">
                  <c:v>740.44299999999998</c:v>
                </c:pt>
                <c:pt idx="15">
                  <c:v>834.25599999999997</c:v>
                </c:pt>
                <c:pt idx="16">
                  <c:v>933.82399999999996</c:v>
                </c:pt>
                <c:pt idx="17">
                  <c:v>1038.45</c:v>
                </c:pt>
                <c:pt idx="18">
                  <c:v>1148.6600000000001</c:v>
                </c:pt>
                <c:pt idx="19">
                  <c:v>1263.6099999999999</c:v>
                </c:pt>
                <c:pt idx="20">
                  <c:v>1383.91</c:v>
                </c:pt>
                <c:pt idx="21">
                  <c:v>1508.89</c:v>
                </c:pt>
                <c:pt idx="22">
                  <c:v>1638.4</c:v>
                </c:pt>
                <c:pt idx="23">
                  <c:v>1772.3</c:v>
                </c:pt>
                <c:pt idx="24">
                  <c:v>1910.12</c:v>
                </c:pt>
                <c:pt idx="25">
                  <c:v>2050.6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1E-4105-B1E8-E2F06A111D77}"/>
            </c:ext>
          </c:extLst>
        </c:ser>
        <c:ser>
          <c:idx val="2"/>
          <c:order val="2"/>
          <c:tx>
            <c:strRef>
              <c:f>Sheet4!$D$2</c:f>
              <c:strCache>
                <c:ptCount val="1"/>
                <c:pt idx="0">
                  <c:v>5.00E+20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Sheet4!$A$3:$A$29</c15:sqref>
                  </c15:fullRef>
                </c:ext>
              </c:extLst>
              <c:f>Sheet4!$A$4:$A$29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Sheet4!$D$3:$D$29</c15:sqref>
                  </c15:fullRef>
                </c:ext>
              </c:extLst>
              <c:f>Sheet4!$D$4:$D$29</c:f>
              <c:numCache>
                <c:formatCode>General</c:formatCode>
                <c:ptCount val="26"/>
                <c:pt idx="0">
                  <c:v>48.601100000000002</c:v>
                </c:pt>
                <c:pt idx="1">
                  <c:v>52.763100000000001</c:v>
                </c:pt>
                <c:pt idx="2">
                  <c:v>65.892499999999998</c:v>
                </c:pt>
                <c:pt idx="3">
                  <c:v>87.6511</c:v>
                </c:pt>
                <c:pt idx="4">
                  <c:v>117.15600000000001</c:v>
                </c:pt>
                <c:pt idx="5">
                  <c:v>153.95699999999999</c:v>
                </c:pt>
                <c:pt idx="6">
                  <c:v>197.00800000000001</c:v>
                </c:pt>
                <c:pt idx="7">
                  <c:v>245.98500000000001</c:v>
                </c:pt>
                <c:pt idx="8">
                  <c:v>300.851</c:v>
                </c:pt>
                <c:pt idx="9">
                  <c:v>361.76</c:v>
                </c:pt>
                <c:pt idx="10">
                  <c:v>428.74599999999998</c:v>
                </c:pt>
                <c:pt idx="11">
                  <c:v>501.58600000000001</c:v>
                </c:pt>
                <c:pt idx="12">
                  <c:v>580.51499999999999</c:v>
                </c:pt>
                <c:pt idx="13">
                  <c:v>665.18600000000004</c:v>
                </c:pt>
                <c:pt idx="14">
                  <c:v>755.95399999999995</c:v>
                </c:pt>
                <c:pt idx="15">
                  <c:v>852.30799999999999</c:v>
                </c:pt>
                <c:pt idx="16">
                  <c:v>954.37400000000002</c:v>
                </c:pt>
                <c:pt idx="17">
                  <c:v>1062.3800000000001</c:v>
                </c:pt>
                <c:pt idx="18">
                  <c:v>1175.96</c:v>
                </c:pt>
                <c:pt idx="19">
                  <c:v>1294.92</c:v>
                </c:pt>
                <c:pt idx="20">
                  <c:v>1419.1</c:v>
                </c:pt>
                <c:pt idx="21">
                  <c:v>1548.75</c:v>
                </c:pt>
                <c:pt idx="22">
                  <c:v>1683.21</c:v>
                </c:pt>
                <c:pt idx="23">
                  <c:v>1822.88</c:v>
                </c:pt>
                <c:pt idx="24">
                  <c:v>1966.18</c:v>
                </c:pt>
                <c:pt idx="25">
                  <c:v>2113.46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1E-4105-B1E8-E2F06A111D77}"/>
            </c:ext>
          </c:extLst>
        </c:ser>
        <c:ser>
          <c:idx val="3"/>
          <c:order val="3"/>
          <c:tx>
            <c:strRef>
              <c:f>Sheet4!$E$2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Sheet4!$A$3:$A$29</c15:sqref>
                  </c15:fullRef>
                </c:ext>
              </c:extLst>
              <c:f>Sheet4!$A$4:$A$29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Sheet4!$E$3:$E$29</c15:sqref>
                  </c15:fullRef>
                </c:ext>
              </c:extLst>
              <c:f>Sheet4!$E$4:$E$29</c:f>
              <c:numCache>
                <c:formatCode>General</c:formatCode>
                <c:ptCount val="26"/>
                <c:pt idx="0">
                  <c:v>4.82526E-2</c:v>
                </c:pt>
                <c:pt idx="1">
                  <c:v>7.4740000000000001E-2</c:v>
                </c:pt>
                <c:pt idx="2">
                  <c:v>0.104529</c:v>
                </c:pt>
                <c:pt idx="3">
                  <c:v>7.4575100000000005E-2</c:v>
                </c:pt>
                <c:pt idx="4">
                  <c:v>1.6787799999999999E-2</c:v>
                </c:pt>
                <c:pt idx="5">
                  <c:v>2.5529E-2</c:v>
                </c:pt>
                <c:pt idx="6">
                  <c:v>3.2798099999999997E-2</c:v>
                </c:pt>
                <c:pt idx="7">
                  <c:v>2.1547E-2</c:v>
                </c:pt>
                <c:pt idx="8">
                  <c:v>4.0021199999999996E-3</c:v>
                </c:pt>
                <c:pt idx="9">
                  <c:v>2.7854500000000001E-3</c:v>
                </c:pt>
                <c:pt idx="10">
                  <c:v>4.22595E-3</c:v>
                </c:pt>
                <c:pt idx="11">
                  <c:v>5.3509999999999999E-3</c:v>
                </c:pt>
                <c:pt idx="12">
                  <c:v>3.5932500000000001E-3</c:v>
                </c:pt>
                <c:pt idx="13">
                  <c:v>2.5331300000000002E-3</c:v>
                </c:pt>
                <c:pt idx="14">
                  <c:v>1.8273499999999999E-3</c:v>
                </c:pt>
                <c:pt idx="15">
                  <c:v>5.10886E-4</c:v>
                </c:pt>
                <c:pt idx="16">
                  <c:v>6.2594599999999995E-4</c:v>
                </c:pt>
                <c:pt idx="17">
                  <c:v>1.57133E-4</c:v>
                </c:pt>
                <c:pt idx="18">
                  <c:v>2.61671E-3</c:v>
                </c:pt>
                <c:pt idx="19">
                  <c:v>6.6832899999999997E-3</c:v>
                </c:pt>
                <c:pt idx="20">
                  <c:v>2.0953099999999999E-2</c:v>
                </c:pt>
                <c:pt idx="21">
                  <c:v>6.2612200000000007E-2</c:v>
                </c:pt>
                <c:pt idx="22">
                  <c:v>0.16162499999999999</c:v>
                </c:pt>
                <c:pt idx="23">
                  <c:v>0.36442400000000003</c:v>
                </c:pt>
                <c:pt idx="24">
                  <c:v>1.13585</c:v>
                </c:pt>
                <c:pt idx="25">
                  <c:v>2.07762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1E-4105-B1E8-E2F06A111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224879"/>
        <c:axId val="1442220303"/>
      </c:lineChart>
      <c:catAx>
        <c:axId val="1442224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20303"/>
        <c:crosses val="autoZero"/>
        <c:auto val="1"/>
        <c:lblAlgn val="ctr"/>
        <c:lblOffset val="100"/>
        <c:noMultiLvlLbl val="0"/>
      </c:catAx>
      <c:valAx>
        <c:axId val="144222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2487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</a:t>
            </a:r>
            <a:r>
              <a:rPr lang="en-IN" baseline="0"/>
              <a:t> length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'channel length'!$B$3</c:f>
              <c:strCache>
                <c:ptCount val="1"/>
                <c:pt idx="0">
                  <c:v>100nm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length'!$A$4:$A$30</c15:sqref>
                  </c15:fullRef>
                </c:ext>
              </c:extLst>
              <c:f>'channel length'!$A$5:$A$30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length'!$B$4:$B$30</c15:sqref>
                  </c15:fullRef>
                </c:ext>
              </c:extLst>
              <c:f>'channel length'!$B$5:$B$30</c:f>
              <c:numCache>
                <c:formatCode>General</c:formatCode>
                <c:ptCount val="26"/>
                <c:pt idx="0">
                  <c:v>89.732600000000005</c:v>
                </c:pt>
                <c:pt idx="1">
                  <c:v>93.979100000000003</c:v>
                </c:pt>
                <c:pt idx="2">
                  <c:v>106.702</c:v>
                </c:pt>
                <c:pt idx="3">
                  <c:v>127.30800000000001</c:v>
                </c:pt>
                <c:pt idx="4">
                  <c:v>155.321</c:v>
                </c:pt>
                <c:pt idx="5">
                  <c:v>191.42500000000001</c:v>
                </c:pt>
                <c:pt idx="6">
                  <c:v>230.61600000000001</c:v>
                </c:pt>
                <c:pt idx="7">
                  <c:v>273.51499999999999</c:v>
                </c:pt>
                <c:pt idx="8">
                  <c:v>318.70999999999998</c:v>
                </c:pt>
                <c:pt idx="9">
                  <c:v>366.11700000000002</c:v>
                </c:pt>
                <c:pt idx="10">
                  <c:v>416.815</c:v>
                </c:pt>
                <c:pt idx="11">
                  <c:v>468.83199999999999</c:v>
                </c:pt>
                <c:pt idx="12">
                  <c:v>522.73599999999999</c:v>
                </c:pt>
                <c:pt idx="13">
                  <c:v>579.51800000000003</c:v>
                </c:pt>
                <c:pt idx="14">
                  <c:v>636.95399999999995</c:v>
                </c:pt>
                <c:pt idx="15">
                  <c:v>697.09</c:v>
                </c:pt>
                <c:pt idx="16">
                  <c:v>757.72299999999996</c:v>
                </c:pt>
                <c:pt idx="17">
                  <c:v>819.35599999999999</c:v>
                </c:pt>
                <c:pt idx="18">
                  <c:v>883.43100000000004</c:v>
                </c:pt>
                <c:pt idx="19">
                  <c:v>947.96799999999996</c:v>
                </c:pt>
                <c:pt idx="20">
                  <c:v>1012.77</c:v>
                </c:pt>
                <c:pt idx="21">
                  <c:v>1079.6400000000001</c:v>
                </c:pt>
                <c:pt idx="22">
                  <c:v>1146.7</c:v>
                </c:pt>
                <c:pt idx="23">
                  <c:v>1213.25</c:v>
                </c:pt>
                <c:pt idx="24">
                  <c:v>1279.3499999999999</c:v>
                </c:pt>
                <c:pt idx="25">
                  <c:v>1344.44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1-4B77-80BB-376440427900}"/>
            </c:ext>
          </c:extLst>
        </c:ser>
        <c:ser>
          <c:idx val="1"/>
          <c:order val="1"/>
          <c:tx>
            <c:strRef>
              <c:f>'channel length'!$C$3</c:f>
              <c:strCache>
                <c:ptCount val="1"/>
                <c:pt idx="0">
                  <c:v>150nm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length'!$A$4:$A$30</c15:sqref>
                  </c15:fullRef>
                </c:ext>
              </c:extLst>
              <c:f>'channel length'!$A$5:$A$30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length'!$C$4:$C$30</c15:sqref>
                  </c15:fullRef>
                </c:ext>
              </c:extLst>
              <c:f>'channel length'!$C$5:$C$30</c:f>
              <c:numCache>
                <c:formatCode>General</c:formatCode>
                <c:ptCount val="26"/>
                <c:pt idx="0">
                  <c:v>89.766300000000001</c:v>
                </c:pt>
                <c:pt idx="1">
                  <c:v>94.715900000000005</c:v>
                </c:pt>
                <c:pt idx="2">
                  <c:v>108.056</c:v>
                </c:pt>
                <c:pt idx="3">
                  <c:v>129.30600000000001</c:v>
                </c:pt>
                <c:pt idx="4">
                  <c:v>157.786</c:v>
                </c:pt>
                <c:pt idx="5">
                  <c:v>194.62</c:v>
                </c:pt>
                <c:pt idx="6">
                  <c:v>234.80099999999999</c:v>
                </c:pt>
                <c:pt idx="7">
                  <c:v>278.05799999999999</c:v>
                </c:pt>
                <c:pt idx="8">
                  <c:v>323.95100000000002</c:v>
                </c:pt>
                <c:pt idx="9">
                  <c:v>372.54199999999997</c:v>
                </c:pt>
                <c:pt idx="10">
                  <c:v>423.70800000000003</c:v>
                </c:pt>
                <c:pt idx="11">
                  <c:v>476.26</c:v>
                </c:pt>
                <c:pt idx="12">
                  <c:v>531.38300000000004</c:v>
                </c:pt>
                <c:pt idx="13">
                  <c:v>588.70899999999995</c:v>
                </c:pt>
                <c:pt idx="14">
                  <c:v>647.12599999999998</c:v>
                </c:pt>
                <c:pt idx="15">
                  <c:v>707.33199999999999</c:v>
                </c:pt>
                <c:pt idx="16">
                  <c:v>768.90700000000004</c:v>
                </c:pt>
                <c:pt idx="17">
                  <c:v>830.74199999999996</c:v>
                </c:pt>
                <c:pt idx="18">
                  <c:v>895.22</c:v>
                </c:pt>
                <c:pt idx="19">
                  <c:v>959.774</c:v>
                </c:pt>
                <c:pt idx="20">
                  <c:v>1025.03</c:v>
                </c:pt>
                <c:pt idx="21">
                  <c:v>1092.01</c:v>
                </c:pt>
                <c:pt idx="22">
                  <c:v>1158.3599999999999</c:v>
                </c:pt>
                <c:pt idx="23">
                  <c:v>1225.6400000000001</c:v>
                </c:pt>
                <c:pt idx="24">
                  <c:v>1292.56</c:v>
                </c:pt>
                <c:pt idx="25">
                  <c:v>1357.34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1-4B77-80BB-376440427900}"/>
            </c:ext>
          </c:extLst>
        </c:ser>
        <c:ser>
          <c:idx val="2"/>
          <c:order val="2"/>
          <c:tx>
            <c:strRef>
              <c:f>'channel length'!$D$3</c:f>
              <c:strCache>
                <c:ptCount val="1"/>
                <c:pt idx="0">
                  <c:v>180nm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length'!$A$4:$A$30</c15:sqref>
                  </c15:fullRef>
                </c:ext>
              </c:extLst>
              <c:f>'channel length'!$A$5:$A$30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length'!$D$4:$D$30</c15:sqref>
                  </c15:fullRef>
                </c:ext>
              </c:extLst>
              <c:f>'channel length'!$D$5:$D$30</c:f>
              <c:numCache>
                <c:formatCode>General</c:formatCode>
                <c:ptCount val="26"/>
                <c:pt idx="0">
                  <c:v>89.83</c:v>
                </c:pt>
                <c:pt idx="1">
                  <c:v>94.914400000000001</c:v>
                </c:pt>
                <c:pt idx="2">
                  <c:v>108.98</c:v>
                </c:pt>
                <c:pt idx="3">
                  <c:v>130.69399999999999</c:v>
                </c:pt>
                <c:pt idx="4">
                  <c:v>159.61600000000001</c:v>
                </c:pt>
                <c:pt idx="5">
                  <c:v>196.518</c:v>
                </c:pt>
                <c:pt idx="6">
                  <c:v>237.02099999999999</c:v>
                </c:pt>
                <c:pt idx="7">
                  <c:v>281.24599999999998</c:v>
                </c:pt>
                <c:pt idx="8">
                  <c:v>327.39100000000002</c:v>
                </c:pt>
                <c:pt idx="9">
                  <c:v>376.03899999999999</c:v>
                </c:pt>
                <c:pt idx="10">
                  <c:v>428.54500000000002</c:v>
                </c:pt>
                <c:pt idx="11">
                  <c:v>481.09500000000003</c:v>
                </c:pt>
                <c:pt idx="12">
                  <c:v>536.19600000000003</c:v>
                </c:pt>
                <c:pt idx="13">
                  <c:v>594.41999999999996</c:v>
                </c:pt>
                <c:pt idx="14">
                  <c:v>653.02099999999996</c:v>
                </c:pt>
                <c:pt idx="15">
                  <c:v>713.88499999999999</c:v>
                </c:pt>
                <c:pt idx="16">
                  <c:v>775.34</c:v>
                </c:pt>
                <c:pt idx="17">
                  <c:v>837.875</c:v>
                </c:pt>
                <c:pt idx="18">
                  <c:v>902.02700000000004</c:v>
                </c:pt>
                <c:pt idx="19">
                  <c:v>966.78099999999995</c:v>
                </c:pt>
                <c:pt idx="20">
                  <c:v>1032.51</c:v>
                </c:pt>
                <c:pt idx="21">
                  <c:v>1099.3900000000001</c:v>
                </c:pt>
                <c:pt idx="22">
                  <c:v>1166.1500000000001</c:v>
                </c:pt>
                <c:pt idx="23">
                  <c:v>1233.23</c:v>
                </c:pt>
                <c:pt idx="24">
                  <c:v>1299.83</c:v>
                </c:pt>
                <c:pt idx="25">
                  <c:v>1364.39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1-4B77-80BB-376440427900}"/>
            </c:ext>
          </c:extLst>
        </c:ser>
        <c:ser>
          <c:idx val="3"/>
          <c:order val="3"/>
          <c:tx>
            <c:strRef>
              <c:f>'channel length'!$E$3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'channel length'!$A$4:$A$30</c15:sqref>
                  </c15:fullRef>
                </c:ext>
              </c:extLst>
              <c:f>'channel length'!$A$5:$A$30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'channel length'!$E$4:$E$30</c15:sqref>
                  </c15:fullRef>
                </c:ext>
              </c:extLst>
              <c:f>'channel length'!$E$5:$E$30</c:f>
              <c:numCache>
                <c:formatCode>General</c:formatCode>
                <c:ptCount val="26"/>
                <c:pt idx="0">
                  <c:v>88.466499999999996</c:v>
                </c:pt>
                <c:pt idx="1">
                  <c:v>90.048199999999994</c:v>
                </c:pt>
                <c:pt idx="2">
                  <c:v>91.935299999999998</c:v>
                </c:pt>
                <c:pt idx="3">
                  <c:v>92.678100000000001</c:v>
                </c:pt>
                <c:pt idx="4">
                  <c:v>95.263199999999998</c:v>
                </c:pt>
                <c:pt idx="5">
                  <c:v>98.137299999999996</c:v>
                </c:pt>
                <c:pt idx="6">
                  <c:v>102.92100000000001</c:v>
                </c:pt>
                <c:pt idx="7">
                  <c:v>106.642</c:v>
                </c:pt>
                <c:pt idx="8">
                  <c:v>108.724</c:v>
                </c:pt>
                <c:pt idx="9">
                  <c:v>113.116</c:v>
                </c:pt>
                <c:pt idx="10">
                  <c:v>117.926</c:v>
                </c:pt>
                <c:pt idx="11">
                  <c:v>123.035</c:v>
                </c:pt>
                <c:pt idx="12">
                  <c:v>128.619</c:v>
                </c:pt>
                <c:pt idx="13">
                  <c:v>134.58199999999999</c:v>
                </c:pt>
                <c:pt idx="14">
                  <c:v>138.261</c:v>
                </c:pt>
                <c:pt idx="15">
                  <c:v>144.90700000000001</c:v>
                </c:pt>
                <c:pt idx="16">
                  <c:v>152.06</c:v>
                </c:pt>
                <c:pt idx="17">
                  <c:v>161.97800000000001</c:v>
                </c:pt>
                <c:pt idx="18">
                  <c:v>169.94200000000001</c:v>
                </c:pt>
                <c:pt idx="19">
                  <c:v>178.315</c:v>
                </c:pt>
                <c:pt idx="20">
                  <c:v>187.035</c:v>
                </c:pt>
                <c:pt idx="21">
                  <c:v>196.09299999999999</c:v>
                </c:pt>
                <c:pt idx="22">
                  <c:v>205.46100000000001</c:v>
                </c:pt>
                <c:pt idx="23">
                  <c:v>215.19</c:v>
                </c:pt>
                <c:pt idx="24">
                  <c:v>225.16300000000001</c:v>
                </c:pt>
                <c:pt idx="25">
                  <c:v>236.39400000000001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C1-4B77-80BB-376440427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4874239"/>
        <c:axId val="1794880479"/>
      </c:lineChart>
      <c:catAx>
        <c:axId val="1794874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80479"/>
        <c:crosses val="autoZero"/>
        <c:auto val="1"/>
        <c:lblAlgn val="ctr"/>
        <c:lblOffset val="100"/>
        <c:noMultiLvlLbl val="0"/>
      </c:catAx>
      <c:valAx>
        <c:axId val="179488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7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</a:t>
            </a:r>
            <a:r>
              <a:rPr lang="en-IN" baseline="0"/>
              <a:t> Thickness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10nm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Sheet2!$A$4:$A$30</c15:sqref>
                  </c15:fullRef>
                </c:ext>
              </c:extLst>
              <c:f>Sheet2!$A$5:$A$30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Sheet2!$B$4:$B$30</c15:sqref>
                  </c15:fullRef>
                </c:ext>
              </c:extLst>
              <c:f>Sheet2!$B$5:$B$30</c:f>
              <c:numCache>
                <c:formatCode>General</c:formatCode>
                <c:ptCount val="26"/>
                <c:pt idx="0">
                  <c:v>89.732600000000005</c:v>
                </c:pt>
                <c:pt idx="1">
                  <c:v>93.979100000000003</c:v>
                </c:pt>
                <c:pt idx="2">
                  <c:v>106.702</c:v>
                </c:pt>
                <c:pt idx="3">
                  <c:v>127.30800000000001</c:v>
                </c:pt>
                <c:pt idx="4">
                  <c:v>155.321</c:v>
                </c:pt>
                <c:pt idx="5">
                  <c:v>191.42500000000001</c:v>
                </c:pt>
                <c:pt idx="6">
                  <c:v>230.61600000000001</c:v>
                </c:pt>
                <c:pt idx="7">
                  <c:v>273.51499999999999</c:v>
                </c:pt>
                <c:pt idx="8">
                  <c:v>318.70999999999998</c:v>
                </c:pt>
                <c:pt idx="9">
                  <c:v>366.11700000000002</c:v>
                </c:pt>
                <c:pt idx="10">
                  <c:v>416.815</c:v>
                </c:pt>
                <c:pt idx="11">
                  <c:v>468.83199999999999</c:v>
                </c:pt>
                <c:pt idx="12">
                  <c:v>522.73599999999999</c:v>
                </c:pt>
                <c:pt idx="13">
                  <c:v>579.51800000000003</c:v>
                </c:pt>
                <c:pt idx="14">
                  <c:v>636.95399999999995</c:v>
                </c:pt>
                <c:pt idx="15">
                  <c:v>697.09</c:v>
                </c:pt>
                <c:pt idx="16">
                  <c:v>757.72299999999996</c:v>
                </c:pt>
                <c:pt idx="17">
                  <c:v>819.35599999999999</c:v>
                </c:pt>
                <c:pt idx="18">
                  <c:v>883.43100000000004</c:v>
                </c:pt>
                <c:pt idx="19">
                  <c:v>947.96799999999996</c:v>
                </c:pt>
                <c:pt idx="20">
                  <c:v>1012.77</c:v>
                </c:pt>
                <c:pt idx="21">
                  <c:v>1079.6400000000001</c:v>
                </c:pt>
                <c:pt idx="22">
                  <c:v>1146.7</c:v>
                </c:pt>
                <c:pt idx="23">
                  <c:v>1213.25</c:v>
                </c:pt>
                <c:pt idx="24">
                  <c:v>1279.3499999999999</c:v>
                </c:pt>
                <c:pt idx="25">
                  <c:v>1344.44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2-46F3-BBFF-531E2CC708E6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15nm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Sheet2!$A$4:$A$30</c15:sqref>
                  </c15:fullRef>
                </c:ext>
              </c:extLst>
              <c:f>Sheet2!$A$5:$A$30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Sheet2!$C$4:$C$30</c15:sqref>
                  </c15:fullRef>
                </c:ext>
              </c:extLst>
              <c:f>Sheet2!$C$5:$C$30</c:f>
              <c:numCache>
                <c:formatCode>General</c:formatCode>
                <c:ptCount val="26"/>
                <c:pt idx="0">
                  <c:v>27.624300000000002</c:v>
                </c:pt>
                <c:pt idx="1">
                  <c:v>29.5853</c:v>
                </c:pt>
                <c:pt idx="2">
                  <c:v>35.148099999999999</c:v>
                </c:pt>
                <c:pt idx="3">
                  <c:v>44.2879</c:v>
                </c:pt>
                <c:pt idx="4">
                  <c:v>56.600499999999997</c:v>
                </c:pt>
                <c:pt idx="5">
                  <c:v>72.012</c:v>
                </c:pt>
                <c:pt idx="6">
                  <c:v>89.416200000000003</c:v>
                </c:pt>
                <c:pt idx="7">
                  <c:v>108.598</c:v>
                </c:pt>
                <c:pt idx="8">
                  <c:v>129.411</c:v>
                </c:pt>
                <c:pt idx="9">
                  <c:v>151.66300000000001</c:v>
                </c:pt>
                <c:pt idx="10">
                  <c:v>175.59399999999999</c:v>
                </c:pt>
                <c:pt idx="11">
                  <c:v>200.971</c:v>
                </c:pt>
                <c:pt idx="12">
                  <c:v>227.958</c:v>
                </c:pt>
                <c:pt idx="13">
                  <c:v>256.13099999999997</c:v>
                </c:pt>
                <c:pt idx="14">
                  <c:v>285.63099999999997</c:v>
                </c:pt>
                <c:pt idx="15">
                  <c:v>316.38600000000002</c:v>
                </c:pt>
                <c:pt idx="16">
                  <c:v>348.30900000000003</c:v>
                </c:pt>
                <c:pt idx="17">
                  <c:v>381.36099999999999</c:v>
                </c:pt>
                <c:pt idx="18">
                  <c:v>415.55099999999999</c:v>
                </c:pt>
                <c:pt idx="19">
                  <c:v>450.64299999999997</c:v>
                </c:pt>
                <c:pt idx="20">
                  <c:v>486.44099999999997</c:v>
                </c:pt>
                <c:pt idx="21">
                  <c:v>523.476</c:v>
                </c:pt>
                <c:pt idx="22">
                  <c:v>561.45000000000005</c:v>
                </c:pt>
                <c:pt idx="23">
                  <c:v>599.49199999999996</c:v>
                </c:pt>
                <c:pt idx="24">
                  <c:v>637.68399999999997</c:v>
                </c:pt>
                <c:pt idx="25">
                  <c:v>676.50900000000001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2-46F3-BBFF-531E2CC708E6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20nm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Sheet2!$A$4:$A$30</c15:sqref>
                  </c15:fullRef>
                </c:ext>
              </c:extLst>
              <c:f>Sheet2!$A$5:$A$30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Sheet2!$D$4:$D$30</c15:sqref>
                  </c15:fullRef>
                </c:ext>
              </c:extLst>
              <c:f>Sheet2!$D$5:$D$30</c:f>
              <c:numCache>
                <c:formatCode>General</c:formatCode>
                <c:ptCount val="26"/>
                <c:pt idx="0">
                  <c:v>9.5734999999999992</c:v>
                </c:pt>
                <c:pt idx="1">
                  <c:v>10.452199999999999</c:v>
                </c:pt>
                <c:pt idx="2">
                  <c:v>13.086</c:v>
                </c:pt>
                <c:pt idx="3">
                  <c:v>17.395399999999999</c:v>
                </c:pt>
                <c:pt idx="4">
                  <c:v>23.2484</c:v>
                </c:pt>
                <c:pt idx="5">
                  <c:v>30.541899999999998</c:v>
                </c:pt>
                <c:pt idx="6">
                  <c:v>38.852499999999999</c:v>
                </c:pt>
                <c:pt idx="7">
                  <c:v>48.3476</c:v>
                </c:pt>
                <c:pt idx="8">
                  <c:v>58.879199999999997</c:v>
                </c:pt>
                <c:pt idx="9">
                  <c:v>70.357699999999994</c:v>
                </c:pt>
                <c:pt idx="10">
                  <c:v>83.071399999999997</c:v>
                </c:pt>
                <c:pt idx="11">
                  <c:v>96.685699999999997</c:v>
                </c:pt>
                <c:pt idx="12">
                  <c:v>111.18899999999999</c:v>
                </c:pt>
                <c:pt idx="13">
                  <c:v>126.833</c:v>
                </c:pt>
                <c:pt idx="14">
                  <c:v>143.34399999999999</c:v>
                </c:pt>
                <c:pt idx="15">
                  <c:v>160.79300000000001</c:v>
                </c:pt>
                <c:pt idx="16">
                  <c:v>178.928</c:v>
                </c:pt>
                <c:pt idx="17">
                  <c:v>198.17099999999999</c:v>
                </c:pt>
                <c:pt idx="18">
                  <c:v>218.166</c:v>
                </c:pt>
                <c:pt idx="19">
                  <c:v>238.864</c:v>
                </c:pt>
                <c:pt idx="20">
                  <c:v>260.48</c:v>
                </c:pt>
                <c:pt idx="21">
                  <c:v>282.81400000000002</c:v>
                </c:pt>
                <c:pt idx="22">
                  <c:v>305.58100000000002</c:v>
                </c:pt>
                <c:pt idx="23">
                  <c:v>329.096</c:v>
                </c:pt>
                <c:pt idx="24">
                  <c:v>352.98099999999999</c:v>
                </c:pt>
                <c:pt idx="25">
                  <c:v>377.464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12-46F3-BBFF-531E2CC708E6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Sheet2!$A$4:$A$30</c15:sqref>
                  </c15:fullRef>
                </c:ext>
              </c:extLst>
              <c:f>Sheet2!$A$5:$A$30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Sheet2!$E$4:$E$30</c15:sqref>
                  </c15:fullRef>
                </c:ext>
              </c:extLst>
              <c:f>Sheet2!$E$5:$E$30</c:f>
              <c:numCache>
                <c:formatCode>General</c:formatCode>
                <c:ptCount val="26"/>
                <c:pt idx="0">
                  <c:v>88.466499999999996</c:v>
                </c:pt>
                <c:pt idx="1">
                  <c:v>90.048199999999994</c:v>
                </c:pt>
                <c:pt idx="2">
                  <c:v>91.935299999999998</c:v>
                </c:pt>
                <c:pt idx="3">
                  <c:v>92.678100000000001</c:v>
                </c:pt>
                <c:pt idx="4">
                  <c:v>95.263199999999998</c:v>
                </c:pt>
                <c:pt idx="5">
                  <c:v>98.137299999999996</c:v>
                </c:pt>
                <c:pt idx="6">
                  <c:v>102.92100000000001</c:v>
                </c:pt>
                <c:pt idx="7">
                  <c:v>106.642</c:v>
                </c:pt>
                <c:pt idx="8">
                  <c:v>108.724</c:v>
                </c:pt>
                <c:pt idx="9">
                  <c:v>113.116</c:v>
                </c:pt>
                <c:pt idx="10">
                  <c:v>117.926</c:v>
                </c:pt>
                <c:pt idx="11">
                  <c:v>123.035</c:v>
                </c:pt>
                <c:pt idx="12">
                  <c:v>128.619</c:v>
                </c:pt>
                <c:pt idx="13">
                  <c:v>134.58199999999999</c:v>
                </c:pt>
                <c:pt idx="14">
                  <c:v>138.261</c:v>
                </c:pt>
                <c:pt idx="15">
                  <c:v>144.90700000000001</c:v>
                </c:pt>
                <c:pt idx="16">
                  <c:v>152.06</c:v>
                </c:pt>
                <c:pt idx="17">
                  <c:v>161.97800000000001</c:v>
                </c:pt>
                <c:pt idx="18">
                  <c:v>169.94200000000001</c:v>
                </c:pt>
                <c:pt idx="19">
                  <c:v>178.315</c:v>
                </c:pt>
                <c:pt idx="20">
                  <c:v>187.035</c:v>
                </c:pt>
                <c:pt idx="21">
                  <c:v>196.09299999999999</c:v>
                </c:pt>
                <c:pt idx="22">
                  <c:v>205.46100000000001</c:v>
                </c:pt>
                <c:pt idx="23">
                  <c:v>215.19</c:v>
                </c:pt>
                <c:pt idx="24">
                  <c:v>225.16300000000001</c:v>
                </c:pt>
                <c:pt idx="25">
                  <c:v>236.39400000000001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12-46F3-BBFF-531E2CC70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4882559"/>
        <c:axId val="1794872575"/>
      </c:lineChart>
      <c:catAx>
        <c:axId val="1794882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72575"/>
        <c:crosses val="autoZero"/>
        <c:auto val="1"/>
        <c:lblAlgn val="ctr"/>
        <c:lblOffset val="100"/>
        <c:noMultiLvlLbl val="0"/>
      </c:catAx>
      <c:valAx>
        <c:axId val="179487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8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Oxide</a:t>
            </a:r>
            <a:r>
              <a:rPr lang="en-IN" baseline="0"/>
              <a:t> Thickness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2nm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Sheet3!$A$4:$A$30</c15:sqref>
                  </c15:fullRef>
                </c:ext>
              </c:extLst>
              <c:f>Sheet3!$A$5:$A$30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Sheet3!$B$4:$B$30</c15:sqref>
                  </c15:fullRef>
                </c:ext>
              </c:extLst>
              <c:f>Sheet3!$B$5:$B$30</c:f>
              <c:numCache>
                <c:formatCode>General</c:formatCode>
                <c:ptCount val="26"/>
                <c:pt idx="0">
                  <c:v>89.732600000000005</c:v>
                </c:pt>
                <c:pt idx="1">
                  <c:v>93.979100000000003</c:v>
                </c:pt>
                <c:pt idx="2">
                  <c:v>106.702</c:v>
                </c:pt>
                <c:pt idx="3">
                  <c:v>127.30800000000001</c:v>
                </c:pt>
                <c:pt idx="4">
                  <c:v>155.321</c:v>
                </c:pt>
                <c:pt idx="5">
                  <c:v>191.42500000000001</c:v>
                </c:pt>
                <c:pt idx="6">
                  <c:v>230.61600000000001</c:v>
                </c:pt>
                <c:pt idx="7">
                  <c:v>273.51499999999999</c:v>
                </c:pt>
                <c:pt idx="8">
                  <c:v>318.70999999999998</c:v>
                </c:pt>
                <c:pt idx="9">
                  <c:v>366.11700000000002</c:v>
                </c:pt>
                <c:pt idx="10">
                  <c:v>416.815</c:v>
                </c:pt>
                <c:pt idx="11">
                  <c:v>468.83199999999999</c:v>
                </c:pt>
                <c:pt idx="12">
                  <c:v>522.73599999999999</c:v>
                </c:pt>
                <c:pt idx="13">
                  <c:v>579.51800000000003</c:v>
                </c:pt>
                <c:pt idx="14">
                  <c:v>636.95399999999995</c:v>
                </c:pt>
                <c:pt idx="15">
                  <c:v>697.09</c:v>
                </c:pt>
                <c:pt idx="16">
                  <c:v>757.72299999999996</c:v>
                </c:pt>
                <c:pt idx="17">
                  <c:v>819.35599999999999</c:v>
                </c:pt>
                <c:pt idx="18">
                  <c:v>883.43100000000004</c:v>
                </c:pt>
                <c:pt idx="19">
                  <c:v>947.96799999999996</c:v>
                </c:pt>
                <c:pt idx="20">
                  <c:v>1012.77</c:v>
                </c:pt>
                <c:pt idx="21">
                  <c:v>1079.6400000000001</c:v>
                </c:pt>
                <c:pt idx="22">
                  <c:v>1146.7</c:v>
                </c:pt>
                <c:pt idx="23">
                  <c:v>1213.25</c:v>
                </c:pt>
                <c:pt idx="24">
                  <c:v>1279.3499999999999</c:v>
                </c:pt>
                <c:pt idx="25">
                  <c:v>1344.44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7D-4844-A514-90E934E7E6B6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4nm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Sheet3!$A$4:$A$30</c15:sqref>
                  </c15:fullRef>
                </c:ext>
              </c:extLst>
              <c:f>Sheet3!$A$5:$A$30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Sheet3!$C$4:$C$30</c15:sqref>
                  </c15:fullRef>
                </c:ext>
              </c:extLst>
              <c:f>Sheet3!$C$5:$C$30</c:f>
              <c:numCache>
                <c:formatCode>General</c:formatCode>
                <c:ptCount val="26"/>
                <c:pt idx="0">
                  <c:v>48.615200000000002</c:v>
                </c:pt>
                <c:pt idx="1">
                  <c:v>51.719499999999996</c:v>
                </c:pt>
                <c:pt idx="2">
                  <c:v>60.921100000000003</c:v>
                </c:pt>
                <c:pt idx="3">
                  <c:v>76.026399999999995</c:v>
                </c:pt>
                <c:pt idx="4">
                  <c:v>96.226699999999994</c:v>
                </c:pt>
                <c:pt idx="5">
                  <c:v>121.52200000000001</c:v>
                </c:pt>
                <c:pt idx="6">
                  <c:v>149.928</c:v>
                </c:pt>
                <c:pt idx="7">
                  <c:v>181.18700000000001</c:v>
                </c:pt>
                <c:pt idx="8">
                  <c:v>214.94900000000001</c:v>
                </c:pt>
                <c:pt idx="9">
                  <c:v>251.05500000000001</c:v>
                </c:pt>
                <c:pt idx="10">
                  <c:v>289.726</c:v>
                </c:pt>
                <c:pt idx="11">
                  <c:v>330.36099999999999</c:v>
                </c:pt>
                <c:pt idx="12">
                  <c:v>372.80599999999998</c:v>
                </c:pt>
                <c:pt idx="13">
                  <c:v>418.36200000000002</c:v>
                </c:pt>
                <c:pt idx="14">
                  <c:v>464.94600000000003</c:v>
                </c:pt>
                <c:pt idx="15">
                  <c:v>513.91499999999996</c:v>
                </c:pt>
                <c:pt idx="16">
                  <c:v>564.30999999999995</c:v>
                </c:pt>
                <c:pt idx="17">
                  <c:v>616.34199999999998</c:v>
                </c:pt>
                <c:pt idx="18">
                  <c:v>670.14400000000001</c:v>
                </c:pt>
                <c:pt idx="19">
                  <c:v>725.38599999999997</c:v>
                </c:pt>
                <c:pt idx="20">
                  <c:v>781.83900000000006</c:v>
                </c:pt>
                <c:pt idx="21">
                  <c:v>839.44600000000003</c:v>
                </c:pt>
                <c:pt idx="22">
                  <c:v>897.98699999999997</c:v>
                </c:pt>
                <c:pt idx="23">
                  <c:v>957.28599999999994</c:v>
                </c:pt>
                <c:pt idx="24">
                  <c:v>1017.02</c:v>
                </c:pt>
                <c:pt idx="25">
                  <c:v>1076.3699999999999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D-4844-A514-90E934E7E6B6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8nm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Sheet3!$A$4:$A$30</c15:sqref>
                  </c15:fullRef>
                </c:ext>
              </c:extLst>
              <c:f>Sheet3!$A$5:$A$30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Sheet3!$D$4:$D$30</c15:sqref>
                  </c15:fullRef>
                </c:ext>
              </c:extLst>
              <c:f>Sheet3!$D$5:$D$30</c:f>
              <c:numCache>
                <c:formatCode>General</c:formatCode>
                <c:ptCount val="26"/>
                <c:pt idx="0">
                  <c:v>13.6685</c:v>
                </c:pt>
                <c:pt idx="1">
                  <c:v>15.0341</c:v>
                </c:pt>
                <c:pt idx="2">
                  <c:v>19.273399999999999</c:v>
                </c:pt>
                <c:pt idx="3">
                  <c:v>26.2059</c:v>
                </c:pt>
                <c:pt idx="4">
                  <c:v>35.669400000000003</c:v>
                </c:pt>
                <c:pt idx="5">
                  <c:v>47.507300000000001</c:v>
                </c:pt>
                <c:pt idx="6">
                  <c:v>61.242800000000003</c:v>
                </c:pt>
                <c:pt idx="7">
                  <c:v>76.903700000000001</c:v>
                </c:pt>
                <c:pt idx="8">
                  <c:v>94.545900000000003</c:v>
                </c:pt>
                <c:pt idx="9">
                  <c:v>114.095</c:v>
                </c:pt>
                <c:pt idx="10">
                  <c:v>135.53299999999999</c:v>
                </c:pt>
                <c:pt idx="11">
                  <c:v>159.19800000000001</c:v>
                </c:pt>
                <c:pt idx="12">
                  <c:v>184.34399999999999</c:v>
                </c:pt>
                <c:pt idx="13">
                  <c:v>211.46799999999999</c:v>
                </c:pt>
                <c:pt idx="14">
                  <c:v>240.221</c:v>
                </c:pt>
                <c:pt idx="15">
                  <c:v>270.86799999999999</c:v>
                </c:pt>
                <c:pt idx="16">
                  <c:v>302.95600000000002</c:v>
                </c:pt>
                <c:pt idx="17">
                  <c:v>337.464</c:v>
                </c:pt>
                <c:pt idx="18">
                  <c:v>373.17</c:v>
                </c:pt>
                <c:pt idx="19">
                  <c:v>410.315</c:v>
                </c:pt>
                <c:pt idx="20">
                  <c:v>448.72300000000001</c:v>
                </c:pt>
                <c:pt idx="21">
                  <c:v>489.12400000000002</c:v>
                </c:pt>
                <c:pt idx="22">
                  <c:v>530.90499999999997</c:v>
                </c:pt>
                <c:pt idx="23">
                  <c:v>573.65099999999995</c:v>
                </c:pt>
                <c:pt idx="24">
                  <c:v>617.6</c:v>
                </c:pt>
                <c:pt idx="25">
                  <c:v>662.35400000000004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7D-4844-A514-90E934E7E6B6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Sheet3!$A$4:$A$30</c15:sqref>
                  </c15:fullRef>
                </c:ext>
              </c:extLst>
              <c:f>Sheet3!$A$5:$A$30</c:f>
              <c:strCache>
                <c:ptCount val="26"/>
                <c:pt idx="0">
                  <c:v>-0.42 </c:v>
                </c:pt>
                <c:pt idx="1">
                  <c:v>-0.44 </c:v>
                </c:pt>
                <c:pt idx="2">
                  <c:v>-0.46 </c:v>
                </c:pt>
                <c:pt idx="3">
                  <c:v>-0.48 </c:v>
                </c:pt>
                <c:pt idx="4">
                  <c:v>-0.49 </c:v>
                </c:pt>
                <c:pt idx="5">
                  <c:v>-0.51 </c:v>
                </c:pt>
                <c:pt idx="6">
                  <c:v>-0.53 </c:v>
                </c:pt>
                <c:pt idx="7">
                  <c:v>-0.54 </c:v>
                </c:pt>
                <c:pt idx="8">
                  <c:v>-0.56 </c:v>
                </c:pt>
                <c:pt idx="9">
                  <c:v>-0.58 </c:v>
                </c:pt>
                <c:pt idx="10">
                  <c:v>-0.60 </c:v>
                </c:pt>
                <c:pt idx="11">
                  <c:v>-0.61 </c:v>
                </c:pt>
                <c:pt idx="12">
                  <c:v>-0.63 </c:v>
                </c:pt>
                <c:pt idx="13">
                  <c:v>-0.65 </c:v>
                </c:pt>
                <c:pt idx="14">
                  <c:v>-0.66 </c:v>
                </c:pt>
                <c:pt idx="15">
                  <c:v>-0.68 </c:v>
                </c:pt>
                <c:pt idx="16">
                  <c:v>-0.70 </c:v>
                </c:pt>
                <c:pt idx="17">
                  <c:v>-0.72 </c:v>
                </c:pt>
                <c:pt idx="18">
                  <c:v>-0.73 </c:v>
                </c:pt>
                <c:pt idx="19">
                  <c:v>-0.75 </c:v>
                </c:pt>
                <c:pt idx="20">
                  <c:v>-0.77 </c:v>
                </c:pt>
                <c:pt idx="21">
                  <c:v>-0.79 </c:v>
                </c:pt>
                <c:pt idx="22">
                  <c:v>-0.80 </c:v>
                </c:pt>
                <c:pt idx="23">
                  <c:v>-0.82 </c:v>
                </c:pt>
                <c:pt idx="24">
                  <c:v>-0.84 </c:v>
                </c:pt>
                <c:pt idx="25">
                  <c:v>-0.85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Sheet3!$E$4:$E$30</c15:sqref>
                  </c15:fullRef>
                </c:ext>
              </c:extLst>
              <c:f>Sheet3!$E$5:$E$30</c:f>
              <c:numCache>
                <c:formatCode>General</c:formatCode>
                <c:ptCount val="26"/>
                <c:pt idx="0">
                  <c:v>88.466499999999996</c:v>
                </c:pt>
                <c:pt idx="1">
                  <c:v>90.048199999999994</c:v>
                </c:pt>
                <c:pt idx="2">
                  <c:v>91.935299999999998</c:v>
                </c:pt>
                <c:pt idx="3">
                  <c:v>92.678100000000001</c:v>
                </c:pt>
                <c:pt idx="4">
                  <c:v>95.263199999999998</c:v>
                </c:pt>
                <c:pt idx="5">
                  <c:v>98.137299999999996</c:v>
                </c:pt>
                <c:pt idx="6">
                  <c:v>102.92100000000001</c:v>
                </c:pt>
                <c:pt idx="7">
                  <c:v>106.642</c:v>
                </c:pt>
                <c:pt idx="8">
                  <c:v>108.724</c:v>
                </c:pt>
                <c:pt idx="9">
                  <c:v>113.116</c:v>
                </c:pt>
                <c:pt idx="10">
                  <c:v>117.926</c:v>
                </c:pt>
                <c:pt idx="11">
                  <c:v>123.035</c:v>
                </c:pt>
                <c:pt idx="12">
                  <c:v>128.619</c:v>
                </c:pt>
                <c:pt idx="13">
                  <c:v>134.58199999999999</c:v>
                </c:pt>
                <c:pt idx="14">
                  <c:v>138.261</c:v>
                </c:pt>
                <c:pt idx="15">
                  <c:v>144.90700000000001</c:v>
                </c:pt>
                <c:pt idx="16">
                  <c:v>152.06</c:v>
                </c:pt>
                <c:pt idx="17">
                  <c:v>161.97800000000001</c:v>
                </c:pt>
                <c:pt idx="18">
                  <c:v>169.94200000000001</c:v>
                </c:pt>
                <c:pt idx="19">
                  <c:v>178.315</c:v>
                </c:pt>
                <c:pt idx="20">
                  <c:v>187.035</c:v>
                </c:pt>
                <c:pt idx="21">
                  <c:v>196.09299999999999</c:v>
                </c:pt>
                <c:pt idx="22">
                  <c:v>205.46100000000001</c:v>
                </c:pt>
                <c:pt idx="23">
                  <c:v>215.19</c:v>
                </c:pt>
                <c:pt idx="24">
                  <c:v>225.16300000000001</c:v>
                </c:pt>
                <c:pt idx="25">
                  <c:v>236.39400000000001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7D-4844-A514-90E934E7E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448767"/>
        <c:axId val="1796449183"/>
      </c:lineChart>
      <c:catAx>
        <c:axId val="1796448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V_gs</a:t>
                </a:r>
                <a:r>
                  <a:rPr lang="en-IN" dirty="0" smtClean="0"/>
                  <a:t>(V)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449183"/>
        <c:crosses val="autoZero"/>
        <c:auto val="1"/>
        <c:lblAlgn val="ctr"/>
        <c:lblOffset val="100"/>
        <c:noMultiLvlLbl val="0"/>
      </c:catAx>
      <c:valAx>
        <c:axId val="179644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 smtClean="0"/>
                  <a:t>I_ds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uA</a:t>
                </a:r>
                <a:r>
                  <a:rPr lang="en-IN" dirty="0" smtClean="0"/>
                  <a:t>/um)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44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Doping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Sheet4!$A$4:$A$30</c15:sqref>
                  </c15:fullRef>
                </c:ext>
              </c:extLst>
              <c:f>Sheet4!$A$5:$A$30</c:f>
              <c:strCache>
                <c:ptCount val="26"/>
                <c:pt idx="0">
                  <c:v>-0.42</c:v>
                </c:pt>
                <c:pt idx="1">
                  <c:v>-0.44</c:v>
                </c:pt>
                <c:pt idx="2">
                  <c:v>-0.46</c:v>
                </c:pt>
                <c:pt idx="3">
                  <c:v>-0.48</c:v>
                </c:pt>
                <c:pt idx="4">
                  <c:v>-0.49</c:v>
                </c:pt>
                <c:pt idx="5">
                  <c:v>-0.51</c:v>
                </c:pt>
                <c:pt idx="6">
                  <c:v>-0.53</c:v>
                </c:pt>
                <c:pt idx="7">
                  <c:v>-0.54</c:v>
                </c:pt>
                <c:pt idx="8">
                  <c:v>-0.56</c:v>
                </c:pt>
                <c:pt idx="9">
                  <c:v>-0.58</c:v>
                </c:pt>
                <c:pt idx="10">
                  <c:v>-0.60</c:v>
                </c:pt>
                <c:pt idx="11">
                  <c:v>-0.61</c:v>
                </c:pt>
                <c:pt idx="12">
                  <c:v>-0.63</c:v>
                </c:pt>
                <c:pt idx="13">
                  <c:v>-0.65</c:v>
                </c:pt>
                <c:pt idx="14">
                  <c:v>-0.66</c:v>
                </c:pt>
                <c:pt idx="15">
                  <c:v>-0.68</c:v>
                </c:pt>
                <c:pt idx="16">
                  <c:v>-0.70</c:v>
                </c:pt>
                <c:pt idx="17">
                  <c:v>-0.72</c:v>
                </c:pt>
                <c:pt idx="18">
                  <c:v>-0.73</c:v>
                </c:pt>
                <c:pt idx="19">
                  <c:v>-0.75</c:v>
                </c:pt>
                <c:pt idx="20">
                  <c:v>-0.77</c:v>
                </c:pt>
                <c:pt idx="21">
                  <c:v>-0.79</c:v>
                </c:pt>
                <c:pt idx="22">
                  <c:v>-0.80</c:v>
                </c:pt>
                <c:pt idx="23">
                  <c:v>-0.82</c:v>
                </c:pt>
                <c:pt idx="24">
                  <c:v>-0.84</c:v>
                </c:pt>
                <c:pt idx="25">
                  <c:v>-0.85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Sheet4!$B$4:$B$30</c15:sqref>
                  </c15:fullRef>
                </c:ext>
              </c:extLst>
              <c:f>Sheet4!$B$5:$B$30</c:f>
              <c:numCache>
                <c:formatCode>General</c:formatCode>
                <c:ptCount val="26"/>
                <c:pt idx="0">
                  <c:v>88.466499999999996</c:v>
                </c:pt>
                <c:pt idx="1">
                  <c:v>90.048199999999994</c:v>
                </c:pt>
                <c:pt idx="2">
                  <c:v>91.935299999999998</c:v>
                </c:pt>
                <c:pt idx="3">
                  <c:v>92.678100000000001</c:v>
                </c:pt>
                <c:pt idx="4">
                  <c:v>95.263199999999998</c:v>
                </c:pt>
                <c:pt idx="5">
                  <c:v>98.137299999999996</c:v>
                </c:pt>
                <c:pt idx="6">
                  <c:v>102.92100000000001</c:v>
                </c:pt>
                <c:pt idx="7">
                  <c:v>106.642</c:v>
                </c:pt>
                <c:pt idx="8">
                  <c:v>108.724</c:v>
                </c:pt>
                <c:pt idx="9">
                  <c:v>113.116</c:v>
                </c:pt>
                <c:pt idx="10">
                  <c:v>117.926</c:v>
                </c:pt>
                <c:pt idx="11">
                  <c:v>123.035</c:v>
                </c:pt>
                <c:pt idx="12">
                  <c:v>128.619</c:v>
                </c:pt>
                <c:pt idx="13">
                  <c:v>134.58199999999999</c:v>
                </c:pt>
                <c:pt idx="14">
                  <c:v>138.261</c:v>
                </c:pt>
                <c:pt idx="15">
                  <c:v>144.90700000000001</c:v>
                </c:pt>
                <c:pt idx="16">
                  <c:v>152.06</c:v>
                </c:pt>
                <c:pt idx="17">
                  <c:v>161.97800000000001</c:v>
                </c:pt>
                <c:pt idx="18">
                  <c:v>169.94200000000001</c:v>
                </c:pt>
                <c:pt idx="19">
                  <c:v>178.315</c:v>
                </c:pt>
                <c:pt idx="20">
                  <c:v>187.035</c:v>
                </c:pt>
                <c:pt idx="21">
                  <c:v>196.09299999999999</c:v>
                </c:pt>
                <c:pt idx="22">
                  <c:v>205.46100000000001</c:v>
                </c:pt>
                <c:pt idx="23">
                  <c:v>215.19</c:v>
                </c:pt>
                <c:pt idx="24">
                  <c:v>225.16300000000001</c:v>
                </c:pt>
                <c:pt idx="25">
                  <c:v>236.39400000000001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D9-4727-A584-B334B2C23468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1.00E+20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Sheet4!$A$4:$A$30</c15:sqref>
                  </c15:fullRef>
                </c:ext>
              </c:extLst>
              <c:f>Sheet4!$A$5:$A$30</c:f>
              <c:strCache>
                <c:ptCount val="26"/>
                <c:pt idx="0">
                  <c:v>-0.42</c:v>
                </c:pt>
                <c:pt idx="1">
                  <c:v>-0.44</c:v>
                </c:pt>
                <c:pt idx="2">
                  <c:v>-0.46</c:v>
                </c:pt>
                <c:pt idx="3">
                  <c:v>-0.48</c:v>
                </c:pt>
                <c:pt idx="4">
                  <c:v>-0.49</c:v>
                </c:pt>
                <c:pt idx="5">
                  <c:v>-0.51</c:v>
                </c:pt>
                <c:pt idx="6">
                  <c:v>-0.53</c:v>
                </c:pt>
                <c:pt idx="7">
                  <c:v>-0.54</c:v>
                </c:pt>
                <c:pt idx="8">
                  <c:v>-0.56</c:v>
                </c:pt>
                <c:pt idx="9">
                  <c:v>-0.58</c:v>
                </c:pt>
                <c:pt idx="10">
                  <c:v>-0.60</c:v>
                </c:pt>
                <c:pt idx="11">
                  <c:v>-0.61</c:v>
                </c:pt>
                <c:pt idx="12">
                  <c:v>-0.63</c:v>
                </c:pt>
                <c:pt idx="13">
                  <c:v>-0.65</c:v>
                </c:pt>
                <c:pt idx="14">
                  <c:v>-0.66</c:v>
                </c:pt>
                <c:pt idx="15">
                  <c:v>-0.68</c:v>
                </c:pt>
                <c:pt idx="16">
                  <c:v>-0.70</c:v>
                </c:pt>
                <c:pt idx="17">
                  <c:v>-0.72</c:v>
                </c:pt>
                <c:pt idx="18">
                  <c:v>-0.73</c:v>
                </c:pt>
                <c:pt idx="19">
                  <c:v>-0.75</c:v>
                </c:pt>
                <c:pt idx="20">
                  <c:v>-0.77</c:v>
                </c:pt>
                <c:pt idx="21">
                  <c:v>-0.79</c:v>
                </c:pt>
                <c:pt idx="22">
                  <c:v>-0.80</c:v>
                </c:pt>
                <c:pt idx="23">
                  <c:v>-0.82</c:v>
                </c:pt>
                <c:pt idx="24">
                  <c:v>-0.84</c:v>
                </c:pt>
                <c:pt idx="25">
                  <c:v>-0.85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Sheet4!$C$4:$C$30</c15:sqref>
                  </c15:fullRef>
                </c:ext>
              </c:extLst>
              <c:f>Sheet4!$C$5:$C$30</c:f>
              <c:numCache>
                <c:formatCode>General</c:formatCode>
                <c:ptCount val="26"/>
                <c:pt idx="0">
                  <c:v>113.003</c:v>
                </c:pt>
                <c:pt idx="1">
                  <c:v>112.604</c:v>
                </c:pt>
                <c:pt idx="2">
                  <c:v>112.675</c:v>
                </c:pt>
                <c:pt idx="3">
                  <c:v>112.989</c:v>
                </c:pt>
                <c:pt idx="4">
                  <c:v>113.759</c:v>
                </c:pt>
                <c:pt idx="5">
                  <c:v>114.934</c:v>
                </c:pt>
                <c:pt idx="6">
                  <c:v>116.46899999999999</c:v>
                </c:pt>
                <c:pt idx="7">
                  <c:v>118.458</c:v>
                </c:pt>
                <c:pt idx="8">
                  <c:v>120.816</c:v>
                </c:pt>
                <c:pt idx="9">
                  <c:v>123.714</c:v>
                </c:pt>
                <c:pt idx="10">
                  <c:v>126.967</c:v>
                </c:pt>
                <c:pt idx="11">
                  <c:v>130.72900000000001</c:v>
                </c:pt>
                <c:pt idx="12">
                  <c:v>136.93600000000001</c:v>
                </c:pt>
                <c:pt idx="13">
                  <c:v>141.68799999999999</c:v>
                </c:pt>
                <c:pt idx="14">
                  <c:v>146.911</c:v>
                </c:pt>
                <c:pt idx="15">
                  <c:v>152.62200000000001</c:v>
                </c:pt>
                <c:pt idx="16">
                  <c:v>158.74600000000001</c:v>
                </c:pt>
                <c:pt idx="17">
                  <c:v>165.49299999999999</c:v>
                </c:pt>
                <c:pt idx="18">
                  <c:v>172.67400000000001</c:v>
                </c:pt>
                <c:pt idx="19">
                  <c:v>180.351</c:v>
                </c:pt>
                <c:pt idx="20">
                  <c:v>188.44200000000001</c:v>
                </c:pt>
                <c:pt idx="21">
                  <c:v>197.053</c:v>
                </c:pt>
                <c:pt idx="22">
                  <c:v>205.988</c:v>
                </c:pt>
                <c:pt idx="23">
                  <c:v>215.44399999999999</c:v>
                </c:pt>
                <c:pt idx="24">
                  <c:v>225.23099999999999</c:v>
                </c:pt>
                <c:pt idx="25">
                  <c:v>236.39400000000001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D9-4727-A584-B334B2C23468}"/>
            </c:ext>
          </c:extLst>
        </c:ser>
        <c:ser>
          <c:idx val="2"/>
          <c:order val="2"/>
          <c:tx>
            <c:strRef>
              <c:f>Sheet4!$D$3</c:f>
              <c:strCache>
                <c:ptCount val="1"/>
                <c:pt idx="0">
                  <c:v>2.00E+20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Sheet4!$A$4:$A$30</c15:sqref>
                  </c15:fullRef>
                </c:ext>
              </c:extLst>
              <c:f>Sheet4!$A$5:$A$30</c:f>
              <c:strCache>
                <c:ptCount val="26"/>
                <c:pt idx="0">
                  <c:v>-0.42</c:v>
                </c:pt>
                <c:pt idx="1">
                  <c:v>-0.44</c:v>
                </c:pt>
                <c:pt idx="2">
                  <c:v>-0.46</c:v>
                </c:pt>
                <c:pt idx="3">
                  <c:v>-0.48</c:v>
                </c:pt>
                <c:pt idx="4">
                  <c:v>-0.49</c:v>
                </c:pt>
                <c:pt idx="5">
                  <c:v>-0.51</c:v>
                </c:pt>
                <c:pt idx="6">
                  <c:v>-0.53</c:v>
                </c:pt>
                <c:pt idx="7">
                  <c:v>-0.54</c:v>
                </c:pt>
                <c:pt idx="8">
                  <c:v>-0.56</c:v>
                </c:pt>
                <c:pt idx="9">
                  <c:v>-0.58</c:v>
                </c:pt>
                <c:pt idx="10">
                  <c:v>-0.60</c:v>
                </c:pt>
                <c:pt idx="11">
                  <c:v>-0.61</c:v>
                </c:pt>
                <c:pt idx="12">
                  <c:v>-0.63</c:v>
                </c:pt>
                <c:pt idx="13">
                  <c:v>-0.65</c:v>
                </c:pt>
                <c:pt idx="14">
                  <c:v>-0.66</c:v>
                </c:pt>
                <c:pt idx="15">
                  <c:v>-0.68</c:v>
                </c:pt>
                <c:pt idx="16">
                  <c:v>-0.70</c:v>
                </c:pt>
                <c:pt idx="17">
                  <c:v>-0.72</c:v>
                </c:pt>
                <c:pt idx="18">
                  <c:v>-0.73</c:v>
                </c:pt>
                <c:pt idx="19">
                  <c:v>-0.75</c:v>
                </c:pt>
                <c:pt idx="20">
                  <c:v>-0.77</c:v>
                </c:pt>
                <c:pt idx="21">
                  <c:v>-0.79</c:v>
                </c:pt>
                <c:pt idx="22">
                  <c:v>-0.80</c:v>
                </c:pt>
                <c:pt idx="23">
                  <c:v>-0.82</c:v>
                </c:pt>
                <c:pt idx="24">
                  <c:v>-0.84</c:v>
                </c:pt>
                <c:pt idx="25">
                  <c:v>-0.85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Sheet4!$D$4:$D$30</c15:sqref>
                  </c15:fullRef>
                </c:ext>
              </c:extLst>
              <c:f>Sheet4!$D$5:$D$30</c:f>
              <c:numCache>
                <c:formatCode>General</c:formatCode>
                <c:ptCount val="26"/>
                <c:pt idx="0">
                  <c:v>114.91500000000001</c:v>
                </c:pt>
                <c:pt idx="1">
                  <c:v>114.621</c:v>
                </c:pt>
                <c:pt idx="2">
                  <c:v>114.762</c:v>
                </c:pt>
                <c:pt idx="3">
                  <c:v>115.282</c:v>
                </c:pt>
                <c:pt idx="4">
                  <c:v>116.19499999999999</c:v>
                </c:pt>
                <c:pt idx="5">
                  <c:v>117.474</c:v>
                </c:pt>
                <c:pt idx="6">
                  <c:v>119.18600000000001</c:v>
                </c:pt>
                <c:pt idx="7">
                  <c:v>121.325</c:v>
                </c:pt>
                <c:pt idx="8">
                  <c:v>123.846</c:v>
                </c:pt>
                <c:pt idx="9">
                  <c:v>126.821</c:v>
                </c:pt>
                <c:pt idx="10">
                  <c:v>130.239</c:v>
                </c:pt>
                <c:pt idx="11">
                  <c:v>134.12299999999999</c:v>
                </c:pt>
                <c:pt idx="12">
                  <c:v>138.501</c:v>
                </c:pt>
                <c:pt idx="13">
                  <c:v>143.249</c:v>
                </c:pt>
                <c:pt idx="14">
                  <c:v>148.50899999999999</c:v>
                </c:pt>
                <c:pt idx="15">
                  <c:v>154.25200000000001</c:v>
                </c:pt>
                <c:pt idx="16">
                  <c:v>160.50899999999999</c:v>
                </c:pt>
                <c:pt idx="17">
                  <c:v>167.208</c:v>
                </c:pt>
                <c:pt idx="18">
                  <c:v>174.45599999999999</c:v>
                </c:pt>
                <c:pt idx="19">
                  <c:v>182.14</c:v>
                </c:pt>
                <c:pt idx="20">
                  <c:v>190.309</c:v>
                </c:pt>
                <c:pt idx="21">
                  <c:v>198.935</c:v>
                </c:pt>
                <c:pt idx="22">
                  <c:v>207.95500000000001</c:v>
                </c:pt>
                <c:pt idx="23">
                  <c:v>217.434</c:v>
                </c:pt>
                <c:pt idx="24">
                  <c:v>227.21600000000001</c:v>
                </c:pt>
                <c:pt idx="25">
                  <c:v>238.48500000000001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D9-4727-A584-B334B2C23468}"/>
            </c:ext>
          </c:extLst>
        </c:ser>
        <c:ser>
          <c:idx val="3"/>
          <c:order val="3"/>
          <c:tx>
            <c:strRef>
              <c:f>Sheet4!$E$3</c:f>
              <c:strCache>
                <c:ptCount val="1"/>
                <c:pt idx="0">
                  <c:v>5.00E+20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Sheet4!$A$4:$A$30</c15:sqref>
                  </c15:fullRef>
                </c:ext>
              </c:extLst>
              <c:f>Sheet4!$A$5:$A$30</c:f>
              <c:strCache>
                <c:ptCount val="26"/>
                <c:pt idx="0">
                  <c:v>-0.42</c:v>
                </c:pt>
                <c:pt idx="1">
                  <c:v>-0.44</c:v>
                </c:pt>
                <c:pt idx="2">
                  <c:v>-0.46</c:v>
                </c:pt>
                <c:pt idx="3">
                  <c:v>-0.48</c:v>
                </c:pt>
                <c:pt idx="4">
                  <c:v>-0.49</c:v>
                </c:pt>
                <c:pt idx="5">
                  <c:v>-0.51</c:v>
                </c:pt>
                <c:pt idx="6">
                  <c:v>-0.53</c:v>
                </c:pt>
                <c:pt idx="7">
                  <c:v>-0.54</c:v>
                </c:pt>
                <c:pt idx="8">
                  <c:v>-0.56</c:v>
                </c:pt>
                <c:pt idx="9">
                  <c:v>-0.58</c:v>
                </c:pt>
                <c:pt idx="10">
                  <c:v>-0.60</c:v>
                </c:pt>
                <c:pt idx="11">
                  <c:v>-0.61</c:v>
                </c:pt>
                <c:pt idx="12">
                  <c:v>-0.63</c:v>
                </c:pt>
                <c:pt idx="13">
                  <c:v>-0.65</c:v>
                </c:pt>
                <c:pt idx="14">
                  <c:v>-0.66</c:v>
                </c:pt>
                <c:pt idx="15">
                  <c:v>-0.68</c:v>
                </c:pt>
                <c:pt idx="16">
                  <c:v>-0.70</c:v>
                </c:pt>
                <c:pt idx="17">
                  <c:v>-0.72</c:v>
                </c:pt>
                <c:pt idx="18">
                  <c:v>-0.73</c:v>
                </c:pt>
                <c:pt idx="19">
                  <c:v>-0.75</c:v>
                </c:pt>
                <c:pt idx="20">
                  <c:v>-0.77</c:v>
                </c:pt>
                <c:pt idx="21">
                  <c:v>-0.79</c:v>
                </c:pt>
                <c:pt idx="22">
                  <c:v>-0.80</c:v>
                </c:pt>
                <c:pt idx="23">
                  <c:v>-0.82</c:v>
                </c:pt>
                <c:pt idx="24">
                  <c:v>-0.84</c:v>
                </c:pt>
                <c:pt idx="25">
                  <c:v>-0.85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Sheet4!$E$4:$E$30</c15:sqref>
                  </c15:fullRef>
                </c:ext>
              </c:extLst>
              <c:f>Sheet4!$E$5:$E$30</c:f>
              <c:numCache>
                <c:formatCode>General</c:formatCode>
                <c:ptCount val="26"/>
                <c:pt idx="0">
                  <c:v>117.517</c:v>
                </c:pt>
                <c:pt idx="1">
                  <c:v>117.249</c:v>
                </c:pt>
                <c:pt idx="2">
                  <c:v>117.383</c:v>
                </c:pt>
                <c:pt idx="3">
                  <c:v>117.85</c:v>
                </c:pt>
                <c:pt idx="4">
                  <c:v>118.779</c:v>
                </c:pt>
                <c:pt idx="5">
                  <c:v>120.06399999999999</c:v>
                </c:pt>
                <c:pt idx="6">
                  <c:v>121.76900000000001</c:v>
                </c:pt>
                <c:pt idx="7">
                  <c:v>123.926</c:v>
                </c:pt>
                <c:pt idx="8">
                  <c:v>126.458</c:v>
                </c:pt>
                <c:pt idx="9">
                  <c:v>129.458</c:v>
                </c:pt>
                <c:pt idx="10">
                  <c:v>132.90700000000001</c:v>
                </c:pt>
                <c:pt idx="11">
                  <c:v>136.81700000000001</c:v>
                </c:pt>
                <c:pt idx="12">
                  <c:v>141.19399999999999</c:v>
                </c:pt>
                <c:pt idx="13">
                  <c:v>145.97399999999999</c:v>
                </c:pt>
                <c:pt idx="14">
                  <c:v>151.34899999999999</c:v>
                </c:pt>
                <c:pt idx="15">
                  <c:v>157.09100000000001</c:v>
                </c:pt>
                <c:pt idx="16">
                  <c:v>163.393</c:v>
                </c:pt>
                <c:pt idx="17">
                  <c:v>170.14</c:v>
                </c:pt>
                <c:pt idx="18">
                  <c:v>177.41300000000001</c:v>
                </c:pt>
                <c:pt idx="19">
                  <c:v>185.21</c:v>
                </c:pt>
                <c:pt idx="20">
                  <c:v>193.351</c:v>
                </c:pt>
                <c:pt idx="21">
                  <c:v>202.00700000000001</c:v>
                </c:pt>
                <c:pt idx="22">
                  <c:v>211.054</c:v>
                </c:pt>
                <c:pt idx="23">
                  <c:v>220.59899999999999</c:v>
                </c:pt>
                <c:pt idx="24">
                  <c:v>230.471</c:v>
                </c:pt>
                <c:pt idx="25">
                  <c:v>241.84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D9-4727-A584-B334B2C23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8997615"/>
        <c:axId val="1858988463"/>
      </c:lineChart>
      <c:catAx>
        <c:axId val="18589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V_gs</a:t>
                </a:r>
                <a:r>
                  <a:rPr lang="en-IN" dirty="0"/>
                  <a:t>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88463"/>
        <c:crosses val="autoZero"/>
        <c:auto val="1"/>
        <c:lblAlgn val="ctr"/>
        <c:lblOffset val="100"/>
        <c:noMultiLvlLbl val="0"/>
      </c:catAx>
      <c:valAx>
        <c:axId val="185898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I_ds</a:t>
                </a:r>
                <a:r>
                  <a:rPr lang="en-IN" dirty="0"/>
                  <a:t>(</a:t>
                </a:r>
                <a:r>
                  <a:rPr lang="en-IN" dirty="0" err="1"/>
                  <a:t>uA</a:t>
                </a:r>
                <a:r>
                  <a:rPr lang="en-IN" dirty="0"/>
                  <a:t>/um)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2806054972295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976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17138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" y="665706"/>
            <a:ext cx="3666666" cy="3160919"/>
          </a:xfrm>
          <a:custGeom>
            <a:avLst/>
            <a:gdLst>
              <a:gd name="connsiteX0" fmla="*/ 1833333 w 3666666"/>
              <a:gd name="connsiteY0" fmla="*/ 0 h 3160919"/>
              <a:gd name="connsiteX1" fmla="*/ 3666666 w 3666666"/>
              <a:gd name="connsiteY1" fmla="*/ 3160919 h 3160919"/>
              <a:gd name="connsiteX2" fmla="*/ 0 w 3666666"/>
              <a:gd name="connsiteY2" fmla="*/ 3160919 h 31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666" h="3160919">
                <a:moveTo>
                  <a:pt x="1833333" y="0"/>
                </a:moveTo>
                <a:lnTo>
                  <a:pt x="3666666" y="3160919"/>
                </a:lnTo>
                <a:lnTo>
                  <a:pt x="0" y="31609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/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613B-08DA-544E-BEB3-3D0E6E669318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/>
        </p:nvSpPr>
        <p:spPr>
          <a:xfrm>
            <a:off x="85060" y="276958"/>
            <a:ext cx="8732875" cy="135336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CHARACTERISTIC ANALYSIS OF UTB AND NW MODELS OF TFET FOR LOW POWER APPLICATIONS 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 Major Project Stage - 2)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89239" y="1834435"/>
            <a:ext cx="243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M. Parvathi,</a:t>
            </a:r>
          </a:p>
          <a:p>
            <a:pPr algn="ctr"/>
            <a:r>
              <a:rPr lang="en-I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ECE Dept.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624411" y="1691374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T. Praveenya (20WH1A0477)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B. Akshaya (20WH1A0479)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V. Leena (20WH1A0489)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K. Sneha (20WH1A04B5)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39" name="Picture 3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 t="15301" r="23059" b="15763"/>
          <a:stretch>
            <a:fillRect/>
          </a:stretch>
        </p:blipFill>
        <p:spPr>
          <a:xfrm>
            <a:off x="3738778" y="2942768"/>
            <a:ext cx="1493804" cy="1103109"/>
          </a:xfrm>
          <a:prstGeom prst="rect">
            <a:avLst/>
          </a:prstGeom>
        </p:spPr>
      </p:pic>
      <p:sp>
        <p:nvSpPr>
          <p:cNvPr id="340" name="TextBox 339"/>
          <p:cNvSpPr txBox="1"/>
          <p:nvPr/>
        </p:nvSpPr>
        <p:spPr>
          <a:xfrm>
            <a:off x="1035818" y="4041301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For Women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3818890" y="2717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87730" y="271780"/>
            <a:ext cx="7946390" cy="630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Device Characteristics of NWTFET</a:t>
            </a:r>
            <a:endParaRPr lang="en-US" sz="40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83765"/>
              </p:ext>
            </p:extLst>
          </p:nvPr>
        </p:nvGraphicFramePr>
        <p:xfrm>
          <a:off x="288924" y="1034498"/>
          <a:ext cx="4084293" cy="2437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852017"/>
              </p:ext>
            </p:extLst>
          </p:nvPr>
        </p:nvGraphicFramePr>
        <p:xfrm>
          <a:off x="4518991" y="2390206"/>
          <a:ext cx="4407894" cy="251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613B-08DA-544E-BEB3-3D0E6E669318}" type="slidenum">
              <a:rPr lang="en-US" altLang="en-US" smtClean="0"/>
              <a:t>11</a:t>
            </a:fld>
            <a:endParaRPr lang="en-US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96945"/>
              </p:ext>
            </p:extLst>
          </p:nvPr>
        </p:nvGraphicFramePr>
        <p:xfrm>
          <a:off x="404191" y="345385"/>
          <a:ext cx="4002157" cy="23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344596"/>
              </p:ext>
            </p:extLst>
          </p:nvPr>
        </p:nvGraphicFramePr>
        <p:xfrm>
          <a:off x="4171950" y="21609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Device Parameters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28650" y="1370013"/>
          <a:ext cx="78867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Parameters</a:t>
                      </a:r>
                      <a:endParaRPr lang="en-IN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Channel length(nm)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 smtClean="0"/>
                        <a:t>1</a:t>
                      </a:r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Channel thickness(nm)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Oxide thickness(nm)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Source doping(cm^-3)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1e20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Drain doping 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2e20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Channel doping 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1e16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effectLst/>
                          <a:latin typeface="Calisto MT" panose="02040603050505030304" pitchFamily="18" charset="0"/>
                          <a:ea typeface="+mn-ea"/>
                        </a:rPr>
                        <a:t>Work</a:t>
                      </a:r>
                      <a:r>
                        <a:rPr lang="en-US" sz="1400" baseline="0" dirty="0" smtClean="0">
                          <a:effectLst/>
                          <a:latin typeface="Calisto MT" panose="02040603050505030304" pitchFamily="18" charset="0"/>
                          <a:ea typeface="+mn-ea"/>
                        </a:rPr>
                        <a:t> Function</a:t>
                      </a:r>
                      <a:endParaRPr lang="en-US" sz="14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Of </a:t>
            </a:r>
            <a:r>
              <a:rPr lang="en-IN" b="1" dirty="0" smtClean="0"/>
              <a:t>NWTFET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7943"/>
          <a:stretch>
            <a:fillRect/>
          </a:stretch>
        </p:blipFill>
        <p:spPr>
          <a:xfrm>
            <a:off x="370174" y="1110114"/>
            <a:ext cx="8280000" cy="390692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Ids VS </a:t>
            </a:r>
            <a:r>
              <a:rPr lang="en-IN" b="1" dirty="0" err="1"/>
              <a:t>Vgs</a:t>
            </a:r>
            <a:r>
              <a:rPr lang="en-IN" b="1" dirty="0"/>
              <a:t> graph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 b="7943"/>
          <a:stretch>
            <a:fillRect/>
          </a:stretch>
        </p:blipFill>
        <p:spPr>
          <a:xfrm>
            <a:off x="870409" y="1361715"/>
            <a:ext cx="7200000" cy="34055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Device Performance Parameters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370013"/>
          <a:ext cx="7886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3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Tunnel FET device </a:t>
                      </a:r>
                      <a:r>
                        <a:rPr lang="en-IN" sz="135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latin typeface="+mj-lt"/>
                        </a:rPr>
                        <a:t>Threshold voltage(</a:t>
                      </a:r>
                      <a:r>
                        <a:rPr lang="en-IN" sz="1300" dirty="0" err="1" smtClean="0">
                          <a:latin typeface="+mj-lt"/>
                        </a:rPr>
                        <a:t>Vt</a:t>
                      </a:r>
                      <a:r>
                        <a:rPr lang="en-IN" sz="1300" dirty="0" smtClean="0">
                          <a:latin typeface="+mj-lt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2.0958V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 threshold swing (SS)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62 </a:t>
                      </a:r>
                      <a:r>
                        <a:rPr lang="en-IN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mV/</a:t>
                      </a:r>
                      <a:r>
                        <a:rPr lang="en-IN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IN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Max Ids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1.2727e-07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Band graph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7786" r="1249" b="2848"/>
          <a:stretch/>
        </p:blipFill>
        <p:spPr>
          <a:xfrm>
            <a:off x="1610140" y="1092491"/>
            <a:ext cx="5658678" cy="39486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1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Inverter Circuit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9" t="41280" r="63938" b="19723"/>
          <a:stretch>
            <a:fillRect/>
          </a:stretch>
        </p:blipFill>
        <p:spPr>
          <a:xfrm>
            <a:off x="2345635" y="1110121"/>
            <a:ext cx="3600000" cy="36571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Inverter Output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7969" b="7943"/>
          <a:stretch>
            <a:fillRect/>
          </a:stretch>
        </p:blipFill>
        <p:spPr>
          <a:xfrm>
            <a:off x="972000" y="1212492"/>
            <a:ext cx="7200000" cy="3610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/>
          <p:nvPr/>
        </p:nvSpPr>
        <p:spPr>
          <a:xfrm>
            <a:off x="2301072" y="215561"/>
            <a:ext cx="4541855" cy="6311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78195"/>
            <a:ext cx="85779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M. L. Naidu, M. V. Patnaik, S. K. Sinha, S. Chander and R. Chaudhary,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"NCTFET Device for Low Power VLSI Application,"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2023 International Conference on Sustainable Computing and Smart Systems (ICSCSS), Coimbatore, India, 2023, pp. 1127-1132, </a:t>
            </a:r>
            <a:r>
              <a:rPr lang="en-US" sz="1400" dirty="0" err="1">
                <a:latin typeface="Calisto MT" panose="02040603050505030304" pitchFamily="18" charset="0"/>
                <a:cs typeface="Calisto MT" panose="02040603050505030304" pitchFamily="18" charset="0"/>
              </a:rPr>
              <a:t>doi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: 10.1109/ICSCSS57650.2023.10169217.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Chander, Sweta &amp; Sinha, </a:t>
            </a:r>
            <a:r>
              <a:rPr lang="en-US" sz="1400" dirty="0" err="1">
                <a:latin typeface="Calisto MT" panose="02040603050505030304" pitchFamily="18" charset="0"/>
                <a:cs typeface="Calisto MT" panose="02040603050505030304" pitchFamily="18" charset="0"/>
              </a:rPr>
              <a:t>Sanjeet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 &amp; Singh, Prince &amp; Singh, Ashish Kumar. (2021).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 “Design of Heterojunction Tunnel Field-Effect Transistors with SiO2 isolation between Source and Drain for Low Power Application.”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 10.21203/rs.3.rs-668005/v1, preprint, Research Square.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Calisto MT" panose="02040603050505030304" pitchFamily="18" charset="0"/>
              </a:rPr>
              <a:t>Mondol</a:t>
            </a:r>
            <a:r>
              <a:rPr lang="en-US" sz="1400" b="0" i="0" dirty="0">
                <a:effectLst/>
                <a:latin typeface="Calisto MT" panose="02040603050505030304" pitchFamily="18" charset="0"/>
              </a:rPr>
              <a:t>, Kalyan et al. </a:t>
            </a:r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sto MT" panose="02040603050505030304" pitchFamily="18" charset="0"/>
              </a:rPr>
              <a:t>“Quantization, gate dielectric and channel length effect in double-gate tunnel field-effect transistor.” </a:t>
            </a:r>
            <a:r>
              <a:rPr lang="en-US" sz="1400" b="0" i="1" dirty="0">
                <a:effectLst/>
                <a:latin typeface="Calisto MT" panose="02040603050505030304" pitchFamily="18" charset="0"/>
              </a:rPr>
              <a:t>Results in Physics</a:t>
            </a:r>
            <a:r>
              <a:rPr lang="en-US" sz="1400" b="0" i="0" dirty="0">
                <a:effectLst/>
                <a:latin typeface="Calisto MT" panose="02040603050505030304" pitchFamily="18" charset="0"/>
              </a:rPr>
              <a:t> (2022): n. </a:t>
            </a:r>
            <a:r>
              <a:rPr lang="en-US" sz="1400" b="0" i="0" dirty="0" err="1">
                <a:effectLst/>
                <a:latin typeface="Calisto MT" panose="02040603050505030304" pitchFamily="18" charset="0"/>
              </a:rPr>
              <a:t>pag</a:t>
            </a:r>
            <a:r>
              <a:rPr lang="en-US" sz="1400" b="0" i="0" dirty="0">
                <a:solidFill>
                  <a:srgbClr val="2E414F"/>
                </a:solidFill>
                <a:effectLst/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sto MT" panose="02040603050505030304" pitchFamily="18" charset="0"/>
              </a:rPr>
              <a:t>Walia, </a:t>
            </a:r>
            <a:r>
              <a:rPr lang="en-US" sz="1400" b="0" i="0" dirty="0" err="1">
                <a:effectLst/>
                <a:latin typeface="Calisto MT" panose="02040603050505030304" pitchFamily="18" charset="0"/>
              </a:rPr>
              <a:t>Akshit</a:t>
            </a:r>
            <a:r>
              <a:rPr lang="en-US" sz="1400" b="0" i="0" dirty="0">
                <a:effectLst/>
                <a:latin typeface="Calisto MT" panose="02040603050505030304" pitchFamily="18" charset="0"/>
              </a:rPr>
              <a:t> et al. </a:t>
            </a:r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sto MT" panose="02040603050505030304" pitchFamily="18" charset="0"/>
              </a:rPr>
              <a:t>“Impact of Temperature on the Performance of Tunnel Field Effect Transistor.”</a:t>
            </a:r>
            <a:r>
              <a:rPr lang="en-US" sz="1400" b="0" i="0" dirty="0">
                <a:effectLst/>
                <a:latin typeface="Calisto MT" panose="02040603050505030304" pitchFamily="18" charset="0"/>
              </a:rPr>
              <a:t> (2021).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Dutta, Umesh &amp; Soni, M &amp;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Pattanaik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, Manisha. (2018).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“Design and Analysis of Tunnel FET for Low Power High Performance Applications.”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cs typeface="Calisto MT" panose="02040603050505030304" pitchFamily="18" charset="0"/>
              </a:rPr>
              <a:t>International Journal of Modern Education and Computer Science. 10. 10.5815/ijmecs.2018.01.07. 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/>
          <p:nvPr/>
        </p:nvSpPr>
        <p:spPr>
          <a:xfrm>
            <a:off x="2562394" y="12813"/>
            <a:ext cx="4019211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487" y="773814"/>
            <a:ext cx="86635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sto MT" panose="02040603050505030304" pitchFamily="18" charset="0"/>
                <a:cs typeface="Calisto MT" panose="02040603050505030304" pitchFamily="18" charset="0"/>
              </a:rPr>
              <a:t>PROBLEM STATEMENT:</a:t>
            </a:r>
            <a:endParaRPr lang="en-US" sz="1400" dirty="0"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TFETs are widely preferred due to their least SS, less leakage current (I OFF) and low threshold voltage.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The existing characteristic models from the literature on Tunnel Field-Effect Transistors (TFETs) have limited ranges of parameters like ON-state current, subthreshold swing (SS), and minimized power consumption for efficient low-power applications. Challenge lies in identifying the optimized TFET performance, overcoming existing design limitations, particularly in conventional and non-isolated heterojunction TFETs.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sto MT" panose="02040603050505030304" pitchFamily="18" charset="0"/>
                <a:cs typeface="Calisto MT" panose="02040603050505030304" pitchFamily="18" charset="0"/>
              </a:rPr>
              <a:t>EXISTING </a:t>
            </a:r>
            <a:r>
              <a:rPr lang="en-IN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sto MT" panose="02040603050505030304" pitchFamily="18" charset="0"/>
                <a:cs typeface="Calisto MT" panose="02040603050505030304" pitchFamily="18" charset="0"/>
              </a:rPr>
              <a:t>SCENARIO</a:t>
            </a:r>
            <a:r>
              <a:rPr lang="en-US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sto MT" panose="02040603050505030304" pitchFamily="18" charset="0"/>
                <a:cs typeface="Calisto MT" panose="0204060305050503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The existing solutions are represented by conventional </a:t>
            </a:r>
            <a:r>
              <a:rPr lang="en-US" sz="1400" dirty="0">
                <a:latin typeface="Calisto MT" panose="02040603050505030304" pitchFamily="18" charset="0"/>
                <a:ea typeface="Times New Roman" panose="02020603050405020304" pitchFamily="18" charset="0"/>
              </a:rPr>
              <a:t>transistors</a:t>
            </a:r>
            <a:r>
              <a:rPr lang="en-US" sz="1400" dirty="0"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 and TFETs without an isolated heterojunction. These solutions, while functional, demonstrate limitations in achieving optimal ON-state current and subthreshold swing (SS) necessary for efficient low-power applications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. These existing TFET designs fall short in meeting the desired performance criteria, prompting the need for innovative approaches to improve their electrical characteristics.</a:t>
            </a:r>
            <a:endParaRPr lang="en-IN" sz="1400" dirty="0">
              <a:effectLst/>
              <a:latin typeface="Calisto MT" panose="0204060305050503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43" y="790838"/>
            <a:ext cx="6572296" cy="407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19" y="690664"/>
            <a:ext cx="3238716" cy="3647872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613B-08DA-544E-BEB3-3D0E6E669318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661" y="603796"/>
            <a:ext cx="803821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6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sto MT" panose="02040603050505030304" pitchFamily="18" charset="0"/>
                <a:cs typeface="Calisto MT" panose="02040603050505030304" pitchFamily="18" charset="0"/>
              </a:rPr>
              <a:t>PROPOSED STUDY AND ANALYSIS METHOD:</a:t>
            </a:r>
            <a:endParaRPr lang="en-US" sz="16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The proposed study method is done by considering the design and simulation of Heterojunction Tunnel Field-Effect Transistors (TFETs) with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parameter such as  channel length, channel thickness, oxide thickness, doping level.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The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proposed study carried out on two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models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of TFET architectures taking into consideration and are Ultra-Thin Body (UTB) and Nanowire (NW) design methods.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  <a:sym typeface="+mn-ea"/>
              </a:rPr>
              <a:t>These methods offer a range of distinct advantages crucial for achieving superior TFET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  <a:sym typeface="+mn-ea"/>
              </a:rPr>
              <a:t>performance in low power applications.</a:t>
            </a:r>
            <a:endParaRPr lang="en-US" sz="1400" dirty="0">
              <a:latin typeface="Calisto MT" panose="02040603050505030304" pitchFamily="18" charset="0"/>
              <a:cs typeface="Calisto MT" panose="02040603050505030304" pitchFamily="18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Identifying the typical operating values by observing the characteristics of Tunnel Field Effect Transistors through the graphs of </a:t>
            </a:r>
            <a:r>
              <a:rPr lang="en-US" sz="1400" dirty="0">
                <a:latin typeface="Calisto MT" panose="02040603050505030304" pitchFamily="18" charset="0"/>
              </a:rPr>
              <a:t>I</a:t>
            </a:r>
            <a:r>
              <a:rPr lang="en-US" sz="1400" baseline="-25000" dirty="0">
                <a:latin typeface="Calisto MT" panose="02040603050505030304" pitchFamily="18" charset="0"/>
              </a:rPr>
              <a:t>ds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 v/s </a:t>
            </a:r>
            <a:r>
              <a:rPr lang="en-IN" sz="1400" kern="100" dirty="0" err="1" smtClean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400" kern="100" baseline="-25000" dirty="0" err="1" smtClean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and to observe the model that results with suitable for low power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D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esign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and develop TFET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based inverter cell </a:t>
            </a:r>
            <a:r>
              <a:rPr lang="en-US" sz="1400" dirty="0">
                <a:latin typeface="Calisto MT" panose="02040603050505030304" pitchFamily="18" charset="0"/>
                <a:cs typeface="Calisto MT" panose="02040603050505030304" pitchFamily="18" charset="0"/>
              </a:rPr>
              <a:t>using observed operating </a:t>
            </a:r>
            <a:r>
              <a:rPr lang="en-US" sz="1400" dirty="0" smtClean="0">
                <a:latin typeface="Calisto MT" panose="02040603050505030304" pitchFamily="18" charset="0"/>
                <a:cs typeface="Calisto MT" panose="02040603050505030304" pitchFamily="18" charset="0"/>
              </a:rPr>
              <a:t>value. </a:t>
            </a:r>
            <a:endParaRPr lang="en-US" sz="1400" dirty="0">
              <a:latin typeface="Calisto MT" panose="02040603050505030304" pitchFamily="18" charset="0"/>
              <a:cs typeface="Calisto MT" panose="0204060305050503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sto MT" panose="02040603050505030304" pitchFamily="18" charset="0"/>
                <a:cs typeface="Calisto MT" panose="02040603050505030304" pitchFamily="18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613B-08DA-544E-BEB3-3D0E6E669318}" type="slidenum">
              <a:rPr lang="en-US" altLang="en-US" smtClean="0"/>
              <a:t>4</a:t>
            </a:fld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64235" y="125095"/>
            <a:ext cx="8035925" cy="643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Characteristics of UTB TFET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158356"/>
              </p:ext>
            </p:extLst>
          </p:nvPr>
        </p:nvGraphicFramePr>
        <p:xfrm>
          <a:off x="152400" y="1047905"/>
          <a:ext cx="4094922" cy="2517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547246"/>
              </p:ext>
            </p:extLst>
          </p:nvPr>
        </p:nvGraphicFramePr>
        <p:xfrm>
          <a:off x="4882197" y="2353637"/>
          <a:ext cx="3935895" cy="255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613B-08DA-544E-BEB3-3D0E6E669318}" type="slidenum">
              <a:rPr lang="en-US" altLang="en-US" smtClean="0"/>
              <a:t>5</a:t>
            </a:fld>
            <a:endParaRPr lang="en-US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6775"/>
              </p:ext>
            </p:extLst>
          </p:nvPr>
        </p:nvGraphicFramePr>
        <p:xfrm>
          <a:off x="119270" y="146603"/>
          <a:ext cx="3969026" cy="254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90584"/>
              </p:ext>
            </p:extLst>
          </p:nvPr>
        </p:nvGraphicFramePr>
        <p:xfrm>
          <a:off x="4598504" y="1998180"/>
          <a:ext cx="4240695" cy="2659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41" y="145501"/>
            <a:ext cx="7886700" cy="994172"/>
          </a:xfrm>
        </p:spPr>
        <p:txBody>
          <a:bodyPr/>
          <a:lstStyle/>
          <a:p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Parameters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974894"/>
              </p:ext>
            </p:extLst>
          </p:nvPr>
        </p:nvGraphicFramePr>
        <p:xfrm>
          <a:off x="1523171" y="1268016"/>
          <a:ext cx="5257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Parameters</a:t>
                      </a:r>
                      <a:endParaRPr lang="en-IN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Values</a:t>
                      </a:r>
                      <a:endParaRPr lang="en-IN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Channel length(nm)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40</a:t>
                      </a:r>
                      <a:endParaRPr lang="en-IN" dirty="0"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Channel thickness(nm)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dirty="0">
                          <a:latin typeface="Calisto MT" panose="0204060305050503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Oxide thickness(nm)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Source doping(cm^-3)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1e20</a:t>
                      </a:r>
                      <a:endParaRPr lang="en-IN" dirty="0"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Calisto MT" panose="02040603050505030304" pitchFamily="18" charset="0"/>
                        </a:rPr>
                        <a:t>Drain doping 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5e10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Channel doping (cm^-3)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>
                          <a:latin typeface="Calisto MT" panose="02040603050505030304" pitchFamily="18" charset="0"/>
                        </a:rPr>
                        <a:t>1e15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effectLst/>
                          <a:latin typeface="Calisto MT" panose="02040603050505030304" pitchFamily="18" charset="0"/>
                          <a:ea typeface="+mn-ea"/>
                        </a:rPr>
                        <a:t>Work</a:t>
                      </a:r>
                      <a:r>
                        <a:rPr lang="en-US" sz="1400" baseline="0" dirty="0" smtClean="0">
                          <a:effectLst/>
                          <a:latin typeface="Calisto MT" panose="02040603050505030304" pitchFamily="18" charset="0"/>
                          <a:ea typeface="+mn-ea"/>
                        </a:rPr>
                        <a:t> Function</a:t>
                      </a:r>
                      <a:endParaRPr lang="en-US" sz="14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4.45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</a:t>
            </a:r>
            <a:r>
              <a:rPr lang="en-IN" b="1" dirty="0" smtClean="0"/>
              <a:t>tructure Of UTBTFET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7987" r="579" b="9307"/>
          <a:stretch>
            <a:fillRect/>
          </a:stretch>
        </p:blipFill>
        <p:spPr>
          <a:xfrm>
            <a:off x="612000" y="1151685"/>
            <a:ext cx="7920000" cy="37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Ids VS </a:t>
            </a:r>
            <a:r>
              <a:rPr lang="en-IN" b="1" dirty="0" err="1" smtClean="0"/>
              <a:t>Vgs</a:t>
            </a:r>
            <a:r>
              <a:rPr lang="en-IN" b="1" dirty="0" smtClean="0"/>
              <a:t> graph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7742"/>
          <a:stretch>
            <a:fillRect/>
          </a:stretch>
        </p:blipFill>
        <p:spPr>
          <a:xfrm>
            <a:off x="989679" y="1268015"/>
            <a:ext cx="7117717" cy="3350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Device Performance Parameters </a:t>
            </a:r>
            <a:r>
              <a:rPr lang="en-IN" dirty="0"/>
              <a:t>	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97276" y="1502535"/>
          <a:ext cx="5257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3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UTB </a:t>
                      </a:r>
                      <a:r>
                        <a:rPr lang="en-IN" sz="13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Tunnel FET device </a:t>
                      </a:r>
                      <a:r>
                        <a:rPr lang="en-IN" sz="135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latin typeface="+mj-lt"/>
                        </a:rPr>
                        <a:t>Threshold voltage(</a:t>
                      </a:r>
                      <a:r>
                        <a:rPr lang="en-IN" sz="1300" dirty="0" err="1" smtClean="0">
                          <a:latin typeface="+mj-lt"/>
                        </a:rPr>
                        <a:t>Vt</a:t>
                      </a:r>
                      <a:r>
                        <a:rPr lang="en-IN" sz="1300" dirty="0" smtClean="0">
                          <a:latin typeface="+mj-lt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0.709V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 threshold swing (SS)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62 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mV/</a:t>
                      </a:r>
                      <a:r>
                        <a:rPr lang="en-I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Max Ids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2.53e-13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573</Words>
  <Application>Microsoft Office PowerPoint</Application>
  <PresentationFormat>On-screen Show (16:9)</PresentationFormat>
  <Paragraphs>137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Parameters</vt:lpstr>
      <vt:lpstr>Structure Of UTBTFET</vt:lpstr>
      <vt:lpstr>Ids VS Vgs graph</vt:lpstr>
      <vt:lpstr>Device Performance Parameters  </vt:lpstr>
      <vt:lpstr>PowerPoint Presentation</vt:lpstr>
      <vt:lpstr>PowerPoint Presentation</vt:lpstr>
      <vt:lpstr>Device Parameters</vt:lpstr>
      <vt:lpstr>Structure Of NWTFET</vt:lpstr>
      <vt:lpstr>Ids VS Vgs graph</vt:lpstr>
      <vt:lpstr>Device Performance Parameters</vt:lpstr>
      <vt:lpstr>Energy Band graph</vt:lpstr>
      <vt:lpstr>Inverter Circuit</vt:lpstr>
      <vt:lpstr>Inverter Output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Sateesh K</cp:lastModifiedBy>
  <cp:revision>6030</cp:revision>
  <dcterms:created xsi:type="dcterms:W3CDTF">2014-11-12T21:47:00Z</dcterms:created>
  <dcterms:modified xsi:type="dcterms:W3CDTF">2024-04-25T06:03:59Z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D2DB98D29B614CD98FB6E808F54828B1_13</vt:lpwstr>
  </property>
  <property fmtid="{D5CDD505-2E9C-101B-9397-08002B2CF9AE}" pid="3" name="KSOProductBuildVer">
    <vt:lpwstr>1033-12.2.0.13489</vt:lpwstr>
  </property>
</Properties>
</file>