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9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101" y="134"/>
      </p:cViewPr>
      <p:guideLst>
        <p:guide orient="horz" pos="2902"/>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ECCBEF5-7CCD-4782-96A3-723060E58095}" type="datetimeFigureOut">
              <a:rPr lang="en-IN" smtClean="0"/>
              <a:t>01-05-2024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9AF915-8C5C-4948-A538-17C4681056A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AF915-8C5C-4948-A538-17C4681056A9}"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716" y="6251446"/>
            <a:ext cx="12178665" cy="585470"/>
          </a:xfrm>
          <a:custGeom>
            <a:avLst/>
            <a:gdLst/>
            <a:ahLst/>
            <a:cxnLst/>
            <a:rect l="l" t="t" r="r" b="b"/>
            <a:pathLst>
              <a:path w="12178665" h="585470">
                <a:moveTo>
                  <a:pt x="0" y="585216"/>
                </a:moveTo>
                <a:lnTo>
                  <a:pt x="12178283" y="585216"/>
                </a:lnTo>
                <a:lnTo>
                  <a:pt x="12178284" y="0"/>
                </a:lnTo>
                <a:lnTo>
                  <a:pt x="0" y="0"/>
                </a:lnTo>
                <a:lnTo>
                  <a:pt x="0" y="585216"/>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91" y="6289119"/>
            <a:ext cx="12101920" cy="517525"/>
          </a:xfrm>
          <a:prstGeom prst="rect">
            <a:avLst/>
          </a:prstGeom>
        </p:spPr>
        <p:txBody>
          <a:bodyPr vert="horz" wrap="square" lIns="0" tIns="10795" rIns="0" bIns="0" rtlCol="0">
            <a:spAutoFit/>
          </a:bodyPr>
          <a:lstStyle/>
          <a:p>
            <a:pPr marL="12700" marR="5080" indent="190500" algn="ctr">
              <a:lnSpc>
                <a:spcPct val="101000"/>
              </a:lnSpc>
              <a:spcBef>
                <a:spcPts val="85"/>
              </a:spcBef>
              <a:tabLst>
                <a:tab pos="3509645" algn="l"/>
              </a:tabLst>
            </a:pPr>
            <a:r>
              <a:rPr lang="en-IN" sz="1600" b="1" dirty="0">
                <a:solidFill>
                  <a:srgbClr val="FFFFFF"/>
                </a:solidFill>
                <a:latin typeface="Calibri" panose="020F0502020204030204"/>
                <a:cs typeface="Calibri" panose="020F0502020204030204"/>
              </a:rPr>
              <a:t>                      </a:t>
            </a:r>
            <a:r>
              <a:rPr lang="en-US" sz="1600" b="1" dirty="0">
                <a:solidFill>
                  <a:srgbClr val="FFFFFF"/>
                </a:solidFill>
                <a:latin typeface="Calibri" panose="020F0502020204030204"/>
                <a:cs typeface="Calibri" panose="020F0502020204030204"/>
              </a:rPr>
              <a:t>Inventors</a:t>
            </a:r>
            <a:r>
              <a:rPr sz="1600" b="1" dirty="0">
                <a:solidFill>
                  <a:srgbClr val="FFFFFF"/>
                </a:solidFill>
                <a:latin typeface="Calibri" panose="020F0502020204030204"/>
                <a:cs typeface="Calibri" panose="020F0502020204030204"/>
              </a:rPr>
              <a:t>:</a:t>
            </a:r>
            <a:r>
              <a:rPr sz="1600" b="1" spc="-40" dirty="0">
                <a:solidFill>
                  <a:srgbClr val="FFFFFF"/>
                </a:solidFill>
                <a:latin typeface="Calibri" panose="020F0502020204030204"/>
                <a:cs typeface="Calibri" panose="020F0502020204030204"/>
              </a:rPr>
              <a:t> </a:t>
            </a:r>
            <a:r>
              <a:rPr lang="en-US" altLang="" sz="1600" b="1" spc="-40" dirty="0">
                <a:solidFill>
                  <a:srgbClr val="FFFFFF"/>
                </a:solidFill>
                <a:latin typeface="Calibri" panose="020F0502020204030204"/>
                <a:cs typeface="Calibri" panose="020F0502020204030204"/>
              </a:rPr>
              <a:t>Ms. T. Praveenya</a:t>
            </a:r>
            <a:r>
              <a:rPr lang="en-IN" sz="1600" b="1" spc="-30" dirty="0">
                <a:solidFill>
                  <a:srgbClr val="FFFFFF"/>
                </a:solidFill>
                <a:latin typeface="Calibri" panose="020F0502020204030204"/>
                <a:cs typeface="Calibri" panose="020F0502020204030204"/>
              </a:rPr>
              <a:t> |Ms. </a:t>
            </a:r>
            <a:r>
              <a:rPr lang="en-US" altLang="en-IN" sz="1600" b="1" spc="-30" dirty="0">
                <a:solidFill>
                  <a:srgbClr val="FFFFFF"/>
                </a:solidFill>
                <a:latin typeface="Calibri" panose="020F0502020204030204"/>
                <a:cs typeface="Calibri" panose="020F0502020204030204"/>
              </a:rPr>
              <a:t>B. Akshaya</a:t>
            </a:r>
            <a:r>
              <a:rPr lang="en-IN" sz="1600" b="1" dirty="0">
                <a:solidFill>
                  <a:srgbClr val="FFFFFF"/>
                </a:solidFill>
                <a:latin typeface="Calibri" panose="020F0502020204030204"/>
                <a:cs typeface="Calibri" panose="020F0502020204030204"/>
              </a:rPr>
              <a:t> |Ms.</a:t>
            </a:r>
            <a:r>
              <a:rPr sz="1600" b="1" dirty="0">
                <a:solidFill>
                  <a:srgbClr val="FFFFFF"/>
                </a:solidFill>
                <a:latin typeface="Calibri" panose="020F0502020204030204"/>
                <a:cs typeface="Calibri" panose="020F0502020204030204"/>
              </a:rPr>
              <a:t> </a:t>
            </a:r>
            <a:r>
              <a:rPr lang="en-US" altLang="" sz="1600" b="1" dirty="0">
                <a:solidFill>
                  <a:srgbClr val="FFFFFF"/>
                </a:solidFill>
                <a:latin typeface="Calibri" panose="020F0502020204030204"/>
                <a:cs typeface="Calibri" panose="020F0502020204030204"/>
              </a:rPr>
              <a:t>V. Leena</a:t>
            </a:r>
            <a:r>
              <a:rPr sz="1600" b="1" dirty="0">
                <a:solidFill>
                  <a:srgbClr val="FFFFFF"/>
                </a:solidFill>
                <a:latin typeface="Calibri" panose="020F0502020204030204"/>
                <a:cs typeface="Calibri" panose="020F0502020204030204"/>
              </a:rPr>
              <a:t>|</a:t>
            </a:r>
            <a:r>
              <a:rPr lang="en-US" sz="1600" b="1" dirty="0">
                <a:solidFill>
                  <a:srgbClr val="FFFFFF"/>
                </a:solidFill>
                <a:latin typeface="Calibri" panose="020F0502020204030204"/>
                <a:cs typeface="Calibri" panose="020F0502020204030204"/>
              </a:rPr>
              <a:t>Ms.</a:t>
            </a:r>
            <a:r>
              <a:rPr sz="1600" b="1" spc="-25" dirty="0">
                <a:solidFill>
                  <a:srgbClr val="FFFFFF"/>
                </a:solidFill>
                <a:latin typeface="Calibri" panose="020F0502020204030204"/>
                <a:cs typeface="Calibri" panose="020F0502020204030204"/>
              </a:rPr>
              <a:t> </a:t>
            </a:r>
            <a:r>
              <a:rPr lang="en-IN" sz="1600" b="1" spc="-25" dirty="0">
                <a:solidFill>
                  <a:srgbClr val="FFFFFF"/>
                </a:solidFill>
                <a:latin typeface="Calibri" panose="020F0502020204030204"/>
                <a:cs typeface="Calibri" panose="020F0502020204030204"/>
              </a:rPr>
              <a:t>K</a:t>
            </a:r>
            <a:r>
              <a:rPr lang="en-US" altLang="en-IN" sz="1600" b="1" spc="-25" dirty="0">
                <a:solidFill>
                  <a:srgbClr val="FFFFFF"/>
                </a:solidFill>
                <a:latin typeface="Calibri" panose="020F0502020204030204"/>
                <a:cs typeface="Calibri" panose="020F0502020204030204"/>
              </a:rPr>
              <a:t>. Sneha Bhuvaneshwari</a:t>
            </a:r>
            <a:r>
              <a:rPr sz="1600" b="1" spc="-20" dirty="0">
                <a:solidFill>
                  <a:srgbClr val="FFFFFF"/>
                </a:solidFill>
                <a:latin typeface="Calibri" panose="020F0502020204030204"/>
                <a:cs typeface="Calibri" panose="020F0502020204030204"/>
              </a:rPr>
              <a:t> </a:t>
            </a:r>
            <a:endParaRPr lang="en-US" sz="1600" b="1" spc="-20" dirty="0">
              <a:solidFill>
                <a:srgbClr val="FFFFFF"/>
              </a:solidFill>
              <a:latin typeface="Calibri" panose="020F0502020204030204"/>
              <a:cs typeface="Calibri" panose="020F0502020204030204"/>
            </a:endParaRPr>
          </a:p>
          <a:p>
            <a:pPr marL="12700" marR="5080" indent="190500" algn="ctr">
              <a:lnSpc>
                <a:spcPct val="101000"/>
              </a:lnSpc>
              <a:spcBef>
                <a:spcPts val="85"/>
              </a:spcBef>
              <a:tabLst>
                <a:tab pos="3509645" algn="l"/>
              </a:tabLst>
            </a:pPr>
            <a:r>
              <a:rPr lang="en-US" sz="1600" b="1" spc="-20" dirty="0">
                <a:solidFill>
                  <a:srgbClr val="FFFFFF"/>
                </a:solidFill>
                <a:latin typeface="Calibri" panose="020F0502020204030204"/>
                <a:cs typeface="Calibri" panose="020F0502020204030204"/>
              </a:rPr>
              <a:t>                     Faculty </a:t>
            </a:r>
            <a:r>
              <a:rPr lang="en-US" sz="1600" b="1" dirty="0">
                <a:solidFill>
                  <a:srgbClr val="FFFFFF"/>
                </a:solidFill>
                <a:latin typeface="Calibri" panose="020F0502020204030204"/>
                <a:cs typeface="Calibri" panose="020F0502020204030204"/>
              </a:rPr>
              <a:t>Mentor</a:t>
            </a:r>
            <a:r>
              <a:rPr lang="en-US" sz="1600" b="1" spc="-15" dirty="0">
                <a:solidFill>
                  <a:srgbClr val="FFFFFF"/>
                </a:solidFill>
                <a:latin typeface="Calibri" panose="020F0502020204030204"/>
                <a:cs typeface="Calibri" panose="020F0502020204030204"/>
              </a:rPr>
              <a:t> </a:t>
            </a:r>
            <a:r>
              <a:rPr lang="en-US" sz="1600" b="1" dirty="0">
                <a:solidFill>
                  <a:srgbClr val="FFFFFF"/>
                </a:solidFill>
                <a:latin typeface="Calibri" panose="020F0502020204030204"/>
                <a:cs typeface="Calibri" panose="020F0502020204030204"/>
              </a:rPr>
              <a:t>:</a:t>
            </a:r>
            <a:r>
              <a:rPr lang="en-US" sz="1600" b="1" spc="-35" dirty="0">
                <a:solidFill>
                  <a:srgbClr val="FFFFFF"/>
                </a:solidFill>
                <a:latin typeface="Calibri" panose="020F0502020204030204"/>
                <a:cs typeface="Calibri" panose="020F0502020204030204"/>
              </a:rPr>
              <a:t> </a:t>
            </a:r>
            <a:r>
              <a:rPr lang="en-US" sz="1600" b="1" spc="-10" dirty="0">
                <a:solidFill>
                  <a:srgbClr val="FFFFFF"/>
                </a:solidFill>
                <a:latin typeface="Calibri" panose="020F0502020204030204"/>
                <a:cs typeface="Calibri" panose="020F0502020204030204"/>
              </a:rPr>
              <a:t>Dr. M. Parvathi     Email Id: Parvathi.m@bvrithyderabad.edu.in </a:t>
            </a:r>
          </a:p>
        </p:txBody>
      </p:sp>
      <p:grpSp>
        <p:nvGrpSpPr>
          <p:cNvPr id="3" name="object 3"/>
          <p:cNvGrpSpPr/>
          <p:nvPr/>
        </p:nvGrpSpPr>
        <p:grpSpPr>
          <a:xfrm>
            <a:off x="1300801" y="1099594"/>
            <a:ext cx="9368030" cy="348206"/>
            <a:chOff x="1399032" y="1240847"/>
            <a:chExt cx="9250680" cy="582111"/>
          </a:xfrm>
        </p:grpSpPr>
        <p:sp>
          <p:nvSpPr>
            <p:cNvPr id="4" name="object 4"/>
            <p:cNvSpPr/>
            <p:nvPr/>
          </p:nvSpPr>
          <p:spPr>
            <a:xfrm>
              <a:off x="1399032" y="1275588"/>
              <a:ext cx="9250680" cy="547370"/>
            </a:xfrm>
            <a:custGeom>
              <a:avLst/>
              <a:gdLst/>
              <a:ahLst/>
              <a:cxnLst/>
              <a:rect l="l" t="t" r="r" b="b"/>
              <a:pathLst>
                <a:path w="9250680" h="547369">
                  <a:moveTo>
                    <a:pt x="9159494" y="0"/>
                  </a:moveTo>
                  <a:lnTo>
                    <a:pt x="91186" y="0"/>
                  </a:lnTo>
                  <a:lnTo>
                    <a:pt x="55667" y="7157"/>
                  </a:lnTo>
                  <a:lnTo>
                    <a:pt x="26685" y="26685"/>
                  </a:lnTo>
                  <a:lnTo>
                    <a:pt x="7157" y="55667"/>
                  </a:lnTo>
                  <a:lnTo>
                    <a:pt x="0" y="91186"/>
                  </a:lnTo>
                  <a:lnTo>
                    <a:pt x="0" y="455929"/>
                  </a:lnTo>
                  <a:lnTo>
                    <a:pt x="7157" y="491448"/>
                  </a:lnTo>
                  <a:lnTo>
                    <a:pt x="26685" y="520430"/>
                  </a:lnTo>
                  <a:lnTo>
                    <a:pt x="55667" y="539958"/>
                  </a:lnTo>
                  <a:lnTo>
                    <a:pt x="91186" y="547115"/>
                  </a:lnTo>
                  <a:lnTo>
                    <a:pt x="9159494" y="547115"/>
                  </a:lnTo>
                  <a:lnTo>
                    <a:pt x="9195012" y="539958"/>
                  </a:lnTo>
                  <a:lnTo>
                    <a:pt x="9223994" y="520430"/>
                  </a:lnTo>
                  <a:lnTo>
                    <a:pt x="9243522" y="491448"/>
                  </a:lnTo>
                  <a:lnTo>
                    <a:pt x="9250680" y="455929"/>
                  </a:lnTo>
                  <a:lnTo>
                    <a:pt x="9250680" y="91186"/>
                  </a:lnTo>
                  <a:lnTo>
                    <a:pt x="9243522" y="55667"/>
                  </a:lnTo>
                  <a:lnTo>
                    <a:pt x="9223994" y="26685"/>
                  </a:lnTo>
                  <a:lnTo>
                    <a:pt x="9195012" y="7157"/>
                  </a:lnTo>
                  <a:lnTo>
                    <a:pt x="9159494" y="0"/>
                  </a:lnTo>
                  <a:close/>
                </a:path>
              </a:pathLst>
            </a:custGeom>
            <a:solidFill>
              <a:srgbClr val="2E5395"/>
            </a:solidFill>
          </p:spPr>
          <p:txBody>
            <a:bodyPr wrap="square" lIns="0" tIns="0" rIns="0" bIns="0" rtlCol="0"/>
            <a:lstStyle/>
            <a:p>
              <a:endParaRPr dirty="0"/>
            </a:p>
          </p:txBody>
        </p:sp>
        <p:sp>
          <p:nvSpPr>
            <p:cNvPr id="5" name="object 5"/>
            <p:cNvSpPr/>
            <p:nvPr/>
          </p:nvSpPr>
          <p:spPr>
            <a:xfrm>
              <a:off x="1399032" y="1240847"/>
              <a:ext cx="9250680" cy="547369"/>
            </a:xfrm>
            <a:custGeom>
              <a:avLst/>
              <a:gdLst/>
              <a:ahLst/>
              <a:cxnLst/>
              <a:rect l="l" t="t" r="r" b="b"/>
              <a:pathLst>
                <a:path w="9250680" h="547369">
                  <a:moveTo>
                    <a:pt x="0" y="91186"/>
                  </a:moveTo>
                  <a:lnTo>
                    <a:pt x="7157" y="55667"/>
                  </a:lnTo>
                  <a:lnTo>
                    <a:pt x="26685" y="26685"/>
                  </a:lnTo>
                  <a:lnTo>
                    <a:pt x="55667" y="7157"/>
                  </a:lnTo>
                  <a:lnTo>
                    <a:pt x="91186" y="0"/>
                  </a:lnTo>
                  <a:lnTo>
                    <a:pt x="9159494" y="0"/>
                  </a:lnTo>
                  <a:lnTo>
                    <a:pt x="9195012" y="7157"/>
                  </a:lnTo>
                  <a:lnTo>
                    <a:pt x="9223994" y="26685"/>
                  </a:lnTo>
                  <a:lnTo>
                    <a:pt x="9243522" y="55667"/>
                  </a:lnTo>
                  <a:lnTo>
                    <a:pt x="9250680" y="91186"/>
                  </a:lnTo>
                  <a:lnTo>
                    <a:pt x="9250680" y="455929"/>
                  </a:lnTo>
                  <a:lnTo>
                    <a:pt x="9243522" y="491448"/>
                  </a:lnTo>
                  <a:lnTo>
                    <a:pt x="9223994" y="520430"/>
                  </a:lnTo>
                  <a:lnTo>
                    <a:pt x="9195012" y="539958"/>
                  </a:lnTo>
                  <a:lnTo>
                    <a:pt x="9159494" y="547115"/>
                  </a:lnTo>
                  <a:lnTo>
                    <a:pt x="91186" y="547115"/>
                  </a:lnTo>
                  <a:lnTo>
                    <a:pt x="55667" y="539958"/>
                  </a:lnTo>
                  <a:lnTo>
                    <a:pt x="26685" y="520430"/>
                  </a:lnTo>
                  <a:lnTo>
                    <a:pt x="7157" y="491448"/>
                  </a:lnTo>
                  <a:lnTo>
                    <a:pt x="0" y="455929"/>
                  </a:lnTo>
                  <a:lnTo>
                    <a:pt x="0" y="91186"/>
                  </a:lnTo>
                  <a:close/>
                </a:path>
              </a:pathLst>
            </a:custGeom>
          </p:spPr>
          <p:style>
            <a:lnRef idx="0">
              <a:srgbClr val="FFFFFF"/>
            </a:lnRef>
            <a:fillRef idx="3">
              <a:schemeClr val="accent2"/>
            </a:fillRef>
            <a:effectRef idx="0">
              <a:srgbClr val="FFFFFF"/>
            </a:effectRef>
            <a:fontRef idx="minor">
              <a:schemeClr val="lt1"/>
            </a:fontRef>
          </p:style>
          <p:txBody>
            <a:bodyPr wrap="square" lIns="0" tIns="0" rIns="0" bIns="0" rtlCol="0"/>
            <a:lstStyle/>
            <a:p>
              <a:endParaRPr/>
            </a:p>
          </p:txBody>
        </p:sp>
      </p:grpSp>
      <p:sp>
        <p:nvSpPr>
          <p:cNvPr id="6" name="object 6"/>
          <p:cNvSpPr txBox="1"/>
          <p:nvPr/>
        </p:nvSpPr>
        <p:spPr>
          <a:xfrm>
            <a:off x="1504950" y="450215"/>
            <a:ext cx="8944610" cy="604520"/>
          </a:xfrm>
          <a:prstGeom prst="rect">
            <a:avLst/>
          </a:prstGeom>
        </p:spPr>
        <p:style>
          <a:lnRef idx="0">
            <a:srgbClr val="FFFFFF"/>
          </a:lnRef>
          <a:fillRef idx="2">
            <a:schemeClr val="accent2"/>
          </a:fillRef>
          <a:effectRef idx="0">
            <a:srgbClr val="FFFFFF"/>
          </a:effectRef>
          <a:fontRef idx="minor">
            <a:schemeClr val="lt1"/>
          </a:fontRef>
        </p:style>
        <p:txBody>
          <a:bodyPr vert="horz" wrap="square" lIns="0" tIns="80645" rIns="0" bIns="0" rtlCol="0">
            <a:noAutofit/>
          </a:bodyPr>
          <a:lstStyle/>
          <a:p>
            <a:pPr marL="657225" algn="ctr">
              <a:lnSpc>
                <a:spcPct val="100000"/>
              </a:lnSpc>
              <a:spcBef>
                <a:spcPts val="635"/>
              </a:spcBef>
            </a:pPr>
            <a:endParaRPr sz="3200" dirty="0">
              <a:latin typeface="Trebuchet MS" panose="020B0603020202020204"/>
              <a:cs typeface="Trebuchet MS" panose="020B0603020202020204"/>
            </a:endParaRPr>
          </a:p>
          <a:p>
            <a:pPr algn="ctr">
              <a:lnSpc>
                <a:spcPct val="100000"/>
              </a:lnSpc>
              <a:spcBef>
                <a:spcPts val="400"/>
              </a:spcBef>
            </a:pPr>
            <a:r>
              <a:rPr sz="1350" dirty="0">
                <a:solidFill>
                  <a:schemeClr val="bg1"/>
                </a:solidFill>
                <a:latin typeface="Calibri" panose="020F0502020204030204"/>
                <a:cs typeface="Calibri" panose="020F0502020204030204"/>
                <a:sym typeface="+mn-ea"/>
              </a:rPr>
              <a:t>CHARACTERISTIC ANALYSIS OF UTB AND NW MODELS OF TUNNEL FIELD EFFECT TRANSISTOR(TFET) FOR LOW POWER APPLICATIONS</a:t>
            </a:r>
          </a:p>
        </p:txBody>
      </p:sp>
      <p:sp>
        <p:nvSpPr>
          <p:cNvPr id="7" name="object 7"/>
          <p:cNvSpPr txBox="1"/>
          <p:nvPr/>
        </p:nvSpPr>
        <p:spPr>
          <a:xfrm>
            <a:off x="81915" y="1447800"/>
            <a:ext cx="4261482" cy="1987123"/>
          </a:xfrm>
          <a:prstGeom prst="rect">
            <a:avLst/>
          </a:prstGeom>
          <a:solidFill>
            <a:srgbClr val="ECECEC"/>
          </a:solidFill>
        </p:spPr>
        <p:txBody>
          <a:bodyPr vert="horz" wrap="square" lIns="0" tIns="32384" rIns="0" bIns="0" rtlCol="0">
            <a:noAutofit/>
          </a:bodyPr>
          <a:lstStyle/>
          <a:p>
            <a:pPr marL="90805" algn="just">
              <a:lnSpc>
                <a:spcPct val="100000"/>
              </a:lnSpc>
              <a:spcBef>
                <a:spcPts val="255"/>
              </a:spcBef>
            </a:pPr>
            <a:r>
              <a:rPr sz="1350" b="1" spc="-10" dirty="0" smtClean="0">
                <a:latin typeface="Calibri" panose="020F0502020204030204"/>
                <a:cs typeface="Calibri" panose="020F0502020204030204"/>
              </a:rPr>
              <a:t>ABSTRACT</a:t>
            </a:r>
            <a:endParaRPr sz="1350" dirty="0" smtClean="0">
              <a:latin typeface="Calibri" panose="020F0502020204030204"/>
              <a:cs typeface="Calibri" panose="020F0502020204030204"/>
            </a:endParaRPr>
          </a:p>
          <a:p>
            <a:pPr marL="90170" marR="83185" algn="just">
              <a:lnSpc>
                <a:spcPct val="100000"/>
              </a:lnSpc>
            </a:pPr>
            <a:r>
              <a:rPr lang="en-US" sz="1250" dirty="0">
                <a:latin typeface="Calibri" panose="020F0502020204030204"/>
                <a:cs typeface="Calibri" panose="020F0502020204030204"/>
              </a:rPr>
              <a:t>TFETs, offering distinct quantum tunneling-based switching, show promise for low-power electronics due to minimal subthreshold swing and leakage current. Yet, existing models lack comprehensive parameter ranges. Our study proposes innovative Heterojunction TFET designs, aiming to optimize performance for efficient low-power applications. Analysis and simulation target key parameters like channel length, channel thickness ,oxide thickness and doping impact to enhance TFET efficiency and suitability</a:t>
            </a:r>
            <a:r>
              <a:rPr lang="en-US" sz="1250" dirty="0" smtClean="0">
                <a:latin typeface="Calibri" panose="020F0502020204030204"/>
                <a:cs typeface="Calibri" panose="020F0502020204030204"/>
              </a:rPr>
              <a:t>.</a:t>
            </a:r>
            <a:endParaRPr lang="en-US" sz="1250" dirty="0">
              <a:latin typeface="Calibri" panose="020F0502020204030204"/>
              <a:cs typeface="Calibri" panose="020F0502020204030204"/>
            </a:endParaRPr>
          </a:p>
        </p:txBody>
      </p:sp>
      <p:sp>
        <p:nvSpPr>
          <p:cNvPr id="8" name="object 8"/>
          <p:cNvSpPr txBox="1"/>
          <p:nvPr/>
        </p:nvSpPr>
        <p:spPr>
          <a:xfrm>
            <a:off x="77787" y="4597306"/>
            <a:ext cx="4255767" cy="1578872"/>
          </a:xfrm>
          <a:prstGeom prst="rect">
            <a:avLst/>
          </a:prstGeom>
          <a:solidFill>
            <a:srgbClr val="E7E6E6"/>
          </a:solidFill>
        </p:spPr>
        <p:txBody>
          <a:bodyPr vert="horz" wrap="square" lIns="0" tIns="34290" rIns="0" bIns="0" rtlCol="0">
            <a:noAutofit/>
          </a:bodyPr>
          <a:lstStyle/>
          <a:p>
            <a:pPr marL="90805">
              <a:lnSpc>
                <a:spcPct val="100000"/>
              </a:lnSpc>
              <a:spcBef>
                <a:spcPts val="270"/>
              </a:spcBef>
            </a:pPr>
            <a:r>
              <a:rPr sz="1350" b="1" spc="-10" dirty="0">
                <a:latin typeface="Calibri" panose="020F0502020204030204"/>
                <a:cs typeface="Calibri" panose="020F0502020204030204"/>
              </a:rPr>
              <a:t>METHODOLOGY</a:t>
            </a:r>
            <a:endParaRPr lang="en-IN" sz="1350" b="1" spc="-10" dirty="0">
              <a:latin typeface="Calibri" panose="020F0502020204030204"/>
              <a:cs typeface="Calibri" panose="020F0502020204030204"/>
            </a:endParaRPr>
          </a:p>
          <a:p>
            <a:pPr marL="90805" marR="83820" algn="just">
              <a:lnSpc>
                <a:spcPct val="100000"/>
              </a:lnSpc>
            </a:pPr>
            <a:r>
              <a:rPr lang="en-US" sz="1250" dirty="0">
                <a:latin typeface="Calibri" panose="020F0502020204030204"/>
                <a:cs typeface="Calibri" panose="020F0502020204030204"/>
              </a:rPr>
              <a:t>In the methodology, we commenced by designing and simulating Heterojunction TFETs, exploring UTB and NW architectures. Through comprehensive analysis, we scrutinized critical parameters like channel length, thickness, oxide thickness, and doping impact. This approach facilitated the optimization of TFET performance for efficient low-power applications.</a:t>
            </a:r>
          </a:p>
        </p:txBody>
      </p:sp>
      <p:sp>
        <p:nvSpPr>
          <p:cNvPr id="9" name="object 9"/>
          <p:cNvSpPr txBox="1"/>
          <p:nvPr/>
        </p:nvSpPr>
        <p:spPr>
          <a:xfrm>
            <a:off x="67945" y="3483051"/>
            <a:ext cx="4275452" cy="1045158"/>
          </a:xfrm>
          <a:prstGeom prst="rect">
            <a:avLst/>
          </a:prstGeom>
          <a:solidFill>
            <a:srgbClr val="E7E6E6"/>
          </a:solidFill>
        </p:spPr>
        <p:txBody>
          <a:bodyPr vert="horz" wrap="square" lIns="0" tIns="33020" rIns="0" bIns="0" rtlCol="0">
            <a:spAutoFit/>
          </a:bodyPr>
          <a:lstStyle/>
          <a:p>
            <a:pPr marL="91440" algn="just">
              <a:lnSpc>
                <a:spcPct val="150000"/>
              </a:lnSpc>
              <a:spcBef>
                <a:spcPts val="260"/>
              </a:spcBef>
            </a:pPr>
            <a:r>
              <a:rPr lang="en-IN" sz="1350" b="1" spc="-10" dirty="0">
                <a:latin typeface="Calibri" panose="020F0502020204030204"/>
                <a:cs typeface="Calibri" panose="020F0502020204030204"/>
              </a:rPr>
              <a:t>UNIQUENESS</a:t>
            </a:r>
          </a:p>
          <a:p>
            <a:pPr marL="91440" algn="just">
              <a:lnSpc>
                <a:spcPct val="150000"/>
              </a:lnSpc>
              <a:spcBef>
                <a:spcPts val="260"/>
              </a:spcBef>
            </a:pPr>
            <a:endParaRPr lang="en-IN" sz="1350" b="1" spc="-10" dirty="0">
              <a:latin typeface="Calibri" panose="020F0502020204030204"/>
              <a:cs typeface="Calibri" panose="020F0502020204030204"/>
            </a:endParaRPr>
          </a:p>
          <a:p>
            <a:pPr marL="91440" algn="just">
              <a:lnSpc>
                <a:spcPct val="150000"/>
              </a:lnSpc>
              <a:spcBef>
                <a:spcPts val="260"/>
              </a:spcBef>
            </a:pPr>
            <a:endParaRPr lang="en-IN" sz="1350" b="1" spc="-10" dirty="0">
              <a:latin typeface="Calibri" panose="020F0502020204030204"/>
              <a:cs typeface="Calibri" panose="020F0502020204030204"/>
            </a:endParaRPr>
          </a:p>
        </p:txBody>
      </p:sp>
      <p:sp>
        <p:nvSpPr>
          <p:cNvPr id="10" name="object 10"/>
          <p:cNvSpPr/>
          <p:nvPr/>
        </p:nvSpPr>
        <p:spPr>
          <a:xfrm>
            <a:off x="7848600" y="5137510"/>
            <a:ext cx="4287010" cy="1038668"/>
          </a:xfrm>
          <a:custGeom>
            <a:avLst/>
            <a:gdLst/>
            <a:ahLst/>
            <a:cxnLst/>
            <a:rect l="l" t="t" r="r" b="b"/>
            <a:pathLst>
              <a:path w="4372609" h="2062479">
                <a:moveTo>
                  <a:pt x="4372356" y="0"/>
                </a:moveTo>
                <a:lnTo>
                  <a:pt x="0" y="0"/>
                </a:lnTo>
                <a:lnTo>
                  <a:pt x="0" y="2061972"/>
                </a:lnTo>
                <a:lnTo>
                  <a:pt x="4372356" y="2061972"/>
                </a:lnTo>
                <a:lnTo>
                  <a:pt x="4372356" y="0"/>
                </a:lnTo>
                <a:close/>
              </a:path>
            </a:pathLst>
          </a:custGeom>
          <a:solidFill>
            <a:srgbClr val="E7E6E6"/>
          </a:solidFill>
        </p:spPr>
        <p:txBody>
          <a:bodyPr wrap="square" lIns="0" tIns="0" rIns="0" bIns="0" rtlCol="0"/>
          <a:lstStyle/>
          <a:p>
            <a:endParaRPr/>
          </a:p>
        </p:txBody>
      </p:sp>
      <p:sp>
        <p:nvSpPr>
          <p:cNvPr id="11" name="object 11"/>
          <p:cNvSpPr txBox="1"/>
          <p:nvPr/>
        </p:nvSpPr>
        <p:spPr>
          <a:xfrm>
            <a:off x="7815743" y="5175851"/>
            <a:ext cx="4218305" cy="1000327"/>
          </a:xfrm>
          <a:prstGeom prst="rect">
            <a:avLst/>
          </a:prstGeom>
        </p:spPr>
        <p:txBody>
          <a:bodyPr vert="horz" wrap="square" lIns="0" tIns="12065" rIns="0" bIns="0" rtlCol="0">
            <a:noAutofit/>
          </a:bodyPr>
          <a:lstStyle/>
          <a:p>
            <a:pPr marL="91440">
              <a:lnSpc>
                <a:spcPct val="100000"/>
              </a:lnSpc>
              <a:spcBef>
                <a:spcPts val="95"/>
              </a:spcBef>
            </a:pPr>
            <a:r>
              <a:rPr lang="en-IN" sz="1350" b="1" spc="-10" dirty="0">
                <a:latin typeface="Calibri" panose="020F0502020204030204"/>
                <a:cs typeface="Calibri" panose="020F0502020204030204"/>
              </a:rPr>
              <a:t>REFERENCES</a:t>
            </a:r>
          </a:p>
          <a:p>
            <a:pPr marL="91440" algn="just">
              <a:lnSpc>
                <a:spcPct val="100000"/>
              </a:lnSpc>
              <a:spcBef>
                <a:spcPts val="95"/>
              </a:spcBef>
              <a:spcAft>
                <a:spcPts val="600"/>
              </a:spcAft>
            </a:pPr>
            <a:r>
              <a:rPr lang="en-IN" sz="850" b="1" spc="-10" dirty="0">
                <a:latin typeface="Calibri" panose="020F0502020204030204"/>
                <a:cs typeface="Calibri" panose="020F0502020204030204"/>
              </a:rPr>
              <a:t>M. L. Naidu, M. V. Patnaik, S. K. Sinha, S. Chander and R. Chaudhary, "NCTFET Device for Low Power VLSI Application," 2023 International Conference on Sustainable Computing and Smart Systems (ICSCSS), Coimbatore, India, 2023, pp. 1127-1132, doi: 10.1109/ICSCSS57650.2023.10169217</a:t>
            </a:r>
            <a:r>
              <a:rPr lang="en-IN" sz="850" b="1" spc="-10" dirty="0" smtClean="0">
                <a:latin typeface="Calibri" panose="020F0502020204030204"/>
                <a:cs typeface="Calibri" panose="020F0502020204030204"/>
              </a:rPr>
              <a:t>.</a:t>
            </a:r>
          </a:p>
          <a:p>
            <a:pPr marL="91440" algn="just">
              <a:lnSpc>
                <a:spcPct val="100000"/>
              </a:lnSpc>
              <a:spcBef>
                <a:spcPts val="95"/>
              </a:spcBef>
              <a:spcAft>
                <a:spcPts val="600"/>
              </a:spcAft>
            </a:pPr>
            <a:r>
              <a:rPr lang="en-IN" sz="850" b="1" spc="-10" dirty="0" smtClean="0">
                <a:latin typeface="Calibri" panose="020F0502020204030204"/>
                <a:cs typeface="Calibri" panose="020F0502020204030204"/>
              </a:rPr>
              <a:t>Nano hub : https://nanohub.org/tools/tunnelfet/session?sess=2399898</a:t>
            </a:r>
            <a:endParaRPr lang="en-IN" sz="850" b="1" spc="-10" dirty="0">
              <a:latin typeface="Calibri" panose="020F0502020204030204"/>
              <a:cs typeface="Calibri" panose="020F0502020204030204"/>
            </a:endParaRPr>
          </a:p>
          <a:p>
            <a:pPr marL="91440" algn="just">
              <a:lnSpc>
                <a:spcPct val="100000"/>
              </a:lnSpc>
              <a:spcBef>
                <a:spcPts val="95"/>
              </a:spcBef>
              <a:spcAft>
                <a:spcPts val="600"/>
              </a:spcAft>
            </a:pPr>
            <a:endParaRPr lang="en-IN" sz="850" b="1" spc="-10" dirty="0">
              <a:latin typeface="Calibri" panose="020F0502020204030204"/>
              <a:cs typeface="Calibri" panose="020F0502020204030204"/>
            </a:endParaRPr>
          </a:p>
        </p:txBody>
      </p:sp>
      <p:pic>
        <p:nvPicPr>
          <p:cNvPr id="14" name="object 14"/>
          <p:cNvPicPr/>
          <p:nvPr/>
        </p:nvPicPr>
        <p:blipFill>
          <a:blip r:embed="rId3" cstate="print"/>
          <a:stretch>
            <a:fillRect/>
          </a:stretch>
        </p:blipFill>
        <p:spPr>
          <a:xfrm>
            <a:off x="10778361" y="59436"/>
            <a:ext cx="1357250" cy="1323589"/>
          </a:xfrm>
          <a:prstGeom prst="rect">
            <a:avLst/>
          </a:prstGeom>
        </p:spPr>
      </p:pic>
      <p:sp>
        <p:nvSpPr>
          <p:cNvPr id="19" name="object 19"/>
          <p:cNvSpPr txBox="1"/>
          <p:nvPr/>
        </p:nvSpPr>
        <p:spPr>
          <a:xfrm>
            <a:off x="1410331" y="55855"/>
            <a:ext cx="9562468" cy="566822"/>
          </a:xfrm>
          <a:prstGeom prst="rect">
            <a:avLst/>
          </a:prstGeom>
        </p:spPr>
        <p:txBody>
          <a:bodyPr vert="horz" wrap="square" lIns="0" tIns="12700" rIns="0" bIns="0" rtlCol="0">
            <a:spAutoFit/>
          </a:bodyPr>
          <a:lstStyle/>
          <a:p>
            <a:pPr algn="ctr">
              <a:spcBef>
                <a:spcPts val="100"/>
              </a:spcBef>
            </a:pPr>
            <a:r>
              <a:rPr sz="2400" b="1" dirty="0">
                <a:solidFill>
                  <a:srgbClr val="0049AC"/>
                </a:solidFill>
                <a:latin typeface="Arial" panose="020B0604020202020204"/>
                <a:cs typeface="Arial" panose="020B0604020202020204"/>
              </a:rPr>
              <a:t>BVRIT</a:t>
            </a:r>
            <a:r>
              <a:rPr sz="2400" b="1" spc="-70" dirty="0">
                <a:solidFill>
                  <a:srgbClr val="0049AC"/>
                </a:solidFill>
                <a:latin typeface="Arial" panose="020B0604020202020204"/>
                <a:cs typeface="Arial" panose="020B0604020202020204"/>
              </a:rPr>
              <a:t> </a:t>
            </a:r>
            <a:r>
              <a:rPr sz="2400" b="1" spc="-10" dirty="0">
                <a:solidFill>
                  <a:srgbClr val="0049AC"/>
                </a:solidFill>
                <a:latin typeface="Arial" panose="020B0604020202020204"/>
                <a:cs typeface="Arial" panose="020B0604020202020204"/>
              </a:rPr>
              <a:t>HYDERABAD</a:t>
            </a:r>
            <a:r>
              <a:rPr lang="en-IN" sz="2400" b="1" spc="-10" dirty="0">
                <a:latin typeface="Arial" panose="020B0604020202020204"/>
                <a:cs typeface="Arial" panose="020B0604020202020204"/>
              </a:rPr>
              <a:t> </a:t>
            </a:r>
            <a:r>
              <a:rPr lang="en-US" sz="2400" b="1" spc="-10" dirty="0">
                <a:solidFill>
                  <a:srgbClr val="0049AC"/>
                </a:solidFill>
                <a:latin typeface="Arial" panose="020B0604020202020204"/>
                <a:cs typeface="Arial" panose="020B0604020202020204"/>
              </a:rPr>
              <a:t>College of Engineering for Women</a:t>
            </a:r>
          </a:p>
          <a:p>
            <a:pPr algn="ctr"/>
            <a:r>
              <a:rPr lang="en-IN" sz="1200" b="1" dirty="0">
                <a:solidFill>
                  <a:srgbClr val="0049AC"/>
                </a:solidFill>
                <a:latin typeface="Arial MT"/>
                <a:cs typeface="Arial MT"/>
              </a:rPr>
              <a:t>(UGC Autonomous)</a:t>
            </a:r>
          </a:p>
        </p:txBody>
      </p:sp>
      <p:sp>
        <p:nvSpPr>
          <p:cNvPr id="28" name="Rectangle 27"/>
          <p:cNvSpPr/>
          <p:nvPr/>
        </p:nvSpPr>
        <p:spPr>
          <a:xfrm>
            <a:off x="5216808" y="4356908"/>
            <a:ext cx="1669047" cy="307777"/>
          </a:xfrm>
          <a:prstGeom prst="rect">
            <a:avLst/>
          </a:prstGeom>
          <a:noFill/>
        </p:spPr>
        <p:txBody>
          <a:bodyPr wrap="none" lIns="91440" tIns="45720" rIns="91440" bIns="45720">
            <a:spAutoFit/>
          </a:bodyPr>
          <a:lstStyle/>
          <a:p>
            <a:pPr algn="ctr"/>
            <a:r>
              <a:rPr lang="en-US" sz="1400" b="1" cap="none" spc="0" dirty="0">
                <a:ln w="0"/>
                <a:solidFill>
                  <a:schemeClr val="tx1"/>
                </a:solidFill>
                <a:effectLst>
                  <a:outerShdw blurRad="38100" dist="19050" dir="2700000" algn="tl" rotWithShape="0">
                    <a:schemeClr val="dk1">
                      <a:alpha val="40000"/>
                    </a:schemeClr>
                  </a:outerShdw>
                </a:effectLst>
                <a:latin typeface="+mj-lt"/>
              </a:rPr>
              <a:t>RESULT &amp; ANALYSIS</a:t>
            </a:r>
          </a:p>
        </p:txBody>
      </p:sp>
      <p:sp>
        <p:nvSpPr>
          <p:cNvPr id="15" name="object 9"/>
          <p:cNvSpPr txBox="1"/>
          <p:nvPr/>
        </p:nvSpPr>
        <p:spPr>
          <a:xfrm>
            <a:off x="7848600" y="3057532"/>
            <a:ext cx="4287011" cy="2034965"/>
          </a:xfrm>
          <a:prstGeom prst="rect">
            <a:avLst/>
          </a:prstGeom>
          <a:solidFill>
            <a:srgbClr val="E7E6E6"/>
          </a:solidFill>
        </p:spPr>
        <p:txBody>
          <a:bodyPr vert="horz" wrap="square" lIns="0" tIns="33020" rIns="0" bIns="0" rtlCol="0">
            <a:noAutofit/>
          </a:bodyPr>
          <a:lstStyle/>
          <a:p>
            <a:pPr marL="91440" algn="just">
              <a:spcBef>
                <a:spcPts val="260"/>
              </a:spcBef>
            </a:pPr>
            <a:r>
              <a:rPr lang="en-IN" sz="1350" b="1" spc="-10" smtClean="0">
                <a:latin typeface="Calibri" panose="020F0502020204030204"/>
                <a:cs typeface="Calibri" panose="020F0502020204030204"/>
              </a:rPr>
              <a:t>CONCLUSIONS</a:t>
            </a:r>
            <a:endParaRPr lang="en-IN" sz="1350" b="1" spc="-10" dirty="0">
              <a:latin typeface="Calibri" panose="020F0502020204030204"/>
              <a:cs typeface="Calibri" panose="020F0502020204030204"/>
            </a:endParaRPr>
          </a:p>
          <a:p>
            <a:pPr marL="91440" algn="just">
              <a:spcBef>
                <a:spcPts val="260"/>
              </a:spcBef>
            </a:pPr>
            <a:r>
              <a:rPr lang="en-US" sz="1250" spc="-10" dirty="0">
                <a:latin typeface="Calibri" panose="020F0502020204030204"/>
                <a:cs typeface="Calibri" panose="020F0502020204030204"/>
              </a:rPr>
              <a:t>In conclusion, our study focused on designing and simulating Heterojunction TFETs, exploring UTB and NW designs. Analysis via Ids v/s Vgs graphs revealed promising results: UTB TFET had 0.709V threshold voltage, NW TFET had 2.095V, both with 62mV/dec subthreshold voltage. NW TFET reached 1.27mA maximum current, UTB TFET achieved 2.53mA. Leveraging these findings, we developed a TFET-based inverter for low power applications, advancing TFET technology's implementation in energy-efficient electronics</a:t>
            </a:r>
          </a:p>
        </p:txBody>
      </p:sp>
      <p:graphicFrame>
        <p:nvGraphicFramePr>
          <p:cNvPr id="17" name="Table 16"/>
          <p:cNvGraphicFramePr>
            <a:graphicFrameLocks noGrp="1"/>
          </p:cNvGraphicFramePr>
          <p:nvPr>
            <p:extLst>
              <p:ext uri="{D42A27DB-BD31-4B8C-83A1-F6EECF244321}">
                <p14:modId xmlns:p14="http://schemas.microsoft.com/office/powerpoint/2010/main" val="785686390"/>
              </p:ext>
            </p:extLst>
          </p:nvPr>
        </p:nvGraphicFramePr>
        <p:xfrm>
          <a:off x="-3110" y="3815849"/>
          <a:ext cx="4956110" cy="734824"/>
        </p:xfrm>
        <a:graphic>
          <a:graphicData uri="http://schemas.openxmlformats.org/drawingml/2006/table">
            <a:tbl>
              <a:tblPr firstRow="1" bandRow="1">
                <a:tableStyleId>{5C22544A-7EE6-4342-B048-85BDC9FD1C3A}</a:tableStyleId>
              </a:tblPr>
              <a:tblGrid>
                <a:gridCol w="1752252">
                  <a:extLst>
                    <a:ext uri="{9D8B030D-6E8A-4147-A177-3AD203B41FA5}">
                      <a16:colId xmlns:a16="http://schemas.microsoft.com/office/drawing/2014/main" val="20000"/>
                    </a:ext>
                  </a:extLst>
                </a:gridCol>
                <a:gridCol w="3203858">
                  <a:extLst>
                    <a:ext uri="{9D8B030D-6E8A-4147-A177-3AD203B41FA5}">
                      <a16:colId xmlns:a16="http://schemas.microsoft.com/office/drawing/2014/main" val="20001"/>
                    </a:ext>
                  </a:extLst>
                </a:gridCol>
              </a:tblGrid>
              <a:tr h="420313">
                <a:tc>
                  <a:txBody>
                    <a:bodyPr/>
                    <a:lstStyle/>
                    <a:p>
                      <a:pPr marL="285750" indent="-285750">
                        <a:buFont typeface="Arial" panose="020B0604020202020204" pitchFamily="34" charset="0"/>
                        <a:buChar char="•"/>
                      </a:pPr>
                      <a:r>
                        <a:rPr lang="en-US" altLang="en-IN" sz="1200" b="0" dirty="0">
                          <a:solidFill>
                            <a:schemeClr val="tx1"/>
                          </a:solidFill>
                        </a:rPr>
                        <a:t>Threshold voltage analysis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altLang="en-IN" sz="1200" b="0" dirty="0" smtClean="0">
                          <a:solidFill>
                            <a:schemeClr val="tx1"/>
                          </a:solidFill>
                        </a:rPr>
                        <a:t>Subthreshold </a:t>
                      </a:r>
                      <a:r>
                        <a:rPr lang="en-US" altLang="en-IN" sz="1200" b="0" dirty="0">
                          <a:solidFill>
                            <a:schemeClr val="tx1"/>
                          </a:solidFill>
                        </a:rPr>
                        <a:t>swing analysis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7624">
                <a:tc>
                  <a:txBody>
                    <a:bodyPr/>
                    <a:lstStyle/>
                    <a:p>
                      <a:pPr marL="285750" indent="-285750">
                        <a:buFont typeface="Arial" panose="020B0604020202020204" pitchFamily="34" charset="0"/>
                        <a:buChar char="•"/>
                      </a:pPr>
                      <a:r>
                        <a:rPr lang="en-US" altLang="en-IN" sz="1200" dirty="0"/>
                        <a:t>Max current analysis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altLang="en-IN" sz="1200" dirty="0"/>
                        <a:t>Enhanced device performance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1" name="object 9"/>
          <p:cNvSpPr txBox="1"/>
          <p:nvPr/>
        </p:nvSpPr>
        <p:spPr>
          <a:xfrm>
            <a:off x="7848600" y="1472566"/>
            <a:ext cx="4287011" cy="1553137"/>
          </a:xfrm>
          <a:prstGeom prst="rect">
            <a:avLst/>
          </a:prstGeom>
          <a:solidFill>
            <a:srgbClr val="E7E6E6"/>
          </a:solidFill>
        </p:spPr>
        <p:txBody>
          <a:bodyPr vert="horz" wrap="square" lIns="0" tIns="33020" rIns="0" bIns="0" rtlCol="0">
            <a:noAutofit/>
          </a:bodyPr>
          <a:lstStyle/>
          <a:p>
            <a:pPr marL="91440" algn="just">
              <a:spcBef>
                <a:spcPts val="260"/>
              </a:spcBef>
            </a:pPr>
            <a:r>
              <a:rPr lang="en-US" altLang="en-IN" sz="1350" b="1" spc="-10" dirty="0" smtClean="0">
                <a:latin typeface="Calibri" panose="020F0502020204030204"/>
                <a:cs typeface="Calibri" panose="020F0502020204030204"/>
              </a:rPr>
              <a:t>APPLICATIONS</a:t>
            </a:r>
            <a:endParaRPr lang="en-IN" sz="1350" b="1" spc="-10" dirty="0">
              <a:latin typeface="Calibri" panose="020F0502020204030204"/>
              <a:cs typeface="Calibri" panose="020F0502020204030204"/>
            </a:endParaRPr>
          </a:p>
          <a:p>
            <a:pPr marL="91440" algn="just">
              <a:spcBef>
                <a:spcPts val="260"/>
              </a:spcBef>
            </a:pPr>
            <a:r>
              <a:rPr lang="en-US" altLang="en-IN" sz="1250" spc="-10" dirty="0" smtClean="0">
                <a:latin typeface="Calibri" panose="020F0502020204030204"/>
                <a:cs typeface="Calibri" panose="020F0502020204030204"/>
              </a:rPr>
              <a:t>De</a:t>
            </a:r>
            <a:r>
              <a:rPr lang="en-IN" sz="1250" spc="-10" dirty="0" smtClean="0">
                <a:latin typeface="Calibri" panose="020F0502020204030204"/>
                <a:cs typeface="Calibri" panose="020F0502020204030204"/>
              </a:rPr>
              <a:t>signed </a:t>
            </a:r>
            <a:r>
              <a:rPr lang="en-IN" sz="1250" spc="-10" dirty="0">
                <a:latin typeface="Calibri" panose="020F0502020204030204"/>
                <a:cs typeface="Calibri" panose="020F0502020204030204"/>
              </a:rPr>
              <a:t>a TFET-based inverter for low-power applications, utilizing </a:t>
            </a:r>
            <a:r>
              <a:rPr lang="en-IN" sz="1250" spc="-10" dirty="0" smtClean="0">
                <a:latin typeface="Calibri" panose="020F0502020204030204"/>
                <a:cs typeface="Calibri" panose="020F0502020204030204"/>
              </a:rPr>
              <a:t>our </a:t>
            </a:r>
            <a:r>
              <a:rPr lang="en-IN" sz="1250" spc="-10" dirty="0">
                <a:latin typeface="Calibri" panose="020F0502020204030204"/>
                <a:cs typeface="Calibri" panose="020F0502020204030204"/>
              </a:rPr>
              <a:t>research findings. This project contributes to advancing TFET technology, showing its potential in energy-efficient electronics. The inverter's development demonstrates practical applications of TFETs, paving the way for their implementation in various energy-conscious devices.</a:t>
            </a:r>
          </a:p>
        </p:txBody>
      </p:sp>
      <p:sp>
        <p:nvSpPr>
          <p:cNvPr id="27" name="TextBox 26"/>
          <p:cNvSpPr txBox="1"/>
          <p:nvPr/>
        </p:nvSpPr>
        <p:spPr>
          <a:xfrm>
            <a:off x="4034191" y="647085"/>
            <a:ext cx="4495800" cy="400110"/>
          </a:xfrm>
          <a:prstGeom prst="rect">
            <a:avLst/>
          </a:prstGeom>
          <a:noFill/>
        </p:spPr>
        <p:txBody>
          <a:bodyPr wrap="square" rtlCol="0">
            <a:spAutoFit/>
          </a:bodyPr>
          <a:lstStyle/>
          <a:p>
            <a:pPr algn="ctr"/>
            <a:r>
              <a:rPr lang="en-IN" sz="2000" b="1" dirty="0">
                <a:solidFill>
                  <a:srgbClr val="FF0000"/>
                </a:solidFill>
                <a:latin typeface="Bahnschrift" panose="020B0502040204020203" pitchFamily="34" charset="0"/>
              </a:rPr>
              <a:t>R&amp;D SHOWCASE 2024</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18" y="95974"/>
            <a:ext cx="818983" cy="1192554"/>
          </a:xfrm>
          <a:prstGeom prst="rect">
            <a:avLst/>
          </a:prstGeom>
        </p:spPr>
      </p:pic>
      <p:sp>
        <p:nvSpPr>
          <p:cNvPr id="13" name="TextBox 12"/>
          <p:cNvSpPr txBox="1"/>
          <p:nvPr/>
        </p:nvSpPr>
        <p:spPr>
          <a:xfrm>
            <a:off x="533400" y="6349082"/>
            <a:ext cx="1295400" cy="400110"/>
          </a:xfrm>
          <a:prstGeom prst="rect">
            <a:avLst/>
          </a:prstGeom>
          <a:noFill/>
        </p:spPr>
        <p:txBody>
          <a:bodyPr wrap="square" rtlCol="0">
            <a:spAutoFit/>
          </a:bodyPr>
          <a:lstStyle/>
          <a:p>
            <a:r>
              <a:rPr lang="en-US" sz="2000" b="1" dirty="0">
                <a:solidFill>
                  <a:schemeClr val="bg1"/>
                </a:solidFill>
              </a:rPr>
              <a:t>SDG </a:t>
            </a:r>
            <a:r>
              <a:rPr lang="en-US" sz="2000" b="1" dirty="0" smtClean="0">
                <a:solidFill>
                  <a:schemeClr val="bg1"/>
                </a:solidFill>
              </a:rPr>
              <a:t>-</a:t>
            </a:r>
            <a:r>
              <a:rPr lang="en-US" sz="2000" b="1" dirty="0">
                <a:solidFill>
                  <a:schemeClr val="bg1"/>
                </a:solidFill>
              </a:rPr>
              <a:t>9</a:t>
            </a:r>
            <a:endParaRPr lang="en-IN" sz="2000" b="1" dirty="0">
              <a:solidFill>
                <a:schemeClr val="bg1"/>
              </a:solidFill>
            </a:endParaRPr>
          </a:p>
        </p:txBody>
      </p:sp>
      <p:pic>
        <p:nvPicPr>
          <p:cNvPr id="23" name="Picture 22"/>
          <p:cNvPicPr>
            <a:picLocks noChangeAspect="1"/>
          </p:cNvPicPr>
          <p:nvPr/>
        </p:nvPicPr>
        <p:blipFill rotWithShape="1">
          <a:blip r:embed="rId5">
            <a:extLst>
              <a:ext uri="{28A0092B-C50C-407E-A947-70E740481C1C}">
                <a14:useLocalDpi xmlns:a14="http://schemas.microsoft.com/office/drawing/2010/main" val="0"/>
              </a:ext>
            </a:extLst>
          </a:blip>
          <a:srcRect l="1595" t="4714" r="2978" b="2902"/>
          <a:stretch/>
        </p:blipFill>
        <p:spPr>
          <a:xfrm>
            <a:off x="4410766" y="1506736"/>
            <a:ext cx="3347769" cy="1579610"/>
          </a:xfrm>
          <a:prstGeom prst="rect">
            <a:avLst/>
          </a:prstGeom>
        </p:spPr>
      </p:pic>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l="3610" t="6993" r="3612" b="6993"/>
          <a:stretch/>
        </p:blipFill>
        <p:spPr>
          <a:xfrm>
            <a:off x="4393172" y="4597307"/>
            <a:ext cx="3347768" cy="1578872"/>
          </a:xfrm>
          <a:prstGeom prst="rect">
            <a:avLst/>
          </a:prstGeom>
        </p:spPr>
      </p:pic>
      <p:pic>
        <p:nvPicPr>
          <p:cNvPr id="24" name="Picture 23"/>
          <p:cNvPicPr>
            <a:picLocks noChangeAspect="1"/>
          </p:cNvPicPr>
          <p:nvPr/>
        </p:nvPicPr>
        <p:blipFill rotWithShape="1">
          <a:blip r:embed="rId7">
            <a:extLst>
              <a:ext uri="{28A0092B-C50C-407E-A947-70E740481C1C}">
                <a14:useLocalDpi xmlns:a14="http://schemas.microsoft.com/office/drawing/2010/main" val="0"/>
              </a:ext>
            </a:extLst>
          </a:blip>
          <a:srcRect l="1810" t="5228" r="3476" b="5228"/>
          <a:stretch/>
        </p:blipFill>
        <p:spPr>
          <a:xfrm>
            <a:off x="4393172" y="3085607"/>
            <a:ext cx="3347768" cy="12849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418</Words>
  <Application>Microsoft Office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Bahnschrift</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kayal</dc:creator>
  <cp:lastModifiedBy>Sateesh K</cp:lastModifiedBy>
  <cp:revision>59</cp:revision>
  <dcterms:created xsi:type="dcterms:W3CDTF">2023-12-16T09:07:00Z</dcterms:created>
  <dcterms:modified xsi:type="dcterms:W3CDTF">2024-05-01T06:02:54Z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2023-05-05T05:30:00Z</vt:filetime>
  </property>
  <property fmtid="{D5CDD505-2E9C-101B-9397-08002B2CF9AE}" pid="3" name="Creator">
    <vt:lpwstr>Microsoft® PowerPoint® 2019</vt:lpwstr>
  </property>
  <property fmtid="{D5CDD505-2E9C-101B-9397-08002B2CF9AE}" pid="4" name="LastSaved">
    <vt:filetime>2023-12-16T05:30:00Z</vt:filetime>
  </property>
  <property fmtid="{D5CDD505-2E9C-101B-9397-08002B2CF9AE}" pid="5" name="Producer">
    <vt:lpwstr>Microsoft® PowerPoint® 2019</vt:lpwstr>
  </property>
  <property fmtid="{D5CDD505-2E9C-101B-9397-08002B2CF9AE}" pid="6" name="ICV">
    <vt:lpwstr>E9459E3E1FB94020884AE64EC447FF66_13</vt:lpwstr>
  </property>
  <property fmtid="{D5CDD505-2E9C-101B-9397-08002B2CF9AE}" pid="7" name="KSOProductBuildVer">
    <vt:lpwstr>1033-12.2.0.13489</vt:lpwstr>
  </property>
</Properties>
</file>