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49" r:id="rId2"/>
  </p:sldMasterIdLst>
  <p:sldIdLst>
    <p:sldId id="256" r:id="rId3"/>
    <p:sldId id="276" r:id="rId4"/>
    <p:sldId id="259" r:id="rId5"/>
    <p:sldId id="260" r:id="rId6"/>
    <p:sldId id="261" r:id="rId7"/>
    <p:sldId id="262" r:id="rId8"/>
    <p:sldId id="272" r:id="rId9"/>
    <p:sldId id="273" r:id="rId10"/>
    <p:sldId id="274" r:id="rId11"/>
    <p:sldId id="277"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2241E3-C3D7-4883-A3A3-12D3CF7B9DEE}"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2386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411344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88568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1025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3607710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2241E3-C3D7-4883-A3A3-12D3CF7B9DEE}"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817316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2241E3-C3D7-4883-A3A3-12D3CF7B9DEE}"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130501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241E3-C3D7-4883-A3A3-12D3CF7B9DEE}"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84732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241E3-C3D7-4883-A3A3-12D3CF7B9DEE}"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3346965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2241E3-C3D7-4883-A3A3-12D3CF7B9DEE}" type="datetimeFigureOut">
              <a:rPr lang="en-IN" smtClean="0"/>
              <a:t>18-06-2024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3231412411"/>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241E3-C3D7-4883-A3A3-12D3CF7B9DEE}"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66882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241E3-C3D7-4883-A3A3-12D3CF7B9DEE}"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5083973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241E3-C3D7-4883-A3A3-12D3CF7B9DEE}"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917467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241E3-C3D7-4883-A3A3-12D3CF7B9DEE}"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392313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241E3-C3D7-4883-A3A3-12D3CF7B9DEE}"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6024726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2241E3-C3D7-4883-A3A3-12D3CF7B9DEE}"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4193449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2241E3-C3D7-4883-A3A3-12D3CF7B9DEE}" type="datetimeFigureOut">
              <a:rPr lang="en-IN" smtClean="0"/>
              <a:t>18-06-2024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3252137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9337852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4987904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34500931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241E3-C3D7-4883-A3A3-12D3CF7B9DEE}"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38853746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241E3-C3D7-4883-A3A3-12D3CF7B9DEE}"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6749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241E3-C3D7-4883-A3A3-12D3CF7B9DEE}"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9062704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241E3-C3D7-4883-A3A3-12D3CF7B9DEE}"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0726933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241E3-C3D7-4883-A3A3-12D3CF7B9DEE}"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2410330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241E3-C3D7-4883-A3A3-12D3CF7B9DEE}"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5054580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241E3-C3D7-4883-A3A3-12D3CF7B9DEE}"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32000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241E3-C3D7-4883-A3A3-12D3CF7B9DEE}"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414376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241E3-C3D7-4883-A3A3-12D3CF7B9DEE}"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62643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241E3-C3D7-4883-A3A3-12D3CF7B9DEE}"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35727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2241E3-C3D7-4883-A3A3-12D3CF7B9DEE}"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087182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72241E3-C3D7-4883-A3A3-12D3CF7B9DEE}" type="datetimeFigureOut">
              <a:rPr lang="en-IN" smtClean="0"/>
              <a:t>18-06-2024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94129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45163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95170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mGrid">
          <a:fgClr>
            <a:srgbClr val="002060"/>
          </a:fgClr>
          <a:bgClr>
            <a:schemeClr val="accent1">
              <a:lumMod val="75000"/>
            </a:schemeClr>
          </a:bgClr>
        </a:patt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72241E3-C3D7-4883-A3A3-12D3CF7B9DEE}" type="datetimeFigureOut">
              <a:rPr lang="en-IN" smtClean="0"/>
              <a:t>18-06-2024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D2C395F-0E71-46CB-B1A9-679CB0884389}" type="slidenum">
              <a:rPr lang="en-IN" smtClean="0"/>
              <a:t>‹#›</a:t>
            </a:fld>
            <a:endParaRPr lang="en-IN"/>
          </a:p>
        </p:txBody>
      </p:sp>
    </p:spTree>
    <p:extLst>
      <p:ext uri="{BB962C8B-B14F-4D97-AF65-F5344CB8AC3E}">
        <p14:creationId xmlns:p14="http://schemas.microsoft.com/office/powerpoint/2010/main" val="230183058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smGrid">
          <a:fgClr>
            <a:srgbClr val="002060"/>
          </a:fgClr>
          <a:bgClr>
            <a:schemeClr val="accent1">
              <a:lumMod val="75000"/>
            </a:schemeClr>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2241E3-C3D7-4883-A3A3-12D3CF7B9DEE}" type="datetimeFigureOut">
              <a:rPr lang="en-IN" smtClean="0"/>
              <a:t>18-06-2024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2C395F-0E71-46CB-B1A9-679CB0884389}" type="slidenum">
              <a:rPr lang="en-IN" smtClean="0"/>
              <a:t>‹#›</a:t>
            </a:fld>
            <a:endParaRPr lang="en-IN"/>
          </a:p>
        </p:txBody>
      </p:sp>
    </p:spTree>
    <p:extLst>
      <p:ext uri="{BB962C8B-B14F-4D97-AF65-F5344CB8AC3E}">
        <p14:creationId xmlns:p14="http://schemas.microsoft.com/office/powerpoint/2010/main" val="1855814952"/>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Grid">
          <a:fgClr>
            <a:schemeClr val="accent6">
              <a:lumMod val="75000"/>
            </a:schemeClr>
          </a:fgClr>
          <a:bgClr>
            <a:schemeClr val="tx1"/>
          </a:bgClr>
        </a:patt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C3875-4915-4616-9669-03DC8044F5E9}"/>
              </a:ext>
            </a:extLst>
          </p:cNvPr>
          <p:cNvSpPr txBox="1"/>
          <p:nvPr/>
        </p:nvSpPr>
        <p:spPr>
          <a:xfrm>
            <a:off x="911348" y="1831389"/>
            <a:ext cx="9942990" cy="2585323"/>
          </a:xfrm>
          <a:prstGeom prst="rect">
            <a:avLst/>
          </a:prstGeom>
          <a:noFill/>
        </p:spPr>
        <p:txBody>
          <a:bodyPr wrap="square" rtlCol="0">
            <a:spAutoFit/>
          </a:bodyPr>
          <a:lstStyle/>
          <a:p>
            <a:pPr algn="ctr"/>
            <a:r>
              <a:rPr lang="en-IN" sz="5400" b="1" u="sng" dirty="0">
                <a:latin typeface="SimSun" panose="02010600030101010101" pitchFamily="2" charset="-122"/>
                <a:ea typeface="SimSun" panose="02010600030101010101" pitchFamily="2" charset="-122"/>
                <a:cs typeface="Times New Roman" panose="02020603050405020304" pitchFamily="18" charset="0"/>
              </a:rPr>
              <a:t>PROJECT TITLE: </a:t>
            </a:r>
          </a:p>
          <a:p>
            <a:pPr algn="ctr"/>
            <a:r>
              <a:rPr lang="en-IN" sz="5400" b="1" u="sng" dirty="0">
                <a:latin typeface="SimSun" panose="02010600030101010101" pitchFamily="2" charset="-122"/>
                <a:ea typeface="SimSun" panose="02010600030101010101" pitchFamily="2" charset="-122"/>
                <a:cs typeface="Times New Roman" panose="02020603050405020304" pitchFamily="18" charset="0"/>
              </a:rPr>
              <a:t>JARVIS DESKTOP VOICE   ASSISTANT</a:t>
            </a:r>
          </a:p>
        </p:txBody>
      </p:sp>
      <p:sp>
        <p:nvSpPr>
          <p:cNvPr id="6" name="TextBox 5">
            <a:extLst>
              <a:ext uri="{FF2B5EF4-FFF2-40B4-BE49-F238E27FC236}">
                <a16:creationId xmlns:a16="http://schemas.microsoft.com/office/drawing/2014/main" id="{429B27FF-3D0A-4793-8F01-007713DBA150}"/>
              </a:ext>
            </a:extLst>
          </p:cNvPr>
          <p:cNvSpPr txBox="1"/>
          <p:nvPr/>
        </p:nvSpPr>
        <p:spPr>
          <a:xfrm>
            <a:off x="104405" y="6040791"/>
            <a:ext cx="4900474" cy="646331"/>
          </a:xfrm>
          <a:prstGeom prst="rect">
            <a:avLst/>
          </a:prstGeom>
          <a:noFill/>
        </p:spPr>
        <p:txBody>
          <a:bodyPr wrap="square" rtlCol="0">
            <a:spAutoFit/>
          </a:bodyPr>
          <a:lstStyle/>
          <a:p>
            <a:r>
              <a:rPr lang="en-IN" b="1" u="sng" dirty="0">
                <a:solidFill>
                  <a:schemeClr val="bg1"/>
                </a:solidFill>
                <a:latin typeface="SimSun" panose="02010600030101010101" pitchFamily="2" charset="-122"/>
                <a:ea typeface="SimSun" panose="02010600030101010101" pitchFamily="2" charset="-122"/>
                <a:cs typeface="Times New Roman" panose="02020603050405020304" pitchFamily="18" charset="0"/>
              </a:rPr>
              <a:t>PROJECT BY:</a:t>
            </a:r>
          </a:p>
          <a:p>
            <a:r>
              <a:rPr lang="en-IN" b="1" u="sng" dirty="0">
                <a:solidFill>
                  <a:schemeClr val="bg1"/>
                </a:solidFill>
                <a:latin typeface="SimSun" panose="02010600030101010101" pitchFamily="2" charset="-122"/>
                <a:ea typeface="SimSun" panose="02010600030101010101" pitchFamily="2" charset="-122"/>
                <a:cs typeface="Times New Roman" panose="02020603050405020304" pitchFamily="18" charset="0"/>
              </a:rPr>
              <a:t>SNEHA PILLAI</a:t>
            </a:r>
          </a:p>
        </p:txBody>
      </p:sp>
    </p:spTree>
    <p:extLst>
      <p:ext uri="{BB962C8B-B14F-4D97-AF65-F5344CB8AC3E}">
        <p14:creationId xmlns:p14="http://schemas.microsoft.com/office/powerpoint/2010/main" val="1871107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62F0A7-A68B-405B-B1D6-8D7E7048D7D6}"/>
              </a:ext>
            </a:extLst>
          </p:cNvPr>
          <p:cNvSpPr txBox="1"/>
          <p:nvPr/>
        </p:nvSpPr>
        <p:spPr>
          <a:xfrm>
            <a:off x="3205665" y="339163"/>
            <a:ext cx="5780669" cy="1015663"/>
          </a:xfrm>
          <a:prstGeom prst="rect">
            <a:avLst/>
          </a:prstGeom>
          <a:noFill/>
        </p:spPr>
        <p:txBody>
          <a:bodyPr wrap="square" rtlCol="0">
            <a:spAutoFit/>
          </a:bodyPr>
          <a:lstStyle/>
          <a:p>
            <a:r>
              <a:rPr lang="en-IN" sz="6000" b="1" u="sng" dirty="0">
                <a:latin typeface="Times New Roman" panose="02020603050405020304" pitchFamily="18" charset="0"/>
                <a:cs typeface="Times New Roman" panose="02020603050405020304" pitchFamily="18" charset="0"/>
              </a:rPr>
              <a:t>Tasks By Jarvis</a:t>
            </a:r>
          </a:p>
        </p:txBody>
      </p:sp>
      <p:sp>
        <p:nvSpPr>
          <p:cNvPr id="3" name="TextBox 2">
            <a:extLst>
              <a:ext uri="{FF2B5EF4-FFF2-40B4-BE49-F238E27FC236}">
                <a16:creationId xmlns:a16="http://schemas.microsoft.com/office/drawing/2014/main" id="{A10CCFF4-2056-46A4-AF61-2B0AF0229050}"/>
              </a:ext>
            </a:extLst>
          </p:cNvPr>
          <p:cNvSpPr txBox="1"/>
          <p:nvPr/>
        </p:nvSpPr>
        <p:spPr>
          <a:xfrm>
            <a:off x="1465311" y="1354826"/>
            <a:ext cx="3801035" cy="4922951"/>
          </a:xfrm>
          <a:prstGeom prst="rect">
            <a:avLst/>
          </a:prstGeom>
          <a:noFill/>
        </p:spPr>
        <p:txBody>
          <a:bodyPr wrap="square" rtlCol="0">
            <a:spAutoFit/>
          </a:bodyPr>
          <a:lstStyle/>
          <a:p>
            <a:pPr marL="342900" indent="-342900">
              <a:lnSpc>
                <a:spcPct val="200000"/>
              </a:lnSpc>
              <a:buFont typeface="Wingdings" panose="05000000000000000000" pitchFamily="2" charset="2"/>
              <a:buChar char="q"/>
            </a:pPr>
            <a:r>
              <a:rPr lang="en-IN" sz="2000" dirty="0">
                <a:latin typeface="Book Antiqua" panose="02040602050305030304" pitchFamily="18" charset="0"/>
                <a:cs typeface="Times New Roman" panose="02020603050405020304" pitchFamily="18" charset="0"/>
              </a:rPr>
              <a:t>Greet</a:t>
            </a:r>
          </a:p>
          <a:p>
            <a:pPr marL="342900" indent="-342900">
              <a:lnSpc>
                <a:spcPct val="200000"/>
              </a:lnSpc>
              <a:buFont typeface="Wingdings" panose="05000000000000000000" pitchFamily="2" charset="2"/>
              <a:buChar char="q"/>
            </a:pPr>
            <a:r>
              <a:rPr lang="en-IN" sz="2000" dirty="0">
                <a:latin typeface="Book Antiqua" panose="02040602050305030304" pitchFamily="18" charset="0"/>
                <a:cs typeface="Times New Roman" panose="02020603050405020304" pitchFamily="18" charset="0"/>
              </a:rPr>
              <a:t>Open </a:t>
            </a:r>
            <a:r>
              <a:rPr lang="en-IN" sz="2000" dirty="0" err="1">
                <a:latin typeface="Book Antiqua" panose="02040602050305030304" pitchFamily="18" charset="0"/>
                <a:cs typeface="Times New Roman" panose="02020603050405020304" pitchFamily="18" charset="0"/>
              </a:rPr>
              <a:t>Youtube</a:t>
            </a:r>
            <a:r>
              <a:rPr lang="en-IN" sz="2000" dirty="0">
                <a:latin typeface="Book Antiqua" panose="02040602050305030304" pitchFamily="18" charset="0"/>
                <a:cs typeface="Times New Roman" panose="02020603050405020304" pitchFamily="18" charset="0"/>
              </a:rPr>
              <a:t> </a:t>
            </a:r>
          </a:p>
          <a:p>
            <a:pPr marL="342900" indent="-342900">
              <a:lnSpc>
                <a:spcPct val="200000"/>
              </a:lnSpc>
              <a:buFont typeface="Wingdings" panose="05000000000000000000" pitchFamily="2" charset="2"/>
              <a:buChar char="q"/>
            </a:pPr>
            <a:r>
              <a:rPr lang="en-IN" sz="2000" dirty="0">
                <a:latin typeface="Book Antiqua" panose="02040602050305030304" pitchFamily="18" charset="0"/>
                <a:cs typeface="Times New Roman" panose="02020603050405020304" pitchFamily="18" charset="0"/>
              </a:rPr>
              <a:t>Open Amazon </a:t>
            </a:r>
          </a:p>
          <a:p>
            <a:pPr marL="342900" indent="-342900">
              <a:lnSpc>
                <a:spcPct val="200000"/>
              </a:lnSpc>
              <a:buFont typeface="Wingdings" panose="05000000000000000000" pitchFamily="2" charset="2"/>
              <a:buChar char="q"/>
            </a:pPr>
            <a:r>
              <a:rPr lang="en-IN" sz="2000" dirty="0">
                <a:latin typeface="Book Antiqua" panose="02040602050305030304" pitchFamily="18" charset="0"/>
                <a:cs typeface="Times New Roman" panose="02020603050405020304" pitchFamily="18" charset="0"/>
              </a:rPr>
              <a:t>Open Google </a:t>
            </a:r>
          </a:p>
          <a:p>
            <a:pPr marL="342900" indent="-342900">
              <a:lnSpc>
                <a:spcPct val="200000"/>
              </a:lnSpc>
              <a:buFont typeface="Wingdings" panose="05000000000000000000" pitchFamily="2" charset="2"/>
              <a:buChar char="q"/>
            </a:pPr>
            <a:r>
              <a:rPr lang="en-IN" sz="2000" dirty="0">
                <a:latin typeface="Book Antiqua" panose="02040602050305030304" pitchFamily="18" charset="0"/>
                <a:cs typeface="Times New Roman" panose="02020603050405020304" pitchFamily="18" charset="0"/>
              </a:rPr>
              <a:t>Open Wikipedia</a:t>
            </a:r>
          </a:p>
          <a:p>
            <a:pPr marL="342900" indent="-342900">
              <a:lnSpc>
                <a:spcPct val="200000"/>
              </a:lnSpc>
              <a:buFont typeface="Wingdings" panose="05000000000000000000" pitchFamily="2" charset="2"/>
              <a:buChar char="q"/>
            </a:pPr>
            <a:r>
              <a:rPr lang="en-IN" sz="2000" dirty="0">
                <a:latin typeface="Book Antiqua" panose="02040602050305030304" pitchFamily="18" charset="0"/>
                <a:cs typeface="Times New Roman" panose="02020603050405020304" pitchFamily="18" charset="0"/>
              </a:rPr>
              <a:t>Open </a:t>
            </a:r>
            <a:r>
              <a:rPr lang="en-IN" sz="2000" dirty="0" err="1">
                <a:latin typeface="Book Antiqua" panose="02040602050305030304" pitchFamily="18" charset="0"/>
                <a:cs typeface="Times New Roman" panose="02020603050405020304" pitchFamily="18" charset="0"/>
              </a:rPr>
              <a:t>Whatsapp</a:t>
            </a:r>
            <a:endParaRPr lang="en-IN" sz="2000" dirty="0">
              <a:latin typeface="Book Antiqua" panose="02040602050305030304" pitchFamily="18" charset="0"/>
              <a:cs typeface="Times New Roman" panose="02020603050405020304" pitchFamily="18" charset="0"/>
            </a:endParaRPr>
          </a:p>
          <a:p>
            <a:pPr marL="342900" indent="-342900">
              <a:lnSpc>
                <a:spcPct val="200000"/>
              </a:lnSpc>
              <a:buFont typeface="Wingdings" panose="05000000000000000000" pitchFamily="2" charset="2"/>
              <a:buChar char="q"/>
            </a:pPr>
            <a:r>
              <a:rPr lang="en-IN" sz="2000" dirty="0">
                <a:latin typeface="Book Antiqua" panose="02040602050305030304" pitchFamily="18" charset="0"/>
                <a:cs typeface="Times New Roman" panose="02020603050405020304" pitchFamily="18" charset="0"/>
              </a:rPr>
              <a:t>View </a:t>
            </a:r>
            <a:r>
              <a:rPr lang="en-IN" sz="2000" dirty="0" err="1">
                <a:latin typeface="Book Antiqua" panose="02040602050305030304" pitchFamily="18" charset="0"/>
                <a:cs typeface="Times New Roman" panose="02020603050405020304" pitchFamily="18" charset="0"/>
              </a:rPr>
              <a:t>Calender</a:t>
            </a:r>
            <a:endParaRPr lang="en-IN" sz="2000" dirty="0">
              <a:latin typeface="Book Antiqua" panose="02040602050305030304" pitchFamily="18" charset="0"/>
              <a:cs typeface="Times New Roman" panose="02020603050405020304" pitchFamily="18" charset="0"/>
            </a:endParaRPr>
          </a:p>
          <a:p>
            <a:pPr marL="342900" indent="-342900">
              <a:lnSpc>
                <a:spcPct val="200000"/>
              </a:lnSpc>
              <a:buFont typeface="Wingdings" panose="05000000000000000000" pitchFamily="2" charset="2"/>
              <a:buChar char="q"/>
            </a:pPr>
            <a:r>
              <a:rPr lang="en-IN" sz="2000" dirty="0" err="1">
                <a:latin typeface="Book Antiqua" panose="02040602050305030304" pitchFamily="18" charset="0"/>
                <a:cs typeface="Times New Roman" panose="02020603050405020304" pitchFamily="18" charset="0"/>
              </a:rPr>
              <a:t>Whats</a:t>
            </a:r>
            <a:r>
              <a:rPr lang="en-IN" sz="2000" dirty="0">
                <a:latin typeface="Book Antiqua" panose="02040602050305030304" pitchFamily="18" charset="0"/>
                <a:cs typeface="Times New Roman" panose="02020603050405020304" pitchFamily="18" charset="0"/>
              </a:rPr>
              <a:t> the time</a:t>
            </a:r>
          </a:p>
        </p:txBody>
      </p:sp>
      <p:sp>
        <p:nvSpPr>
          <p:cNvPr id="4" name="TextBox 3">
            <a:extLst>
              <a:ext uri="{FF2B5EF4-FFF2-40B4-BE49-F238E27FC236}">
                <a16:creationId xmlns:a16="http://schemas.microsoft.com/office/drawing/2014/main" id="{55F8CA26-6A1C-FBAF-9CE3-42A0B074EF78}"/>
              </a:ext>
            </a:extLst>
          </p:cNvPr>
          <p:cNvSpPr txBox="1"/>
          <p:nvPr/>
        </p:nvSpPr>
        <p:spPr>
          <a:xfrm>
            <a:off x="6372225" y="1528359"/>
            <a:ext cx="3801035" cy="512512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IN" sz="2000" dirty="0">
                <a:latin typeface="Book Antiqua" panose="02040602050305030304" pitchFamily="18" charset="0"/>
                <a:cs typeface="Times New Roman" panose="02020603050405020304" pitchFamily="18" charset="0"/>
              </a:rPr>
              <a:t>Add Event to the </a:t>
            </a:r>
            <a:r>
              <a:rPr lang="en-IN" sz="2000" dirty="0" err="1">
                <a:latin typeface="Book Antiqua" panose="02040602050305030304" pitchFamily="18" charset="0"/>
                <a:cs typeface="Times New Roman" panose="02020603050405020304" pitchFamily="18" charset="0"/>
              </a:rPr>
              <a:t>calender</a:t>
            </a:r>
            <a:endParaRPr lang="en-IN" sz="2000" dirty="0">
              <a:latin typeface="Book Antiqua" panose="0204060205030503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IN" sz="2000" dirty="0">
                <a:latin typeface="Book Antiqua" panose="02040602050305030304" pitchFamily="18" charset="0"/>
                <a:cs typeface="Times New Roman" panose="02020603050405020304" pitchFamily="18" charset="0"/>
              </a:rPr>
              <a:t>Edit Event</a:t>
            </a:r>
          </a:p>
          <a:p>
            <a:pPr marL="342900" indent="-342900">
              <a:lnSpc>
                <a:spcPct val="150000"/>
              </a:lnSpc>
              <a:buFont typeface="Wingdings" panose="05000000000000000000" pitchFamily="2" charset="2"/>
              <a:buChar char="q"/>
            </a:pPr>
            <a:r>
              <a:rPr lang="en-IN" sz="2000" dirty="0">
                <a:latin typeface="Book Antiqua" panose="02040602050305030304" pitchFamily="18" charset="0"/>
                <a:cs typeface="Times New Roman" panose="02020603050405020304" pitchFamily="18" charset="0"/>
              </a:rPr>
              <a:t>Delete Event</a:t>
            </a:r>
          </a:p>
          <a:p>
            <a:pPr marL="342900" indent="-342900">
              <a:lnSpc>
                <a:spcPct val="150000"/>
              </a:lnSpc>
              <a:buFont typeface="Wingdings" panose="05000000000000000000" pitchFamily="2" charset="2"/>
              <a:buChar char="q"/>
            </a:pPr>
            <a:r>
              <a:rPr lang="en-IN" sz="2000" dirty="0">
                <a:latin typeface="Book Antiqua" panose="02040602050305030304" pitchFamily="18" charset="0"/>
                <a:cs typeface="Times New Roman" panose="02020603050405020304" pitchFamily="18" charset="0"/>
              </a:rPr>
              <a:t>Entertainment</a:t>
            </a:r>
          </a:p>
          <a:p>
            <a:pPr marL="342900" indent="-342900">
              <a:lnSpc>
                <a:spcPct val="150000"/>
              </a:lnSpc>
              <a:buFont typeface="Wingdings" panose="05000000000000000000" pitchFamily="2" charset="2"/>
              <a:buChar char="q"/>
            </a:pPr>
            <a:r>
              <a:rPr lang="en-IN" sz="2000" dirty="0">
                <a:latin typeface="Book Antiqua" panose="02040602050305030304" pitchFamily="18" charset="0"/>
                <a:cs typeface="Times New Roman" panose="02020603050405020304" pitchFamily="18" charset="0"/>
              </a:rPr>
              <a:t>Jokes</a:t>
            </a:r>
          </a:p>
          <a:p>
            <a:pPr marL="342900" indent="-342900">
              <a:lnSpc>
                <a:spcPct val="150000"/>
              </a:lnSpc>
              <a:buFont typeface="Wingdings" panose="05000000000000000000" pitchFamily="2" charset="2"/>
              <a:buChar char="q"/>
            </a:pPr>
            <a:r>
              <a:rPr lang="en-IN" sz="2000" dirty="0">
                <a:latin typeface="Book Antiqua" panose="02040602050305030304" pitchFamily="18" charset="0"/>
                <a:cs typeface="Times New Roman" panose="02020603050405020304" pitchFamily="18" charset="0"/>
              </a:rPr>
              <a:t>Recommend Movies</a:t>
            </a:r>
          </a:p>
          <a:p>
            <a:pPr marL="342900" indent="-342900">
              <a:lnSpc>
                <a:spcPct val="150000"/>
              </a:lnSpc>
              <a:buFont typeface="Wingdings" panose="05000000000000000000" pitchFamily="2" charset="2"/>
              <a:buChar char="q"/>
            </a:pPr>
            <a:r>
              <a:rPr lang="en-IN" sz="2000" dirty="0">
                <a:latin typeface="Book Antiqua" panose="02040602050305030304" pitchFamily="18" charset="0"/>
                <a:cs typeface="Times New Roman" panose="02020603050405020304" pitchFamily="18" charset="0"/>
              </a:rPr>
              <a:t>Play a Game(Opens Tic Tac Toe Game developed by us from different python file)</a:t>
            </a:r>
          </a:p>
          <a:p>
            <a:pPr marL="342900" indent="-342900">
              <a:lnSpc>
                <a:spcPct val="150000"/>
              </a:lnSpc>
              <a:buFont typeface="Wingdings" panose="05000000000000000000" pitchFamily="2" charset="2"/>
              <a:buChar char="q"/>
            </a:pPr>
            <a:r>
              <a:rPr lang="en-IN" sz="2000" dirty="0">
                <a:latin typeface="Book Antiqua" panose="02040602050305030304" pitchFamily="18" charset="0"/>
                <a:cs typeface="Times New Roman" panose="02020603050405020304" pitchFamily="18" charset="0"/>
              </a:rPr>
              <a:t>Play Music </a:t>
            </a:r>
          </a:p>
          <a:p>
            <a:pPr>
              <a:lnSpc>
                <a:spcPct val="150000"/>
              </a:lnSpc>
            </a:pPr>
            <a:endParaRPr lang="en-IN" sz="2000" dirty="0">
              <a:latin typeface="Book Antiqua" panose="02040602050305030304" pitchFamily="18" charset="0"/>
            </a:endParaRPr>
          </a:p>
        </p:txBody>
      </p:sp>
    </p:spTree>
    <p:extLst>
      <p:ext uri="{BB962C8B-B14F-4D97-AF65-F5344CB8AC3E}">
        <p14:creationId xmlns:p14="http://schemas.microsoft.com/office/powerpoint/2010/main" val="44953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B68B33-754D-423C-AAC6-858AFCCA6BEF}"/>
              </a:ext>
            </a:extLst>
          </p:cNvPr>
          <p:cNvSpPr txBox="1"/>
          <p:nvPr/>
        </p:nvSpPr>
        <p:spPr>
          <a:xfrm>
            <a:off x="2155886" y="2376812"/>
            <a:ext cx="8318377" cy="1569660"/>
          </a:xfrm>
          <a:prstGeom prst="rect">
            <a:avLst/>
          </a:prstGeom>
          <a:noFill/>
        </p:spPr>
        <p:txBody>
          <a:bodyPr wrap="square" rtlCol="0">
            <a:spAutoFit/>
          </a:bodyPr>
          <a:lstStyle/>
          <a:p>
            <a:r>
              <a:rPr lang="en-IN" sz="9600" dirty="0">
                <a:latin typeface="Book Antiqua" panose="02040602050305030304" pitchFamily="18" charset="0"/>
              </a:rPr>
              <a:t>THANK</a:t>
            </a:r>
            <a:r>
              <a:rPr lang="en-IN" sz="9600" dirty="0">
                <a:latin typeface="Algerian" panose="04020705040A02060702" pitchFamily="82" charset="0"/>
              </a:rPr>
              <a:t> </a:t>
            </a:r>
            <a:r>
              <a:rPr lang="en-IN" sz="9600" dirty="0" err="1">
                <a:latin typeface="Algerian" panose="04020705040A02060702" pitchFamily="82" charset="0"/>
              </a:rPr>
              <a:t>yOU</a:t>
            </a:r>
            <a:r>
              <a:rPr lang="en-IN" sz="9600" dirty="0">
                <a:latin typeface="Algerian" panose="04020705040A02060702" pitchFamily="82" charset="0"/>
              </a:rPr>
              <a:t>.</a:t>
            </a:r>
          </a:p>
        </p:txBody>
      </p:sp>
    </p:spTree>
    <p:extLst>
      <p:ext uri="{BB962C8B-B14F-4D97-AF65-F5344CB8AC3E}">
        <p14:creationId xmlns:p14="http://schemas.microsoft.com/office/powerpoint/2010/main" val="174943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01D83-6E30-4AE8-83EC-6377569B7526}"/>
              </a:ext>
            </a:extLst>
          </p:cNvPr>
          <p:cNvSpPr txBox="1"/>
          <p:nvPr/>
        </p:nvSpPr>
        <p:spPr>
          <a:xfrm>
            <a:off x="3382392" y="-66973"/>
            <a:ext cx="4634144" cy="1015663"/>
          </a:xfrm>
          <a:prstGeom prst="rect">
            <a:avLst/>
          </a:prstGeom>
          <a:noFill/>
        </p:spPr>
        <p:txBody>
          <a:bodyPr wrap="square" rtlCol="0">
            <a:spAutoFit/>
          </a:bodyPr>
          <a:lstStyle/>
          <a:p>
            <a:r>
              <a:rPr lang="en-IN" sz="6000" b="1" u="sng" dirty="0">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9BBB41F9-0E64-4173-A05B-420BE8EDEAAE}"/>
              </a:ext>
            </a:extLst>
          </p:cNvPr>
          <p:cNvSpPr txBox="1"/>
          <p:nvPr/>
        </p:nvSpPr>
        <p:spPr>
          <a:xfrm>
            <a:off x="3486151" y="1243965"/>
            <a:ext cx="4876800" cy="5355312"/>
          </a:xfrm>
          <a:prstGeom prst="rect">
            <a:avLst/>
          </a:prstGeom>
          <a:noFill/>
        </p:spPr>
        <p:txBody>
          <a:bodyPr wrap="square" rtlCol="0">
            <a:spAutoFit/>
          </a:bodyPr>
          <a:lstStyle/>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Introduction</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System Requirements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Objective</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Modules/Libraries Used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Implementation</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Tasks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Advantages/Disadvantages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Scope of the project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74315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125E5E-76A1-4937-AE77-145FA0EF3549}"/>
              </a:ext>
            </a:extLst>
          </p:cNvPr>
          <p:cNvSpPr txBox="1"/>
          <p:nvPr/>
        </p:nvSpPr>
        <p:spPr>
          <a:xfrm>
            <a:off x="2853524" y="339941"/>
            <a:ext cx="8433786" cy="1015663"/>
          </a:xfrm>
          <a:prstGeom prst="rect">
            <a:avLst/>
          </a:prstGeom>
          <a:noFill/>
        </p:spPr>
        <p:txBody>
          <a:bodyPr wrap="square" rtlCol="0">
            <a:spAutoFit/>
          </a:bodyPr>
          <a:lstStyle/>
          <a:p>
            <a:r>
              <a:rPr lang="en-IN" sz="6000" b="1" u="sng"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D7101224-1CE7-4519-9BD7-17DBCD21F3B2}"/>
              </a:ext>
            </a:extLst>
          </p:cNvPr>
          <p:cNvSpPr txBox="1"/>
          <p:nvPr/>
        </p:nvSpPr>
        <p:spPr>
          <a:xfrm>
            <a:off x="880646" y="1686110"/>
            <a:ext cx="10830757" cy="5062924"/>
          </a:xfrm>
          <a:prstGeom prst="rect">
            <a:avLst/>
          </a:prstGeom>
          <a:noFill/>
        </p:spPr>
        <p:txBody>
          <a:bodyPr wrap="square" rtlCol="0">
            <a:spAutoFit/>
          </a:bodyPr>
          <a:lstStyle/>
          <a:p>
            <a:pPr marL="285750" indent="-285750">
              <a:buFont typeface="Wingdings" panose="05000000000000000000" pitchFamily="2" charset="2"/>
              <a:buChar char="q"/>
            </a:pPr>
            <a:r>
              <a:rPr lang="en-US" sz="1900" dirty="0">
                <a:latin typeface="Book Antiqua" panose="02040602050305030304" pitchFamily="18" charset="0"/>
              </a:rPr>
              <a:t>Have you ever wondered how convenient it would be to have your own personal assistant? Imagine how much easier it would be to conduct Wikipedia searches without opening a web browser, play music, or open different applications with just a single voice command. This project, a simple desktop voice assistant built with Python and named "Jarvis Desktop Voice Assistant," can do all this. The project is fully completed, error-free, and was developed using VS Code Editor.</a:t>
            </a:r>
          </a:p>
          <a:p>
            <a:pPr marL="285750" indent="-285750">
              <a:buFont typeface="Wingdings" panose="05000000000000000000" pitchFamily="2" charset="2"/>
              <a:buChar char="q"/>
            </a:pPr>
            <a:endParaRPr lang="en-US" sz="1900" dirty="0">
              <a:latin typeface="Book Antiqua" panose="02040602050305030304" pitchFamily="18" charset="0"/>
            </a:endParaRPr>
          </a:p>
          <a:p>
            <a:pPr marL="285750" indent="-285750">
              <a:buFont typeface="Wingdings" panose="05000000000000000000" pitchFamily="2" charset="2"/>
              <a:buChar char="q"/>
            </a:pPr>
            <a:r>
              <a:rPr lang="en-US" sz="1900" dirty="0">
                <a:latin typeface="Book Antiqua" panose="02040602050305030304" pitchFamily="18" charset="0"/>
              </a:rPr>
              <a:t>A virtual assistant, also known as an AI assistant or digital assistant, is an application that understands natural language voice commands and performs tasks for the user. The main idea is to simplify life and automate tasks through voice commands. Upon execution, the project first greets the user according to the time of day. It then listens to the user's voice commands and executes the requested actions. Implemented in Python, this project is easy to develop and use.</a:t>
            </a:r>
          </a:p>
          <a:p>
            <a:pPr marL="285750" indent="-285750">
              <a:buFont typeface="Wingdings" panose="05000000000000000000" pitchFamily="2" charset="2"/>
              <a:buChar char="q"/>
            </a:pPr>
            <a:endParaRPr lang="en-US" sz="1900" dirty="0">
              <a:latin typeface="Book Antiqua" panose="02040602050305030304" pitchFamily="18" charset="0"/>
            </a:endParaRPr>
          </a:p>
          <a:p>
            <a:pPr marL="285750" indent="-285750">
              <a:buFont typeface="Wingdings" panose="05000000000000000000" pitchFamily="2" charset="2"/>
              <a:buChar char="q"/>
            </a:pPr>
            <a:r>
              <a:rPr lang="en-US" sz="1900" dirty="0">
                <a:latin typeface="Book Antiqua" panose="02040602050305030304" pitchFamily="18" charset="0"/>
              </a:rPr>
              <a:t>Python provides various modules for different tasks, making the implementation straightforward and effective. The assistant is user-friendly and easy for new users to understand and operate.</a:t>
            </a:r>
          </a:p>
          <a:p>
            <a:pPr marL="285750" indent="-285750">
              <a:buFont typeface="Wingdings" panose="05000000000000000000" pitchFamily="2" charset="2"/>
              <a:buChar char="q"/>
            </a:pPr>
            <a:endParaRPr lang="en-IN" sz="19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407519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2845C5-0D48-4DE0-BFE0-5ABEE1878805}"/>
              </a:ext>
            </a:extLst>
          </p:cNvPr>
          <p:cNvSpPr txBox="1"/>
          <p:nvPr/>
        </p:nvSpPr>
        <p:spPr>
          <a:xfrm>
            <a:off x="3554212" y="690740"/>
            <a:ext cx="7137646" cy="1015663"/>
          </a:xfrm>
          <a:prstGeom prst="rect">
            <a:avLst/>
          </a:prstGeom>
          <a:noFill/>
        </p:spPr>
        <p:txBody>
          <a:bodyPr wrap="square" rtlCol="0">
            <a:spAutoFit/>
          </a:bodyPr>
          <a:lstStyle/>
          <a:p>
            <a:r>
              <a:rPr lang="en-IN" sz="6000" b="1" u="sng" dirty="0">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E38A5634-620E-45E4-9113-30BBCF85D741}"/>
              </a:ext>
            </a:extLst>
          </p:cNvPr>
          <p:cNvSpPr txBox="1"/>
          <p:nvPr/>
        </p:nvSpPr>
        <p:spPr>
          <a:xfrm>
            <a:off x="379520" y="2612440"/>
            <a:ext cx="11890159" cy="3046988"/>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To Become familiar with the concepts of Python Language.</a:t>
            </a:r>
          </a:p>
          <a:p>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To Implement the concepts of basic and intermediate python operations for making this project used in real life.</a:t>
            </a:r>
          </a:p>
          <a:p>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To become familiar with different modules and libraries. </a:t>
            </a:r>
          </a:p>
          <a:p>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To make ease for the users to automate the things by using own voice commands.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40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B6C2E7-01DA-4BFB-95CF-5F1250CF5CB4}"/>
              </a:ext>
            </a:extLst>
          </p:cNvPr>
          <p:cNvSpPr txBox="1"/>
          <p:nvPr/>
        </p:nvSpPr>
        <p:spPr>
          <a:xfrm>
            <a:off x="3380265" y="182415"/>
            <a:ext cx="6631619" cy="769441"/>
          </a:xfrm>
          <a:prstGeom prst="rect">
            <a:avLst/>
          </a:prstGeom>
          <a:noFill/>
        </p:spPr>
        <p:txBody>
          <a:bodyPr wrap="square" rtlCol="0">
            <a:spAutoFit/>
          </a:bodyPr>
          <a:lstStyle/>
          <a:p>
            <a:r>
              <a:rPr lang="en-IN" sz="4400" b="1" u="sng" dirty="0">
                <a:latin typeface="Times New Roman" panose="02020603050405020304" pitchFamily="18" charset="0"/>
                <a:cs typeface="Times New Roman" panose="02020603050405020304" pitchFamily="18" charset="0"/>
              </a:rPr>
              <a:t>Moules/Libraries Used:</a:t>
            </a:r>
          </a:p>
        </p:txBody>
      </p:sp>
      <p:sp>
        <p:nvSpPr>
          <p:cNvPr id="4" name="TextBox 3">
            <a:extLst>
              <a:ext uri="{FF2B5EF4-FFF2-40B4-BE49-F238E27FC236}">
                <a16:creationId xmlns:a16="http://schemas.microsoft.com/office/drawing/2014/main" id="{456CBF62-3942-45F2-B40C-67D8246D2186}"/>
              </a:ext>
            </a:extLst>
          </p:cNvPr>
          <p:cNvSpPr txBox="1"/>
          <p:nvPr/>
        </p:nvSpPr>
        <p:spPr>
          <a:xfrm>
            <a:off x="893686" y="1256467"/>
            <a:ext cx="10582183" cy="5601533"/>
          </a:xfrm>
          <a:prstGeom prst="rect">
            <a:avLst/>
          </a:prstGeom>
          <a:noFill/>
        </p:spPr>
        <p:txBody>
          <a:bodyPr wrap="square" rtlCol="0">
            <a:spAutoFit/>
          </a:bodyPr>
          <a:lstStyle/>
          <a:p>
            <a:pPr marL="285750" indent="-285750">
              <a:buFont typeface="Wingdings" panose="05000000000000000000" pitchFamily="2" charset="2"/>
              <a:buChar char="q"/>
            </a:pPr>
            <a:r>
              <a:rPr lang="en-IN" sz="2000" b="1" u="sng" dirty="0">
                <a:latin typeface="Times New Roman" panose="02020603050405020304" pitchFamily="18" charset="0"/>
                <a:cs typeface="Times New Roman" panose="02020603050405020304" pitchFamily="18" charset="0"/>
              </a:rPr>
              <a:t>Pyttsx3</a:t>
            </a:r>
          </a:p>
          <a:p>
            <a:pPr marL="285750" indent="-285750">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A python library that will help us to convert text to speech. In short, it is a text-to-speech library.</a:t>
            </a:r>
          </a:p>
          <a:p>
            <a:pPr marL="285750" indent="-285750">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It works offline, and it is compatible with Python 2 as well as Python 3.</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000" b="1" u="sng" dirty="0">
                <a:latin typeface="Times New Roman" panose="02020603050405020304" pitchFamily="18" charset="0"/>
                <a:cs typeface="Times New Roman" panose="02020603050405020304" pitchFamily="18" charset="0"/>
              </a:rPr>
              <a:t>Datetime</a:t>
            </a:r>
          </a:p>
          <a:p>
            <a:pPr marL="285750" indent="-285750">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To provide current or live time to Assistant.</a:t>
            </a: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Used for greeting user according to time.</a:t>
            </a:r>
          </a:p>
          <a:p>
            <a:pPr marL="285750" indent="-28575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b="1" u="sng" dirty="0">
                <a:latin typeface="Times New Roman" panose="02020603050405020304" pitchFamily="18" charset="0"/>
                <a:cs typeface="Times New Roman" panose="02020603050405020304" pitchFamily="18" charset="0"/>
              </a:rPr>
              <a:t>Speech Recognition</a:t>
            </a:r>
          </a:p>
          <a:p>
            <a:pPr marL="285750" indent="-285750">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Library for performing speech recognition, with support for several engines and APIs, online and offline.</a:t>
            </a: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Used for taking input from microphone as a source to perform tasks.</a:t>
            </a:r>
          </a:p>
          <a:p>
            <a:pPr marL="285750" indent="-28575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000" b="1" u="sng" dirty="0">
                <a:latin typeface="Times New Roman" panose="02020603050405020304" pitchFamily="18" charset="0"/>
                <a:cs typeface="Times New Roman" panose="02020603050405020304" pitchFamily="18" charset="0"/>
              </a:rPr>
              <a:t>Wikipedia</a:t>
            </a:r>
          </a:p>
          <a:p>
            <a:pPr marL="285750" indent="-285750">
              <a:buFont typeface="Wingdings" panose="05000000000000000000" pitchFamily="2" charset="2"/>
              <a:buChar char="v"/>
            </a:pPr>
            <a:r>
              <a:rPr lang="en-US" sz="2000" i="0" dirty="0">
                <a:effectLst/>
                <a:latin typeface="Times New Roman" panose="02020603050405020304" pitchFamily="18" charset="0"/>
                <a:cs typeface="Times New Roman" panose="02020603050405020304" pitchFamily="18" charset="0"/>
              </a:rPr>
              <a:t>Wikipedia</a:t>
            </a:r>
            <a:r>
              <a:rPr lang="en-US" sz="2000" b="0" i="0" dirty="0">
                <a:effectLst/>
                <a:latin typeface="Times New Roman" panose="02020603050405020304" pitchFamily="18" charset="0"/>
                <a:cs typeface="Times New Roman" panose="02020603050405020304" pitchFamily="18" charset="0"/>
              </a:rPr>
              <a:t> is a </a:t>
            </a:r>
            <a:r>
              <a:rPr lang="en-US" sz="2000" i="0" dirty="0">
                <a:effectLst/>
                <a:latin typeface="Times New Roman" panose="02020603050405020304" pitchFamily="18" charset="0"/>
                <a:cs typeface="Times New Roman" panose="02020603050405020304" pitchFamily="18" charset="0"/>
              </a:rPr>
              <a:t>Python library </a:t>
            </a:r>
            <a:r>
              <a:rPr lang="en-US" sz="2000" b="0" i="0" dirty="0">
                <a:effectLst/>
                <a:latin typeface="Times New Roman" panose="02020603050405020304" pitchFamily="18" charset="0"/>
                <a:cs typeface="Times New Roman" panose="02020603050405020304" pitchFamily="18" charset="0"/>
              </a:rPr>
              <a:t>that makes it easy to access and parse data from </a:t>
            </a:r>
            <a:r>
              <a:rPr lang="en-US" sz="2000" i="0" dirty="0">
                <a:effectLst/>
                <a:latin typeface="Times New Roman" panose="02020603050405020304" pitchFamily="18" charset="0"/>
                <a:cs typeface="Times New Roman" panose="02020603050405020304" pitchFamily="18" charset="0"/>
              </a:rPr>
              <a:t>Wikipedia.</a:t>
            </a: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It helps the user to get results for a particular query or search.</a:t>
            </a: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0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10B830-35D9-4791-8488-A1AEE44BC15D}"/>
              </a:ext>
            </a:extLst>
          </p:cNvPr>
          <p:cNvSpPr txBox="1"/>
          <p:nvPr/>
        </p:nvSpPr>
        <p:spPr>
          <a:xfrm>
            <a:off x="709474" y="979688"/>
            <a:ext cx="10369118" cy="4708981"/>
          </a:xfrm>
          <a:prstGeom prst="rect">
            <a:avLst/>
          </a:prstGeom>
          <a:noFill/>
        </p:spPr>
        <p:txBody>
          <a:bodyPr wrap="square" rtlCol="0">
            <a:spAutoFit/>
          </a:bodyPr>
          <a:lstStyle/>
          <a:p>
            <a:pPr marL="285750" indent="-285750">
              <a:buFont typeface="Wingdings" panose="05000000000000000000" pitchFamily="2" charset="2"/>
              <a:buChar char="q"/>
            </a:pPr>
            <a:r>
              <a:rPr lang="en-IN" sz="2000" b="1" u="sng" dirty="0"/>
              <a:t>Web Browser</a:t>
            </a:r>
          </a:p>
          <a:p>
            <a:pPr marL="285750" indent="-285750">
              <a:buFont typeface="Wingdings" panose="05000000000000000000" pitchFamily="2" charset="2"/>
              <a:buChar char="v"/>
            </a:pPr>
            <a:r>
              <a:rPr lang="en-US" sz="2000" b="0" i="0" dirty="0">
                <a:effectLst/>
                <a:latin typeface="arial" panose="020B0604020202020204" pitchFamily="34" charset="0"/>
              </a:rPr>
              <a:t>The </a:t>
            </a:r>
            <a:r>
              <a:rPr lang="en-US" sz="2000" i="0" dirty="0">
                <a:effectLst/>
                <a:latin typeface="arial" panose="020B0604020202020204" pitchFamily="34" charset="0"/>
              </a:rPr>
              <a:t>web browser</a:t>
            </a:r>
            <a:r>
              <a:rPr lang="en-US" sz="2000" b="1" i="0" dirty="0">
                <a:effectLst/>
                <a:latin typeface="arial" panose="020B0604020202020204" pitchFamily="34" charset="0"/>
              </a:rPr>
              <a:t> module</a:t>
            </a:r>
            <a:r>
              <a:rPr lang="en-US" sz="2000" b="0" i="0" dirty="0">
                <a:effectLst/>
                <a:latin typeface="arial" panose="020B0604020202020204" pitchFamily="34" charset="0"/>
              </a:rPr>
              <a:t> provides </a:t>
            </a:r>
            <a:r>
              <a:rPr lang="en-US" sz="2000" b="1" i="0" dirty="0">
                <a:effectLst/>
                <a:latin typeface="arial" panose="020B0604020202020204" pitchFamily="34" charset="0"/>
              </a:rPr>
              <a:t>a</a:t>
            </a:r>
            <a:r>
              <a:rPr lang="en-US" sz="2000" b="0" i="0" dirty="0">
                <a:effectLst/>
                <a:latin typeface="arial" panose="020B0604020202020204" pitchFamily="34" charset="0"/>
              </a:rPr>
              <a:t> high-level interface to allow displaying </a:t>
            </a:r>
            <a:r>
              <a:rPr lang="en-US" sz="2000" i="0" dirty="0">
                <a:effectLst/>
                <a:latin typeface="arial" panose="020B0604020202020204" pitchFamily="34" charset="0"/>
              </a:rPr>
              <a:t>Web</a:t>
            </a:r>
            <a:r>
              <a:rPr lang="en-US" sz="2000" b="0" i="0" dirty="0">
                <a:effectLst/>
                <a:latin typeface="arial" panose="020B0604020202020204" pitchFamily="34" charset="0"/>
              </a:rPr>
              <a:t>-based documents to users</a:t>
            </a:r>
          </a:p>
          <a:p>
            <a:pPr marL="285750" indent="-285750">
              <a:buFont typeface="Wingdings" panose="05000000000000000000" pitchFamily="2" charset="2"/>
              <a:buChar char="v"/>
            </a:pPr>
            <a:r>
              <a:rPr lang="en-US" sz="2000" b="0" i="0" dirty="0">
                <a:effectLst/>
                <a:latin typeface="arial" panose="020B0604020202020204" pitchFamily="34" charset="0"/>
              </a:rPr>
              <a:t>Under most circumstances, simply calling the open() function from this </a:t>
            </a:r>
            <a:r>
              <a:rPr lang="en-US" sz="2000" i="0" dirty="0">
                <a:effectLst/>
                <a:latin typeface="arial" panose="020B0604020202020204" pitchFamily="34" charset="0"/>
              </a:rPr>
              <a:t>module</a:t>
            </a:r>
            <a:r>
              <a:rPr lang="en-US" sz="2000" b="0" i="0" dirty="0">
                <a:effectLst/>
                <a:latin typeface="arial" panose="020B0604020202020204" pitchFamily="34" charset="0"/>
              </a:rPr>
              <a:t> will do the right thing.</a:t>
            </a:r>
          </a:p>
          <a:p>
            <a:endParaRPr lang="en-US" sz="2000" dirty="0">
              <a:latin typeface="arial" panose="020B0604020202020204" pitchFamily="34" charset="0"/>
            </a:endParaRPr>
          </a:p>
          <a:p>
            <a:pPr marL="285750" indent="-285750">
              <a:buFont typeface="Wingdings" panose="05000000000000000000" pitchFamily="2" charset="2"/>
              <a:buChar char="q"/>
            </a:pPr>
            <a:r>
              <a:rPr lang="en-US" sz="2000" b="1" u="sng" dirty="0">
                <a:latin typeface="arial" panose="020B0604020202020204" pitchFamily="34" charset="0"/>
              </a:rPr>
              <a:t>OS</a:t>
            </a:r>
          </a:p>
          <a:p>
            <a:pPr marL="285750" indent="-285750">
              <a:buFont typeface="Wingdings" panose="05000000000000000000" pitchFamily="2" charset="2"/>
              <a:buChar char="v"/>
            </a:pPr>
            <a:r>
              <a:rPr lang="en-US" sz="2000" b="0" i="0" dirty="0">
                <a:effectLst/>
                <a:latin typeface="arial" panose="020B0604020202020204" pitchFamily="34" charset="0"/>
              </a:rPr>
              <a:t>The</a:t>
            </a:r>
            <a:r>
              <a:rPr lang="en-US" sz="2000" b="1" i="0" dirty="0">
                <a:effectLst/>
                <a:latin typeface="arial" panose="020B0604020202020204" pitchFamily="34" charset="0"/>
              </a:rPr>
              <a:t> </a:t>
            </a:r>
            <a:r>
              <a:rPr lang="en-US" sz="2000" i="0" dirty="0">
                <a:effectLst/>
                <a:latin typeface="arial" panose="020B0604020202020204" pitchFamily="34" charset="0"/>
              </a:rPr>
              <a:t>OS module in Python </a:t>
            </a:r>
            <a:r>
              <a:rPr lang="en-US" sz="2000" b="0" i="0" dirty="0">
                <a:effectLst/>
                <a:latin typeface="arial" panose="020B0604020202020204" pitchFamily="34" charset="0"/>
              </a:rPr>
              <a:t>provides functions for interacting with the operating system.</a:t>
            </a:r>
          </a:p>
          <a:p>
            <a:pPr marL="285750" indent="-285750">
              <a:buFont typeface="Wingdings" panose="05000000000000000000" pitchFamily="2" charset="2"/>
              <a:buChar char="v"/>
            </a:pPr>
            <a:r>
              <a:rPr lang="en-US" sz="2000" b="0" i="0" dirty="0">
                <a:effectLst/>
                <a:latin typeface="arial" panose="020B0604020202020204" pitchFamily="34" charset="0"/>
              </a:rPr>
              <a:t>This</a:t>
            </a:r>
            <a:r>
              <a:rPr lang="en-US" sz="2000" b="1" i="0" dirty="0">
                <a:effectLst/>
                <a:latin typeface="arial" panose="020B0604020202020204" pitchFamily="34" charset="0"/>
              </a:rPr>
              <a:t> </a:t>
            </a:r>
            <a:r>
              <a:rPr lang="en-US" sz="2000" i="0" dirty="0">
                <a:effectLst/>
                <a:latin typeface="arial" panose="020B0604020202020204" pitchFamily="34" charset="0"/>
              </a:rPr>
              <a:t>module</a:t>
            </a:r>
            <a:r>
              <a:rPr lang="en-US" sz="2000" b="1" i="0" dirty="0">
                <a:effectLst/>
                <a:latin typeface="arial" panose="020B0604020202020204" pitchFamily="34" charset="0"/>
              </a:rPr>
              <a:t> </a:t>
            </a:r>
            <a:r>
              <a:rPr lang="en-US" sz="2000" b="0" i="0" dirty="0">
                <a:effectLst/>
                <a:latin typeface="arial" panose="020B0604020202020204" pitchFamily="34" charset="0"/>
              </a:rPr>
              <a:t>provides a portable way of using operating system-dependent functionality.</a:t>
            </a:r>
          </a:p>
          <a:p>
            <a:endParaRPr lang="en-US" sz="2000" dirty="0">
              <a:latin typeface="arial" panose="020B0604020202020204" pitchFamily="34" charset="0"/>
            </a:endParaRPr>
          </a:p>
          <a:p>
            <a:pPr marL="285750" indent="-285750">
              <a:buFont typeface="Wingdings" panose="05000000000000000000" pitchFamily="2" charset="2"/>
              <a:buChar char="q"/>
            </a:pPr>
            <a:r>
              <a:rPr lang="en-US" sz="2000" b="1" u="sng" dirty="0">
                <a:latin typeface="arial" panose="020B0604020202020204" pitchFamily="34" charset="0"/>
              </a:rPr>
              <a:t>Random</a:t>
            </a:r>
          </a:p>
          <a:p>
            <a:pPr marL="285750" indent="-285750">
              <a:buFont typeface="Wingdings" panose="05000000000000000000" pitchFamily="2" charset="2"/>
              <a:buChar char="v"/>
            </a:pPr>
            <a:r>
              <a:rPr lang="en-US" sz="2000" dirty="0">
                <a:latin typeface="arial" panose="020B0604020202020204" pitchFamily="34" charset="0"/>
              </a:rPr>
              <a:t>We </a:t>
            </a:r>
            <a:r>
              <a:rPr lang="en-US" sz="2000" b="0" i="0" dirty="0">
                <a:effectLst/>
                <a:latin typeface="arial" panose="020B0604020202020204" pitchFamily="34" charset="0"/>
              </a:rPr>
              <a:t>can generate </a:t>
            </a:r>
            <a:r>
              <a:rPr lang="en-US" sz="2000" i="0" dirty="0">
                <a:effectLst/>
                <a:latin typeface="arial" panose="020B0604020202020204" pitchFamily="34" charset="0"/>
              </a:rPr>
              <a:t>random</a:t>
            </a:r>
            <a:r>
              <a:rPr lang="en-US" sz="2000" b="0" i="0" dirty="0">
                <a:effectLst/>
                <a:latin typeface="arial" panose="020B0604020202020204" pitchFamily="34" charset="0"/>
              </a:rPr>
              <a:t> numbers in </a:t>
            </a:r>
            <a:r>
              <a:rPr lang="en-US" sz="2000" i="0" dirty="0">
                <a:effectLst/>
                <a:latin typeface="arial" panose="020B0604020202020204" pitchFamily="34" charset="0"/>
              </a:rPr>
              <a:t>Python</a:t>
            </a:r>
            <a:r>
              <a:rPr lang="en-US" sz="2000" b="0" i="0" dirty="0">
                <a:effectLst/>
                <a:latin typeface="arial" panose="020B0604020202020204" pitchFamily="34" charset="0"/>
              </a:rPr>
              <a:t> by using </a:t>
            </a:r>
            <a:r>
              <a:rPr lang="en-US" sz="2000" i="0" dirty="0">
                <a:effectLst/>
                <a:latin typeface="arial" panose="020B0604020202020204" pitchFamily="34" charset="0"/>
              </a:rPr>
              <a:t>random module</a:t>
            </a:r>
            <a:r>
              <a:rPr lang="en-US" sz="2000" b="0" i="0" dirty="0">
                <a:effectLst/>
                <a:latin typeface="arial" panose="020B0604020202020204" pitchFamily="34" charset="0"/>
              </a:rPr>
              <a:t>.</a:t>
            </a:r>
          </a:p>
          <a:p>
            <a:pPr marL="285750" indent="-285750">
              <a:buFont typeface="Wingdings" panose="05000000000000000000" pitchFamily="2" charset="2"/>
              <a:buChar char="v"/>
            </a:pPr>
            <a:r>
              <a:rPr lang="en-US" sz="2000" b="0" i="0" dirty="0">
                <a:effectLst/>
                <a:latin typeface="arial" panose="020B0604020202020204" pitchFamily="34" charset="0"/>
              </a:rPr>
              <a:t>These are pseudo-</a:t>
            </a:r>
            <a:r>
              <a:rPr lang="en-US" sz="2000" i="0" dirty="0">
                <a:effectLst/>
                <a:latin typeface="arial" panose="020B0604020202020204" pitchFamily="34" charset="0"/>
              </a:rPr>
              <a:t>random</a:t>
            </a:r>
            <a:r>
              <a:rPr lang="en-US" sz="2000" b="0" i="0" dirty="0">
                <a:effectLst/>
                <a:latin typeface="arial" panose="020B0604020202020204" pitchFamily="34" charset="0"/>
              </a:rPr>
              <a:t> number as the sequence of number generated depends on the seed.</a:t>
            </a:r>
          </a:p>
          <a:p>
            <a:endParaRPr lang="en-US" sz="2000" dirty="0">
              <a:latin typeface="arial" panose="020B0604020202020204" pitchFamily="34" charset="0"/>
            </a:endParaRPr>
          </a:p>
        </p:txBody>
      </p:sp>
    </p:spTree>
    <p:extLst>
      <p:ext uri="{BB962C8B-B14F-4D97-AF65-F5344CB8AC3E}">
        <p14:creationId xmlns:p14="http://schemas.microsoft.com/office/powerpoint/2010/main" val="1664925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65E77F-9A70-42EB-82E8-44B8C3014110}"/>
              </a:ext>
            </a:extLst>
          </p:cNvPr>
          <p:cNvSpPr txBox="1"/>
          <p:nvPr/>
        </p:nvSpPr>
        <p:spPr>
          <a:xfrm>
            <a:off x="452761" y="784895"/>
            <a:ext cx="4305669" cy="461665"/>
          </a:xfrm>
          <a:prstGeom prst="rect">
            <a:avLst/>
          </a:prstGeom>
          <a:noFill/>
        </p:spPr>
        <p:txBody>
          <a:bodyPr wrap="square" rtlCol="0">
            <a:spAutoFit/>
          </a:bodyPr>
          <a:lstStyle/>
          <a:p>
            <a:r>
              <a:rPr lang="en-IN" sz="2400" b="1" u="sng" dirty="0">
                <a:latin typeface="Book Antiqua" panose="02040602050305030304" pitchFamily="18" charset="0"/>
                <a:cs typeface="Times New Roman" panose="02020603050405020304" pitchFamily="18" charset="0"/>
              </a:rPr>
              <a:t>Advantages:</a:t>
            </a:r>
          </a:p>
        </p:txBody>
      </p:sp>
      <p:sp>
        <p:nvSpPr>
          <p:cNvPr id="3" name="TextBox 2">
            <a:extLst>
              <a:ext uri="{FF2B5EF4-FFF2-40B4-BE49-F238E27FC236}">
                <a16:creationId xmlns:a16="http://schemas.microsoft.com/office/drawing/2014/main" id="{263A3A18-6012-43C0-B5B9-3FABDEEE2E4B}"/>
              </a:ext>
            </a:extLst>
          </p:cNvPr>
          <p:cNvSpPr txBox="1"/>
          <p:nvPr/>
        </p:nvSpPr>
        <p:spPr>
          <a:xfrm>
            <a:off x="452761" y="1562470"/>
            <a:ext cx="5513033" cy="4524315"/>
          </a:xfrm>
          <a:prstGeom prst="rect">
            <a:avLst/>
          </a:prstGeom>
          <a:noFill/>
        </p:spPr>
        <p:txBody>
          <a:bodyPr wrap="square" rtlCol="0">
            <a:spAutoFit/>
          </a:bodyPr>
          <a:lstStyle/>
          <a:p>
            <a:pPr marL="285750" indent="-285750">
              <a:buFont typeface="Wingdings" panose="05000000000000000000" pitchFamily="2" charset="2"/>
              <a:buChar char="q"/>
            </a:pPr>
            <a:r>
              <a:rPr lang="en-US" sz="2400" b="0" i="0" dirty="0">
                <a:effectLst/>
                <a:latin typeface="Book Antiqua" panose="02040602050305030304" pitchFamily="18" charset="0"/>
                <a:cs typeface="Times New Roman" panose="02020603050405020304" pitchFamily="18" charset="0"/>
              </a:rPr>
              <a:t>Easy to use </a:t>
            </a:r>
          </a:p>
          <a:p>
            <a:pPr marL="285750" indent="-285750">
              <a:buFont typeface="Wingdings" panose="05000000000000000000" pitchFamily="2" charset="2"/>
              <a:buChar char="q"/>
            </a:pPr>
            <a:endParaRPr lang="en-US" sz="2400" b="0" i="0" dirty="0">
              <a:effectLst/>
              <a:latin typeface="Book Antiqua" panose="02040602050305030304" pitchFamily="18" charset="0"/>
              <a:cs typeface="Times New Roman" panose="02020603050405020304" pitchFamily="18" charset="0"/>
            </a:endParaRPr>
          </a:p>
          <a:p>
            <a:pPr marL="285750" indent="-285750">
              <a:buFont typeface="Wingdings" panose="05000000000000000000" pitchFamily="2" charset="2"/>
              <a:buChar char="q"/>
            </a:pPr>
            <a:r>
              <a:rPr lang="en-US" sz="2400" b="0" i="0" dirty="0">
                <a:effectLst/>
                <a:latin typeface="Book Antiqua" panose="02040602050305030304" pitchFamily="18" charset="0"/>
                <a:cs typeface="Times New Roman" panose="02020603050405020304" pitchFamily="18" charset="0"/>
              </a:rPr>
              <a:t>Can work with variety of commands</a:t>
            </a:r>
          </a:p>
          <a:p>
            <a:endParaRPr lang="en-US" sz="2400" b="0" i="0" dirty="0">
              <a:effectLst/>
              <a:latin typeface="Book Antiqua" panose="02040602050305030304" pitchFamily="18" charset="0"/>
              <a:cs typeface="Times New Roman" panose="02020603050405020304" pitchFamily="18" charset="0"/>
            </a:endParaRPr>
          </a:p>
          <a:p>
            <a:pPr marL="285750" indent="-285750">
              <a:buFont typeface="Wingdings" panose="05000000000000000000" pitchFamily="2" charset="2"/>
              <a:buChar char="q"/>
            </a:pPr>
            <a:r>
              <a:rPr lang="en-US" sz="2400" b="0" i="0" dirty="0">
                <a:effectLst/>
                <a:latin typeface="Book Antiqua" panose="02040602050305030304" pitchFamily="18" charset="0"/>
                <a:cs typeface="Times New Roman" panose="02020603050405020304" pitchFamily="18" charset="0"/>
              </a:rPr>
              <a:t>Custom commands </a:t>
            </a:r>
          </a:p>
          <a:p>
            <a:pPr marL="285750" indent="-285750">
              <a:buFont typeface="Wingdings" panose="05000000000000000000" pitchFamily="2" charset="2"/>
              <a:buChar char="q"/>
            </a:pPr>
            <a:endParaRPr lang="en-US" sz="2400" b="0" i="0" dirty="0">
              <a:effectLst/>
              <a:latin typeface="Book Antiqua" panose="02040602050305030304" pitchFamily="18" charset="0"/>
              <a:cs typeface="Times New Roman" panose="02020603050405020304" pitchFamily="18" charset="0"/>
            </a:endParaRPr>
          </a:p>
          <a:p>
            <a:pPr marL="285750" indent="-285750">
              <a:buFont typeface="Wingdings" panose="05000000000000000000" pitchFamily="2" charset="2"/>
              <a:buChar char="q"/>
            </a:pPr>
            <a:r>
              <a:rPr lang="en-US" sz="2400" b="0" i="0" dirty="0">
                <a:effectLst/>
                <a:latin typeface="Book Antiqua" panose="02040602050305030304" pitchFamily="18" charset="0"/>
                <a:cs typeface="Times New Roman" panose="02020603050405020304" pitchFamily="18" charset="0"/>
              </a:rPr>
              <a:t>Secure </a:t>
            </a:r>
          </a:p>
          <a:p>
            <a:pPr marL="285750" indent="-285750">
              <a:buFont typeface="Wingdings" panose="05000000000000000000" pitchFamily="2" charset="2"/>
              <a:buChar char="q"/>
            </a:pPr>
            <a:endParaRPr lang="en-US" sz="2400" b="0" i="0" dirty="0">
              <a:effectLst/>
              <a:latin typeface="Book Antiqua" panose="02040602050305030304" pitchFamily="18" charset="0"/>
              <a:cs typeface="Times New Roman" panose="02020603050405020304" pitchFamily="18" charset="0"/>
            </a:endParaRPr>
          </a:p>
          <a:p>
            <a:pPr marL="285750" indent="-285750">
              <a:buFont typeface="Wingdings" panose="05000000000000000000" pitchFamily="2" charset="2"/>
              <a:buChar char="q"/>
            </a:pPr>
            <a:r>
              <a:rPr lang="en-US" sz="2400" b="0" i="0" dirty="0">
                <a:effectLst/>
                <a:latin typeface="Book Antiqua" panose="02040602050305030304" pitchFamily="18" charset="0"/>
                <a:cs typeface="Times New Roman" panose="02020603050405020304" pitchFamily="18" charset="0"/>
              </a:rPr>
              <a:t>Helpful for disabled </a:t>
            </a:r>
          </a:p>
          <a:p>
            <a:pPr marL="285750" indent="-285750">
              <a:buFont typeface="Wingdings" panose="05000000000000000000" pitchFamily="2" charset="2"/>
              <a:buChar char="q"/>
            </a:pPr>
            <a:endParaRPr lang="en-US" sz="2400" b="0" i="0" dirty="0">
              <a:effectLst/>
              <a:latin typeface="Book Antiqua" panose="02040602050305030304" pitchFamily="18" charset="0"/>
              <a:cs typeface="Times New Roman" panose="02020603050405020304" pitchFamily="18" charset="0"/>
            </a:endParaRPr>
          </a:p>
          <a:p>
            <a:pPr marL="285750" indent="-285750">
              <a:buFont typeface="Wingdings" panose="05000000000000000000" pitchFamily="2" charset="2"/>
              <a:buChar char="q"/>
            </a:pPr>
            <a:r>
              <a:rPr lang="en-US" sz="2400" b="0" i="0" dirty="0">
                <a:effectLst/>
                <a:latin typeface="Book Antiqua" panose="02040602050305030304" pitchFamily="18" charset="0"/>
                <a:cs typeface="Times New Roman" panose="02020603050405020304" pitchFamily="18" charset="0"/>
              </a:rPr>
              <a:t>Artificial intelligence make advancement in it.</a:t>
            </a:r>
            <a:endParaRPr lang="en-IN" sz="2400" dirty="0">
              <a:latin typeface="Book Antiqua" panose="0204060205030503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5FAEB0-8D61-400F-A614-F1C1297C4460}"/>
              </a:ext>
            </a:extLst>
          </p:cNvPr>
          <p:cNvSpPr txBox="1"/>
          <p:nvPr/>
        </p:nvSpPr>
        <p:spPr>
          <a:xfrm>
            <a:off x="6678967" y="784894"/>
            <a:ext cx="4305669" cy="461665"/>
          </a:xfrm>
          <a:prstGeom prst="rect">
            <a:avLst/>
          </a:prstGeom>
          <a:noFill/>
        </p:spPr>
        <p:txBody>
          <a:bodyPr wrap="square" rtlCol="0">
            <a:spAutoFit/>
          </a:bodyPr>
          <a:lstStyle/>
          <a:p>
            <a:r>
              <a:rPr lang="en-IN" sz="2400" b="1" u="sng" dirty="0">
                <a:latin typeface="Book Antiqua" panose="02040602050305030304" pitchFamily="18" charset="0"/>
                <a:cs typeface="Times New Roman" panose="02020603050405020304" pitchFamily="18" charset="0"/>
              </a:rPr>
              <a:t>Disadvantages:</a:t>
            </a:r>
          </a:p>
        </p:txBody>
      </p:sp>
      <p:sp>
        <p:nvSpPr>
          <p:cNvPr id="5" name="TextBox 4">
            <a:extLst>
              <a:ext uri="{FF2B5EF4-FFF2-40B4-BE49-F238E27FC236}">
                <a16:creationId xmlns:a16="http://schemas.microsoft.com/office/drawing/2014/main" id="{9EE2BAF1-F9F9-4D22-BDF0-3231DC16EC53}"/>
              </a:ext>
            </a:extLst>
          </p:cNvPr>
          <p:cNvSpPr txBox="1"/>
          <p:nvPr/>
        </p:nvSpPr>
        <p:spPr>
          <a:xfrm>
            <a:off x="6678967" y="2044690"/>
            <a:ext cx="5513033" cy="3785652"/>
          </a:xfrm>
          <a:prstGeom prst="rect">
            <a:avLst/>
          </a:prstGeom>
          <a:noFill/>
        </p:spPr>
        <p:txBody>
          <a:bodyPr wrap="square" rtlCol="0">
            <a:spAutoFit/>
          </a:bodyPr>
          <a:lstStyle/>
          <a:p>
            <a:pPr marL="285750" indent="-285750">
              <a:buFont typeface="Wingdings" panose="05000000000000000000" pitchFamily="2" charset="2"/>
              <a:buChar char="q"/>
            </a:pPr>
            <a:r>
              <a:rPr lang="en-US" sz="2400" b="0" i="0" dirty="0">
                <a:effectLst/>
                <a:latin typeface="Book Antiqua" panose="02040602050305030304" pitchFamily="18" charset="0"/>
                <a:cs typeface="Times New Roman" panose="02020603050405020304" pitchFamily="18" charset="0"/>
              </a:rPr>
              <a:t>Limited language support </a:t>
            </a:r>
          </a:p>
          <a:p>
            <a:pPr marL="285750" indent="-285750">
              <a:buFont typeface="Wingdings" panose="05000000000000000000" pitchFamily="2" charset="2"/>
              <a:buChar char="q"/>
            </a:pPr>
            <a:endParaRPr lang="en-US" sz="2400" b="0" i="0" dirty="0">
              <a:effectLst/>
              <a:latin typeface="Book Antiqua" panose="02040602050305030304" pitchFamily="18" charset="0"/>
              <a:cs typeface="Times New Roman" panose="02020603050405020304" pitchFamily="18" charset="0"/>
            </a:endParaRPr>
          </a:p>
          <a:p>
            <a:pPr marL="285750" indent="-285750">
              <a:buFont typeface="Wingdings" panose="05000000000000000000" pitchFamily="2" charset="2"/>
              <a:buChar char="q"/>
            </a:pPr>
            <a:r>
              <a:rPr lang="en-US" sz="2400" b="0" i="0" dirty="0">
                <a:effectLst/>
                <a:latin typeface="Book Antiqua" panose="02040602050305030304" pitchFamily="18" charset="0"/>
                <a:cs typeface="Times New Roman" panose="02020603050405020304" pitchFamily="18" charset="0"/>
              </a:rPr>
              <a:t>Costly </a:t>
            </a:r>
          </a:p>
          <a:p>
            <a:pPr marL="285750" indent="-285750">
              <a:buFont typeface="Wingdings" panose="05000000000000000000" pitchFamily="2" charset="2"/>
              <a:buChar char="q"/>
            </a:pPr>
            <a:endParaRPr lang="en-US" sz="2400" b="0" i="0" dirty="0">
              <a:effectLst/>
              <a:latin typeface="Book Antiqua" panose="02040602050305030304" pitchFamily="18" charset="0"/>
              <a:cs typeface="Times New Roman" panose="02020603050405020304" pitchFamily="18" charset="0"/>
            </a:endParaRPr>
          </a:p>
          <a:p>
            <a:pPr marL="285750" indent="-285750">
              <a:buFont typeface="Wingdings" panose="05000000000000000000" pitchFamily="2" charset="2"/>
              <a:buChar char="q"/>
            </a:pPr>
            <a:r>
              <a:rPr lang="en-US" sz="2400" b="0" i="0" dirty="0">
                <a:effectLst/>
                <a:latin typeface="Book Antiqua" panose="02040602050305030304" pitchFamily="18" charset="0"/>
                <a:cs typeface="Times New Roman" panose="02020603050405020304" pitchFamily="18" charset="0"/>
              </a:rPr>
              <a:t>Expensive </a:t>
            </a:r>
            <a:r>
              <a:rPr lang="en-US" sz="2400" b="0" i="0" dirty="0" err="1">
                <a:effectLst/>
                <a:latin typeface="Book Antiqua" panose="02040602050305030304" pitchFamily="18" charset="0"/>
                <a:cs typeface="Times New Roman" panose="02020603050405020304" pitchFamily="18" charset="0"/>
              </a:rPr>
              <a:t>equipments</a:t>
            </a:r>
            <a:r>
              <a:rPr lang="en-US" sz="2400" b="0" i="0" dirty="0">
                <a:effectLst/>
                <a:latin typeface="Book Antiqua" panose="02040602050305030304" pitchFamily="18" charset="0"/>
                <a:cs typeface="Times New Roman" panose="02020603050405020304" pitchFamily="18" charset="0"/>
              </a:rPr>
              <a:t> </a:t>
            </a:r>
          </a:p>
          <a:p>
            <a:pPr marL="285750" indent="-285750">
              <a:buFont typeface="Wingdings" panose="05000000000000000000" pitchFamily="2" charset="2"/>
              <a:buChar char="q"/>
            </a:pPr>
            <a:endParaRPr lang="en-US" sz="2400" b="0" i="0" dirty="0">
              <a:effectLst/>
              <a:latin typeface="Book Antiqua" panose="02040602050305030304" pitchFamily="18" charset="0"/>
              <a:cs typeface="Times New Roman" panose="02020603050405020304" pitchFamily="18" charset="0"/>
            </a:endParaRPr>
          </a:p>
          <a:p>
            <a:pPr marL="285750" indent="-285750">
              <a:buFont typeface="Wingdings" panose="05000000000000000000" pitchFamily="2" charset="2"/>
              <a:buChar char="q"/>
            </a:pPr>
            <a:r>
              <a:rPr lang="en-US" sz="2400" b="0" i="0" dirty="0">
                <a:effectLst/>
                <a:latin typeface="Book Antiqua" panose="02040602050305030304" pitchFamily="18" charset="0"/>
                <a:cs typeface="Times New Roman" panose="02020603050405020304" pitchFamily="18" charset="0"/>
              </a:rPr>
              <a:t>It cannot work in noisy environment</a:t>
            </a:r>
          </a:p>
          <a:p>
            <a:pPr marL="285750" indent="-285750">
              <a:buFont typeface="Wingdings" panose="05000000000000000000" pitchFamily="2" charset="2"/>
              <a:buChar char="q"/>
            </a:pPr>
            <a:endParaRPr lang="en-US" sz="2400" dirty="0">
              <a:latin typeface="Book Antiqua" panose="02040602050305030304" pitchFamily="18" charset="0"/>
              <a:cs typeface="Times New Roman" panose="02020603050405020304" pitchFamily="18" charset="0"/>
            </a:endParaRPr>
          </a:p>
          <a:p>
            <a:pPr marL="285750" indent="-285750">
              <a:buFont typeface="Wingdings" panose="05000000000000000000" pitchFamily="2" charset="2"/>
              <a:buChar char="q"/>
            </a:pPr>
            <a:r>
              <a:rPr lang="en-US" sz="2400" dirty="0">
                <a:latin typeface="Book Antiqua" panose="02040602050305030304" pitchFamily="18" charset="0"/>
                <a:cs typeface="Times New Roman" panose="02020603050405020304" pitchFamily="18" charset="0"/>
              </a:rPr>
              <a:t>Can’t use for many numbers of people</a:t>
            </a:r>
            <a:endParaRPr lang="en-IN" sz="2400" dirty="0">
              <a:latin typeface="Book Antiqua" panose="0204060205030503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877FDCA1-EFAC-8F00-8F27-AD8175E318FF}"/>
              </a:ext>
            </a:extLst>
          </p:cNvPr>
          <p:cNvCxnSpPr/>
          <p:nvPr/>
        </p:nvCxnSpPr>
        <p:spPr>
          <a:xfrm>
            <a:off x="6096000" y="970818"/>
            <a:ext cx="0" cy="5115967"/>
          </a:xfrm>
          <a:prstGeom prst="line">
            <a:avLst/>
          </a:prstGeom>
          <a:ln w="9525" cap="flat" cmpd="sng" algn="ctr">
            <a:solidFill>
              <a:schemeClr val="tx1">
                <a:lumMod val="9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0984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FE2B9E-9D04-4EA9-B8F3-E2EEFFC9AAC4}"/>
              </a:ext>
            </a:extLst>
          </p:cNvPr>
          <p:cNvSpPr txBox="1"/>
          <p:nvPr/>
        </p:nvSpPr>
        <p:spPr>
          <a:xfrm>
            <a:off x="2521257" y="433875"/>
            <a:ext cx="8575368" cy="1015663"/>
          </a:xfrm>
          <a:prstGeom prst="rect">
            <a:avLst/>
          </a:prstGeom>
          <a:noFill/>
        </p:spPr>
        <p:txBody>
          <a:bodyPr wrap="square" rtlCol="0">
            <a:spAutoFit/>
          </a:bodyPr>
          <a:lstStyle/>
          <a:p>
            <a:r>
              <a:rPr lang="en-IN" sz="6000" b="1" u="sng" dirty="0">
                <a:latin typeface="Book Antiqua" panose="02040602050305030304" pitchFamily="18" charset="0"/>
                <a:cs typeface="Times New Roman" panose="02020603050405020304" pitchFamily="18" charset="0"/>
              </a:rPr>
              <a:t>Scope of the project</a:t>
            </a:r>
          </a:p>
        </p:txBody>
      </p:sp>
      <p:sp>
        <p:nvSpPr>
          <p:cNvPr id="3" name="TextBox 2">
            <a:extLst>
              <a:ext uri="{FF2B5EF4-FFF2-40B4-BE49-F238E27FC236}">
                <a16:creationId xmlns:a16="http://schemas.microsoft.com/office/drawing/2014/main" id="{615A3F33-C096-4A4B-A937-55814A4A7BB9}"/>
              </a:ext>
            </a:extLst>
          </p:cNvPr>
          <p:cNvSpPr txBox="1"/>
          <p:nvPr/>
        </p:nvSpPr>
        <p:spPr>
          <a:xfrm>
            <a:off x="934282" y="2206841"/>
            <a:ext cx="10679837" cy="4093428"/>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Book Antiqua" panose="02040602050305030304" pitchFamily="18" charset="0"/>
              </a:rPr>
              <a:t>Currently, Jarvis is being developed as an automation tool and virtual assistant. The various roles Jarvis performs include:</a:t>
            </a:r>
          </a:p>
          <a:p>
            <a:endParaRPr lang="en-US" sz="2000" dirty="0">
              <a:latin typeface="Book Antiqua" panose="02040602050305030304" pitchFamily="18" charset="0"/>
            </a:endParaRPr>
          </a:p>
          <a:p>
            <a:pPr>
              <a:buFont typeface="+mj-lt"/>
              <a:buAutoNum type="arabicPeriod"/>
            </a:pPr>
            <a:r>
              <a:rPr lang="en-US" sz="2000" dirty="0">
                <a:latin typeface="Book Antiqua" panose="02040602050305030304" pitchFamily="18" charset="0"/>
              </a:rPr>
              <a:t>Search Engine with voice interactions</a:t>
            </a:r>
          </a:p>
          <a:p>
            <a:pPr>
              <a:buFont typeface="+mj-lt"/>
              <a:buAutoNum type="arabicPeriod"/>
            </a:pPr>
            <a:r>
              <a:rPr lang="en-US" sz="2000" dirty="0">
                <a:latin typeface="Book Antiqua" panose="02040602050305030304" pitchFamily="18" charset="0"/>
              </a:rPr>
              <a:t>Medical diagnosis with medication aid</a:t>
            </a:r>
          </a:p>
          <a:p>
            <a:pPr>
              <a:buFont typeface="+mj-lt"/>
              <a:buAutoNum type="arabicPeriod"/>
            </a:pPr>
            <a:r>
              <a:rPr lang="en-US" sz="2000" dirty="0">
                <a:latin typeface="Book Antiqua" panose="02040602050305030304" pitchFamily="18" charset="0"/>
              </a:rPr>
              <a:t>Reminder and To-Do application</a:t>
            </a:r>
          </a:p>
          <a:p>
            <a:pPr>
              <a:buFont typeface="+mj-lt"/>
              <a:buAutoNum type="arabicPeriod"/>
            </a:pPr>
            <a:r>
              <a:rPr lang="en-US" sz="2000" dirty="0">
                <a:latin typeface="Book Antiqua" panose="02040602050305030304" pitchFamily="18" charset="0"/>
              </a:rPr>
              <a:t>Vocabulary app to show meanings and correct spelling errors</a:t>
            </a:r>
          </a:p>
          <a:p>
            <a:pPr>
              <a:buFont typeface="+mj-lt"/>
              <a:buAutoNum type="arabicPeriod"/>
            </a:pPr>
            <a:r>
              <a:rPr lang="en-US" sz="2000" dirty="0">
                <a:latin typeface="Book Antiqua" panose="02040602050305030304" pitchFamily="18" charset="0"/>
              </a:rPr>
              <a:t>Weather forecasting application</a:t>
            </a:r>
          </a:p>
          <a:p>
            <a:endParaRPr lang="en-US" sz="2000" dirty="0">
              <a:latin typeface="Book Antiqua" panose="02040602050305030304" pitchFamily="18" charset="0"/>
            </a:endParaRPr>
          </a:p>
          <a:p>
            <a:pPr marL="342900" indent="-342900">
              <a:buFont typeface="Wingdings" panose="05000000000000000000" pitchFamily="2" charset="2"/>
              <a:buChar char="q"/>
            </a:pPr>
            <a:r>
              <a:rPr lang="en-US" sz="2000" dirty="0">
                <a:latin typeface="Book Antiqua" panose="02040602050305030304" pitchFamily="18" charset="0"/>
              </a:rPr>
              <a:t>Proper documentation will be available on the official GitHub repository to facilitate further development. Our goal is to release Jarvis as open-source software, welcoming modifications and contributions from the community.</a:t>
            </a:r>
          </a:p>
          <a:p>
            <a:endParaRPr lang="en-IN" sz="20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3170692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62F0A7-A68B-405B-B1D6-8D7E7048D7D6}"/>
              </a:ext>
            </a:extLst>
          </p:cNvPr>
          <p:cNvSpPr txBox="1"/>
          <p:nvPr/>
        </p:nvSpPr>
        <p:spPr>
          <a:xfrm>
            <a:off x="3888327" y="339163"/>
            <a:ext cx="4021584" cy="1015663"/>
          </a:xfrm>
          <a:prstGeom prst="rect">
            <a:avLst/>
          </a:prstGeom>
          <a:noFill/>
        </p:spPr>
        <p:txBody>
          <a:bodyPr wrap="square" rtlCol="0">
            <a:spAutoFit/>
          </a:bodyPr>
          <a:lstStyle/>
          <a:p>
            <a:r>
              <a:rPr lang="en-IN" sz="6000" b="1" u="sng"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A10CCFF4-2056-46A4-AF61-2B0AF0229050}"/>
              </a:ext>
            </a:extLst>
          </p:cNvPr>
          <p:cNvSpPr txBox="1"/>
          <p:nvPr/>
        </p:nvSpPr>
        <p:spPr>
          <a:xfrm>
            <a:off x="942976" y="1927102"/>
            <a:ext cx="10611128" cy="4093428"/>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Book Antiqua" panose="02040602050305030304" pitchFamily="18" charset="0"/>
                <a:cs typeface="Times New Roman" panose="02020603050405020304" pitchFamily="18" charset="0"/>
              </a:rPr>
              <a:t>With this voice assistant, we have automated various services using single-line commands. It simplifies tasks such as web searches, retrieving weather forecasts, vocabulary assistance, and medical-related queries.</a:t>
            </a:r>
          </a:p>
          <a:p>
            <a:pPr marL="342900" indent="-342900">
              <a:buFont typeface="Wingdings" panose="05000000000000000000" pitchFamily="2" charset="2"/>
              <a:buChar char="q"/>
            </a:pPr>
            <a:endParaRPr lang="en-US" sz="2000" dirty="0">
              <a:latin typeface="Book Antiqua" panose="0204060205030503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Book Antiqua" panose="02040602050305030304" pitchFamily="18" charset="0"/>
                <a:cs typeface="Times New Roman" panose="02020603050405020304" pitchFamily="18" charset="0"/>
              </a:rPr>
              <a:t>Our goal is to develop this project into a comprehensive server assistant capable of replacing general server administration. Future plans include integrating Jarvis with mobile devices using React Native, ensuring a synchronized experience between connected devices.</a:t>
            </a:r>
          </a:p>
          <a:p>
            <a:pPr marL="342900" indent="-342900">
              <a:buFont typeface="Wingdings" panose="05000000000000000000" pitchFamily="2" charset="2"/>
              <a:buChar char="q"/>
            </a:pPr>
            <a:endParaRPr lang="en-US" sz="2000" dirty="0">
              <a:latin typeface="Book Antiqua" panose="0204060205030503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Book Antiqua" panose="02040602050305030304" pitchFamily="18" charset="0"/>
                <a:cs typeface="Times New Roman" panose="02020603050405020304" pitchFamily="18" charset="0"/>
              </a:rPr>
              <a:t>In the long term, Jarvis is planned to support auto-deployment features, including Elastic Beanstalk, file backups, and other operations typically performed by a server administrator. The functionality will be seamless enough to fully replace a server administrator with Jarvis.</a:t>
            </a:r>
            <a:endParaRPr lang="en-IN" sz="20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148562677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TM04033925[[fn=Droplet]]</Template>
  <TotalTime>482</TotalTime>
  <Words>811</Words>
  <Application>Microsoft Office PowerPoint</Application>
  <PresentationFormat>Widescreen</PresentationFormat>
  <Paragraphs>121</Paragraphs>
  <Slides>11</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11</vt:i4>
      </vt:variant>
    </vt:vector>
  </HeadingPairs>
  <TitlesOfParts>
    <vt:vector size="23" baseType="lpstr">
      <vt:lpstr>SimSun</vt:lpstr>
      <vt:lpstr>Algerian</vt:lpstr>
      <vt:lpstr>arial</vt:lpstr>
      <vt:lpstr>arial</vt:lpstr>
      <vt:lpstr>Book Antiqua</vt:lpstr>
      <vt:lpstr>Calibri</vt:lpstr>
      <vt:lpstr>Calibri Light</vt:lpstr>
      <vt:lpstr>Times New Roman</vt:lpstr>
      <vt:lpstr>Tw Cen MT</vt:lpstr>
      <vt:lpstr>Wingdings</vt:lpstr>
      <vt:lpstr>Droplet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kishan rai</dc:creator>
  <cp:lastModifiedBy>sneha pillai</cp:lastModifiedBy>
  <cp:revision>29</cp:revision>
  <dcterms:created xsi:type="dcterms:W3CDTF">2021-05-01T09:15:45Z</dcterms:created>
  <dcterms:modified xsi:type="dcterms:W3CDTF">2024-06-19T02:38:52Z</dcterms:modified>
</cp:coreProperties>
</file>