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7" r:id="rId5"/>
    <p:sldId id="258" r:id="rId6"/>
    <p:sldId id="259" r:id="rId7"/>
    <p:sldId id="261" r:id="rId8"/>
    <p:sldId id="262" r:id="rId9"/>
    <p:sldId id="263" r:id="rId10"/>
    <p:sldId id="264" r:id="rId11"/>
    <p:sldId id="265" r:id="rId12"/>
    <p:sldId id="268" r:id="rId13"/>
    <p:sldId id="269" r:id="rId14"/>
    <p:sldId id="267"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hyperlink" Target="https://www.linkedin.com/in/du" TargetMode="Externa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6.xml" /><Relationship Id="rId5" Type="http://schemas.openxmlformats.org/officeDocument/2006/relationships/image" Target="../media/image5.png" /><Relationship Id="rId4"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19434"/>
            <a:ext cx="10993549" cy="717754"/>
          </a:xfrm>
        </p:spPr>
        <p:txBody>
          <a:bodyPr>
            <a:normAutofit/>
          </a:bodyPr>
          <a:lstStyle/>
          <a:p>
            <a:r>
              <a:rPr lang="en-GB" sz="3200" u="sng" dirty="0"/>
              <a:t>Student Details</a:t>
            </a:r>
            <a:endParaRPr lang="en-US" sz="3200" u="sng"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7737D1E1-2359-9820-94FE-E44AB9E8D128}"/>
              </a:ext>
            </a:extLst>
          </p:cNvPr>
          <p:cNvSpPr txBox="1"/>
          <p:nvPr/>
        </p:nvSpPr>
        <p:spPr>
          <a:xfrm>
            <a:off x="7669161" y="4060723"/>
            <a:ext cx="3539613" cy="369332"/>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E4FDE5B2-A718-70F9-2D10-31806DE80D16}"/>
              </a:ext>
            </a:extLst>
          </p:cNvPr>
          <p:cNvSpPr txBox="1"/>
          <p:nvPr/>
        </p:nvSpPr>
        <p:spPr>
          <a:xfrm>
            <a:off x="2839607" y="1859339"/>
            <a:ext cx="8905860" cy="3139321"/>
          </a:xfrm>
          <a:prstGeom prst="rect">
            <a:avLst/>
          </a:prstGeom>
          <a:noFill/>
        </p:spPr>
        <p:txBody>
          <a:bodyPr wrap="square" rtlCol="0">
            <a:spAutoFit/>
          </a:bodyPr>
          <a:lstStyle/>
          <a:p>
            <a:r>
              <a:rPr lang="en-US" sz="2400" b="1" dirty="0">
                <a:solidFill>
                  <a:srgbClr val="FFC000"/>
                </a:solidFill>
                <a:latin typeface="Arial Black" panose="020B0A04020102020204" pitchFamily="34" charset="0"/>
              </a:rPr>
              <a:t>    </a:t>
            </a:r>
            <a:r>
              <a:rPr lang="en-US" sz="3600" b="1" dirty="0">
                <a:solidFill>
                  <a:schemeClr val="bg2">
                    <a:lumMod val="50000"/>
                  </a:schemeClr>
                </a:solidFill>
                <a:latin typeface="Arial Black" panose="020B0A04020102020204" pitchFamily="34" charset="0"/>
              </a:rPr>
              <a:t>Employee Burnout  Prediction</a:t>
            </a:r>
            <a:endParaRPr lang="en-US" sz="2400" b="1" dirty="0">
              <a:solidFill>
                <a:schemeClr val="bg2">
                  <a:lumMod val="50000"/>
                </a:schemeClr>
              </a:solidFill>
              <a:latin typeface="Arial Black" panose="020B0A04020102020204" pitchFamily="34" charset="0"/>
            </a:endParaRPr>
          </a:p>
          <a:p>
            <a:r>
              <a:rPr lang="en-US" dirty="0">
                <a:solidFill>
                  <a:srgbClr val="FFC000"/>
                </a:solidFill>
              </a:rPr>
              <a:t> </a:t>
            </a:r>
          </a:p>
          <a:p>
            <a:r>
              <a:rPr lang="en-US" b="1" dirty="0">
                <a:latin typeface="Times New Roman" panose="02020603050405020304" pitchFamily="18" charset="0"/>
                <a:cs typeface="Times New Roman" panose="02020603050405020304" pitchFamily="18" charset="0"/>
              </a:rPr>
              <a:t>Name                        :  </a:t>
            </a:r>
            <a:r>
              <a:rPr lang="en-US" dirty="0" err="1">
                <a:latin typeface="Times New Roman" panose="02020603050405020304" pitchFamily="18" charset="0"/>
                <a:cs typeface="Times New Roman" panose="02020603050405020304" pitchFamily="18" charset="0"/>
              </a:rPr>
              <a:t>Durvasula</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Sneha</a:t>
            </a: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Email ID                   :  </a:t>
            </a:r>
            <a:r>
              <a:rPr lang="en-US" dirty="0">
                <a:latin typeface="Times New Roman" panose="02020603050405020304" pitchFamily="18" charset="0"/>
                <a:cs typeface="Times New Roman" panose="02020603050405020304" pitchFamily="18" charset="0"/>
              </a:rPr>
              <a:t>snehadurvasula2004@gmail</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com</a:t>
            </a:r>
          </a:p>
          <a:p>
            <a:r>
              <a:rPr lang="en-US" b="1" dirty="0">
                <a:latin typeface="Times New Roman" panose="02020603050405020304" pitchFamily="18" charset="0"/>
                <a:cs typeface="Times New Roman" panose="02020603050405020304" pitchFamily="18" charset="0"/>
              </a:rPr>
              <a:t>College Name           :  </a:t>
            </a:r>
            <a:r>
              <a:rPr lang="en-US" dirty="0">
                <a:latin typeface="Times New Roman" panose="02020603050405020304" pitchFamily="18" charset="0"/>
                <a:cs typeface="Times New Roman" panose="02020603050405020304" pitchFamily="18" charset="0"/>
              </a:rPr>
              <a:t>JNTUA College of Engineering, </a:t>
            </a:r>
            <a:r>
              <a:rPr lang="en-US" dirty="0" err="1">
                <a:latin typeface="Times New Roman" panose="02020603050405020304" pitchFamily="18" charset="0"/>
                <a:cs typeface="Times New Roman" panose="02020603050405020304" pitchFamily="18" charset="0"/>
              </a:rPr>
              <a:t>Pulivendula</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College State            :  </a:t>
            </a:r>
            <a:r>
              <a:rPr lang="en-US" dirty="0">
                <a:latin typeface="Times New Roman" panose="02020603050405020304" pitchFamily="18" charset="0"/>
                <a:cs typeface="Times New Roman" panose="02020603050405020304" pitchFamily="18" charset="0"/>
              </a:rPr>
              <a:t>Andhra Pradesh</a:t>
            </a:r>
          </a:p>
          <a:p>
            <a:r>
              <a:rPr lang="en-US" b="1" dirty="0">
                <a:latin typeface="Times New Roman" panose="02020603050405020304" pitchFamily="18" charset="0"/>
                <a:cs typeface="Times New Roman" panose="02020603050405020304" pitchFamily="18" charset="0"/>
              </a:rPr>
              <a:t>Internship Domain  :  </a:t>
            </a:r>
            <a:r>
              <a:rPr lang="en-US" dirty="0">
                <a:latin typeface="Times New Roman" panose="02020603050405020304" pitchFamily="18" charset="0"/>
                <a:cs typeface="Times New Roman" panose="02020603050405020304" pitchFamily="18" charset="0"/>
              </a:rPr>
              <a:t>AI/ML</a:t>
            </a:r>
          </a:p>
          <a:p>
            <a:r>
              <a:rPr lang="en-US" b="1" dirty="0">
                <a:latin typeface="Times New Roman" panose="02020603050405020304" pitchFamily="18" charset="0"/>
                <a:cs typeface="Times New Roman" panose="02020603050405020304" pitchFamily="18" charset="0"/>
              </a:rPr>
              <a:t>Start date                  :  </a:t>
            </a:r>
            <a:r>
              <a:rPr lang="en-US" dirty="0">
                <a:latin typeface="Times New Roman" panose="02020603050405020304" pitchFamily="18" charset="0"/>
                <a:cs typeface="Times New Roman" panose="02020603050405020304" pitchFamily="18" charset="0"/>
              </a:rPr>
              <a:t>03/06/2024</a:t>
            </a:r>
          </a:p>
          <a:p>
            <a:r>
              <a:rPr lang="en-US" b="1" dirty="0">
                <a:latin typeface="Times New Roman" panose="02020603050405020304" pitchFamily="18" charset="0"/>
                <a:cs typeface="Times New Roman" panose="02020603050405020304" pitchFamily="18" charset="0"/>
              </a:rPr>
              <a:t>End Date                   : </a:t>
            </a:r>
            <a:r>
              <a:rPr lang="en-US" dirty="0">
                <a:latin typeface="Times New Roman" panose="02020603050405020304" pitchFamily="18" charset="0"/>
                <a:cs typeface="Times New Roman" panose="02020603050405020304" pitchFamily="18" charset="0"/>
              </a:rPr>
              <a:t>11/07/2024</a:t>
            </a:r>
          </a:p>
          <a:p>
            <a:r>
              <a:rPr lang="en-IN"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EC3B623C-948F-F966-BB6A-2EB655EF39BB}"/>
              </a:ext>
            </a:extLst>
          </p:cNvPr>
          <p:cNvPicPr>
            <a:picLocks noChangeAspect="1"/>
          </p:cNvPicPr>
          <p:nvPr/>
        </p:nvPicPr>
        <p:blipFill>
          <a:blip r:embed="rId2"/>
          <a:stretch>
            <a:fillRect/>
          </a:stretch>
        </p:blipFill>
        <p:spPr>
          <a:xfrm>
            <a:off x="9491275" y="2644330"/>
            <a:ext cx="2083465" cy="2750174"/>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DA178D-02A2-60D8-E059-24E96EA17BDD}"/>
              </a:ext>
            </a:extLst>
          </p:cNvPr>
          <p:cNvPicPr>
            <a:picLocks noChangeAspect="1"/>
          </p:cNvPicPr>
          <p:nvPr/>
        </p:nvPicPr>
        <p:blipFill>
          <a:blip r:embed="rId2"/>
          <a:stretch>
            <a:fillRect/>
          </a:stretch>
        </p:blipFill>
        <p:spPr>
          <a:xfrm>
            <a:off x="6245709" y="1700463"/>
            <a:ext cx="5037222" cy="3914273"/>
          </a:xfrm>
          <a:prstGeom prst="rect">
            <a:avLst/>
          </a:prstGeom>
        </p:spPr>
      </p:pic>
      <p:pic>
        <p:nvPicPr>
          <p:cNvPr id="4" name="Picture 3">
            <a:extLst>
              <a:ext uri="{FF2B5EF4-FFF2-40B4-BE49-F238E27FC236}">
                <a16:creationId xmlns:a16="http://schemas.microsoft.com/office/drawing/2014/main" id="{13B7605C-E249-318C-B86F-98358E7091EA}"/>
              </a:ext>
            </a:extLst>
          </p:cNvPr>
          <p:cNvPicPr>
            <a:picLocks noChangeAspect="1"/>
          </p:cNvPicPr>
          <p:nvPr/>
        </p:nvPicPr>
        <p:blipFill>
          <a:blip r:embed="rId3"/>
          <a:stretch>
            <a:fillRect/>
          </a:stretch>
        </p:blipFill>
        <p:spPr>
          <a:xfrm>
            <a:off x="909069" y="1411706"/>
            <a:ext cx="4673584" cy="4668252"/>
          </a:xfrm>
          <a:prstGeom prst="rect">
            <a:avLst/>
          </a:prstGeom>
        </p:spPr>
      </p:pic>
    </p:spTree>
    <p:extLst>
      <p:ext uri="{BB962C8B-B14F-4D97-AF65-F5344CB8AC3E}">
        <p14:creationId xmlns:p14="http://schemas.microsoft.com/office/powerpoint/2010/main" val="2395740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u="sng" dirty="0"/>
              <a:t>Results</a:t>
            </a:r>
            <a:endParaRPr lang="en-US" u="sng" dirty="0"/>
          </a:p>
        </p:txBody>
      </p:sp>
      <p:sp>
        <p:nvSpPr>
          <p:cNvPr id="4" name="TextBox 3">
            <a:extLst>
              <a:ext uri="{FF2B5EF4-FFF2-40B4-BE49-F238E27FC236}">
                <a16:creationId xmlns:a16="http://schemas.microsoft.com/office/drawing/2014/main" id="{E9D46CED-817D-0325-670B-87B8EB9E8182}"/>
              </a:ext>
            </a:extLst>
          </p:cNvPr>
          <p:cNvSpPr txBox="1"/>
          <p:nvPr/>
        </p:nvSpPr>
        <p:spPr>
          <a:xfrm>
            <a:off x="492156" y="3564282"/>
            <a:ext cx="11207686" cy="2120068"/>
          </a:xfrm>
          <a:prstGeom prst="rect">
            <a:avLst/>
          </a:prstGeom>
          <a:noFill/>
        </p:spPr>
        <p:txBody>
          <a:bodyPr wrap="square" rtlCol="0">
            <a:spAutoFit/>
          </a:bodyPr>
          <a:lstStyle/>
          <a:p>
            <a:pPr>
              <a:lnSpc>
                <a:spcPct val="150000"/>
              </a:lnSpc>
            </a:pPr>
            <a:r>
              <a:rPr lang="en-IN" b="1" dirty="0">
                <a:latin typeface="Times New Roman" panose="02020603050405020304" pitchFamily="18" charset="0"/>
                <a:cs typeface="Times New Roman" panose="02020603050405020304" pitchFamily="18" charset="0"/>
              </a:rPr>
              <a:t>Key Insights:</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High Mental Fatigue Scores correlate with higher burn rates</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Certain designations show higher burnout susceptibility compared to others</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Female employees report higher burn rates than male employees, indicating potential areas for targeted interventions</a:t>
            </a:r>
            <a:endParaRPr lang="en-IN"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D4038235-5DA5-2C21-802E-CD0E7662FE64}"/>
              </a:ext>
            </a:extLst>
          </p:cNvPr>
          <p:cNvSpPr txBox="1"/>
          <p:nvPr/>
        </p:nvSpPr>
        <p:spPr>
          <a:xfrm>
            <a:off x="8403081" y="1948455"/>
            <a:ext cx="2730140" cy="1200329"/>
          </a:xfrm>
          <a:prstGeom prst="rect">
            <a:avLst/>
          </a:prstGeom>
          <a:noFill/>
        </p:spPr>
        <p:txBody>
          <a:bodyPr wrap="square" rtlCol="0">
            <a:spAutoFit/>
          </a:bodyPr>
          <a:lstStyle/>
          <a:p>
            <a:pPr>
              <a:lnSpc>
                <a:spcPct val="150000"/>
              </a:lnSpc>
            </a:pPr>
            <a:r>
              <a:rPr lang="en-IN" b="1" dirty="0">
                <a:latin typeface="Times New Roman" panose="02020603050405020304" pitchFamily="18" charset="0"/>
                <a:cs typeface="Times New Roman" panose="02020603050405020304" pitchFamily="18" charset="0"/>
              </a:rPr>
              <a:t>Training Accuracy:</a:t>
            </a:r>
            <a:r>
              <a:rPr lang="en-IN" dirty="0">
                <a:latin typeface="Times New Roman" panose="02020603050405020304" pitchFamily="18" charset="0"/>
                <a:cs typeface="Times New Roman" panose="02020603050405020304" pitchFamily="18" charset="0"/>
              </a:rPr>
              <a:t>83</a:t>
            </a:r>
            <a:r>
              <a:rPr lang="en-IN" b="1" dirty="0">
                <a:latin typeface="Times New Roman" panose="02020603050405020304" pitchFamily="18" charset="0"/>
                <a:cs typeface="Times New Roman" panose="02020603050405020304" pitchFamily="18" charset="0"/>
              </a:rPr>
              <a:t>%</a:t>
            </a:r>
          </a:p>
          <a:p>
            <a:pPr>
              <a:lnSpc>
                <a:spcPct val="150000"/>
              </a:lnSpc>
            </a:pPr>
            <a:r>
              <a:rPr lang="en-IN" b="1" dirty="0">
                <a:latin typeface="Times New Roman" panose="02020603050405020304" pitchFamily="18" charset="0"/>
                <a:cs typeface="Times New Roman" panose="02020603050405020304" pitchFamily="18" charset="0"/>
              </a:rPr>
              <a:t>Testing Accuracy:</a:t>
            </a:r>
            <a:r>
              <a:rPr lang="en-IN" dirty="0">
                <a:latin typeface="Times New Roman" panose="02020603050405020304" pitchFamily="18" charset="0"/>
                <a:cs typeface="Times New Roman" panose="02020603050405020304" pitchFamily="18" charset="0"/>
              </a:rPr>
              <a:t>82</a:t>
            </a:r>
            <a:r>
              <a:rPr lang="en-IN" b="1"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236B97B-8BEA-6573-F5F8-0C1A3B31B724}"/>
              </a:ext>
            </a:extLst>
          </p:cNvPr>
          <p:cNvSpPr txBox="1"/>
          <p:nvPr/>
        </p:nvSpPr>
        <p:spPr>
          <a:xfrm>
            <a:off x="581191" y="1380118"/>
            <a:ext cx="2102114" cy="646331"/>
          </a:xfrm>
          <a:prstGeom prst="rect">
            <a:avLst/>
          </a:prstGeom>
          <a:noFill/>
        </p:spPr>
        <p:txBody>
          <a:bodyPr wrap="none" rtlCol="0">
            <a:spAutoFit/>
          </a:bodyPr>
          <a:lstStyle/>
          <a:p>
            <a:r>
              <a:rPr lang="en-IN" b="1" u="sng" dirty="0"/>
              <a:t>Model Performance</a:t>
            </a:r>
          </a:p>
          <a:p>
            <a:endParaRPr lang="en-IN" dirty="0"/>
          </a:p>
        </p:txBody>
      </p:sp>
      <p:sp>
        <p:nvSpPr>
          <p:cNvPr id="15" name="TextBox 14">
            <a:extLst>
              <a:ext uri="{FF2B5EF4-FFF2-40B4-BE49-F238E27FC236}">
                <a16:creationId xmlns:a16="http://schemas.microsoft.com/office/drawing/2014/main" id="{B80C125C-4C5E-DCD7-34B6-5662986430F7}"/>
              </a:ext>
            </a:extLst>
          </p:cNvPr>
          <p:cNvSpPr txBox="1"/>
          <p:nvPr/>
        </p:nvSpPr>
        <p:spPr>
          <a:xfrm>
            <a:off x="4336542" y="2093422"/>
            <a:ext cx="3676748" cy="1200329"/>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R-Squared</a:t>
            </a:r>
            <a:r>
              <a:rPr lang="en-IN" dirty="0">
                <a:latin typeface="Times New Roman" panose="02020603050405020304" pitchFamily="18" charset="0"/>
                <a:cs typeface="Times New Roman" panose="02020603050405020304" pitchFamily="18" charset="0"/>
              </a:rPr>
              <a:t>: 0.829</a:t>
            </a:r>
          </a:p>
          <a:p>
            <a:r>
              <a:rPr lang="en-IN" b="1" dirty="0">
                <a:latin typeface="Times New Roman" panose="02020603050405020304" pitchFamily="18" charset="0"/>
                <a:cs typeface="Times New Roman" panose="02020603050405020304" pitchFamily="18" charset="0"/>
              </a:rPr>
              <a:t>Mean squared Error</a:t>
            </a:r>
            <a:r>
              <a:rPr lang="en-IN" dirty="0">
                <a:latin typeface="Times New Roman" panose="02020603050405020304" pitchFamily="18" charset="0"/>
                <a:cs typeface="Times New Roman" panose="02020603050405020304" pitchFamily="18" charset="0"/>
              </a:rPr>
              <a:t>: 0.006</a:t>
            </a:r>
          </a:p>
          <a:p>
            <a:r>
              <a:rPr lang="en-IN" b="1" dirty="0">
                <a:latin typeface="Times New Roman" panose="02020603050405020304" pitchFamily="18" charset="0"/>
                <a:cs typeface="Times New Roman" panose="02020603050405020304" pitchFamily="18" charset="0"/>
              </a:rPr>
              <a:t>Root Meaned error squared</a:t>
            </a:r>
            <a:r>
              <a:rPr lang="en-IN" dirty="0">
                <a:latin typeface="Times New Roman" panose="02020603050405020304" pitchFamily="18" charset="0"/>
                <a:cs typeface="Times New Roman" panose="02020603050405020304" pitchFamily="18" charset="0"/>
              </a:rPr>
              <a:t>: 0.080</a:t>
            </a:r>
          </a:p>
          <a:p>
            <a:r>
              <a:rPr lang="en-IN" b="1" dirty="0">
                <a:latin typeface="Times New Roman" panose="02020603050405020304" pitchFamily="18" charset="0"/>
                <a:cs typeface="Times New Roman" panose="02020603050405020304" pitchFamily="18" charset="0"/>
              </a:rPr>
              <a:t>Mean absolute Error</a:t>
            </a:r>
            <a:r>
              <a:rPr lang="en-IN" dirty="0">
                <a:latin typeface="Times New Roman" panose="02020603050405020304" pitchFamily="18" charset="0"/>
                <a:cs typeface="Times New Roman" panose="02020603050405020304" pitchFamily="18" charset="0"/>
              </a:rPr>
              <a:t>: 0.058</a:t>
            </a:r>
          </a:p>
        </p:txBody>
      </p:sp>
      <p:sp>
        <p:nvSpPr>
          <p:cNvPr id="18" name="TextBox 17">
            <a:extLst>
              <a:ext uri="{FF2B5EF4-FFF2-40B4-BE49-F238E27FC236}">
                <a16:creationId xmlns:a16="http://schemas.microsoft.com/office/drawing/2014/main" id="{50E13D97-0817-CC70-0121-5720BB04D3E9}"/>
              </a:ext>
            </a:extLst>
          </p:cNvPr>
          <p:cNvSpPr txBox="1"/>
          <p:nvPr/>
        </p:nvSpPr>
        <p:spPr>
          <a:xfrm>
            <a:off x="581191" y="2082726"/>
            <a:ext cx="3518913" cy="1200329"/>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R-Squared</a:t>
            </a:r>
            <a:r>
              <a:rPr lang="en-IN" dirty="0">
                <a:latin typeface="Times New Roman" panose="02020603050405020304" pitchFamily="18" charset="0"/>
                <a:cs typeface="Times New Roman" panose="02020603050405020304" pitchFamily="18" charset="0"/>
              </a:rPr>
              <a:t>: 0.831</a:t>
            </a:r>
          </a:p>
          <a:p>
            <a:r>
              <a:rPr lang="en-IN" b="1" dirty="0">
                <a:latin typeface="Times New Roman" panose="02020603050405020304" pitchFamily="18" charset="0"/>
                <a:cs typeface="Times New Roman" panose="02020603050405020304" pitchFamily="18" charset="0"/>
              </a:rPr>
              <a:t>Mean squared Error</a:t>
            </a:r>
            <a:r>
              <a:rPr lang="en-IN" dirty="0">
                <a:latin typeface="Times New Roman" panose="02020603050405020304" pitchFamily="18" charset="0"/>
                <a:cs typeface="Times New Roman" panose="02020603050405020304" pitchFamily="18" charset="0"/>
              </a:rPr>
              <a:t>: 0.006</a:t>
            </a:r>
          </a:p>
          <a:p>
            <a:r>
              <a:rPr lang="en-IN" b="1" dirty="0">
                <a:latin typeface="Times New Roman" panose="02020603050405020304" pitchFamily="18" charset="0"/>
                <a:cs typeface="Times New Roman" panose="02020603050405020304" pitchFamily="18" charset="0"/>
              </a:rPr>
              <a:t>Root mean squared error</a:t>
            </a:r>
            <a:r>
              <a:rPr lang="en-IN" dirty="0">
                <a:latin typeface="Times New Roman" panose="02020603050405020304" pitchFamily="18" charset="0"/>
                <a:cs typeface="Times New Roman" panose="02020603050405020304" pitchFamily="18" charset="0"/>
              </a:rPr>
              <a:t>: 0.080</a:t>
            </a:r>
          </a:p>
          <a:p>
            <a:r>
              <a:rPr lang="en-IN" b="1" dirty="0">
                <a:latin typeface="Times New Roman" panose="02020603050405020304" pitchFamily="18" charset="0"/>
                <a:cs typeface="Times New Roman" panose="02020603050405020304" pitchFamily="18" charset="0"/>
              </a:rPr>
              <a:t>Mean absolute Error</a:t>
            </a:r>
            <a:r>
              <a:rPr lang="en-IN" dirty="0">
                <a:latin typeface="Times New Roman" panose="02020603050405020304" pitchFamily="18" charset="0"/>
                <a:cs typeface="Times New Roman" panose="02020603050405020304" pitchFamily="18" charset="0"/>
              </a:rPr>
              <a:t>: 0.058</a:t>
            </a:r>
          </a:p>
        </p:txBody>
      </p:sp>
      <p:sp>
        <p:nvSpPr>
          <p:cNvPr id="19" name="TextBox 18">
            <a:extLst>
              <a:ext uri="{FF2B5EF4-FFF2-40B4-BE49-F238E27FC236}">
                <a16:creationId xmlns:a16="http://schemas.microsoft.com/office/drawing/2014/main" id="{361A3247-5379-CA51-ED6A-86B9CE1B36F8}"/>
              </a:ext>
            </a:extLst>
          </p:cNvPr>
          <p:cNvSpPr txBox="1"/>
          <p:nvPr/>
        </p:nvSpPr>
        <p:spPr>
          <a:xfrm>
            <a:off x="581191" y="1808804"/>
            <a:ext cx="2102114" cy="369332"/>
          </a:xfrm>
          <a:prstGeom prst="rect">
            <a:avLst/>
          </a:prstGeom>
          <a:noFill/>
        </p:spPr>
        <p:txBody>
          <a:bodyPr wrap="square" rtlCol="0">
            <a:spAutoFit/>
          </a:bodyPr>
          <a:lstStyle/>
          <a:p>
            <a:r>
              <a:rPr lang="en-IN" u="sng" dirty="0"/>
              <a:t>while Training:</a:t>
            </a:r>
          </a:p>
        </p:txBody>
      </p:sp>
      <p:sp>
        <p:nvSpPr>
          <p:cNvPr id="20" name="TextBox 19">
            <a:extLst>
              <a:ext uri="{FF2B5EF4-FFF2-40B4-BE49-F238E27FC236}">
                <a16:creationId xmlns:a16="http://schemas.microsoft.com/office/drawing/2014/main" id="{02E513CE-55F6-84B8-FB4B-8D34AEEF0A50}"/>
              </a:ext>
            </a:extLst>
          </p:cNvPr>
          <p:cNvSpPr txBox="1"/>
          <p:nvPr/>
        </p:nvSpPr>
        <p:spPr>
          <a:xfrm>
            <a:off x="4336542" y="1724090"/>
            <a:ext cx="2102114" cy="369332"/>
          </a:xfrm>
          <a:prstGeom prst="rect">
            <a:avLst/>
          </a:prstGeom>
          <a:noFill/>
        </p:spPr>
        <p:txBody>
          <a:bodyPr wrap="square" rtlCol="0">
            <a:spAutoFit/>
          </a:bodyPr>
          <a:lstStyle/>
          <a:p>
            <a:r>
              <a:rPr lang="en-IN" u="sng" dirty="0"/>
              <a:t>while Testing:</a:t>
            </a:r>
          </a:p>
        </p:txBody>
      </p:sp>
    </p:spTree>
    <p:extLst>
      <p:ext uri="{BB962C8B-B14F-4D97-AF65-F5344CB8AC3E}">
        <p14:creationId xmlns:p14="http://schemas.microsoft.com/office/powerpoint/2010/main" val="3319627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u="sng" dirty="0"/>
              <a:t>links</a:t>
            </a:r>
            <a:endParaRPr lang="en-US" u="sng" dirty="0"/>
          </a:p>
        </p:txBody>
      </p:sp>
      <p:sp>
        <p:nvSpPr>
          <p:cNvPr id="4" name="TextBox 3">
            <a:extLst>
              <a:ext uri="{FF2B5EF4-FFF2-40B4-BE49-F238E27FC236}">
                <a16:creationId xmlns:a16="http://schemas.microsoft.com/office/drawing/2014/main" id="{EBBF6543-8559-C545-7897-FA304690EBA4}"/>
              </a:ext>
            </a:extLst>
          </p:cNvPr>
          <p:cNvSpPr txBox="1"/>
          <p:nvPr/>
        </p:nvSpPr>
        <p:spPr>
          <a:xfrm>
            <a:off x="581191" y="1828800"/>
            <a:ext cx="9329725" cy="2031325"/>
          </a:xfrm>
          <a:prstGeom prst="rect">
            <a:avLst/>
          </a:prstGeom>
          <a:noFill/>
        </p:spPr>
        <p:txBody>
          <a:bodyPr wrap="square" rtlCol="0">
            <a:spAutoFit/>
          </a:bodyPr>
          <a:lstStyle/>
          <a:p>
            <a:r>
              <a:rPr lang="en-IN" dirty="0" err="1"/>
              <a:t>Github</a:t>
            </a:r>
            <a:r>
              <a:rPr lang="en-IN" dirty="0"/>
              <a:t> Link: </a:t>
            </a:r>
            <a:r>
              <a:rPr lang="en-US"/>
              <a:t>https://github.com/Snehadurvasula2004/employee-burnout-1/upload</a:t>
            </a:r>
            <a:endParaRPr lang="en-IN" dirty="0"/>
          </a:p>
          <a:p>
            <a:endParaRPr lang="en-IN" dirty="0"/>
          </a:p>
          <a:p>
            <a:r>
              <a:rPr lang="en-IN" dirty="0" err="1"/>
              <a:t>Linkedin</a:t>
            </a:r>
            <a:r>
              <a:rPr lang="en-IN" dirty="0"/>
              <a:t>:  </a:t>
            </a:r>
            <a:r>
              <a:rPr lang="en-US" dirty="0">
                <a:hlinkClick r:id="rId2"/>
              </a:rPr>
              <a:t>https://www.linkedin.com/in/du</a:t>
            </a:r>
            <a:r>
              <a:rPr lang="en-US" dirty="0"/>
              <a:t>rvasula-sneha-276300230/</a:t>
            </a:r>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5"/>
            <a:ext cx="11029616" cy="1451109"/>
          </a:xfrm>
        </p:spPr>
        <p:txBody>
          <a:bodyPr>
            <a:normAutofit/>
          </a:bodyPr>
          <a:lstStyle/>
          <a:p>
            <a:r>
              <a:rPr lang="en-GB" u="sng" dirty="0"/>
              <a:t>PROJECT TITLE/Problem Statement</a:t>
            </a:r>
            <a:br>
              <a:rPr lang="en-GB" u="sng" dirty="0"/>
            </a:br>
            <a:endParaRPr lang="en-US" u="sng" dirty="0"/>
          </a:p>
        </p:txBody>
      </p:sp>
      <p:sp>
        <p:nvSpPr>
          <p:cNvPr id="11" name="TextBox 10">
            <a:extLst>
              <a:ext uri="{FF2B5EF4-FFF2-40B4-BE49-F238E27FC236}">
                <a16:creationId xmlns:a16="http://schemas.microsoft.com/office/drawing/2014/main" id="{DA6994B7-4B39-0EF4-AF37-86548B19EB68}"/>
              </a:ext>
            </a:extLst>
          </p:cNvPr>
          <p:cNvSpPr txBox="1"/>
          <p:nvPr/>
        </p:nvSpPr>
        <p:spPr>
          <a:xfrm>
            <a:off x="581192" y="2254953"/>
            <a:ext cx="11237182" cy="286232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Employee burnout has become a significant concern for organizations worldwide, leading to high turnover rates, decreased productivity, and deteriorating mental and physical health of employees. Burnout, characterized by chronic workplace stress that has not been successfully managed, results in feelings of exhaustion, increased mental distance from one’s job, and reduced professional efficacy. To proactively tackle this problem, it is essential to leverage advanced technologies like Artificial Intelligence (AI) and Machine Learning (ML) to predict and mitigate burnout early on.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project aims to develop a predictive model using AI/ML techniques to analyze various employee attributes and accurately forecast burnout risk, enabling organizations to implement timely interventions and foster a healthier, more productive workforce.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u="sng" dirty="0"/>
              <a:t>AGENDA</a:t>
            </a:r>
          </a:p>
        </p:txBody>
      </p:sp>
      <p:sp>
        <p:nvSpPr>
          <p:cNvPr id="4" name="TextBox 3">
            <a:extLst>
              <a:ext uri="{FF2B5EF4-FFF2-40B4-BE49-F238E27FC236}">
                <a16:creationId xmlns:a16="http://schemas.microsoft.com/office/drawing/2014/main" id="{48AAA113-5028-2076-66FB-93DCC289A267}"/>
              </a:ext>
            </a:extLst>
          </p:cNvPr>
          <p:cNvSpPr txBox="1"/>
          <p:nvPr/>
        </p:nvSpPr>
        <p:spPr>
          <a:xfrm>
            <a:off x="581192" y="1154822"/>
            <a:ext cx="9438968" cy="5755422"/>
          </a:xfrm>
          <a:prstGeom prst="rect">
            <a:avLst/>
          </a:prstGeom>
          <a:noFill/>
        </p:spPr>
        <p:txBody>
          <a:bodyPr wrap="square" rtlCol="0">
            <a:spAutoFit/>
          </a:bodyPr>
          <a:lstStyle/>
          <a:p>
            <a:endParaRPr lang="en-US" dirty="0"/>
          </a:p>
          <a:p>
            <a:r>
              <a:rPr lang="en-US" dirty="0"/>
              <a:t>  </a:t>
            </a:r>
          </a:p>
          <a:p>
            <a:pPr marL="285750" indent="-285750">
              <a:buFont typeface="Wingdings" panose="05000000000000000000" pitchFamily="2" charset="2"/>
              <a:buChar char="Ø"/>
            </a:pPr>
            <a:r>
              <a:rPr lang="en-IN" sz="2000" dirty="0"/>
              <a:t> Project Overview</a:t>
            </a:r>
          </a:p>
          <a:p>
            <a:endParaRPr lang="en-IN" sz="2000" dirty="0"/>
          </a:p>
          <a:p>
            <a:pPr marL="285750" indent="-285750">
              <a:buFont typeface="Wingdings" panose="05000000000000000000" pitchFamily="2" charset="2"/>
              <a:buChar char="Ø"/>
            </a:pPr>
            <a:r>
              <a:rPr lang="en-IN" sz="2000" dirty="0"/>
              <a:t> Who are the end users of this Project?</a:t>
            </a:r>
          </a:p>
          <a:p>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t> Your solution and it’s value Proposition</a:t>
            </a:r>
          </a:p>
          <a:p>
            <a:endParaRPr lang="en-IN" sz="2000" dirty="0"/>
          </a:p>
          <a:p>
            <a:pPr marL="285750" indent="-285750">
              <a:buFont typeface="Wingdings" panose="05000000000000000000" pitchFamily="2" charset="2"/>
              <a:buChar char="Ø"/>
            </a:pPr>
            <a:r>
              <a:rPr lang="en-IN" sz="2000" dirty="0"/>
              <a:t> How did you customize the project and make it your own?</a:t>
            </a:r>
          </a:p>
          <a:p>
            <a:endParaRPr lang="en-IN" sz="2000" dirty="0"/>
          </a:p>
          <a:p>
            <a:pPr marL="285750" indent="-285750">
              <a:buFont typeface="Wingdings" panose="05000000000000000000" pitchFamily="2" charset="2"/>
              <a:buChar char="Ø"/>
            </a:pPr>
            <a:r>
              <a:rPr lang="en-IN" sz="2000" dirty="0"/>
              <a:t> Modelling</a:t>
            </a:r>
          </a:p>
          <a:p>
            <a:endParaRPr lang="en-IN" sz="2000" dirty="0"/>
          </a:p>
          <a:p>
            <a:pPr marL="285750" indent="-285750">
              <a:buFont typeface="Wingdings" panose="05000000000000000000" pitchFamily="2" charset="2"/>
              <a:buChar char="Ø"/>
            </a:pPr>
            <a:r>
              <a:rPr lang="en-IN" sz="2000" dirty="0"/>
              <a:t> Results</a:t>
            </a:r>
          </a:p>
          <a:p>
            <a:endParaRPr lang="en-IN" sz="2000" dirty="0"/>
          </a:p>
          <a:p>
            <a:pPr marL="285750" indent="-285750">
              <a:buFont typeface="Wingdings" panose="05000000000000000000" pitchFamily="2" charset="2"/>
              <a:buChar char="Ø"/>
            </a:pPr>
            <a:r>
              <a:rPr lang="en-IN" sz="2000" dirty="0"/>
              <a:t> Links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u="sng" dirty="0"/>
              <a:t>PROJECT  OVERVIEW</a:t>
            </a:r>
          </a:p>
        </p:txBody>
      </p:sp>
      <p:sp>
        <p:nvSpPr>
          <p:cNvPr id="4" name="TextBox 3">
            <a:extLst>
              <a:ext uri="{FF2B5EF4-FFF2-40B4-BE49-F238E27FC236}">
                <a16:creationId xmlns:a16="http://schemas.microsoft.com/office/drawing/2014/main" id="{0653E446-C485-1DCC-1DF4-ABBB85F45FFE}"/>
              </a:ext>
            </a:extLst>
          </p:cNvPr>
          <p:cNvSpPr txBox="1"/>
          <p:nvPr/>
        </p:nvSpPr>
        <p:spPr>
          <a:xfrm>
            <a:off x="581192" y="1634202"/>
            <a:ext cx="11029616" cy="369331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project focuses on predicting employee burnout using linear regression, leveraging AI and machine learning techniques. The dataset used includes attributes such as Designation, Resource Allocation, Mental Fatigue Score, Burn Rate, Date of Joining, Gender, Company Type, and WFH Setup Available. The primary objective is to develop a model that can accurately forecast the burn rate of employees based on these features.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analysis began with data cleaning and preprocessing, including handling missing values and encoding categorical variables. Feature engineering was applied to enhance the dataset, and principal component analysis (PCA) was used for dimensionality reduction, retaining 95% of the variance to simplify the model without losing significant information.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Linear regression was chosen for its simplicity and effectiveness in predicting continuous outcomes like burn rate. The dataset was split into training and testing sets to validate the model's performance. The model was trained on the training set, and its accuracy was evaluated on the testing set to ensure it generalizes well to unseen data.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74126" y="476014"/>
            <a:ext cx="11029616" cy="792347"/>
          </a:xfrm>
        </p:spPr>
        <p:txBody>
          <a:bodyPr anchor="ctr"/>
          <a:lstStyle/>
          <a:p>
            <a:r>
              <a:rPr lang="en-US" sz="2800" u="sng" dirty="0"/>
              <a:t>WHO ARE THE END USERS of this project?</a:t>
            </a:r>
            <a:endParaRPr lang="en-US" u="sng" dirty="0"/>
          </a:p>
        </p:txBody>
      </p:sp>
      <p:sp>
        <p:nvSpPr>
          <p:cNvPr id="4" name="TextBox 3">
            <a:extLst>
              <a:ext uri="{FF2B5EF4-FFF2-40B4-BE49-F238E27FC236}">
                <a16:creationId xmlns:a16="http://schemas.microsoft.com/office/drawing/2014/main" id="{E1E0162C-2949-92A3-33FB-A93FEB95F07F}"/>
              </a:ext>
            </a:extLst>
          </p:cNvPr>
          <p:cNvSpPr txBox="1"/>
          <p:nvPr/>
        </p:nvSpPr>
        <p:spPr>
          <a:xfrm>
            <a:off x="527659" y="1104403"/>
            <a:ext cx="10922550" cy="4939814"/>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The end users of this employee burnout analysis project are diverse, encompassing various stakeholders within an organization who can benefit from predictive insights into employee burnout. </a:t>
            </a:r>
          </a:p>
          <a:p>
            <a:pPr>
              <a:lnSpc>
                <a:spcPct val="150000"/>
              </a:lnSpc>
            </a:pPr>
            <a:r>
              <a:rPr lang="en-US" dirty="0">
                <a:latin typeface="Times New Roman" panose="02020603050405020304" pitchFamily="18" charset="0"/>
                <a:cs typeface="Times New Roman" panose="02020603050405020304" pitchFamily="18" charset="0"/>
              </a:rPr>
              <a:t>These include:</a:t>
            </a:r>
          </a:p>
          <a:p>
            <a:pPr marL="285750"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Management and Leadership Teams</a:t>
            </a:r>
            <a:r>
              <a:rPr lang="en-I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Address issues proactively to maintain team productivity and morale.</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Employee Assistance Programs (EAP) Providers: </a:t>
            </a:r>
            <a:r>
              <a:rPr lang="en-US" dirty="0">
                <a:latin typeface="Times New Roman" panose="02020603050405020304" pitchFamily="18" charset="0"/>
                <a:cs typeface="Times New Roman" panose="02020603050405020304" pitchFamily="18" charset="0"/>
              </a:rPr>
              <a:t>Target services more effectively to employees in need.</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Corporate Wellness Programs Providers: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Tailor wellness programs to address specific stressors and needs.</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Analysts and Business Intelligence Teams: </a:t>
            </a:r>
            <a:r>
              <a:rPr lang="en-US" dirty="0">
                <a:latin typeface="Times New Roman" panose="02020603050405020304" pitchFamily="18" charset="0"/>
                <a:cs typeface="Times New Roman" panose="02020603050405020304" pitchFamily="18" charset="0"/>
              </a:rPr>
              <a:t>Integrate the analytical tool into broader business intelligence efforts.</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Employees: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Benefit indirectly through improved workplace policies and support systems.</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Human Resources (HR) Departments</a:t>
            </a:r>
            <a:r>
              <a:rPr lang="en-I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Identify employees at risk of burnout early for timely interventions.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42969" y="491923"/>
            <a:ext cx="11029616" cy="1188720"/>
          </a:xfrm>
        </p:spPr>
        <p:txBody>
          <a:bodyPr anchor="ctr"/>
          <a:lstStyle/>
          <a:p>
            <a:br>
              <a:rPr lang="en-US" sz="2800" u="sng" dirty="0"/>
            </a:br>
            <a:r>
              <a:rPr lang="en-US" sz="2800" u="sng" dirty="0"/>
              <a:t>YOUR SOLUTION AND ITS VALUE PROPOSITION</a:t>
            </a:r>
            <a:endParaRPr lang="en-US" u="sng" dirty="0"/>
          </a:p>
        </p:txBody>
      </p:sp>
      <p:sp>
        <p:nvSpPr>
          <p:cNvPr id="4" name="TextBox 3">
            <a:extLst>
              <a:ext uri="{FF2B5EF4-FFF2-40B4-BE49-F238E27FC236}">
                <a16:creationId xmlns:a16="http://schemas.microsoft.com/office/drawing/2014/main" id="{4512DD81-5A52-67AC-3162-5B8A833259EE}"/>
              </a:ext>
            </a:extLst>
          </p:cNvPr>
          <p:cNvSpPr txBox="1"/>
          <p:nvPr/>
        </p:nvSpPr>
        <p:spPr>
          <a:xfrm>
            <a:off x="442969" y="1503663"/>
            <a:ext cx="11749031" cy="5858527"/>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The solution involves:</a:t>
            </a: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Preprocessing</a:t>
            </a:r>
            <a:r>
              <a:rPr lang="en-US" dirty="0">
                <a:latin typeface="Times New Roman" panose="02020603050405020304" pitchFamily="18" charset="0"/>
                <a:cs typeface="Times New Roman" panose="02020603050405020304" pitchFamily="18" charset="0"/>
              </a:rPr>
              <a:t>: Collected and cleaned employee data, applied PCA for feature reduction.</a:t>
            </a: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Model Development</a:t>
            </a:r>
            <a:r>
              <a:rPr lang="en-US" dirty="0">
                <a:latin typeface="Times New Roman" panose="02020603050405020304" pitchFamily="18" charset="0"/>
                <a:cs typeface="Times New Roman" panose="02020603050405020304" pitchFamily="18" charset="0"/>
              </a:rPr>
              <a:t>: Trained a Linear Regression model, evaluated with R-squared, MSE, RMSE, and MAE metrics.</a:t>
            </a: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Visualization</a:t>
            </a:r>
            <a:r>
              <a:rPr lang="en-US" dirty="0">
                <a:latin typeface="Times New Roman" panose="02020603050405020304" pitchFamily="18" charset="0"/>
                <a:cs typeface="Times New Roman" panose="02020603050405020304" pitchFamily="18" charset="0"/>
              </a:rPr>
              <a:t>: Created plots to illustrate burnout trends across designations and genders.</a:t>
            </a:r>
          </a:p>
          <a:p>
            <a:pPr>
              <a:lnSpc>
                <a:spcPct val="150000"/>
              </a:lnSpc>
            </a:pPr>
            <a:r>
              <a:rPr lang="en-US" dirty="0">
                <a:latin typeface="Times New Roman" panose="02020603050405020304" pitchFamily="18" charset="0"/>
                <a:cs typeface="Times New Roman" panose="02020603050405020304" pitchFamily="18" charset="0"/>
              </a:rPr>
              <a:t>The problems can be addressed as follow:</a:t>
            </a:r>
          </a:p>
          <a:p>
            <a:pPr>
              <a:lnSpc>
                <a:spcPct val="150000"/>
              </a:lnSpc>
            </a:pPr>
            <a:r>
              <a:rPr lang="en-US" b="1" u="sng" dirty="0">
                <a:latin typeface="Times New Roman" panose="02020603050405020304" pitchFamily="18" charset="0"/>
                <a:cs typeface="Times New Roman" panose="02020603050405020304" pitchFamily="18" charset="0"/>
              </a:rPr>
              <a:t>HR Departments</a:t>
            </a:r>
            <a:r>
              <a:rPr lang="en-US" dirty="0">
                <a:latin typeface="Times New Roman" panose="02020603050405020304" pitchFamily="18" charset="0"/>
                <a:cs typeface="Times New Roman" panose="02020603050405020304" pitchFamily="18" charset="0"/>
              </a:rPr>
              <a:t>:</a:t>
            </a:r>
          </a:p>
          <a:p>
            <a:pPr marL="742950" lvl="1"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Need</a:t>
            </a:r>
            <a:r>
              <a:rPr lang="en-US" dirty="0">
                <a:latin typeface="Times New Roman" panose="02020603050405020304" pitchFamily="18" charset="0"/>
                <a:cs typeface="Times New Roman" panose="02020603050405020304" pitchFamily="18" charset="0"/>
              </a:rPr>
              <a:t>: Early burnout detection.</a:t>
            </a:r>
          </a:p>
          <a:p>
            <a:pPr marL="742950" lvl="1"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Solution</a:t>
            </a:r>
            <a:r>
              <a:rPr lang="en-US" dirty="0">
                <a:latin typeface="Times New Roman" panose="02020603050405020304" pitchFamily="18" charset="0"/>
                <a:cs typeface="Times New Roman" panose="02020603050405020304" pitchFamily="18" charset="0"/>
              </a:rPr>
              <a:t>: Identifies at-risk employees for timely interventions.</a:t>
            </a:r>
          </a:p>
          <a:p>
            <a:pPr marL="742950" lvl="1"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Value</a:t>
            </a:r>
            <a:r>
              <a:rPr lang="en-US" dirty="0">
                <a:latin typeface="Times New Roman" panose="02020603050405020304" pitchFamily="18" charset="0"/>
                <a:cs typeface="Times New Roman" panose="02020603050405020304" pitchFamily="18" charset="0"/>
              </a:rPr>
              <a:t>: Enhances well-being, reduces turnover.</a:t>
            </a:r>
          </a:p>
          <a:p>
            <a:pPr>
              <a:lnSpc>
                <a:spcPct val="150000"/>
              </a:lnSpc>
            </a:pPr>
            <a:r>
              <a:rPr lang="en-US" b="1" u="sng" dirty="0">
                <a:latin typeface="Times New Roman" panose="02020603050405020304" pitchFamily="18" charset="0"/>
                <a:cs typeface="Times New Roman" panose="02020603050405020304" pitchFamily="18" charset="0"/>
              </a:rPr>
              <a:t>Management</a:t>
            </a:r>
            <a:r>
              <a:rPr lang="en-US" dirty="0">
                <a:latin typeface="Times New Roman" panose="02020603050405020304" pitchFamily="18" charset="0"/>
                <a:cs typeface="Times New Roman" panose="02020603050405020304" pitchFamily="18" charset="0"/>
              </a:rPr>
              <a:t>:</a:t>
            </a:r>
          </a:p>
          <a:p>
            <a:pPr marL="742950" lvl="1"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Need</a:t>
            </a:r>
            <a:r>
              <a:rPr lang="en-US" dirty="0">
                <a:latin typeface="Times New Roman" panose="02020603050405020304" pitchFamily="18" charset="0"/>
                <a:cs typeface="Times New Roman" panose="02020603050405020304" pitchFamily="18" charset="0"/>
              </a:rPr>
              <a:t>: Maintain productivity and morale.</a:t>
            </a:r>
          </a:p>
          <a:p>
            <a:pPr marL="742950" lvl="1"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Solution</a:t>
            </a:r>
            <a:r>
              <a:rPr lang="en-US" dirty="0">
                <a:latin typeface="Times New Roman" panose="02020603050405020304" pitchFamily="18" charset="0"/>
                <a:cs typeface="Times New Roman" panose="02020603050405020304" pitchFamily="18" charset="0"/>
              </a:rPr>
              <a:t>: Provides insights for proactive resource allocation.</a:t>
            </a:r>
          </a:p>
          <a:p>
            <a:pPr marL="742950" lvl="1"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Value</a:t>
            </a:r>
            <a:r>
              <a:rPr lang="en-US" dirty="0">
                <a:latin typeface="Times New Roman" panose="02020603050405020304" pitchFamily="18" charset="0"/>
                <a:cs typeface="Times New Roman" panose="02020603050405020304" pitchFamily="18" charset="0"/>
              </a:rPr>
              <a:t>: Sustains team performance and satisfaction.</a:t>
            </a: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384546" y="309146"/>
            <a:ext cx="11029616" cy="1188720"/>
          </a:xfrm>
        </p:spPr>
        <p:txBody>
          <a:bodyPr anchor="ctr"/>
          <a:lstStyle/>
          <a:p>
            <a:r>
              <a:rPr lang="en-US" u="sng" dirty="0"/>
              <a:t>How did you customize the project and make it your own</a:t>
            </a:r>
          </a:p>
        </p:txBody>
      </p:sp>
      <p:sp>
        <p:nvSpPr>
          <p:cNvPr id="4" name="TextBox 3">
            <a:extLst>
              <a:ext uri="{FF2B5EF4-FFF2-40B4-BE49-F238E27FC236}">
                <a16:creationId xmlns:a16="http://schemas.microsoft.com/office/drawing/2014/main" id="{1A889837-CB63-2A4B-937E-96E9A5A2B7EA}"/>
              </a:ext>
            </a:extLst>
          </p:cNvPr>
          <p:cNvSpPr txBox="1"/>
          <p:nvPr/>
        </p:nvSpPr>
        <p:spPr>
          <a:xfrm>
            <a:off x="384546" y="1193066"/>
            <a:ext cx="11620641" cy="535531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 enhanced the project by creating customized output plots to better visualize and interpret the data, which were not included in my mentor's code. These plots include:</a:t>
            </a:r>
          </a:p>
          <a:p>
            <a:r>
              <a:rPr lang="en-US" b="1" u="sng" dirty="0">
                <a:latin typeface="Times New Roman" panose="02020603050405020304" pitchFamily="18" charset="0"/>
                <a:cs typeface="Times New Roman" panose="02020603050405020304" pitchFamily="18" charset="0"/>
              </a:rPr>
              <a:t>Box Plots</a:t>
            </a:r>
            <a:r>
              <a:rPr lang="en-US"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Mental Fatigue vs. Designation</a:t>
            </a:r>
            <a:r>
              <a:rPr lang="en-US" dirty="0">
                <a:latin typeface="Times New Roman" panose="02020603050405020304" pitchFamily="18" charset="0"/>
                <a:cs typeface="Times New Roman" panose="02020603050405020304" pitchFamily="18" charset="0"/>
              </a:rPr>
              <a:t>: This plot highlights the distribution of mental fatigue scores across different designations, revealing significant stress patterns among various job roles.</a:t>
            </a: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Burn Rate vs. Gender</a:t>
            </a:r>
            <a:r>
              <a:rPr lang="en-US" dirty="0">
                <a:latin typeface="Times New Roman" panose="02020603050405020304" pitchFamily="18" charset="0"/>
                <a:cs typeface="Times New Roman" panose="02020603050405020304" pitchFamily="18" charset="0"/>
              </a:rPr>
              <a:t>: Displays the variability in burn rates between genders, providing insights into gender-specific burnout trends.</a:t>
            </a:r>
          </a:p>
          <a:p>
            <a:r>
              <a:rPr lang="en-US" b="1" u="sng" dirty="0">
                <a:latin typeface="Times New Roman" panose="02020603050405020304" pitchFamily="18" charset="0"/>
                <a:cs typeface="Times New Roman" panose="02020603050405020304" pitchFamily="18" charset="0"/>
              </a:rPr>
              <a:t>Histograms and Line Plots</a:t>
            </a:r>
            <a:r>
              <a:rPr lang="en-US" dirty="0">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Distribution of Key Features</a:t>
            </a:r>
            <a:r>
              <a:rPr lang="en-US" dirty="0">
                <a:latin typeface="Times New Roman" panose="02020603050405020304" pitchFamily="18" charset="0"/>
                <a:cs typeface="Times New Roman" panose="02020603050405020304" pitchFamily="18" charset="0"/>
              </a:rPr>
              <a:t>: Created histograms for various features such as Resource Allocation and Burn Rate to understand their distribution.</a:t>
            </a:r>
          </a:p>
          <a:p>
            <a:pPr marL="742950" lvl="1"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Burn Rate Trends</a:t>
            </a:r>
            <a:r>
              <a:rPr lang="en-US" dirty="0">
                <a:latin typeface="Times New Roman" panose="02020603050405020304" pitchFamily="18" charset="0"/>
                <a:cs typeface="Times New Roman" panose="02020603050405020304" pitchFamily="18" charset="0"/>
              </a:rPr>
              <a:t>: Developed line plots to visualize how burn rates vary across designations and genders over time, helping to identify high-risk groups.</a:t>
            </a:r>
          </a:p>
          <a:p>
            <a:r>
              <a:rPr lang="en-US" b="1" u="sng" dirty="0">
                <a:latin typeface="Times New Roman" panose="02020603050405020304" pitchFamily="18" charset="0"/>
                <a:cs typeface="Times New Roman" panose="02020603050405020304" pitchFamily="18" charset="0"/>
              </a:rPr>
              <a:t>Application of PCA</a:t>
            </a:r>
            <a:r>
              <a:rPr lang="en-US" b="1"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 applied Principal Component Analysis (PCA) to reduce the dimensionality of the dataset, capturing the most significant features. This step was crucial for:</a:t>
            </a:r>
          </a:p>
          <a:p>
            <a:r>
              <a:rPr lang="en-US" b="1" u="sng" dirty="0">
                <a:latin typeface="Times New Roman" panose="02020603050405020304" pitchFamily="18" charset="0"/>
                <a:cs typeface="Times New Roman" panose="02020603050405020304" pitchFamily="18" charset="0"/>
              </a:rPr>
              <a:t>Improving Model Performance</a:t>
            </a:r>
            <a:r>
              <a:rPr lang="en-US" dirty="0">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PCA helped in eliminating noise and reducing computational complexity, leading to a more efficient and accurate prediction model.</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226142" y="249221"/>
            <a:ext cx="11029616" cy="1009308"/>
          </a:xfrm>
        </p:spPr>
        <p:txBody>
          <a:bodyPr anchor="ctr">
            <a:normAutofit/>
          </a:bodyPr>
          <a:lstStyle/>
          <a:p>
            <a:r>
              <a:rPr lang="en-GB" sz="2000" u="sng" dirty="0"/>
              <a:t>MODELLING</a:t>
            </a:r>
            <a:endParaRPr lang="en-US" sz="2000" u="sng" dirty="0"/>
          </a:p>
        </p:txBody>
      </p:sp>
      <p:sp>
        <p:nvSpPr>
          <p:cNvPr id="4" name="TextBox 3">
            <a:extLst>
              <a:ext uri="{FF2B5EF4-FFF2-40B4-BE49-F238E27FC236}">
                <a16:creationId xmlns:a16="http://schemas.microsoft.com/office/drawing/2014/main" id="{C6B8C876-ACAF-3FD9-9584-C2480FEF6A44}"/>
              </a:ext>
            </a:extLst>
          </p:cNvPr>
          <p:cNvSpPr txBox="1"/>
          <p:nvPr/>
        </p:nvSpPr>
        <p:spPr>
          <a:xfrm>
            <a:off x="226142" y="998447"/>
            <a:ext cx="11965858" cy="7106048"/>
          </a:xfrm>
          <a:prstGeom prst="rect">
            <a:avLst/>
          </a:prstGeom>
          <a:noFill/>
        </p:spPr>
        <p:txBody>
          <a:bodyPr wrap="square" rtlCol="0">
            <a:spAutoFit/>
          </a:bodyPr>
          <a:lstStyle/>
          <a:p>
            <a:pPr>
              <a:lnSpc>
                <a:spcPct val="150000"/>
              </a:lnSpc>
            </a:pPr>
            <a:r>
              <a:rPr lang="en-US" b="1" u="sng" dirty="0">
                <a:latin typeface="Times New Roman" panose="02020603050405020304" pitchFamily="18" charset="0"/>
                <a:cs typeface="Times New Roman" panose="02020603050405020304" pitchFamily="18" charset="0"/>
              </a:rPr>
              <a:t>Techniques Utilized</a:t>
            </a:r>
            <a:r>
              <a:rPr lang="en-US" b="1" dirty="0">
                <a:latin typeface="Times New Roman" panose="02020603050405020304" pitchFamily="18" charset="0"/>
                <a:cs typeface="Times New Roman" panose="02020603050405020304" pitchFamily="18" charset="0"/>
              </a:rPr>
              <a:t>:</a:t>
            </a:r>
          </a:p>
          <a:p>
            <a:pPr>
              <a:lnSpc>
                <a:spcPct val="150000"/>
              </a:lnSpc>
            </a:pPr>
            <a:r>
              <a:rPr lang="en-US" b="1" dirty="0">
                <a:latin typeface="Times New Roman" panose="02020603050405020304" pitchFamily="18" charset="0"/>
                <a:cs typeface="Times New Roman" panose="02020603050405020304" pitchFamily="18" charset="0"/>
              </a:rPr>
              <a:t>Linear Regression</a:t>
            </a:r>
            <a:r>
              <a:rPr lang="en-US" dirty="0">
                <a:latin typeface="Times New Roman" panose="02020603050405020304" pitchFamily="18" charset="0"/>
                <a:cs typeface="Times New Roman" panose="02020603050405020304" pitchFamily="18" charset="0"/>
              </a:rPr>
              <a:t>: Developed to predict employee burnout based on factors like designation and mental fatigue score, evaluated with R-squared, MSE, RMSE, and MAE.</a:t>
            </a:r>
          </a:p>
          <a:p>
            <a:pPr>
              <a:lnSpc>
                <a:spcPct val="150000"/>
              </a:lnSpc>
            </a:pPr>
            <a:r>
              <a:rPr lang="en-US" b="1" u="sng" dirty="0">
                <a:latin typeface="Times New Roman" panose="02020603050405020304" pitchFamily="18" charset="0"/>
                <a:cs typeface="Times New Roman" panose="02020603050405020304" pitchFamily="18" charset="0"/>
              </a:rPr>
              <a:t>Methodologies Applied</a:t>
            </a:r>
            <a:r>
              <a:rPr lang="en-US" b="1" dirty="0">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Principal Component Analysis (PCA)</a:t>
            </a:r>
            <a:r>
              <a:rPr lang="en-US" dirty="0">
                <a:latin typeface="Times New Roman" panose="02020603050405020304" pitchFamily="18" charset="0"/>
                <a:cs typeface="Times New Roman" panose="02020603050405020304" pitchFamily="18" charset="0"/>
              </a:rPr>
              <a:t>: Used for dimensionality reduction, focusing on key features to improve model performance.</a:t>
            </a: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Preprocessing</a:t>
            </a:r>
            <a:r>
              <a:rPr lang="en-US" dirty="0">
                <a:latin typeface="Times New Roman" panose="02020603050405020304" pitchFamily="18" charset="0"/>
                <a:cs typeface="Times New Roman" panose="02020603050405020304" pitchFamily="18" charset="0"/>
              </a:rPr>
              <a:t>: Ensured data quality through cleaning, handling missing values, and encoding categorical variables for effective model training.</a:t>
            </a:r>
          </a:p>
          <a:p>
            <a:pPr>
              <a:lnSpc>
                <a:spcPct val="150000"/>
              </a:lnSpc>
            </a:pPr>
            <a:r>
              <a:rPr lang="en-US" b="1" u="sng" dirty="0">
                <a:latin typeface="Times New Roman" panose="02020603050405020304" pitchFamily="18" charset="0"/>
                <a:cs typeface="Times New Roman" panose="02020603050405020304" pitchFamily="18" charset="0"/>
              </a:rPr>
              <a:t>Technology Principles</a:t>
            </a:r>
            <a:r>
              <a:rPr lang="en-US" b="1" dirty="0">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AI and Machine Learning</a:t>
            </a:r>
            <a:r>
              <a:rPr lang="en-US" dirty="0">
                <a:latin typeface="Times New Roman" panose="02020603050405020304" pitchFamily="18" charset="0"/>
                <a:cs typeface="Times New Roman" panose="02020603050405020304" pitchFamily="18" charset="0"/>
              </a:rPr>
              <a:t>: Applied to build predictive models for analyzing complex datasets.</a:t>
            </a: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Visualization</a:t>
            </a:r>
            <a:r>
              <a:rPr lang="en-US" dirty="0">
                <a:latin typeface="Times New Roman" panose="02020603050405020304" pitchFamily="18" charset="0"/>
                <a:cs typeface="Times New Roman" panose="02020603050405020304" pitchFamily="18" charset="0"/>
              </a:rPr>
              <a:t>: Utilized tools like </a:t>
            </a:r>
            <a:r>
              <a:rPr lang="en-US" dirty="0" err="1">
                <a:latin typeface="Times New Roman" panose="02020603050405020304" pitchFamily="18" charset="0"/>
                <a:cs typeface="Times New Roman" panose="02020603050405020304" pitchFamily="18" charset="0"/>
              </a:rPr>
              <a:t>Plotly</a:t>
            </a:r>
            <a:r>
              <a:rPr lang="en-US" dirty="0">
                <a:latin typeface="Times New Roman" panose="02020603050405020304" pitchFamily="18" charset="0"/>
                <a:cs typeface="Times New Roman" panose="02020603050405020304" pitchFamily="18" charset="0"/>
              </a:rPr>
              <a:t> and Seaborn for creating informative visualizations.</a:t>
            </a: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Efficiency and Scalability</a:t>
            </a:r>
            <a:r>
              <a:rPr lang="en-US" dirty="0">
                <a:latin typeface="Times New Roman" panose="02020603050405020304" pitchFamily="18" charset="0"/>
                <a:cs typeface="Times New Roman" panose="02020603050405020304" pitchFamily="18" charset="0"/>
              </a:rPr>
              <a:t>: Implemented scalable solutions and efficient algorithms to manage large datasets effectively.</a:t>
            </a:r>
          </a:p>
          <a:p>
            <a:pPr>
              <a:lnSpc>
                <a:spcPct val="150000"/>
              </a:lnSpc>
            </a:pPr>
            <a:r>
              <a:rPr lang="en-US" b="1" u="sng" dirty="0">
                <a:latin typeface="Times New Roman" panose="02020603050405020304" pitchFamily="18" charset="0"/>
                <a:cs typeface="Times New Roman" panose="02020603050405020304" pitchFamily="18" charset="0"/>
              </a:rPr>
              <a:t>Training and Testing</a:t>
            </a:r>
            <a:r>
              <a:rPr lang="en-US" dirty="0">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Split the data into training (75%) and testing (25%) sets.</a:t>
            </a:r>
          </a:p>
          <a:p>
            <a:pPr marL="285750"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97A0B-3AC8-0169-FE32-406B90B2AF09}"/>
              </a:ext>
            </a:extLst>
          </p:cNvPr>
          <p:cNvSpPr>
            <a:spLocks noGrp="1"/>
          </p:cNvSpPr>
          <p:nvPr>
            <p:ph type="title"/>
          </p:nvPr>
        </p:nvSpPr>
        <p:spPr>
          <a:xfrm>
            <a:off x="367347" y="110743"/>
            <a:ext cx="11029616" cy="988332"/>
          </a:xfrm>
        </p:spPr>
        <p:txBody>
          <a:bodyPr/>
          <a:lstStyle/>
          <a:p>
            <a:r>
              <a:rPr lang="en-IN" u="sng" dirty="0"/>
              <a:t>Data Visualised:</a:t>
            </a:r>
          </a:p>
        </p:txBody>
      </p:sp>
      <p:pic>
        <p:nvPicPr>
          <p:cNvPr id="8" name="Picture 7">
            <a:extLst>
              <a:ext uri="{FF2B5EF4-FFF2-40B4-BE49-F238E27FC236}">
                <a16:creationId xmlns:a16="http://schemas.microsoft.com/office/drawing/2014/main" id="{C38DAD2D-5DC9-1484-A25D-696167F6D1F8}"/>
              </a:ext>
            </a:extLst>
          </p:cNvPr>
          <p:cNvPicPr>
            <a:picLocks noChangeAspect="1"/>
          </p:cNvPicPr>
          <p:nvPr/>
        </p:nvPicPr>
        <p:blipFill>
          <a:blip r:embed="rId2"/>
          <a:stretch>
            <a:fillRect/>
          </a:stretch>
        </p:blipFill>
        <p:spPr>
          <a:xfrm>
            <a:off x="6285427" y="4460319"/>
            <a:ext cx="4499560" cy="2133790"/>
          </a:xfrm>
          <a:prstGeom prst="rect">
            <a:avLst/>
          </a:prstGeom>
        </p:spPr>
      </p:pic>
      <p:pic>
        <p:nvPicPr>
          <p:cNvPr id="10" name="Picture 9">
            <a:extLst>
              <a:ext uri="{FF2B5EF4-FFF2-40B4-BE49-F238E27FC236}">
                <a16:creationId xmlns:a16="http://schemas.microsoft.com/office/drawing/2014/main" id="{5A18B9DC-7E1B-17EE-0032-9156E9D06A69}"/>
              </a:ext>
            </a:extLst>
          </p:cNvPr>
          <p:cNvPicPr>
            <a:picLocks noChangeAspect="1"/>
          </p:cNvPicPr>
          <p:nvPr/>
        </p:nvPicPr>
        <p:blipFill>
          <a:blip r:embed="rId3"/>
          <a:stretch>
            <a:fillRect/>
          </a:stretch>
        </p:blipFill>
        <p:spPr>
          <a:xfrm>
            <a:off x="522912" y="4385202"/>
            <a:ext cx="4694321" cy="2286938"/>
          </a:xfrm>
          <a:prstGeom prst="rect">
            <a:avLst/>
          </a:prstGeom>
        </p:spPr>
      </p:pic>
      <p:pic>
        <p:nvPicPr>
          <p:cNvPr id="11" name="Picture 10">
            <a:extLst>
              <a:ext uri="{FF2B5EF4-FFF2-40B4-BE49-F238E27FC236}">
                <a16:creationId xmlns:a16="http://schemas.microsoft.com/office/drawing/2014/main" id="{400C33AB-FF76-7956-A94F-9142FF202572}"/>
              </a:ext>
            </a:extLst>
          </p:cNvPr>
          <p:cNvPicPr>
            <a:picLocks noChangeAspect="1"/>
          </p:cNvPicPr>
          <p:nvPr/>
        </p:nvPicPr>
        <p:blipFill>
          <a:blip r:embed="rId4"/>
          <a:stretch>
            <a:fillRect/>
          </a:stretch>
        </p:blipFill>
        <p:spPr>
          <a:xfrm>
            <a:off x="6090666" y="1473803"/>
            <a:ext cx="4694321" cy="2286938"/>
          </a:xfrm>
          <a:prstGeom prst="rect">
            <a:avLst/>
          </a:prstGeom>
        </p:spPr>
      </p:pic>
      <p:pic>
        <p:nvPicPr>
          <p:cNvPr id="13" name="Picture 12">
            <a:extLst>
              <a:ext uri="{FF2B5EF4-FFF2-40B4-BE49-F238E27FC236}">
                <a16:creationId xmlns:a16="http://schemas.microsoft.com/office/drawing/2014/main" id="{05D2D09A-3DA2-D286-79AC-1245F4099CE8}"/>
              </a:ext>
            </a:extLst>
          </p:cNvPr>
          <p:cNvPicPr>
            <a:picLocks noChangeAspect="1"/>
          </p:cNvPicPr>
          <p:nvPr/>
        </p:nvPicPr>
        <p:blipFill>
          <a:blip r:embed="rId5"/>
          <a:stretch>
            <a:fillRect/>
          </a:stretch>
        </p:blipFill>
        <p:spPr>
          <a:xfrm>
            <a:off x="261456" y="1099075"/>
            <a:ext cx="5217235" cy="3036394"/>
          </a:xfrm>
          <a:prstGeom prst="rect">
            <a:avLst/>
          </a:prstGeom>
        </p:spPr>
      </p:pic>
    </p:spTree>
    <p:extLst>
      <p:ext uri="{BB962C8B-B14F-4D97-AF65-F5344CB8AC3E}">
        <p14:creationId xmlns:p14="http://schemas.microsoft.com/office/powerpoint/2010/main" val="360875117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71af3243-3dd4-4a8d-8c0d-dd76da1f02a5"/>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
  <TotalTime>235</TotalTime>
  <Words>1104</Words>
  <Application>Microsoft Office PowerPoint</Application>
  <PresentationFormat>Widescreen</PresentationFormat>
  <Paragraphs>117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Student Details</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MODELLING</vt:lpstr>
      <vt:lpstr>Data Visualised:</vt:lpstr>
      <vt:lpstr>PowerPoint Presentation</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duravasulasneha18@gmail.com</cp:lastModifiedBy>
  <cp:revision>12</cp:revision>
  <dcterms:created xsi:type="dcterms:W3CDTF">2021-05-26T16:50:10Z</dcterms:created>
  <dcterms:modified xsi:type="dcterms:W3CDTF">2024-07-14T16:53:58Z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