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27b113ee_0_6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527b113ee_0_6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27b113ee_0_6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27b113ee_0_6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527b113ee_0_6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527b113ee_0_6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527b113ee_0_6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527b113ee_0_6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27b113ee_0_6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527b113ee_0_6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527b113ee_0_6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527b113ee_0_6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27b113ee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27b113ee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27b113ee_0_5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27b113ee_0_5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27b113ee_0_6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27b113ee_0_6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27b113ee_0_6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27b113ee_0_6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527b113ee_0_6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527b113ee_0_6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27b113ee_0_6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27b113ee_0_6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27b113ee_0_6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27b113ee_0_6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27b113ee_0_6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527b113ee_0_6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64650" y="1635300"/>
            <a:ext cx="7935900" cy="18729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b="0" lang="en-GB" sz="4250">
                <a:latin typeface="Times New Roman"/>
                <a:ea typeface="Times New Roman"/>
                <a:cs typeface="Times New Roman"/>
                <a:sym typeface="Times New Roman"/>
              </a:rPr>
              <a:t>BANK MANAGEMENT SYSTEM</a:t>
            </a:r>
            <a:endParaRPr b="0" sz="4250">
              <a:latin typeface="Times New Roman"/>
              <a:ea typeface="Times New Roman"/>
              <a:cs typeface="Times New Roman"/>
              <a:sym typeface="Times New Roman"/>
            </a:endParaRPr>
          </a:p>
          <a:p>
            <a:pPr indent="0" lvl="0" marL="0" rtl="0" algn="ctr">
              <a:spcBef>
                <a:spcPts val="800"/>
              </a:spcBef>
              <a:spcAft>
                <a:spcPts val="0"/>
              </a:spcAft>
              <a:buNone/>
            </a:pPr>
            <a:r>
              <a:t/>
            </a:r>
            <a:endParaRPr/>
          </a:p>
        </p:txBody>
      </p:sp>
      <p:sp>
        <p:nvSpPr>
          <p:cNvPr id="129" name="Google Shape;129;p13"/>
          <p:cNvSpPr txBox="1"/>
          <p:nvPr>
            <p:ph idx="1" type="subTitle"/>
          </p:nvPr>
        </p:nvSpPr>
        <p:spPr>
          <a:xfrm>
            <a:off x="4438900" y="3636975"/>
            <a:ext cx="4454100" cy="10740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sz="2612"/>
              <a:t>S</a:t>
            </a:r>
            <a:r>
              <a:rPr lang="en-GB" sz="2612"/>
              <a:t>UBMITTED BY:</a:t>
            </a:r>
            <a:endParaRPr sz="2612"/>
          </a:p>
          <a:p>
            <a:pPr indent="0" lvl="0" marL="0" rtl="0" algn="ctr">
              <a:spcBef>
                <a:spcPts val="0"/>
              </a:spcBef>
              <a:spcAft>
                <a:spcPts val="0"/>
              </a:spcAft>
              <a:buNone/>
            </a:pPr>
            <a:r>
              <a:t/>
            </a:r>
            <a:endParaRPr sz="2612"/>
          </a:p>
          <a:p>
            <a:pPr indent="0" lvl="0" marL="0" rtl="0" algn="ctr">
              <a:spcBef>
                <a:spcPts val="0"/>
              </a:spcBef>
              <a:spcAft>
                <a:spcPts val="0"/>
              </a:spcAft>
              <a:buNone/>
            </a:pPr>
            <a:r>
              <a:rPr lang="en-GB" sz="2612"/>
              <a:t>GURDITYA KHURANA (RA1911003010572)</a:t>
            </a:r>
            <a:endParaRPr sz="2612"/>
          </a:p>
          <a:p>
            <a:pPr indent="0" lvl="0" marL="0" rtl="0" algn="ctr">
              <a:spcBef>
                <a:spcPts val="0"/>
              </a:spcBef>
              <a:spcAft>
                <a:spcPts val="0"/>
              </a:spcAft>
              <a:buNone/>
            </a:pPr>
            <a:r>
              <a:t/>
            </a:r>
            <a:endParaRPr sz="2612"/>
          </a:p>
          <a:p>
            <a:pPr indent="0" lvl="0" marL="0" rtl="0" algn="ctr">
              <a:spcBef>
                <a:spcPts val="0"/>
              </a:spcBef>
              <a:spcAft>
                <a:spcPts val="0"/>
              </a:spcAft>
              <a:buNone/>
            </a:pPr>
            <a:r>
              <a:rPr lang="en-GB" sz="2612"/>
              <a:t>SNEHA GHOSH (RA1911003010630)</a:t>
            </a:r>
            <a:endParaRPr sz="26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2"/>
          <p:cNvPicPr preferRelativeResize="0"/>
          <p:nvPr/>
        </p:nvPicPr>
        <p:blipFill>
          <a:blip r:embed="rId3">
            <a:alphaModFix/>
          </a:blip>
          <a:stretch>
            <a:fillRect/>
          </a:stretch>
        </p:blipFill>
        <p:spPr>
          <a:xfrm>
            <a:off x="300375" y="338325"/>
            <a:ext cx="4704799" cy="4353826"/>
          </a:xfrm>
          <a:prstGeom prst="rect">
            <a:avLst/>
          </a:prstGeom>
          <a:noFill/>
          <a:ln>
            <a:noFill/>
          </a:ln>
        </p:spPr>
      </p:pic>
      <p:pic>
        <p:nvPicPr>
          <p:cNvPr id="188" name="Google Shape;188;p22"/>
          <p:cNvPicPr preferRelativeResize="0"/>
          <p:nvPr/>
        </p:nvPicPr>
        <p:blipFill>
          <a:blip r:embed="rId4">
            <a:alphaModFix/>
          </a:blip>
          <a:stretch>
            <a:fillRect/>
          </a:stretch>
        </p:blipFill>
        <p:spPr>
          <a:xfrm>
            <a:off x="3990225" y="342650"/>
            <a:ext cx="4897976" cy="445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3"/>
          <p:cNvPicPr preferRelativeResize="0"/>
          <p:nvPr/>
        </p:nvPicPr>
        <p:blipFill>
          <a:blip r:embed="rId3">
            <a:alphaModFix/>
          </a:blip>
          <a:stretch>
            <a:fillRect/>
          </a:stretch>
        </p:blipFill>
        <p:spPr>
          <a:xfrm>
            <a:off x="249700" y="319350"/>
            <a:ext cx="5002102" cy="4534051"/>
          </a:xfrm>
          <a:prstGeom prst="rect">
            <a:avLst/>
          </a:prstGeom>
          <a:noFill/>
          <a:ln>
            <a:noFill/>
          </a:ln>
        </p:spPr>
      </p:pic>
      <p:pic>
        <p:nvPicPr>
          <p:cNvPr id="196" name="Google Shape;196;p23"/>
          <p:cNvPicPr preferRelativeResize="0"/>
          <p:nvPr/>
        </p:nvPicPr>
        <p:blipFill>
          <a:blip r:embed="rId4">
            <a:alphaModFix/>
          </a:blip>
          <a:stretch>
            <a:fillRect/>
          </a:stretch>
        </p:blipFill>
        <p:spPr>
          <a:xfrm>
            <a:off x="3734125" y="319350"/>
            <a:ext cx="4941926" cy="4534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240200" y="243450"/>
            <a:ext cx="4540477" cy="4619451"/>
          </a:xfrm>
          <a:prstGeom prst="rect">
            <a:avLst/>
          </a:prstGeom>
          <a:noFill/>
          <a:ln>
            <a:noFill/>
          </a:ln>
        </p:spPr>
      </p:pic>
      <p:pic>
        <p:nvPicPr>
          <p:cNvPr id="204" name="Google Shape;204;p24"/>
          <p:cNvPicPr preferRelativeResize="0"/>
          <p:nvPr/>
        </p:nvPicPr>
        <p:blipFill>
          <a:blip r:embed="rId4">
            <a:alphaModFix/>
          </a:blip>
          <a:stretch>
            <a:fillRect/>
          </a:stretch>
        </p:blipFill>
        <p:spPr>
          <a:xfrm>
            <a:off x="3459050" y="243450"/>
            <a:ext cx="5330826" cy="4619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259525" y="300375"/>
            <a:ext cx="4167050" cy="4543549"/>
          </a:xfrm>
          <a:prstGeom prst="rect">
            <a:avLst/>
          </a:prstGeom>
          <a:noFill/>
          <a:ln>
            <a:noFill/>
          </a:ln>
        </p:spPr>
      </p:pic>
      <p:pic>
        <p:nvPicPr>
          <p:cNvPr id="212" name="Google Shape;212;p25"/>
          <p:cNvPicPr preferRelativeResize="0"/>
          <p:nvPr/>
        </p:nvPicPr>
        <p:blipFill>
          <a:blip r:embed="rId4">
            <a:alphaModFix/>
          </a:blip>
          <a:stretch>
            <a:fillRect/>
          </a:stretch>
        </p:blipFill>
        <p:spPr>
          <a:xfrm>
            <a:off x="4025250" y="300375"/>
            <a:ext cx="4679250" cy="4543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537500" y="319350"/>
            <a:ext cx="8157527" cy="448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4300">
                <a:solidFill>
                  <a:srgbClr val="7F6000"/>
                </a:solidFill>
                <a:latin typeface="Arial"/>
                <a:ea typeface="Arial"/>
                <a:cs typeface="Arial"/>
                <a:sym typeface="Arial"/>
              </a:rPr>
              <a:t>THANK YOU</a:t>
            </a:r>
            <a:endParaRPr sz="4300">
              <a:solidFill>
                <a:srgbClr val="7F6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361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533">
                <a:latin typeface="Times New Roman"/>
                <a:ea typeface="Times New Roman"/>
                <a:cs typeface="Times New Roman"/>
                <a:sym typeface="Times New Roman"/>
              </a:rPr>
              <a:t>                                         ABSTRACT</a:t>
            </a:r>
            <a:endParaRPr sz="1100">
              <a:solidFill>
                <a:srgbClr val="000000"/>
              </a:solidFill>
              <a:latin typeface="Arial"/>
              <a:ea typeface="Arial"/>
              <a:cs typeface="Arial"/>
              <a:sym typeface="Arial"/>
            </a:endParaRPr>
          </a:p>
          <a:p>
            <a:pPr indent="0" lvl="0" marL="0" rtl="0" algn="l">
              <a:spcBef>
                <a:spcPts val="800"/>
              </a:spcBef>
              <a:spcAft>
                <a:spcPts val="0"/>
              </a:spcAft>
              <a:buNone/>
            </a:pPr>
            <a:r>
              <a:rPr lang="en-GB"/>
              <a:t> </a:t>
            </a:r>
            <a:endParaRPr/>
          </a:p>
        </p:txBody>
      </p:sp>
      <p:sp>
        <p:nvSpPr>
          <p:cNvPr id="135" name="Google Shape;135;p14"/>
          <p:cNvSpPr txBox="1"/>
          <p:nvPr>
            <p:ph idx="1" type="body"/>
          </p:nvPr>
        </p:nvSpPr>
        <p:spPr>
          <a:xfrm>
            <a:off x="819150" y="1520825"/>
            <a:ext cx="7505700" cy="2813700"/>
          </a:xfrm>
          <a:prstGeom prst="rect">
            <a:avLst/>
          </a:prstGeom>
        </p:spPr>
        <p:txBody>
          <a:bodyPr anchorCtr="0" anchor="t" bIns="91425" lIns="91425" spcFirstLastPara="1" rIns="91425" wrap="square" tIns="91425">
            <a:normAutofit fontScale="47500"/>
          </a:bodyPr>
          <a:lstStyle/>
          <a:p>
            <a:pPr indent="0" lvl="0" marL="0" rtl="0" algn="just">
              <a:spcBef>
                <a:spcPts val="0"/>
              </a:spcBef>
              <a:spcAft>
                <a:spcPts val="0"/>
              </a:spcAft>
              <a:buNone/>
            </a:pPr>
            <a:r>
              <a:rPr lang="en-GB" sz="3700">
                <a:solidFill>
                  <a:srgbClr val="7F6000"/>
                </a:solidFill>
                <a:latin typeface="Times New Roman"/>
                <a:ea typeface="Times New Roman"/>
                <a:cs typeface="Times New Roman"/>
                <a:sym typeface="Times New Roman"/>
              </a:rPr>
              <a:t>The bank management system project is a program that keeps track of a client’s bank account. This project demonstrates the operation of a banking account system and covers the essential functions of bank management software. It develops a project for resolving a customer’s financial applications in a banking environment to meet the needs of an end banking user by providing multiple ways to complete banking chores. Additionally, this project is to provide additional features to the user’s workspace that are not available in a traditional banking project. </a:t>
            </a:r>
            <a:endParaRPr sz="1100">
              <a:solidFill>
                <a:srgbClr val="7F6000"/>
              </a:solidFill>
              <a:latin typeface="Arial"/>
              <a:ea typeface="Arial"/>
              <a:cs typeface="Arial"/>
              <a:sym typeface="Arial"/>
            </a:endParaRPr>
          </a:p>
          <a:p>
            <a:pPr indent="0" lvl="0" marL="0" rtl="0" algn="l">
              <a:spcBef>
                <a:spcPts val="800"/>
              </a:spcBef>
              <a:spcAft>
                <a:spcPts val="1200"/>
              </a:spcAft>
              <a:buNone/>
            </a:pPr>
            <a:r>
              <a:t/>
            </a:r>
            <a:endParaRPr>
              <a:solidFill>
                <a:srgbClr val="7F6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4111"/>
              <a:t>  </a:t>
            </a:r>
            <a:r>
              <a:rPr lang="en-GB" sz="3311">
                <a:latin typeface="Times New Roman"/>
                <a:ea typeface="Times New Roman"/>
                <a:cs typeface="Times New Roman"/>
                <a:sym typeface="Times New Roman"/>
              </a:rPr>
              <a:t>INTRODUCTION</a:t>
            </a:r>
            <a:endParaRPr sz="3311">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1" name="Google Shape;141;p15"/>
          <p:cNvSpPr txBox="1"/>
          <p:nvPr>
            <p:ph idx="1" type="body"/>
          </p:nvPr>
        </p:nvSpPr>
        <p:spPr>
          <a:xfrm>
            <a:off x="686375" y="1682100"/>
            <a:ext cx="7505700" cy="28077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0"/>
              </a:spcBef>
              <a:spcAft>
                <a:spcPts val="0"/>
              </a:spcAft>
              <a:buNone/>
            </a:pPr>
            <a:r>
              <a:rPr lang="en-GB" sz="4300">
                <a:solidFill>
                  <a:srgbClr val="7F6000"/>
                </a:solidFill>
                <a:latin typeface="Times New Roman"/>
                <a:ea typeface="Times New Roman"/>
                <a:cs typeface="Times New Roman"/>
                <a:sym typeface="Times New Roman"/>
              </a:rPr>
              <a:t>The Bank Management System (BMS) is a web-based tool that is used to reimburse financial institutions for services rendered to the Bureau of the Fiscal Service. In addition, BMS provides analytical tools for reviewing and approving salaries, budgets, and outflows</a:t>
            </a:r>
            <a:r>
              <a:rPr lang="en-GB" sz="2715">
                <a:solidFill>
                  <a:srgbClr val="7F6000"/>
                </a:solidFill>
                <a:latin typeface="Times New Roman"/>
                <a:ea typeface="Times New Roman"/>
                <a:cs typeface="Times New Roman"/>
                <a:sym typeface="Times New Roman"/>
              </a:rPr>
              <a:t>.</a:t>
            </a:r>
            <a:r>
              <a:rPr lang="en-GB" sz="4315">
                <a:solidFill>
                  <a:srgbClr val="7F6000"/>
                </a:solidFill>
                <a:latin typeface="Times New Roman"/>
                <a:ea typeface="Times New Roman"/>
                <a:cs typeface="Times New Roman"/>
                <a:sym typeface="Times New Roman"/>
              </a:rPr>
              <a:t>The bank management system is built on cutting-edge technologies. This project’s main goal is to create software for a bank account management system. This project was designed to make it simple and quick to complete previously impossible processes with manual systems which are now possible with this software.</a:t>
            </a:r>
            <a:endParaRPr sz="4315">
              <a:solidFill>
                <a:srgbClr val="7F6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2100">
              <a:solidFill>
                <a:srgbClr val="990000"/>
              </a:solidFill>
              <a:latin typeface="Times New Roman"/>
              <a:ea typeface="Times New Roman"/>
              <a:cs typeface="Times New Roman"/>
              <a:sym typeface="Times New Roman"/>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85550" y="7223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2966">
                <a:latin typeface="Times New Roman"/>
                <a:ea typeface="Times New Roman"/>
                <a:cs typeface="Times New Roman"/>
                <a:sym typeface="Times New Roman"/>
              </a:rPr>
              <a:t>DESCRIPTION</a:t>
            </a:r>
            <a:endParaRPr sz="2966">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7" name="Google Shape;147;p16"/>
          <p:cNvSpPr txBox="1"/>
          <p:nvPr>
            <p:ph idx="1" type="body"/>
          </p:nvPr>
        </p:nvSpPr>
        <p:spPr>
          <a:xfrm>
            <a:off x="781200" y="1520850"/>
            <a:ext cx="7505700" cy="287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440"/>
              <a:buNone/>
            </a:pPr>
            <a:r>
              <a:rPr lang="en-GB" sz="1635">
                <a:solidFill>
                  <a:srgbClr val="7F6000"/>
                </a:solidFill>
                <a:latin typeface="Times New Roman"/>
                <a:ea typeface="Times New Roman"/>
                <a:cs typeface="Times New Roman"/>
                <a:sym typeface="Times New Roman"/>
              </a:rPr>
              <a:t>This project has been developed to carry out the processes easily and quickly, which is not possible with the manuals systems, which are overcome by this software.</a:t>
            </a:r>
            <a:endParaRPr sz="1635">
              <a:solidFill>
                <a:srgbClr val="7F6000"/>
              </a:solidFill>
              <a:latin typeface="Times New Roman"/>
              <a:ea typeface="Times New Roman"/>
              <a:cs typeface="Times New Roman"/>
              <a:sym typeface="Times New Roman"/>
            </a:endParaRPr>
          </a:p>
          <a:p>
            <a:pPr indent="0" lvl="0" marL="0" rtl="0" algn="just">
              <a:spcBef>
                <a:spcPts val="1400"/>
              </a:spcBef>
              <a:spcAft>
                <a:spcPts val="0"/>
              </a:spcAft>
              <a:buSzPts val="440"/>
              <a:buNone/>
            </a:pPr>
            <a:r>
              <a:rPr lang="en-GB" sz="1635">
                <a:solidFill>
                  <a:srgbClr val="7F6000"/>
                </a:solidFill>
                <a:latin typeface="Times New Roman"/>
                <a:ea typeface="Times New Roman"/>
                <a:cs typeface="Times New Roman"/>
                <a:sym typeface="Times New Roman"/>
              </a:rPr>
              <a:t>Creating and managing requirements is a challenge of IT, systems and product development projects or indeed for any activity where you have to manage a contractual relationship. Organization need to effectively define and manage requirements to ensure they are meeting needs of the customer, while proving compliance and staying on the schedule and within budget. The impact of a poorly expressed requirement can bring a business out of compliance or even cause injury or death.</a:t>
            </a:r>
            <a:endParaRPr sz="1635">
              <a:solidFill>
                <a:srgbClr val="7F6000"/>
              </a:solidFill>
              <a:latin typeface="Times New Roman"/>
              <a:ea typeface="Times New Roman"/>
              <a:cs typeface="Times New Roman"/>
              <a:sym typeface="Times New Roman"/>
            </a:endParaRPr>
          </a:p>
          <a:p>
            <a:pPr indent="0" lvl="0" marL="0" rtl="0" algn="l">
              <a:spcBef>
                <a:spcPts val="1400"/>
              </a:spcBef>
              <a:spcAft>
                <a:spcPts val="1200"/>
              </a:spcAft>
              <a:buSzPts val="440"/>
              <a:buNone/>
            </a:pPr>
            <a:r>
              <a:t/>
            </a: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2522">
                <a:latin typeface="Times New Roman"/>
                <a:ea typeface="Times New Roman"/>
                <a:cs typeface="Times New Roman"/>
                <a:sym typeface="Times New Roman"/>
              </a:rPr>
              <a:t>PROJECT OBJECTIVES</a:t>
            </a:r>
            <a:endParaRPr sz="2522">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3" name="Google Shape;153;p17"/>
          <p:cNvSpPr txBox="1"/>
          <p:nvPr>
            <p:ph idx="1" type="body"/>
          </p:nvPr>
        </p:nvSpPr>
        <p:spPr>
          <a:xfrm>
            <a:off x="819150" y="1580925"/>
            <a:ext cx="7505700" cy="3063900"/>
          </a:xfrm>
          <a:prstGeom prst="rect">
            <a:avLst/>
          </a:prstGeom>
        </p:spPr>
        <p:txBody>
          <a:bodyPr anchorCtr="0" anchor="t" bIns="91425" lIns="91425" spcFirstLastPara="1" rIns="91425" wrap="square" tIns="91425">
            <a:normAutofit fontScale="62500"/>
          </a:bodyPr>
          <a:lstStyle/>
          <a:p>
            <a:pPr indent="0" lvl="0" marL="0" rtl="0" algn="just">
              <a:spcBef>
                <a:spcPts val="0"/>
              </a:spcBef>
              <a:spcAft>
                <a:spcPts val="0"/>
              </a:spcAft>
              <a:buNone/>
            </a:pPr>
            <a:r>
              <a:rPr lang="en-GB" sz="2251">
                <a:solidFill>
                  <a:srgbClr val="7F6000"/>
                </a:solidFill>
                <a:latin typeface="Times New Roman"/>
                <a:ea typeface="Times New Roman"/>
                <a:cs typeface="Times New Roman"/>
                <a:sym typeface="Times New Roman"/>
              </a:rPr>
              <a:t>The goal of the bank management system project is to create an organic and optimal software of interaction between the various banking components. This is to maximize the profit of the banking mechanism. The implementation of competent bank management procedures is significantly responsible for the successful optimization of the bank’s productivity and activities.</a:t>
            </a:r>
            <a:endParaRPr sz="2251">
              <a:solidFill>
                <a:srgbClr val="7F6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2251">
              <a:solidFill>
                <a:srgbClr val="7F6000"/>
              </a:solidFill>
              <a:latin typeface="Times New Roman"/>
              <a:ea typeface="Times New Roman"/>
              <a:cs typeface="Times New Roman"/>
              <a:sym typeface="Times New Roman"/>
            </a:endParaRPr>
          </a:p>
          <a:p>
            <a:pPr indent="0" lvl="0" marL="0" rtl="0" algn="just">
              <a:spcBef>
                <a:spcPts val="1400"/>
              </a:spcBef>
              <a:spcAft>
                <a:spcPts val="0"/>
              </a:spcAft>
              <a:buNone/>
            </a:pPr>
            <a:r>
              <a:rPr lang="en-GB" sz="2251">
                <a:solidFill>
                  <a:srgbClr val="7F6000"/>
                </a:solidFill>
                <a:latin typeface="Times New Roman"/>
                <a:ea typeface="Times New Roman"/>
                <a:cs typeface="Times New Roman"/>
                <a:sym typeface="Times New Roman"/>
              </a:rPr>
              <a:t>The project’s main goal is to create an online banking system for banks. All banking work is done manually in the current system. To withdraw or deposit money, the user must go to the bank. Today, it is also hard to find account information for people who have accounts in the banking system.</a:t>
            </a:r>
            <a:endParaRPr sz="2251">
              <a:solidFill>
                <a:srgbClr val="7F6000"/>
              </a:solidFill>
              <a:latin typeface="Times New Roman"/>
              <a:ea typeface="Times New Roman"/>
              <a:cs typeface="Times New Roman"/>
              <a:sym typeface="Times New Roman"/>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GB" sz="1200">
                <a:solidFill>
                  <a:srgbClr val="000000"/>
                </a:solidFill>
                <a:latin typeface="Times New Roman"/>
                <a:ea typeface="Times New Roman"/>
                <a:cs typeface="Times New Roman"/>
                <a:sym typeface="Times New Roman"/>
              </a:rPr>
              <a:t>                                                                                   </a:t>
            </a:r>
            <a:r>
              <a:rPr lang="en-GB" sz="1200">
                <a:latin typeface="Times New Roman"/>
                <a:ea typeface="Times New Roman"/>
                <a:cs typeface="Times New Roman"/>
                <a:sym typeface="Times New Roman"/>
              </a:rPr>
              <a:t> </a:t>
            </a:r>
            <a:r>
              <a:rPr lang="en-GB" sz="2977">
                <a:latin typeface="Times New Roman"/>
                <a:ea typeface="Times New Roman"/>
                <a:cs typeface="Times New Roman"/>
                <a:sym typeface="Times New Roman"/>
              </a:rPr>
              <a:t>Project Scope</a:t>
            </a:r>
            <a:endParaRPr sz="2977">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2000">
                <a:solidFill>
                  <a:srgbClr val="7F6000"/>
                </a:solidFill>
                <a:latin typeface="Times New Roman"/>
                <a:ea typeface="Times New Roman"/>
                <a:cs typeface="Times New Roman"/>
                <a:sym typeface="Times New Roman"/>
              </a:rPr>
              <a:t>Depending on the bank’s policies, bank personnel and/or customers can utilize the Banking Management System. It can be utilized by multiple employees at the same time if they have the necessary permissions. Any web browser with a graphical interface can be used to access it.</a:t>
            </a:r>
            <a:endParaRPr sz="2000">
              <a:solidFill>
                <a:srgbClr val="7F6000"/>
              </a:solidFill>
              <a:latin typeface="Times New Roman"/>
              <a:ea typeface="Times New Roman"/>
              <a:cs typeface="Times New Roman"/>
              <a:sym typeface="Times New Roman"/>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6617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500">
                <a:solidFill>
                  <a:srgbClr val="000000"/>
                </a:solidFill>
                <a:latin typeface="Times New Roman"/>
                <a:ea typeface="Times New Roman"/>
                <a:cs typeface="Times New Roman"/>
                <a:sym typeface="Times New Roman"/>
              </a:rPr>
              <a:t>                                    </a:t>
            </a:r>
            <a:r>
              <a:rPr lang="en-GB" sz="2500">
                <a:latin typeface="Times New Roman"/>
                <a:ea typeface="Times New Roman"/>
                <a:cs typeface="Times New Roman"/>
                <a:sym typeface="Times New Roman"/>
              </a:rPr>
              <a:t>     ER Diagram</a:t>
            </a:r>
            <a:endParaRPr sz="25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65" name="Google Shape;165;p19"/>
          <p:cNvSpPr txBox="1"/>
          <p:nvPr>
            <p:ph idx="1" type="body"/>
          </p:nvPr>
        </p:nvSpPr>
        <p:spPr>
          <a:xfrm>
            <a:off x="3060650" y="2956300"/>
            <a:ext cx="3291600" cy="14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9"/>
          <p:cNvPicPr preferRelativeResize="0"/>
          <p:nvPr/>
        </p:nvPicPr>
        <p:blipFill>
          <a:blip r:embed="rId3">
            <a:alphaModFix/>
          </a:blip>
          <a:stretch>
            <a:fillRect/>
          </a:stretch>
        </p:blipFill>
        <p:spPr>
          <a:xfrm>
            <a:off x="1078175" y="1270600"/>
            <a:ext cx="6867502" cy="3525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62742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905">
                <a:solidFill>
                  <a:srgbClr val="000000"/>
                </a:solidFill>
                <a:latin typeface="Times New Roman"/>
                <a:ea typeface="Times New Roman"/>
                <a:cs typeface="Times New Roman"/>
                <a:sym typeface="Times New Roman"/>
              </a:rPr>
              <a:t>                                   </a:t>
            </a:r>
            <a:r>
              <a:rPr lang="en-GB" sz="2905">
                <a:solidFill>
                  <a:srgbClr val="7F6000"/>
                </a:solidFill>
                <a:latin typeface="Times New Roman"/>
                <a:ea typeface="Times New Roman"/>
                <a:cs typeface="Times New Roman"/>
                <a:sym typeface="Times New Roman"/>
              </a:rPr>
              <a:t>  </a:t>
            </a:r>
            <a:r>
              <a:rPr lang="en-GB" sz="3572">
                <a:solidFill>
                  <a:srgbClr val="7F6000"/>
                </a:solidFill>
                <a:latin typeface="Times New Roman"/>
                <a:ea typeface="Times New Roman"/>
                <a:cs typeface="Times New Roman"/>
                <a:sym typeface="Times New Roman"/>
              </a:rPr>
              <a:t>Features</a:t>
            </a:r>
            <a:endParaRPr sz="3572">
              <a:solidFill>
                <a:srgbClr val="7F6000"/>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72" name="Google Shape;172;p20"/>
          <p:cNvSpPr txBox="1"/>
          <p:nvPr>
            <p:ph idx="1" type="body"/>
          </p:nvPr>
        </p:nvSpPr>
        <p:spPr>
          <a:xfrm>
            <a:off x="819150" y="1535400"/>
            <a:ext cx="7505700" cy="2925900"/>
          </a:xfrm>
          <a:prstGeom prst="rect">
            <a:avLst/>
          </a:prstGeom>
        </p:spPr>
        <p:txBody>
          <a:bodyPr anchorCtr="0" anchor="t" bIns="91425" lIns="91425" spcFirstLastPara="1" rIns="91425" wrap="square" tIns="91425">
            <a:noAutofit/>
          </a:bodyPr>
          <a:lstStyle/>
          <a:p>
            <a:pPr indent="-339725" lvl="0" marL="457200" rtl="0" algn="l">
              <a:spcBef>
                <a:spcPts val="1200"/>
              </a:spcBef>
              <a:spcAft>
                <a:spcPts val="0"/>
              </a:spcAft>
              <a:buClr>
                <a:srgbClr val="000000"/>
              </a:buClr>
              <a:buSzPts val="1750"/>
              <a:buFont typeface="Times New Roman"/>
              <a:buChar char="●"/>
            </a:pPr>
            <a:r>
              <a:rPr lang="en-GB" sz="1750">
                <a:solidFill>
                  <a:srgbClr val="000000"/>
                </a:solidFill>
                <a:latin typeface="Times New Roman"/>
                <a:ea typeface="Times New Roman"/>
                <a:cs typeface="Times New Roman"/>
                <a:sym typeface="Times New Roman"/>
              </a:rPr>
              <a:t>User can search details of the Accounts, Balance, Customer, Employees</a:t>
            </a:r>
            <a:endParaRPr sz="1750">
              <a:solidFill>
                <a:srgbClr val="000000"/>
              </a:solidFill>
              <a:latin typeface="Times New Roman"/>
              <a:ea typeface="Times New Roman"/>
              <a:cs typeface="Times New Roman"/>
              <a:sym typeface="Times New Roman"/>
            </a:endParaRPr>
          </a:p>
          <a:p>
            <a:pPr indent="-339725" lvl="0" marL="457200" rtl="0" algn="l">
              <a:spcBef>
                <a:spcPts val="0"/>
              </a:spcBef>
              <a:spcAft>
                <a:spcPts val="0"/>
              </a:spcAft>
              <a:buClr>
                <a:srgbClr val="000000"/>
              </a:buClr>
              <a:buSzPts val="1750"/>
              <a:buFont typeface="Times New Roman"/>
              <a:buChar char="●"/>
            </a:pPr>
            <a:r>
              <a:rPr lang="en-GB" sz="1750">
                <a:solidFill>
                  <a:srgbClr val="000000"/>
                </a:solidFill>
                <a:latin typeface="Times New Roman"/>
                <a:ea typeface="Times New Roman"/>
                <a:cs typeface="Times New Roman"/>
                <a:sym typeface="Times New Roman"/>
              </a:rPr>
              <a:t>Banking Management System is an online application, from which user can easily manage Balance details, Saving Account details, Current</a:t>
            </a:r>
            <a:endParaRPr sz="1750">
              <a:solidFill>
                <a:srgbClr val="000000"/>
              </a:solidFill>
              <a:latin typeface="Times New Roman"/>
              <a:ea typeface="Times New Roman"/>
              <a:cs typeface="Times New Roman"/>
              <a:sym typeface="Times New Roman"/>
            </a:endParaRPr>
          </a:p>
          <a:p>
            <a:pPr indent="-339725" lvl="0" marL="457200" rtl="0" algn="l">
              <a:spcBef>
                <a:spcPts val="0"/>
              </a:spcBef>
              <a:spcAft>
                <a:spcPts val="0"/>
              </a:spcAft>
              <a:buClr>
                <a:srgbClr val="000000"/>
              </a:buClr>
              <a:buSzPts val="1750"/>
              <a:buFont typeface="Times New Roman"/>
              <a:buChar char="●"/>
            </a:pPr>
            <a:r>
              <a:rPr lang="en-GB" sz="1750">
                <a:solidFill>
                  <a:srgbClr val="000000"/>
                </a:solidFill>
                <a:latin typeface="Times New Roman"/>
                <a:ea typeface="Times New Roman"/>
                <a:cs typeface="Times New Roman"/>
                <a:sym typeface="Times New Roman"/>
              </a:rPr>
              <a:t>Account details</a:t>
            </a:r>
            <a:endParaRPr sz="1750">
              <a:solidFill>
                <a:srgbClr val="000000"/>
              </a:solidFill>
              <a:latin typeface="Times New Roman"/>
              <a:ea typeface="Times New Roman"/>
              <a:cs typeface="Times New Roman"/>
              <a:sym typeface="Times New Roman"/>
            </a:endParaRPr>
          </a:p>
          <a:p>
            <a:pPr indent="-339725" lvl="0" marL="457200" rtl="0" algn="l">
              <a:spcBef>
                <a:spcPts val="0"/>
              </a:spcBef>
              <a:spcAft>
                <a:spcPts val="0"/>
              </a:spcAft>
              <a:buClr>
                <a:srgbClr val="000000"/>
              </a:buClr>
              <a:buSzPts val="1750"/>
              <a:buFont typeface="Times New Roman"/>
              <a:buChar char="●"/>
            </a:pPr>
            <a:r>
              <a:rPr lang="en-GB" sz="1750">
                <a:solidFill>
                  <a:srgbClr val="000000"/>
                </a:solidFill>
                <a:latin typeface="Times New Roman"/>
                <a:ea typeface="Times New Roman"/>
                <a:cs typeface="Times New Roman"/>
                <a:sym typeface="Times New Roman"/>
              </a:rPr>
              <a:t>Admin can track all the information of Balance, Accounts, Saving Account ect</a:t>
            </a:r>
            <a:endParaRPr sz="1750">
              <a:solidFill>
                <a:srgbClr val="000000"/>
              </a:solidFill>
              <a:latin typeface="Times New Roman"/>
              <a:ea typeface="Times New Roman"/>
              <a:cs typeface="Times New Roman"/>
              <a:sym typeface="Times New Roman"/>
            </a:endParaRPr>
          </a:p>
          <a:p>
            <a:pPr indent="-339725" lvl="0" marL="457200" rtl="0" algn="l">
              <a:spcBef>
                <a:spcPts val="0"/>
              </a:spcBef>
              <a:spcAft>
                <a:spcPts val="0"/>
              </a:spcAft>
              <a:buClr>
                <a:srgbClr val="000000"/>
              </a:buClr>
              <a:buSzPts val="1750"/>
              <a:buFont typeface="Times New Roman"/>
              <a:buChar char="●"/>
            </a:pPr>
            <a:r>
              <a:rPr lang="en-GB" sz="1750">
                <a:solidFill>
                  <a:srgbClr val="000000"/>
                </a:solidFill>
                <a:latin typeface="Times New Roman"/>
                <a:ea typeface="Times New Roman"/>
                <a:cs typeface="Times New Roman"/>
                <a:sym typeface="Times New Roman"/>
              </a:rPr>
              <a:t>Admin can edit, add, delete and update the records of Current Account, Customer, Employees</a:t>
            </a:r>
            <a:endParaRPr sz="1750">
              <a:solidFill>
                <a:srgbClr val="000000"/>
              </a:solidFill>
              <a:latin typeface="Times New Roman"/>
              <a:ea typeface="Times New Roman"/>
              <a:cs typeface="Times New Roman"/>
              <a:sym typeface="Times New Roman"/>
            </a:endParaRPr>
          </a:p>
          <a:p>
            <a:pPr indent="-339725" lvl="0" marL="457200" rtl="0" algn="l">
              <a:spcBef>
                <a:spcPts val="0"/>
              </a:spcBef>
              <a:spcAft>
                <a:spcPts val="0"/>
              </a:spcAft>
              <a:buClr>
                <a:srgbClr val="000000"/>
              </a:buClr>
              <a:buSzPts val="1750"/>
              <a:buFont typeface="Times New Roman"/>
              <a:buChar char="●"/>
            </a:pPr>
            <a:r>
              <a:rPr lang="en-GB" sz="1750">
                <a:solidFill>
                  <a:srgbClr val="000000"/>
                </a:solidFill>
                <a:latin typeface="Times New Roman"/>
                <a:ea typeface="Times New Roman"/>
                <a:cs typeface="Times New Roman"/>
                <a:sym typeface="Times New Roman"/>
              </a:rPr>
              <a:t>Manage the information about of Saving Account, Customer, Balance.</a:t>
            </a:r>
            <a:endParaRPr sz="1750">
              <a:solidFill>
                <a:srgbClr val="000000"/>
              </a:solidFill>
              <a:latin typeface="Times New Roman"/>
              <a:ea typeface="Times New Roman"/>
              <a:cs typeface="Times New Roman"/>
              <a:sym typeface="Times New Roman"/>
            </a:endParaRPr>
          </a:p>
          <a:p>
            <a:pPr indent="0" lvl="0" marL="457200" rtl="0" algn="l">
              <a:spcBef>
                <a:spcPts val="20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713700" y="1049725"/>
            <a:ext cx="6203400" cy="7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1"/>
          <p:cNvSpPr txBox="1"/>
          <p:nvPr>
            <p:ph idx="1" type="body"/>
          </p:nvPr>
        </p:nvSpPr>
        <p:spPr>
          <a:xfrm>
            <a:off x="1502100" y="2074150"/>
            <a:ext cx="5314800" cy="24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294050" y="269875"/>
            <a:ext cx="5062077" cy="4603749"/>
          </a:xfrm>
          <a:prstGeom prst="rect">
            <a:avLst/>
          </a:prstGeom>
          <a:noFill/>
          <a:ln>
            <a:noFill/>
          </a:ln>
        </p:spPr>
      </p:pic>
      <p:pic>
        <p:nvPicPr>
          <p:cNvPr id="180" name="Google Shape;180;p21"/>
          <p:cNvPicPr preferRelativeResize="0"/>
          <p:nvPr/>
        </p:nvPicPr>
        <p:blipFill>
          <a:blip r:embed="rId4">
            <a:alphaModFix/>
          </a:blip>
          <a:stretch>
            <a:fillRect/>
          </a:stretch>
        </p:blipFill>
        <p:spPr>
          <a:xfrm>
            <a:off x="3794225" y="269875"/>
            <a:ext cx="5062077" cy="460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