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Fredok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jKXDbCdpEM17elEeD+EyvgOt52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11" Type="http://schemas.openxmlformats.org/officeDocument/2006/relationships/slide" Target="slides/slide6.xml"/><Relationship Id="rId22" Type="http://schemas.openxmlformats.org/officeDocument/2006/relationships/font" Target="fonts/Fredoka-regular.fntdata"/><Relationship Id="rId10" Type="http://schemas.openxmlformats.org/officeDocument/2006/relationships/slide" Target="slides/slide5.xml"/><Relationship Id="rId21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Fredok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.fntdata"/><Relationship Id="rId6" Type="http://schemas.openxmlformats.org/officeDocument/2006/relationships/slide" Target="slides/slide1.xml"/><Relationship Id="rId18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5880497" y="-1884758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10700147" y="2934892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2699146" y="-894158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2286000" y="1683545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2286000" y="5403057"/>
            <a:ext cx="13716000" cy="2483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 sz="3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/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/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334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1pPr>
            <a:lvl2pPr indent="-4953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 sz="4200"/>
            </a:lvl2pPr>
            <a:lvl3pPr indent="-4572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3pPr>
            <a:lvl4pPr indent="-4191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4191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indent="-4191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indent="-4191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indent="-4191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953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hyperlink" Target="https://open.canada.ca/data/en/dataset/6a09c998-cddb-4a22-beff-4dca67ab892f/resource/43c67af5-e598-4a9b-a484-fe1cb5d775b5/view/34ecea5c-4912-49d6-bea3-7b9aead8f4b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Relationship Id="rId5" Type="http://schemas.openxmlformats.org/officeDocument/2006/relationships/image" Target="../media/image16.jpg"/><Relationship Id="rId6" Type="http://schemas.openxmlformats.org/officeDocument/2006/relationships/image" Target="../media/image10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9.png"/><Relationship Id="rId5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209807" y="-309859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-2649053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13068668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grpSp>
        <p:nvGrpSpPr>
          <p:cNvPr id="87" name="Google Shape;87;p1"/>
          <p:cNvGrpSpPr/>
          <p:nvPr/>
        </p:nvGrpSpPr>
        <p:grpSpPr>
          <a:xfrm>
            <a:off x="1028700" y="882162"/>
            <a:ext cx="16230600" cy="8376138"/>
            <a:chOff x="0" y="-47625"/>
            <a:chExt cx="5274950" cy="2722247"/>
          </a:xfrm>
        </p:grpSpPr>
        <p:sp>
          <p:nvSpPr>
            <p:cNvPr id="88" name="Google Shape;88;p1"/>
            <p:cNvSpPr/>
            <p:nvPr/>
          </p:nvSpPr>
          <p:spPr>
            <a:xfrm>
              <a:off x="0" y="0"/>
              <a:ext cx="5274950" cy="2674622"/>
            </a:xfrm>
            <a:custGeom>
              <a:rect b="b" l="l" r="r" t="t"/>
              <a:pathLst>
                <a:path extrusionOk="0" h="2674622" w="5274950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"/>
          <p:cNvSpPr/>
          <p:nvPr/>
        </p:nvSpPr>
        <p:spPr>
          <a:xfrm>
            <a:off x="1382336" y="4497921"/>
            <a:ext cx="4362220" cy="6254078"/>
          </a:xfrm>
          <a:custGeom>
            <a:rect b="b" l="l" r="r" t="t"/>
            <a:pathLst>
              <a:path extrusionOk="0" h="6254078" w="4362220">
                <a:moveTo>
                  <a:pt x="0" y="0"/>
                </a:moveTo>
                <a:lnTo>
                  <a:pt x="4362220" y="0"/>
                </a:lnTo>
                <a:lnTo>
                  <a:pt x="4362220" y="6254078"/>
                </a:lnTo>
                <a:lnTo>
                  <a:pt x="0" y="62540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 txBox="1"/>
          <p:nvPr/>
        </p:nvSpPr>
        <p:spPr>
          <a:xfrm>
            <a:off x="7634622" y="6085085"/>
            <a:ext cx="8318964" cy="873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 Analytics Team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7634622" y="7227699"/>
            <a:ext cx="8187540" cy="1109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Jasleen Brar, Sneha Kumari, David Skaff, Jasleen Jasleen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2532794" y="1892823"/>
            <a:ext cx="13420792" cy="1585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74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 Card Fraud Analysis</a:t>
            </a:r>
            <a:endParaRPr b="0" i="0" sz="8000" u="none" cap="none" strike="noStrike">
              <a:solidFill>
                <a:srgbClr val="000000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10"/>
          <p:cNvGrpSpPr/>
          <p:nvPr/>
        </p:nvGrpSpPr>
        <p:grpSpPr>
          <a:xfrm>
            <a:off x="-2649053" y="-309859"/>
            <a:ext cx="23586106" cy="10906718"/>
            <a:chOff x="0" y="0"/>
            <a:chExt cx="31448141" cy="14542290"/>
          </a:xfrm>
        </p:grpSpPr>
        <p:sp>
          <p:nvSpPr>
            <p:cNvPr id="236" name="Google Shape;236;p10"/>
            <p:cNvSpPr/>
            <p:nvPr/>
          </p:nvSpPr>
          <p:spPr>
            <a:xfrm>
              <a:off x="10478480" y="0"/>
              <a:ext cx="10491180" cy="14541946"/>
            </a:xfrm>
            <a:custGeom>
              <a:rect b="b" l="l" r="r" t="t"/>
              <a:pathLst>
                <a:path extrusionOk="0" h="14541946" w="10491180">
                  <a:moveTo>
                    <a:pt x="0" y="0"/>
                  </a:moveTo>
                  <a:lnTo>
                    <a:pt x="10491181" y="0"/>
                  </a:lnTo>
                  <a:lnTo>
                    <a:pt x="10491181" y="14541946"/>
                  </a:lnTo>
                  <a:lnTo>
                    <a:pt x="0" y="14541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40000"/>
              </a:blip>
              <a:stretch>
                <a:fillRect b="0" l="0" r="-101158" t="-45123"/>
              </a:stretch>
            </a:blipFill>
            <a:ln>
              <a:noFill/>
            </a:ln>
          </p:spPr>
        </p:sp>
        <p:sp>
          <p:nvSpPr>
            <p:cNvPr id="237" name="Google Shape;237;p10"/>
            <p:cNvSpPr/>
            <p:nvPr/>
          </p:nvSpPr>
          <p:spPr>
            <a:xfrm>
              <a:off x="0" y="344"/>
              <a:ext cx="10491180" cy="14541946"/>
            </a:xfrm>
            <a:custGeom>
              <a:rect b="b" l="l" r="r" t="t"/>
              <a:pathLst>
                <a:path extrusionOk="0" h="14541946" w="10491180">
                  <a:moveTo>
                    <a:pt x="0" y="0"/>
                  </a:moveTo>
                  <a:lnTo>
                    <a:pt x="10491180" y="0"/>
                  </a:lnTo>
                  <a:lnTo>
                    <a:pt x="10491180" y="14541946"/>
                  </a:lnTo>
                  <a:lnTo>
                    <a:pt x="0" y="14541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40000"/>
              </a:blip>
              <a:stretch>
                <a:fillRect b="0" l="0" r="-101158" t="-45123"/>
              </a:stretch>
            </a:blipFill>
            <a:ln>
              <a:noFill/>
            </a:ln>
          </p:spPr>
        </p:sp>
        <p:sp>
          <p:nvSpPr>
            <p:cNvPr id="238" name="Google Shape;238;p10"/>
            <p:cNvSpPr/>
            <p:nvPr/>
          </p:nvSpPr>
          <p:spPr>
            <a:xfrm>
              <a:off x="20956961" y="344"/>
              <a:ext cx="10491180" cy="14541946"/>
            </a:xfrm>
            <a:custGeom>
              <a:rect b="b" l="l" r="r" t="t"/>
              <a:pathLst>
                <a:path extrusionOk="0" h="14541946" w="10491180">
                  <a:moveTo>
                    <a:pt x="0" y="0"/>
                  </a:moveTo>
                  <a:lnTo>
                    <a:pt x="10491180" y="0"/>
                  </a:lnTo>
                  <a:lnTo>
                    <a:pt x="10491180" y="14541946"/>
                  </a:lnTo>
                  <a:lnTo>
                    <a:pt x="0" y="14541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40000"/>
              </a:blip>
              <a:stretch>
                <a:fillRect b="0" l="0" r="-101158" t="-45123"/>
              </a:stretch>
            </a:blipFill>
            <a:ln>
              <a:noFill/>
            </a:ln>
          </p:spPr>
        </p:sp>
      </p:grpSp>
      <p:grpSp>
        <p:nvGrpSpPr>
          <p:cNvPr id="239" name="Google Shape;239;p10"/>
          <p:cNvGrpSpPr/>
          <p:nvPr/>
        </p:nvGrpSpPr>
        <p:grpSpPr>
          <a:xfrm>
            <a:off x="474543" y="882162"/>
            <a:ext cx="10653166" cy="8376138"/>
            <a:chOff x="0" y="-47625"/>
            <a:chExt cx="3462282" cy="2722247"/>
          </a:xfrm>
        </p:grpSpPr>
        <p:sp>
          <p:nvSpPr>
            <p:cNvPr id="240" name="Google Shape;240;p10"/>
            <p:cNvSpPr/>
            <p:nvPr/>
          </p:nvSpPr>
          <p:spPr>
            <a:xfrm>
              <a:off x="0" y="0"/>
              <a:ext cx="3462282" cy="2674622"/>
            </a:xfrm>
            <a:custGeom>
              <a:rect b="b" l="l" r="r" t="t"/>
              <a:pathLst>
                <a:path extrusionOk="0" h="2674622" w="3462282">
                  <a:moveTo>
                    <a:pt x="36336" y="0"/>
                  </a:moveTo>
                  <a:lnTo>
                    <a:pt x="3425946" y="0"/>
                  </a:lnTo>
                  <a:cubicBezTo>
                    <a:pt x="3435583" y="0"/>
                    <a:pt x="3444825" y="3828"/>
                    <a:pt x="3451639" y="10643"/>
                  </a:cubicBezTo>
                  <a:cubicBezTo>
                    <a:pt x="3458454" y="17457"/>
                    <a:pt x="3462282" y="26699"/>
                    <a:pt x="3462282" y="36336"/>
                  </a:cubicBezTo>
                  <a:lnTo>
                    <a:pt x="3462282" y="2638286"/>
                  </a:lnTo>
                  <a:cubicBezTo>
                    <a:pt x="3462282" y="2647923"/>
                    <a:pt x="3458454" y="2657165"/>
                    <a:pt x="3451639" y="2663980"/>
                  </a:cubicBezTo>
                  <a:cubicBezTo>
                    <a:pt x="3444825" y="2670794"/>
                    <a:pt x="3435583" y="2674622"/>
                    <a:pt x="3425946" y="2674622"/>
                  </a:cubicBezTo>
                  <a:lnTo>
                    <a:pt x="36336" y="2674622"/>
                  </a:lnTo>
                  <a:cubicBezTo>
                    <a:pt x="26699" y="2674622"/>
                    <a:pt x="17457" y="2670794"/>
                    <a:pt x="10643" y="2663980"/>
                  </a:cubicBezTo>
                  <a:cubicBezTo>
                    <a:pt x="3828" y="2657165"/>
                    <a:pt x="0" y="2647923"/>
                    <a:pt x="0" y="2638286"/>
                  </a:cubicBezTo>
                  <a:lnTo>
                    <a:pt x="0" y="36336"/>
                  </a:lnTo>
                  <a:cubicBezTo>
                    <a:pt x="0" y="26699"/>
                    <a:pt x="3828" y="17457"/>
                    <a:pt x="10643" y="10643"/>
                  </a:cubicBezTo>
                  <a:cubicBezTo>
                    <a:pt x="17457" y="3828"/>
                    <a:pt x="26699" y="0"/>
                    <a:pt x="36336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0"/>
            <p:cNvSpPr txBox="1"/>
            <p:nvPr/>
          </p:nvSpPr>
          <p:spPr>
            <a:xfrm>
              <a:off x="0" y="-47625"/>
              <a:ext cx="3462282" cy="2722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Google Shape;242;p10"/>
          <p:cNvGrpSpPr/>
          <p:nvPr/>
        </p:nvGrpSpPr>
        <p:grpSpPr>
          <a:xfrm>
            <a:off x="11666887" y="882162"/>
            <a:ext cx="6364805" cy="3810941"/>
            <a:chOff x="0" y="-47625"/>
            <a:chExt cx="2068563" cy="1238557"/>
          </a:xfrm>
        </p:grpSpPr>
        <p:sp>
          <p:nvSpPr>
            <p:cNvPr id="243" name="Google Shape;243;p10"/>
            <p:cNvSpPr/>
            <p:nvPr/>
          </p:nvSpPr>
          <p:spPr>
            <a:xfrm>
              <a:off x="0" y="0"/>
              <a:ext cx="2068563" cy="1190932"/>
            </a:xfrm>
            <a:custGeom>
              <a:rect b="b" l="l" r="r" t="t"/>
              <a:pathLst>
                <a:path extrusionOk="0" h="1190932" w="2068563">
                  <a:moveTo>
                    <a:pt x="60818" y="0"/>
                  </a:moveTo>
                  <a:lnTo>
                    <a:pt x="2007745" y="0"/>
                  </a:lnTo>
                  <a:cubicBezTo>
                    <a:pt x="2023875" y="0"/>
                    <a:pt x="2039344" y="6408"/>
                    <a:pt x="2050750" y="17813"/>
                  </a:cubicBezTo>
                  <a:cubicBezTo>
                    <a:pt x="2062156" y="29219"/>
                    <a:pt x="2068563" y="44688"/>
                    <a:pt x="2068563" y="60818"/>
                  </a:cubicBezTo>
                  <a:lnTo>
                    <a:pt x="2068563" y="1130114"/>
                  </a:lnTo>
                  <a:cubicBezTo>
                    <a:pt x="2068563" y="1146244"/>
                    <a:pt x="2062156" y="1161713"/>
                    <a:pt x="2050750" y="1173119"/>
                  </a:cubicBezTo>
                  <a:cubicBezTo>
                    <a:pt x="2039344" y="1184524"/>
                    <a:pt x="2023875" y="1190932"/>
                    <a:pt x="2007745" y="1190932"/>
                  </a:cubicBezTo>
                  <a:lnTo>
                    <a:pt x="60818" y="1190932"/>
                  </a:lnTo>
                  <a:cubicBezTo>
                    <a:pt x="44688" y="1190932"/>
                    <a:pt x="29219" y="1184524"/>
                    <a:pt x="17813" y="1173119"/>
                  </a:cubicBezTo>
                  <a:cubicBezTo>
                    <a:pt x="6408" y="1161713"/>
                    <a:pt x="0" y="1146244"/>
                    <a:pt x="0" y="1130114"/>
                  </a:cubicBezTo>
                  <a:lnTo>
                    <a:pt x="0" y="60818"/>
                  </a:lnTo>
                  <a:cubicBezTo>
                    <a:pt x="0" y="44688"/>
                    <a:pt x="6408" y="29219"/>
                    <a:pt x="17813" y="17813"/>
                  </a:cubicBezTo>
                  <a:cubicBezTo>
                    <a:pt x="29219" y="6408"/>
                    <a:pt x="44688" y="0"/>
                    <a:pt x="6081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0" y="-47625"/>
              <a:ext cx="2068563" cy="12385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" name="Google Shape;245;p10"/>
          <p:cNvSpPr/>
          <p:nvPr/>
        </p:nvSpPr>
        <p:spPr>
          <a:xfrm>
            <a:off x="14939411" y="5372100"/>
            <a:ext cx="3071499" cy="4558870"/>
          </a:xfrm>
          <a:custGeom>
            <a:rect b="b" l="l" r="r" t="t"/>
            <a:pathLst>
              <a:path extrusionOk="0" h="5792522" w="3895471">
                <a:moveTo>
                  <a:pt x="0" y="0"/>
                </a:moveTo>
                <a:lnTo>
                  <a:pt x="3895472" y="0"/>
                </a:lnTo>
                <a:lnTo>
                  <a:pt x="3895472" y="5792523"/>
                </a:lnTo>
                <a:lnTo>
                  <a:pt x="0" y="57925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6" name="Google Shape;246;p10"/>
          <p:cNvSpPr txBox="1"/>
          <p:nvPr/>
        </p:nvSpPr>
        <p:spPr>
          <a:xfrm>
            <a:off x="11862450" y="1386432"/>
            <a:ext cx="6107027" cy="1708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Most noticeable fraud crimes happen in merchandising occuring about 314 times.</a:t>
            </a:r>
            <a:endParaRPr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That’s one third of our data!</a:t>
            </a:r>
            <a:endParaRPr/>
          </a:p>
        </p:txBody>
      </p:sp>
      <p:pic>
        <p:nvPicPr>
          <p:cNvPr id="247" name="Google Shape;247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900" y="1386425"/>
            <a:ext cx="10196750" cy="75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1"/>
          <p:cNvGrpSpPr/>
          <p:nvPr/>
        </p:nvGrpSpPr>
        <p:grpSpPr>
          <a:xfrm>
            <a:off x="-2649053" y="-309859"/>
            <a:ext cx="23586106" cy="10906718"/>
            <a:chOff x="0" y="0"/>
            <a:chExt cx="31448141" cy="14542290"/>
          </a:xfrm>
        </p:grpSpPr>
        <p:sp>
          <p:nvSpPr>
            <p:cNvPr id="253" name="Google Shape;253;p11"/>
            <p:cNvSpPr/>
            <p:nvPr/>
          </p:nvSpPr>
          <p:spPr>
            <a:xfrm>
              <a:off x="10478480" y="0"/>
              <a:ext cx="10491180" cy="14541946"/>
            </a:xfrm>
            <a:custGeom>
              <a:rect b="b" l="l" r="r" t="t"/>
              <a:pathLst>
                <a:path extrusionOk="0" h="14541946" w="10491180">
                  <a:moveTo>
                    <a:pt x="0" y="0"/>
                  </a:moveTo>
                  <a:lnTo>
                    <a:pt x="10491181" y="0"/>
                  </a:lnTo>
                  <a:lnTo>
                    <a:pt x="10491181" y="14541946"/>
                  </a:lnTo>
                  <a:lnTo>
                    <a:pt x="0" y="14541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40000"/>
              </a:blip>
              <a:stretch>
                <a:fillRect b="0" l="0" r="-101158" t="-45123"/>
              </a:stretch>
            </a:blipFill>
            <a:ln>
              <a:noFill/>
            </a:ln>
          </p:spPr>
        </p:sp>
        <p:sp>
          <p:nvSpPr>
            <p:cNvPr id="254" name="Google Shape;254;p11"/>
            <p:cNvSpPr/>
            <p:nvPr/>
          </p:nvSpPr>
          <p:spPr>
            <a:xfrm>
              <a:off x="0" y="344"/>
              <a:ext cx="10491180" cy="14541946"/>
            </a:xfrm>
            <a:custGeom>
              <a:rect b="b" l="l" r="r" t="t"/>
              <a:pathLst>
                <a:path extrusionOk="0" h="14541946" w="10491180">
                  <a:moveTo>
                    <a:pt x="0" y="0"/>
                  </a:moveTo>
                  <a:lnTo>
                    <a:pt x="10491180" y="0"/>
                  </a:lnTo>
                  <a:lnTo>
                    <a:pt x="10491180" y="14541946"/>
                  </a:lnTo>
                  <a:lnTo>
                    <a:pt x="0" y="14541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40000"/>
              </a:blip>
              <a:stretch>
                <a:fillRect b="0" l="0" r="-101158" t="-45123"/>
              </a:stretch>
            </a:blipFill>
            <a:ln>
              <a:noFill/>
            </a:ln>
          </p:spPr>
        </p:sp>
        <p:sp>
          <p:nvSpPr>
            <p:cNvPr id="255" name="Google Shape;255;p11"/>
            <p:cNvSpPr/>
            <p:nvPr/>
          </p:nvSpPr>
          <p:spPr>
            <a:xfrm>
              <a:off x="20956961" y="344"/>
              <a:ext cx="10491180" cy="14541946"/>
            </a:xfrm>
            <a:custGeom>
              <a:rect b="b" l="l" r="r" t="t"/>
              <a:pathLst>
                <a:path extrusionOk="0" h="14541946" w="10491180">
                  <a:moveTo>
                    <a:pt x="0" y="0"/>
                  </a:moveTo>
                  <a:lnTo>
                    <a:pt x="10491180" y="0"/>
                  </a:lnTo>
                  <a:lnTo>
                    <a:pt x="10491180" y="14541946"/>
                  </a:lnTo>
                  <a:lnTo>
                    <a:pt x="0" y="14541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40000"/>
              </a:blip>
              <a:stretch>
                <a:fillRect b="0" l="0" r="-101158" t="-45123"/>
              </a:stretch>
            </a:blipFill>
            <a:ln>
              <a:noFill/>
            </a:ln>
          </p:spPr>
        </p:sp>
      </p:grpSp>
      <p:grpSp>
        <p:nvGrpSpPr>
          <p:cNvPr id="256" name="Google Shape;256;p11"/>
          <p:cNvGrpSpPr/>
          <p:nvPr/>
        </p:nvGrpSpPr>
        <p:grpSpPr>
          <a:xfrm>
            <a:off x="395378" y="882162"/>
            <a:ext cx="11325580" cy="8376138"/>
            <a:chOff x="0" y="-47625"/>
            <a:chExt cx="3680817" cy="2722247"/>
          </a:xfrm>
        </p:grpSpPr>
        <p:sp>
          <p:nvSpPr>
            <p:cNvPr id="257" name="Google Shape;257;p11"/>
            <p:cNvSpPr/>
            <p:nvPr/>
          </p:nvSpPr>
          <p:spPr>
            <a:xfrm>
              <a:off x="0" y="0"/>
              <a:ext cx="3680817" cy="2674622"/>
            </a:xfrm>
            <a:custGeom>
              <a:rect b="b" l="l" r="r" t="t"/>
              <a:pathLst>
                <a:path extrusionOk="0" h="2674622" w="3680817">
                  <a:moveTo>
                    <a:pt x="34179" y="0"/>
                  </a:moveTo>
                  <a:lnTo>
                    <a:pt x="3646638" y="0"/>
                  </a:lnTo>
                  <a:cubicBezTo>
                    <a:pt x="3665514" y="0"/>
                    <a:pt x="3680817" y="15302"/>
                    <a:pt x="3680817" y="34179"/>
                  </a:cubicBezTo>
                  <a:lnTo>
                    <a:pt x="3680817" y="2640443"/>
                  </a:lnTo>
                  <a:cubicBezTo>
                    <a:pt x="3680817" y="2649508"/>
                    <a:pt x="3677216" y="2658202"/>
                    <a:pt x="3670806" y="2664612"/>
                  </a:cubicBezTo>
                  <a:cubicBezTo>
                    <a:pt x="3664396" y="2671021"/>
                    <a:pt x="3655703" y="2674622"/>
                    <a:pt x="3646638" y="2674622"/>
                  </a:cubicBezTo>
                  <a:lnTo>
                    <a:pt x="34179" y="2674622"/>
                  </a:lnTo>
                  <a:cubicBezTo>
                    <a:pt x="15302" y="2674622"/>
                    <a:pt x="0" y="2659320"/>
                    <a:pt x="0" y="2640443"/>
                  </a:cubicBezTo>
                  <a:lnTo>
                    <a:pt x="0" y="34179"/>
                  </a:lnTo>
                  <a:cubicBezTo>
                    <a:pt x="0" y="15302"/>
                    <a:pt x="15302" y="0"/>
                    <a:pt x="34179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1"/>
            <p:cNvSpPr txBox="1"/>
            <p:nvPr/>
          </p:nvSpPr>
          <p:spPr>
            <a:xfrm>
              <a:off x="0" y="-47625"/>
              <a:ext cx="3680817" cy="2722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11"/>
          <p:cNvGrpSpPr/>
          <p:nvPr/>
        </p:nvGrpSpPr>
        <p:grpSpPr>
          <a:xfrm>
            <a:off x="12212869" y="882033"/>
            <a:ext cx="5701253" cy="3311175"/>
            <a:chOff x="0" y="-47625"/>
            <a:chExt cx="1852909" cy="1076133"/>
          </a:xfrm>
        </p:grpSpPr>
        <p:sp>
          <p:nvSpPr>
            <p:cNvPr id="260" name="Google Shape;260;p11"/>
            <p:cNvSpPr/>
            <p:nvPr/>
          </p:nvSpPr>
          <p:spPr>
            <a:xfrm>
              <a:off x="0" y="0"/>
              <a:ext cx="1852909" cy="1028508"/>
            </a:xfrm>
            <a:custGeom>
              <a:rect b="b" l="l" r="r" t="t"/>
              <a:pathLst>
                <a:path extrusionOk="0" h="1028508" w="1852909">
                  <a:moveTo>
                    <a:pt x="67897" y="0"/>
                  </a:moveTo>
                  <a:lnTo>
                    <a:pt x="1785012" y="0"/>
                  </a:lnTo>
                  <a:cubicBezTo>
                    <a:pt x="1822510" y="0"/>
                    <a:pt x="1852909" y="30398"/>
                    <a:pt x="1852909" y="67897"/>
                  </a:cubicBezTo>
                  <a:lnTo>
                    <a:pt x="1852909" y="960611"/>
                  </a:lnTo>
                  <a:cubicBezTo>
                    <a:pt x="1852909" y="998109"/>
                    <a:pt x="1822510" y="1028508"/>
                    <a:pt x="1785012" y="1028508"/>
                  </a:cubicBezTo>
                  <a:lnTo>
                    <a:pt x="67897" y="1028508"/>
                  </a:lnTo>
                  <a:cubicBezTo>
                    <a:pt x="30398" y="1028508"/>
                    <a:pt x="0" y="998109"/>
                    <a:pt x="0" y="960611"/>
                  </a:cubicBezTo>
                  <a:lnTo>
                    <a:pt x="0" y="67897"/>
                  </a:lnTo>
                  <a:cubicBezTo>
                    <a:pt x="0" y="30398"/>
                    <a:pt x="30398" y="0"/>
                    <a:pt x="67897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1"/>
            <p:cNvSpPr txBox="1"/>
            <p:nvPr/>
          </p:nvSpPr>
          <p:spPr>
            <a:xfrm>
              <a:off x="0" y="-47625"/>
              <a:ext cx="1852909" cy="10761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1"/>
          <p:cNvSpPr txBox="1"/>
          <p:nvPr/>
        </p:nvSpPr>
        <p:spPr>
          <a:xfrm>
            <a:off x="12512360" y="1382178"/>
            <a:ext cx="5102270" cy="2144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Targeting Ranges:</a:t>
            </a:r>
            <a:endParaRPr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20s - 30s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(most targeted)</a:t>
            </a:r>
            <a:endParaRPr/>
          </a:p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30-50s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(next targeted)</a:t>
            </a:r>
            <a:endParaRPr/>
          </a:p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60+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(least targeted)</a:t>
            </a:r>
            <a:endParaRPr/>
          </a:p>
        </p:txBody>
      </p:sp>
      <p:sp>
        <p:nvSpPr>
          <p:cNvPr id="263" name="Google Shape;263;p11"/>
          <p:cNvSpPr/>
          <p:nvPr/>
        </p:nvSpPr>
        <p:spPr>
          <a:xfrm>
            <a:off x="15163800" y="6083402"/>
            <a:ext cx="3009900" cy="4305300"/>
          </a:xfrm>
          <a:custGeom>
            <a:rect b="b" l="l" r="r" t="t"/>
            <a:pathLst>
              <a:path extrusionOk="0" h="5941889" w="4887204">
                <a:moveTo>
                  <a:pt x="0" y="0"/>
                </a:moveTo>
                <a:lnTo>
                  <a:pt x="4887204" y="0"/>
                </a:lnTo>
                <a:lnTo>
                  <a:pt x="4887204" y="5941889"/>
                </a:lnTo>
                <a:lnTo>
                  <a:pt x="0" y="59418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64" name="Google Shape;264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125" y="1382175"/>
            <a:ext cx="10527650" cy="76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"/>
          <p:cNvSpPr/>
          <p:nvPr/>
        </p:nvSpPr>
        <p:spPr>
          <a:xfrm>
            <a:off x="5209807" y="-309859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270" name="Google Shape;270;p12"/>
          <p:cNvSpPr/>
          <p:nvPr/>
        </p:nvSpPr>
        <p:spPr>
          <a:xfrm>
            <a:off x="-2649053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271" name="Google Shape;271;p12"/>
          <p:cNvSpPr/>
          <p:nvPr/>
        </p:nvSpPr>
        <p:spPr>
          <a:xfrm>
            <a:off x="13068668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grpSp>
        <p:nvGrpSpPr>
          <p:cNvPr id="272" name="Google Shape;272;p12"/>
          <p:cNvGrpSpPr/>
          <p:nvPr/>
        </p:nvGrpSpPr>
        <p:grpSpPr>
          <a:xfrm>
            <a:off x="1028700" y="882162"/>
            <a:ext cx="16230600" cy="8376138"/>
            <a:chOff x="0" y="-47625"/>
            <a:chExt cx="5274950" cy="2722247"/>
          </a:xfrm>
        </p:grpSpPr>
        <p:sp>
          <p:nvSpPr>
            <p:cNvPr id="273" name="Google Shape;273;p12"/>
            <p:cNvSpPr/>
            <p:nvPr/>
          </p:nvSpPr>
          <p:spPr>
            <a:xfrm>
              <a:off x="0" y="0"/>
              <a:ext cx="5274950" cy="2674622"/>
            </a:xfrm>
            <a:custGeom>
              <a:rect b="b" l="l" r="r" t="t"/>
              <a:pathLst>
                <a:path extrusionOk="0" h="2674622" w="5274950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2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5" name="Google Shape;275;p12"/>
          <p:cNvSpPr/>
          <p:nvPr/>
        </p:nvSpPr>
        <p:spPr>
          <a:xfrm>
            <a:off x="223461" y="5143500"/>
            <a:ext cx="5186739" cy="5724485"/>
          </a:xfrm>
          <a:custGeom>
            <a:rect b="b" l="l" r="r" t="t"/>
            <a:pathLst>
              <a:path extrusionOk="0" h="6631895" w="6980942">
                <a:moveTo>
                  <a:pt x="0" y="0"/>
                </a:moveTo>
                <a:lnTo>
                  <a:pt x="6980941" y="0"/>
                </a:lnTo>
                <a:lnTo>
                  <a:pt x="6980941" y="6631895"/>
                </a:lnTo>
                <a:lnTo>
                  <a:pt x="0" y="66318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6" name="Google Shape;276;p12"/>
          <p:cNvSpPr txBox="1"/>
          <p:nvPr/>
        </p:nvSpPr>
        <p:spPr>
          <a:xfrm>
            <a:off x="5634491" y="2303502"/>
            <a:ext cx="10403200" cy="3470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999" u="none" cap="none" strike="noStrike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ARE THERE ANY QUESTIONS?</a:t>
            </a:r>
            <a:endParaRPr/>
          </a:p>
        </p:txBody>
      </p:sp>
      <p:sp>
        <p:nvSpPr>
          <p:cNvPr id="277" name="Google Shape;277;p12"/>
          <p:cNvSpPr txBox="1"/>
          <p:nvPr/>
        </p:nvSpPr>
        <p:spPr>
          <a:xfrm>
            <a:off x="6689771" y="6678913"/>
            <a:ext cx="9868534" cy="873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That concludes this 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5209807" y="-309859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99" name="Google Shape;99;p2"/>
          <p:cNvSpPr/>
          <p:nvPr/>
        </p:nvSpPr>
        <p:spPr>
          <a:xfrm>
            <a:off x="-2649053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100" name="Google Shape;100;p2"/>
          <p:cNvSpPr/>
          <p:nvPr/>
        </p:nvSpPr>
        <p:spPr>
          <a:xfrm>
            <a:off x="13068668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grpSp>
        <p:nvGrpSpPr>
          <p:cNvPr id="101" name="Google Shape;101;p2"/>
          <p:cNvGrpSpPr/>
          <p:nvPr/>
        </p:nvGrpSpPr>
        <p:grpSpPr>
          <a:xfrm>
            <a:off x="1028700" y="882162"/>
            <a:ext cx="15294034" cy="8376138"/>
            <a:chOff x="0" y="-47625"/>
            <a:chExt cx="4970565" cy="2722247"/>
          </a:xfrm>
        </p:grpSpPr>
        <p:sp>
          <p:nvSpPr>
            <p:cNvPr id="102" name="Google Shape;102;p2"/>
            <p:cNvSpPr/>
            <p:nvPr/>
          </p:nvSpPr>
          <p:spPr>
            <a:xfrm>
              <a:off x="0" y="0"/>
              <a:ext cx="4970565" cy="2674622"/>
            </a:xfrm>
            <a:custGeom>
              <a:rect b="b" l="l" r="r" t="t"/>
              <a:pathLst>
                <a:path extrusionOk="0" h="2674622" w="4970565">
                  <a:moveTo>
                    <a:pt x="25310" y="0"/>
                  </a:moveTo>
                  <a:lnTo>
                    <a:pt x="4945255" y="0"/>
                  </a:lnTo>
                  <a:cubicBezTo>
                    <a:pt x="4951968" y="0"/>
                    <a:pt x="4958405" y="2667"/>
                    <a:pt x="4963152" y="7413"/>
                  </a:cubicBezTo>
                  <a:cubicBezTo>
                    <a:pt x="4967899" y="12160"/>
                    <a:pt x="4970565" y="18598"/>
                    <a:pt x="4970565" y="25310"/>
                  </a:cubicBezTo>
                  <a:lnTo>
                    <a:pt x="4970565" y="2649312"/>
                  </a:lnTo>
                  <a:cubicBezTo>
                    <a:pt x="4970565" y="2663291"/>
                    <a:pt x="4959233" y="2674622"/>
                    <a:pt x="4945255" y="2674622"/>
                  </a:cubicBezTo>
                  <a:lnTo>
                    <a:pt x="25310" y="2674622"/>
                  </a:lnTo>
                  <a:cubicBezTo>
                    <a:pt x="11332" y="2674622"/>
                    <a:pt x="0" y="2663291"/>
                    <a:pt x="0" y="2649312"/>
                  </a:cubicBezTo>
                  <a:lnTo>
                    <a:pt x="0" y="25310"/>
                  </a:lnTo>
                  <a:cubicBezTo>
                    <a:pt x="0" y="11332"/>
                    <a:pt x="11332" y="0"/>
                    <a:pt x="25310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-47625"/>
              <a:ext cx="4970565" cy="2722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2"/>
          <p:cNvSpPr txBox="1"/>
          <p:nvPr/>
        </p:nvSpPr>
        <p:spPr>
          <a:xfrm>
            <a:off x="1793260" y="3299643"/>
            <a:ext cx="11284933" cy="2546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8619" lvl="1" marL="777238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Raleway"/>
              <a:buAutoNum type="arabicPeriod"/>
            </a:pPr>
            <a:r>
              <a:rPr b="1" i="0" lang="en-US" sz="3599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Project Overview</a:t>
            </a:r>
            <a:endParaRPr/>
          </a:p>
          <a:p>
            <a:pPr indent="-388619" lvl="1" marL="777238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Raleway"/>
              <a:buAutoNum type="arabicPeriod"/>
            </a:pPr>
            <a:r>
              <a:rPr b="1" i="0" lang="en-US" sz="3599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Dataset</a:t>
            </a:r>
            <a:endParaRPr/>
          </a:p>
          <a:p>
            <a:pPr indent="-388619" lvl="1" marL="777238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Raleway"/>
              <a:buAutoNum type="arabicPeriod"/>
            </a:pPr>
            <a:r>
              <a:rPr b="1" i="0" lang="en-US" sz="3599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Analysis</a:t>
            </a:r>
            <a:endParaRPr/>
          </a:p>
          <a:p>
            <a:pPr indent="-388619" lvl="1" marL="777238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Raleway"/>
              <a:buAutoNum type="arabicPeriod"/>
            </a:pPr>
            <a:r>
              <a:rPr b="1" i="0" lang="en-US" sz="3599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Visualization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1793260" y="1696929"/>
            <a:ext cx="13666036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0" u="none" cap="none" strike="noStrike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TODAY’S TOPICS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 flipH="1">
            <a:off x="12838022" y="4244880"/>
            <a:ext cx="4421278" cy="5855998"/>
          </a:xfrm>
          <a:custGeom>
            <a:rect b="b" l="l" r="r" t="t"/>
            <a:pathLst>
              <a:path extrusionOk="0" h="5855998" w="4421278">
                <a:moveTo>
                  <a:pt x="4421278" y="0"/>
                </a:moveTo>
                <a:lnTo>
                  <a:pt x="0" y="0"/>
                </a:lnTo>
                <a:lnTo>
                  <a:pt x="0" y="5855998"/>
                </a:lnTo>
                <a:lnTo>
                  <a:pt x="4421278" y="5855998"/>
                </a:lnTo>
                <a:lnTo>
                  <a:pt x="4421278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3"/>
          <p:cNvGrpSpPr/>
          <p:nvPr/>
        </p:nvGrpSpPr>
        <p:grpSpPr>
          <a:xfrm>
            <a:off x="-2649053" y="-309859"/>
            <a:ext cx="23586106" cy="10906718"/>
            <a:chOff x="0" y="0"/>
            <a:chExt cx="31448141" cy="14542290"/>
          </a:xfrm>
        </p:grpSpPr>
        <p:sp>
          <p:nvSpPr>
            <p:cNvPr id="112" name="Google Shape;112;p3"/>
            <p:cNvSpPr/>
            <p:nvPr/>
          </p:nvSpPr>
          <p:spPr>
            <a:xfrm>
              <a:off x="10478480" y="0"/>
              <a:ext cx="10491180" cy="14541946"/>
            </a:xfrm>
            <a:custGeom>
              <a:rect b="b" l="l" r="r" t="t"/>
              <a:pathLst>
                <a:path extrusionOk="0" h="14541946" w="10491180">
                  <a:moveTo>
                    <a:pt x="0" y="0"/>
                  </a:moveTo>
                  <a:lnTo>
                    <a:pt x="10491181" y="0"/>
                  </a:lnTo>
                  <a:lnTo>
                    <a:pt x="10491181" y="14541946"/>
                  </a:lnTo>
                  <a:lnTo>
                    <a:pt x="0" y="14541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40000"/>
              </a:blip>
              <a:stretch>
                <a:fillRect b="0" l="0" r="-101158" t="-45123"/>
              </a:stretch>
            </a:blipFill>
            <a:ln>
              <a:noFill/>
            </a:ln>
          </p:spPr>
        </p:sp>
        <p:sp>
          <p:nvSpPr>
            <p:cNvPr id="113" name="Google Shape;113;p3"/>
            <p:cNvSpPr/>
            <p:nvPr/>
          </p:nvSpPr>
          <p:spPr>
            <a:xfrm>
              <a:off x="0" y="344"/>
              <a:ext cx="10491180" cy="14541946"/>
            </a:xfrm>
            <a:custGeom>
              <a:rect b="b" l="l" r="r" t="t"/>
              <a:pathLst>
                <a:path extrusionOk="0" h="14541946" w="10491180">
                  <a:moveTo>
                    <a:pt x="0" y="0"/>
                  </a:moveTo>
                  <a:lnTo>
                    <a:pt x="10491180" y="0"/>
                  </a:lnTo>
                  <a:lnTo>
                    <a:pt x="10491180" y="14541946"/>
                  </a:lnTo>
                  <a:lnTo>
                    <a:pt x="0" y="14541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40000"/>
              </a:blip>
              <a:stretch>
                <a:fillRect b="0" l="0" r="-101158" t="-45123"/>
              </a:stretch>
            </a:blipFill>
            <a:ln>
              <a:noFill/>
            </a:ln>
          </p:spPr>
        </p:sp>
        <p:sp>
          <p:nvSpPr>
            <p:cNvPr id="114" name="Google Shape;114;p3"/>
            <p:cNvSpPr/>
            <p:nvPr/>
          </p:nvSpPr>
          <p:spPr>
            <a:xfrm>
              <a:off x="20956961" y="344"/>
              <a:ext cx="10491180" cy="14541946"/>
            </a:xfrm>
            <a:custGeom>
              <a:rect b="b" l="l" r="r" t="t"/>
              <a:pathLst>
                <a:path extrusionOk="0" h="14541946" w="10491180">
                  <a:moveTo>
                    <a:pt x="0" y="0"/>
                  </a:moveTo>
                  <a:lnTo>
                    <a:pt x="10491180" y="0"/>
                  </a:lnTo>
                  <a:lnTo>
                    <a:pt x="10491180" y="14541946"/>
                  </a:lnTo>
                  <a:lnTo>
                    <a:pt x="0" y="14541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40000"/>
              </a:blip>
              <a:stretch>
                <a:fillRect b="0" l="0" r="-101158" t="-45123"/>
              </a:stretch>
            </a:blipFill>
            <a:ln>
              <a:noFill/>
            </a:ln>
          </p:spPr>
        </p:sp>
      </p:grpSp>
      <p:grpSp>
        <p:nvGrpSpPr>
          <p:cNvPr id="115" name="Google Shape;115;p3"/>
          <p:cNvGrpSpPr/>
          <p:nvPr/>
        </p:nvGrpSpPr>
        <p:grpSpPr>
          <a:xfrm>
            <a:off x="1285140" y="882291"/>
            <a:ext cx="15974160" cy="8376138"/>
            <a:chOff x="0" y="-47625"/>
            <a:chExt cx="5191607" cy="2722247"/>
          </a:xfrm>
        </p:grpSpPr>
        <p:sp>
          <p:nvSpPr>
            <p:cNvPr id="116" name="Google Shape;116;p3"/>
            <p:cNvSpPr/>
            <p:nvPr/>
          </p:nvSpPr>
          <p:spPr>
            <a:xfrm>
              <a:off x="0" y="0"/>
              <a:ext cx="5191607" cy="2674622"/>
            </a:xfrm>
            <a:custGeom>
              <a:rect b="b" l="l" r="r" t="t"/>
              <a:pathLst>
                <a:path extrusionOk="0" h="2674622" w="5191607">
                  <a:moveTo>
                    <a:pt x="24233" y="0"/>
                  </a:moveTo>
                  <a:lnTo>
                    <a:pt x="5167374" y="0"/>
                  </a:lnTo>
                  <a:cubicBezTo>
                    <a:pt x="5173801" y="0"/>
                    <a:pt x="5179965" y="2553"/>
                    <a:pt x="5184509" y="7098"/>
                  </a:cubicBezTo>
                  <a:cubicBezTo>
                    <a:pt x="5189054" y="11642"/>
                    <a:pt x="5191607" y="17806"/>
                    <a:pt x="5191607" y="24233"/>
                  </a:cubicBezTo>
                  <a:lnTo>
                    <a:pt x="5191607" y="2650390"/>
                  </a:lnTo>
                  <a:cubicBezTo>
                    <a:pt x="5191607" y="2656817"/>
                    <a:pt x="5189054" y="2662980"/>
                    <a:pt x="5184509" y="2667525"/>
                  </a:cubicBezTo>
                  <a:cubicBezTo>
                    <a:pt x="5179965" y="2672069"/>
                    <a:pt x="5173801" y="2674622"/>
                    <a:pt x="5167374" y="2674622"/>
                  </a:cubicBezTo>
                  <a:lnTo>
                    <a:pt x="24233" y="2674622"/>
                  </a:lnTo>
                  <a:cubicBezTo>
                    <a:pt x="10849" y="2674622"/>
                    <a:pt x="0" y="2663773"/>
                    <a:pt x="0" y="2650390"/>
                  </a:cubicBezTo>
                  <a:lnTo>
                    <a:pt x="0" y="24233"/>
                  </a:lnTo>
                  <a:cubicBezTo>
                    <a:pt x="0" y="17806"/>
                    <a:pt x="2553" y="11642"/>
                    <a:pt x="7098" y="7098"/>
                  </a:cubicBezTo>
                  <a:cubicBezTo>
                    <a:pt x="11642" y="2553"/>
                    <a:pt x="17806" y="0"/>
                    <a:pt x="24233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 txBox="1"/>
            <p:nvPr/>
          </p:nvSpPr>
          <p:spPr>
            <a:xfrm>
              <a:off x="0" y="-47625"/>
              <a:ext cx="5191607" cy="2722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3"/>
          <p:cNvSpPr/>
          <p:nvPr/>
        </p:nvSpPr>
        <p:spPr>
          <a:xfrm>
            <a:off x="2393633" y="3607155"/>
            <a:ext cx="1455032" cy="1322756"/>
          </a:xfrm>
          <a:custGeom>
            <a:rect b="b" l="l" r="r" t="t"/>
            <a:pathLst>
              <a:path extrusionOk="0" h="1322756" w="1455032">
                <a:moveTo>
                  <a:pt x="0" y="0"/>
                </a:moveTo>
                <a:lnTo>
                  <a:pt x="1455032" y="0"/>
                </a:lnTo>
                <a:lnTo>
                  <a:pt x="1455032" y="1322756"/>
                </a:lnTo>
                <a:lnTo>
                  <a:pt x="0" y="13227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9" name="Google Shape;119;p3"/>
          <p:cNvSpPr/>
          <p:nvPr/>
        </p:nvSpPr>
        <p:spPr>
          <a:xfrm>
            <a:off x="14454125" y="3599381"/>
            <a:ext cx="1440242" cy="1544119"/>
          </a:xfrm>
          <a:custGeom>
            <a:rect b="b" l="l" r="r" t="t"/>
            <a:pathLst>
              <a:path extrusionOk="0" h="1544119" w="1440242">
                <a:moveTo>
                  <a:pt x="0" y="0"/>
                </a:moveTo>
                <a:lnTo>
                  <a:pt x="1440242" y="0"/>
                </a:lnTo>
                <a:lnTo>
                  <a:pt x="1440242" y="1544119"/>
                </a:lnTo>
                <a:lnTo>
                  <a:pt x="0" y="15441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p3"/>
          <p:cNvSpPr/>
          <p:nvPr/>
        </p:nvSpPr>
        <p:spPr>
          <a:xfrm>
            <a:off x="8586928" y="3723012"/>
            <a:ext cx="1370583" cy="1094358"/>
          </a:xfrm>
          <a:custGeom>
            <a:rect b="b" l="l" r="r" t="t"/>
            <a:pathLst>
              <a:path extrusionOk="0" h="1094358" w="1370583">
                <a:moveTo>
                  <a:pt x="0" y="0"/>
                </a:moveTo>
                <a:lnTo>
                  <a:pt x="1370583" y="0"/>
                </a:lnTo>
                <a:lnTo>
                  <a:pt x="1370583" y="1094358"/>
                </a:lnTo>
                <a:lnTo>
                  <a:pt x="0" y="10943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p3"/>
          <p:cNvSpPr txBox="1"/>
          <p:nvPr/>
        </p:nvSpPr>
        <p:spPr>
          <a:xfrm>
            <a:off x="2163098" y="1797990"/>
            <a:ext cx="14218244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0" u="none" cap="none" strike="noStrike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DATA SETS USED:</a:t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2057400" y="5500804"/>
            <a:ext cx="13500733" cy="2262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dataset used in this project is sourced from </a:t>
            </a:r>
            <a:r>
              <a:rPr b="1" i="0" lang="en-US" sz="3200" u="sng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 Canada</a:t>
            </a:r>
            <a:r>
              <a:rPr b="1" i="0" lang="en-US" sz="3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The data was cleaned to show the </a:t>
            </a:r>
            <a:r>
              <a:rPr b="1" i="0" lang="en-US" sz="3200" u="sng" cap="none" strike="noStrik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Province/State, Fraud and Cybercrime Thematic Categories, Solicitation Method, Gender, Victim Age Range, and Dollar Loss</a:t>
            </a:r>
            <a:r>
              <a:rPr b="1" i="0" lang="en-US" sz="3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in terms of fraudulent transactions.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5209807" y="-309859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128" name="Google Shape;128;p4"/>
          <p:cNvSpPr/>
          <p:nvPr/>
        </p:nvSpPr>
        <p:spPr>
          <a:xfrm>
            <a:off x="-2649053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129" name="Google Shape;129;p4"/>
          <p:cNvSpPr/>
          <p:nvPr/>
        </p:nvSpPr>
        <p:spPr>
          <a:xfrm>
            <a:off x="13068668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grpSp>
        <p:nvGrpSpPr>
          <p:cNvPr id="130" name="Google Shape;130;p4"/>
          <p:cNvGrpSpPr/>
          <p:nvPr/>
        </p:nvGrpSpPr>
        <p:grpSpPr>
          <a:xfrm>
            <a:off x="1257430" y="562703"/>
            <a:ext cx="15566485" cy="9003816"/>
            <a:chOff x="0" y="-47625"/>
            <a:chExt cx="4970565" cy="2722247"/>
          </a:xfrm>
        </p:grpSpPr>
        <p:sp>
          <p:nvSpPr>
            <p:cNvPr id="131" name="Google Shape;131;p4"/>
            <p:cNvSpPr/>
            <p:nvPr/>
          </p:nvSpPr>
          <p:spPr>
            <a:xfrm>
              <a:off x="0" y="0"/>
              <a:ext cx="4970565" cy="2674622"/>
            </a:xfrm>
            <a:custGeom>
              <a:rect b="b" l="l" r="r" t="t"/>
              <a:pathLst>
                <a:path extrusionOk="0" h="2674622" w="4970565">
                  <a:moveTo>
                    <a:pt x="25310" y="0"/>
                  </a:moveTo>
                  <a:lnTo>
                    <a:pt x="4945255" y="0"/>
                  </a:lnTo>
                  <a:cubicBezTo>
                    <a:pt x="4951968" y="0"/>
                    <a:pt x="4958405" y="2667"/>
                    <a:pt x="4963152" y="7413"/>
                  </a:cubicBezTo>
                  <a:cubicBezTo>
                    <a:pt x="4967899" y="12160"/>
                    <a:pt x="4970565" y="18598"/>
                    <a:pt x="4970565" y="25310"/>
                  </a:cubicBezTo>
                  <a:lnTo>
                    <a:pt x="4970565" y="2649312"/>
                  </a:lnTo>
                  <a:cubicBezTo>
                    <a:pt x="4970565" y="2663291"/>
                    <a:pt x="4959233" y="2674622"/>
                    <a:pt x="4945255" y="2674622"/>
                  </a:cubicBezTo>
                  <a:lnTo>
                    <a:pt x="25310" y="2674622"/>
                  </a:lnTo>
                  <a:cubicBezTo>
                    <a:pt x="11332" y="2674622"/>
                    <a:pt x="0" y="2663291"/>
                    <a:pt x="0" y="2649312"/>
                  </a:cubicBezTo>
                  <a:lnTo>
                    <a:pt x="0" y="25310"/>
                  </a:lnTo>
                  <a:cubicBezTo>
                    <a:pt x="0" y="11332"/>
                    <a:pt x="11332" y="0"/>
                    <a:pt x="25310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0" y="-47625"/>
              <a:ext cx="4970565" cy="2722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4"/>
          <p:cNvSpPr txBox="1"/>
          <p:nvPr/>
        </p:nvSpPr>
        <p:spPr>
          <a:xfrm>
            <a:off x="1807115" y="1074644"/>
            <a:ext cx="13666036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0" u="none" cap="none" strike="noStrike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Flow Chart</a:t>
            </a:r>
            <a:endParaRPr/>
          </a:p>
        </p:txBody>
      </p:sp>
      <p:grpSp>
        <p:nvGrpSpPr>
          <p:cNvPr id="134" name="Google Shape;134;p4"/>
          <p:cNvGrpSpPr/>
          <p:nvPr/>
        </p:nvGrpSpPr>
        <p:grpSpPr>
          <a:xfrm>
            <a:off x="4267200" y="2484683"/>
            <a:ext cx="7776382" cy="5869338"/>
            <a:chOff x="4399423" y="2002830"/>
            <a:chExt cx="7776382" cy="5869338"/>
          </a:xfrm>
        </p:grpSpPr>
        <p:sp>
          <p:nvSpPr>
            <p:cNvPr id="135" name="Google Shape;135;p4"/>
            <p:cNvSpPr/>
            <p:nvPr/>
          </p:nvSpPr>
          <p:spPr>
            <a:xfrm>
              <a:off x="4399423" y="2002830"/>
              <a:ext cx="1828800" cy="824006"/>
            </a:xfrm>
            <a:prstGeom prst="rect">
              <a:avLst/>
            </a:prstGeom>
            <a:solidFill>
              <a:srgbClr val="00206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Source      (Credit Card Data)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4399423" y="3614658"/>
              <a:ext cx="1828800" cy="824006"/>
            </a:xfrm>
            <a:prstGeom prst="rect">
              <a:avLst/>
            </a:prstGeom>
            <a:solidFill>
              <a:srgbClr val="00206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Processing &amp; Cleaning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7176468" y="3571350"/>
              <a:ext cx="1828800" cy="824006"/>
            </a:xfrm>
            <a:prstGeom prst="rect">
              <a:avLst/>
            </a:prstGeom>
            <a:solidFill>
              <a:srgbClr val="00206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Storage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PostgreSQL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10347005" y="3663899"/>
              <a:ext cx="1828800" cy="824006"/>
            </a:xfrm>
            <a:prstGeom prst="rect">
              <a:avLst/>
            </a:prstGeom>
            <a:solidFill>
              <a:srgbClr val="00206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Analysis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Python, Pandas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4399423" y="5316483"/>
              <a:ext cx="1828800" cy="824006"/>
            </a:xfrm>
            <a:prstGeom prst="rect">
              <a:avLst/>
            </a:prstGeom>
            <a:solidFill>
              <a:srgbClr val="00206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User Interface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Webpage, Script, Flask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7414751" y="5273175"/>
              <a:ext cx="1828800" cy="824006"/>
            </a:xfrm>
            <a:prstGeom prst="rect">
              <a:avLst/>
            </a:prstGeom>
            <a:solidFill>
              <a:srgbClr val="00206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Visuals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Bar Charts, Pie Charts, Heat Map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488241" y="7048162"/>
              <a:ext cx="1828800" cy="824006"/>
            </a:xfrm>
            <a:prstGeom prst="rect">
              <a:avLst/>
            </a:prstGeom>
            <a:solidFill>
              <a:srgbClr val="00206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User Interpretation &amp; Analysis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" name="Google Shape;142;p4"/>
            <p:cNvCxnSpPr/>
            <p:nvPr/>
          </p:nvCxnSpPr>
          <p:spPr>
            <a:xfrm>
              <a:off x="5283500" y="2878951"/>
              <a:ext cx="0" cy="73544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3" name="Google Shape;143;p4"/>
            <p:cNvCxnSpPr>
              <a:stCxn id="136" idx="2"/>
            </p:cNvCxnSpPr>
            <p:nvPr/>
          </p:nvCxnSpPr>
          <p:spPr>
            <a:xfrm>
              <a:off x="5313823" y="4438664"/>
              <a:ext cx="0" cy="877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5313823" y="6140489"/>
              <a:ext cx="0" cy="907673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5" name="Google Shape;145;p4"/>
            <p:cNvCxnSpPr/>
            <p:nvPr/>
          </p:nvCxnSpPr>
          <p:spPr>
            <a:xfrm>
              <a:off x="6317041" y="3983353"/>
              <a:ext cx="859427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6" name="Google Shape;146;p4"/>
            <p:cNvCxnSpPr/>
            <p:nvPr/>
          </p:nvCxnSpPr>
          <p:spPr>
            <a:xfrm>
              <a:off x="9005268" y="4026661"/>
              <a:ext cx="1341737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7" name="Google Shape;147;p4"/>
            <p:cNvCxnSpPr>
              <a:stCxn id="139" idx="3"/>
            </p:cNvCxnSpPr>
            <p:nvPr/>
          </p:nvCxnSpPr>
          <p:spPr>
            <a:xfrm>
              <a:off x="6228223" y="5728486"/>
              <a:ext cx="1186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5"/>
          <p:cNvGrpSpPr/>
          <p:nvPr/>
        </p:nvGrpSpPr>
        <p:grpSpPr>
          <a:xfrm>
            <a:off x="-2649053" y="-309859"/>
            <a:ext cx="23586106" cy="10906717"/>
            <a:chOff x="0" y="0"/>
            <a:chExt cx="31448141" cy="14542290"/>
          </a:xfrm>
        </p:grpSpPr>
        <p:sp>
          <p:nvSpPr>
            <p:cNvPr id="153" name="Google Shape;153;p5"/>
            <p:cNvSpPr/>
            <p:nvPr/>
          </p:nvSpPr>
          <p:spPr>
            <a:xfrm>
              <a:off x="10478480" y="0"/>
              <a:ext cx="10491180" cy="14541946"/>
            </a:xfrm>
            <a:custGeom>
              <a:rect b="b" l="l" r="r" t="t"/>
              <a:pathLst>
                <a:path extrusionOk="0" h="14541946" w="10491180">
                  <a:moveTo>
                    <a:pt x="0" y="0"/>
                  </a:moveTo>
                  <a:lnTo>
                    <a:pt x="10491181" y="0"/>
                  </a:lnTo>
                  <a:lnTo>
                    <a:pt x="10491181" y="14541946"/>
                  </a:lnTo>
                  <a:lnTo>
                    <a:pt x="0" y="14541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40000"/>
              </a:blip>
              <a:stretch>
                <a:fillRect b="0" l="0" r="-101158" t="-45123"/>
              </a:stretch>
            </a:blipFill>
            <a:ln>
              <a:noFill/>
            </a:ln>
          </p:spPr>
        </p:sp>
        <p:sp>
          <p:nvSpPr>
            <p:cNvPr id="154" name="Google Shape;154;p5"/>
            <p:cNvSpPr/>
            <p:nvPr/>
          </p:nvSpPr>
          <p:spPr>
            <a:xfrm>
              <a:off x="0" y="344"/>
              <a:ext cx="10491180" cy="14541946"/>
            </a:xfrm>
            <a:custGeom>
              <a:rect b="b" l="l" r="r" t="t"/>
              <a:pathLst>
                <a:path extrusionOk="0" h="14541946" w="10491180">
                  <a:moveTo>
                    <a:pt x="0" y="0"/>
                  </a:moveTo>
                  <a:lnTo>
                    <a:pt x="10491180" y="0"/>
                  </a:lnTo>
                  <a:lnTo>
                    <a:pt x="10491180" y="14541946"/>
                  </a:lnTo>
                  <a:lnTo>
                    <a:pt x="0" y="14541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40000"/>
              </a:blip>
              <a:stretch>
                <a:fillRect b="0" l="0" r="-101158" t="-45123"/>
              </a:stretch>
            </a:blipFill>
            <a:ln>
              <a:noFill/>
            </a:ln>
          </p:spPr>
        </p:sp>
        <p:sp>
          <p:nvSpPr>
            <p:cNvPr id="155" name="Google Shape;155;p5"/>
            <p:cNvSpPr/>
            <p:nvPr/>
          </p:nvSpPr>
          <p:spPr>
            <a:xfrm>
              <a:off x="20956961" y="344"/>
              <a:ext cx="10491180" cy="14541946"/>
            </a:xfrm>
            <a:custGeom>
              <a:rect b="b" l="l" r="r" t="t"/>
              <a:pathLst>
                <a:path extrusionOk="0" h="14541946" w="10491180">
                  <a:moveTo>
                    <a:pt x="0" y="0"/>
                  </a:moveTo>
                  <a:lnTo>
                    <a:pt x="10491180" y="0"/>
                  </a:lnTo>
                  <a:lnTo>
                    <a:pt x="10491180" y="14541946"/>
                  </a:lnTo>
                  <a:lnTo>
                    <a:pt x="0" y="14541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40000"/>
              </a:blip>
              <a:stretch>
                <a:fillRect b="0" l="0" r="-101158" t="-45123"/>
              </a:stretch>
            </a:blipFill>
            <a:ln>
              <a:noFill/>
            </a:ln>
          </p:spPr>
        </p:sp>
      </p:grpSp>
      <p:grpSp>
        <p:nvGrpSpPr>
          <p:cNvPr id="156" name="Google Shape;156;p5"/>
          <p:cNvGrpSpPr/>
          <p:nvPr/>
        </p:nvGrpSpPr>
        <p:grpSpPr>
          <a:xfrm>
            <a:off x="1289777" y="955302"/>
            <a:ext cx="15974160" cy="8376138"/>
            <a:chOff x="0" y="-47625"/>
            <a:chExt cx="5191607" cy="2722247"/>
          </a:xfrm>
        </p:grpSpPr>
        <p:sp>
          <p:nvSpPr>
            <p:cNvPr id="157" name="Google Shape;157;p5"/>
            <p:cNvSpPr/>
            <p:nvPr/>
          </p:nvSpPr>
          <p:spPr>
            <a:xfrm>
              <a:off x="0" y="0"/>
              <a:ext cx="5191607" cy="2674622"/>
            </a:xfrm>
            <a:custGeom>
              <a:rect b="b" l="l" r="r" t="t"/>
              <a:pathLst>
                <a:path extrusionOk="0" h="2674622" w="5191607">
                  <a:moveTo>
                    <a:pt x="24233" y="0"/>
                  </a:moveTo>
                  <a:lnTo>
                    <a:pt x="5167374" y="0"/>
                  </a:lnTo>
                  <a:cubicBezTo>
                    <a:pt x="5173801" y="0"/>
                    <a:pt x="5179965" y="2553"/>
                    <a:pt x="5184509" y="7098"/>
                  </a:cubicBezTo>
                  <a:cubicBezTo>
                    <a:pt x="5189054" y="11642"/>
                    <a:pt x="5191607" y="17806"/>
                    <a:pt x="5191607" y="24233"/>
                  </a:cubicBezTo>
                  <a:lnTo>
                    <a:pt x="5191607" y="2650390"/>
                  </a:lnTo>
                  <a:cubicBezTo>
                    <a:pt x="5191607" y="2656817"/>
                    <a:pt x="5189054" y="2662980"/>
                    <a:pt x="5184509" y="2667525"/>
                  </a:cubicBezTo>
                  <a:cubicBezTo>
                    <a:pt x="5179965" y="2672069"/>
                    <a:pt x="5173801" y="2674622"/>
                    <a:pt x="5167374" y="2674622"/>
                  </a:cubicBezTo>
                  <a:lnTo>
                    <a:pt x="24233" y="2674622"/>
                  </a:lnTo>
                  <a:cubicBezTo>
                    <a:pt x="10849" y="2674622"/>
                    <a:pt x="0" y="2663773"/>
                    <a:pt x="0" y="2650390"/>
                  </a:cubicBezTo>
                  <a:lnTo>
                    <a:pt x="0" y="24233"/>
                  </a:lnTo>
                  <a:cubicBezTo>
                    <a:pt x="0" y="17806"/>
                    <a:pt x="2553" y="11642"/>
                    <a:pt x="7098" y="7098"/>
                  </a:cubicBezTo>
                  <a:cubicBezTo>
                    <a:pt x="11642" y="2553"/>
                    <a:pt x="17806" y="0"/>
                    <a:pt x="24233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 txBox="1"/>
            <p:nvPr/>
          </p:nvSpPr>
          <p:spPr>
            <a:xfrm>
              <a:off x="0" y="-47625"/>
              <a:ext cx="5191607" cy="2722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5"/>
          <p:cNvSpPr txBox="1"/>
          <p:nvPr/>
        </p:nvSpPr>
        <p:spPr>
          <a:xfrm>
            <a:off x="2034877" y="1602859"/>
            <a:ext cx="14218244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0" u="none" cap="none" strike="noStrike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Data Analysis Process:</a:t>
            </a:r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2716071" y="3542820"/>
            <a:ext cx="1799947" cy="1045354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6858000" y="3542820"/>
            <a:ext cx="2532915" cy="1111250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Consolidation and Analysis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12059865" y="3627550"/>
            <a:ext cx="1893520" cy="978356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9662" y="5957612"/>
            <a:ext cx="15621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87042" y="6119973"/>
            <a:ext cx="1037550" cy="93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22229" y="6095140"/>
            <a:ext cx="1428750" cy="96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 rotWithShape="1">
          <a:blip r:embed="rId7">
            <a:alphaModFix/>
          </a:blip>
          <a:srcRect b="24768" l="0" r="-6222" t="0"/>
          <a:stretch/>
        </p:blipFill>
        <p:spPr>
          <a:xfrm>
            <a:off x="11867403" y="5916092"/>
            <a:ext cx="935560" cy="66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8">
            <a:alphaModFix/>
          </a:blip>
          <a:srcRect b="10564" l="11212" r="9091" t="10607"/>
          <a:stretch/>
        </p:blipFill>
        <p:spPr>
          <a:xfrm>
            <a:off x="13110486" y="5821973"/>
            <a:ext cx="895843" cy="794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567609" y="7010509"/>
            <a:ext cx="776288" cy="713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/>
          <p:nvPr/>
        </p:nvSpPr>
        <p:spPr>
          <a:xfrm>
            <a:off x="5209807" y="-309859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174" name="Google Shape;174;p6"/>
          <p:cNvSpPr/>
          <p:nvPr/>
        </p:nvSpPr>
        <p:spPr>
          <a:xfrm>
            <a:off x="-2649053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175" name="Google Shape;175;p6"/>
          <p:cNvSpPr/>
          <p:nvPr/>
        </p:nvSpPr>
        <p:spPr>
          <a:xfrm>
            <a:off x="13068668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grpSp>
        <p:nvGrpSpPr>
          <p:cNvPr id="176" name="Google Shape;176;p6"/>
          <p:cNvGrpSpPr/>
          <p:nvPr/>
        </p:nvGrpSpPr>
        <p:grpSpPr>
          <a:xfrm>
            <a:off x="4953367" y="882033"/>
            <a:ext cx="12049493" cy="8376138"/>
            <a:chOff x="0" y="-47625"/>
            <a:chExt cx="3916088" cy="2722247"/>
          </a:xfrm>
        </p:grpSpPr>
        <p:sp>
          <p:nvSpPr>
            <p:cNvPr id="177" name="Google Shape;177;p6"/>
            <p:cNvSpPr/>
            <p:nvPr/>
          </p:nvSpPr>
          <p:spPr>
            <a:xfrm>
              <a:off x="0" y="0"/>
              <a:ext cx="3916088" cy="2674622"/>
            </a:xfrm>
            <a:custGeom>
              <a:rect b="b" l="l" r="r" t="t"/>
              <a:pathLst>
                <a:path extrusionOk="0" h="2674622" w="3916088">
                  <a:moveTo>
                    <a:pt x="32126" y="0"/>
                  </a:moveTo>
                  <a:lnTo>
                    <a:pt x="3883963" y="0"/>
                  </a:lnTo>
                  <a:cubicBezTo>
                    <a:pt x="3901705" y="0"/>
                    <a:pt x="3916088" y="14383"/>
                    <a:pt x="3916088" y="32126"/>
                  </a:cubicBezTo>
                  <a:lnTo>
                    <a:pt x="3916088" y="2642497"/>
                  </a:lnTo>
                  <a:cubicBezTo>
                    <a:pt x="3916088" y="2651017"/>
                    <a:pt x="3912704" y="2659188"/>
                    <a:pt x="3906679" y="2665213"/>
                  </a:cubicBezTo>
                  <a:cubicBezTo>
                    <a:pt x="3900655" y="2671238"/>
                    <a:pt x="3892483" y="2674622"/>
                    <a:pt x="3883963" y="2674622"/>
                  </a:cubicBezTo>
                  <a:lnTo>
                    <a:pt x="32126" y="2674622"/>
                  </a:lnTo>
                  <a:cubicBezTo>
                    <a:pt x="14383" y="2674622"/>
                    <a:pt x="0" y="2660239"/>
                    <a:pt x="0" y="2642497"/>
                  </a:cubicBezTo>
                  <a:lnTo>
                    <a:pt x="0" y="32126"/>
                  </a:lnTo>
                  <a:cubicBezTo>
                    <a:pt x="0" y="23605"/>
                    <a:pt x="3385" y="15434"/>
                    <a:pt x="9409" y="9409"/>
                  </a:cubicBezTo>
                  <a:cubicBezTo>
                    <a:pt x="15434" y="3385"/>
                    <a:pt x="23605" y="0"/>
                    <a:pt x="32126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 txBox="1"/>
            <p:nvPr/>
          </p:nvSpPr>
          <p:spPr>
            <a:xfrm>
              <a:off x="0" y="-47625"/>
              <a:ext cx="3916088" cy="2722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6"/>
          <p:cNvSpPr txBox="1"/>
          <p:nvPr/>
        </p:nvSpPr>
        <p:spPr>
          <a:xfrm>
            <a:off x="5974367" y="3814543"/>
            <a:ext cx="10514971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cleaned dataset is stored in an SQL database:</a:t>
            </a:r>
            <a:endParaRPr b="0" i="0" sz="3200" u="none" cap="none" strike="noStrike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Ensures easy access and manipulation.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Provides a secure and structured storage solution.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Further analysis in Python:</a:t>
            </a:r>
            <a:endParaRPr b="0" i="0" sz="3200" u="none" cap="none" strike="noStrike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Utilized for calculating percentages and correlations.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Unveiled deeper insights and answered key questions.</a:t>
            </a:r>
            <a:endParaRPr/>
          </a:p>
        </p:txBody>
      </p:sp>
      <p:sp>
        <p:nvSpPr>
          <p:cNvPr id="180" name="Google Shape;180;p6"/>
          <p:cNvSpPr/>
          <p:nvPr/>
        </p:nvSpPr>
        <p:spPr>
          <a:xfrm flipH="1">
            <a:off x="285967" y="5372100"/>
            <a:ext cx="4918437" cy="5649510"/>
          </a:xfrm>
          <a:custGeom>
            <a:rect b="b" l="l" r="r" t="t"/>
            <a:pathLst>
              <a:path extrusionOk="0" h="6968942" w="5688399">
                <a:moveTo>
                  <a:pt x="5688399" y="0"/>
                </a:moveTo>
                <a:lnTo>
                  <a:pt x="0" y="0"/>
                </a:lnTo>
                <a:lnTo>
                  <a:pt x="0" y="6968942"/>
                </a:lnTo>
                <a:lnTo>
                  <a:pt x="5688399" y="6968942"/>
                </a:lnTo>
                <a:lnTo>
                  <a:pt x="5688399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6"/>
          <p:cNvSpPr txBox="1"/>
          <p:nvPr/>
        </p:nvSpPr>
        <p:spPr>
          <a:xfrm>
            <a:off x="5974367" y="1946537"/>
            <a:ext cx="10942033" cy="1225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Data Storage &amp;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/>
          <p:nvPr/>
        </p:nvSpPr>
        <p:spPr>
          <a:xfrm>
            <a:off x="5209807" y="-309859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187" name="Google Shape;187;p7"/>
          <p:cNvSpPr/>
          <p:nvPr/>
        </p:nvSpPr>
        <p:spPr>
          <a:xfrm>
            <a:off x="-2649053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188" name="Google Shape;188;p7"/>
          <p:cNvSpPr/>
          <p:nvPr/>
        </p:nvSpPr>
        <p:spPr>
          <a:xfrm>
            <a:off x="13068668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grpSp>
        <p:nvGrpSpPr>
          <p:cNvPr id="189" name="Google Shape;189;p7"/>
          <p:cNvGrpSpPr/>
          <p:nvPr/>
        </p:nvGrpSpPr>
        <p:grpSpPr>
          <a:xfrm>
            <a:off x="1028700" y="882162"/>
            <a:ext cx="16230600" cy="8376138"/>
            <a:chOff x="0" y="-47625"/>
            <a:chExt cx="5274950" cy="2722247"/>
          </a:xfrm>
        </p:grpSpPr>
        <p:sp>
          <p:nvSpPr>
            <p:cNvPr id="190" name="Google Shape;190;p7"/>
            <p:cNvSpPr/>
            <p:nvPr/>
          </p:nvSpPr>
          <p:spPr>
            <a:xfrm>
              <a:off x="0" y="0"/>
              <a:ext cx="5274950" cy="2674622"/>
            </a:xfrm>
            <a:custGeom>
              <a:rect b="b" l="l" r="r" t="t"/>
              <a:pathLst>
                <a:path extrusionOk="0" h="2674622" w="5274950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7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7"/>
          <p:cNvSpPr txBox="1"/>
          <p:nvPr/>
        </p:nvSpPr>
        <p:spPr>
          <a:xfrm>
            <a:off x="2194626" y="2218657"/>
            <a:ext cx="13898748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0" u="none" cap="none" strike="noStrike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STATISTICS</a:t>
            </a:r>
            <a:endParaRPr/>
          </a:p>
        </p:txBody>
      </p:sp>
      <p:grpSp>
        <p:nvGrpSpPr>
          <p:cNvPr id="193" name="Google Shape;193;p7"/>
          <p:cNvGrpSpPr/>
          <p:nvPr/>
        </p:nvGrpSpPr>
        <p:grpSpPr>
          <a:xfrm>
            <a:off x="7707623" y="5143629"/>
            <a:ext cx="2872755" cy="2872755"/>
            <a:chOff x="0" y="0"/>
            <a:chExt cx="3830339" cy="3830339"/>
          </a:xfrm>
        </p:grpSpPr>
        <p:sp>
          <p:nvSpPr>
            <p:cNvPr id="194" name="Google Shape;194;p7"/>
            <p:cNvSpPr/>
            <p:nvPr/>
          </p:nvSpPr>
          <p:spPr>
            <a:xfrm>
              <a:off x="0" y="0"/>
              <a:ext cx="3830339" cy="3830339"/>
            </a:xfrm>
            <a:custGeom>
              <a:rect b="b" l="l" r="r" t="t"/>
              <a:pathLst>
                <a:path extrusionOk="0" h="3830339" w="3830339">
                  <a:moveTo>
                    <a:pt x="0" y="0"/>
                  </a:moveTo>
                  <a:lnTo>
                    <a:pt x="3830339" y="0"/>
                  </a:lnTo>
                  <a:lnTo>
                    <a:pt x="3830339" y="3830339"/>
                  </a:lnTo>
                  <a:lnTo>
                    <a:pt x="0" y="38303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5" name="Google Shape;195;p7"/>
            <p:cNvSpPr/>
            <p:nvPr/>
          </p:nvSpPr>
          <p:spPr>
            <a:xfrm>
              <a:off x="1697837" y="1624215"/>
              <a:ext cx="217333" cy="193969"/>
            </a:xfrm>
            <a:custGeom>
              <a:rect b="b" l="l" r="r" t="t"/>
              <a:pathLst>
                <a:path extrusionOk="0" h="193969" w="217333">
                  <a:moveTo>
                    <a:pt x="0" y="0"/>
                  </a:moveTo>
                  <a:lnTo>
                    <a:pt x="217333" y="0"/>
                  </a:lnTo>
                  <a:lnTo>
                    <a:pt x="217333" y="193970"/>
                  </a:lnTo>
                  <a:lnTo>
                    <a:pt x="0" y="19397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6" name="Google Shape;196;p7"/>
            <p:cNvSpPr/>
            <p:nvPr/>
          </p:nvSpPr>
          <p:spPr>
            <a:xfrm>
              <a:off x="2127702" y="1721200"/>
              <a:ext cx="217333" cy="193969"/>
            </a:xfrm>
            <a:custGeom>
              <a:rect b="b" l="l" r="r" t="t"/>
              <a:pathLst>
                <a:path extrusionOk="0" h="193969" w="217333">
                  <a:moveTo>
                    <a:pt x="0" y="0"/>
                  </a:moveTo>
                  <a:lnTo>
                    <a:pt x="217333" y="0"/>
                  </a:lnTo>
                  <a:lnTo>
                    <a:pt x="217333" y="193970"/>
                  </a:lnTo>
                  <a:lnTo>
                    <a:pt x="0" y="19397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7" name="Google Shape;197;p7"/>
            <p:cNvSpPr/>
            <p:nvPr/>
          </p:nvSpPr>
          <p:spPr>
            <a:xfrm>
              <a:off x="1915496" y="2012154"/>
              <a:ext cx="217333" cy="193969"/>
            </a:xfrm>
            <a:custGeom>
              <a:rect b="b" l="l" r="r" t="t"/>
              <a:pathLst>
                <a:path extrusionOk="0" h="193969" w="217333">
                  <a:moveTo>
                    <a:pt x="0" y="0"/>
                  </a:moveTo>
                  <a:lnTo>
                    <a:pt x="217333" y="0"/>
                  </a:lnTo>
                  <a:lnTo>
                    <a:pt x="217333" y="193970"/>
                  </a:lnTo>
                  <a:lnTo>
                    <a:pt x="0" y="19397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98" name="Google Shape;198;p7"/>
          <p:cNvSpPr txBox="1"/>
          <p:nvPr/>
        </p:nvSpPr>
        <p:spPr>
          <a:xfrm>
            <a:off x="2393633" y="3898041"/>
            <a:ext cx="13500733" cy="547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Let’s jump into the statistics of the data we found.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/>
          <p:nvPr/>
        </p:nvSpPr>
        <p:spPr>
          <a:xfrm>
            <a:off x="5209807" y="-309859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204" name="Google Shape;204;p8"/>
          <p:cNvSpPr/>
          <p:nvPr/>
        </p:nvSpPr>
        <p:spPr>
          <a:xfrm>
            <a:off x="-2649053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205" name="Google Shape;205;p8"/>
          <p:cNvSpPr/>
          <p:nvPr/>
        </p:nvSpPr>
        <p:spPr>
          <a:xfrm>
            <a:off x="13068668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grpSp>
        <p:nvGrpSpPr>
          <p:cNvPr id="206" name="Google Shape;206;p8"/>
          <p:cNvGrpSpPr/>
          <p:nvPr/>
        </p:nvGrpSpPr>
        <p:grpSpPr>
          <a:xfrm>
            <a:off x="1156920" y="882291"/>
            <a:ext cx="14577303" cy="8376138"/>
            <a:chOff x="0" y="-47625"/>
            <a:chExt cx="4737627" cy="2722247"/>
          </a:xfrm>
        </p:grpSpPr>
        <p:sp>
          <p:nvSpPr>
            <p:cNvPr id="207" name="Google Shape;207;p8"/>
            <p:cNvSpPr/>
            <p:nvPr/>
          </p:nvSpPr>
          <p:spPr>
            <a:xfrm>
              <a:off x="0" y="0"/>
              <a:ext cx="4737627" cy="2674622"/>
            </a:xfrm>
            <a:custGeom>
              <a:rect b="b" l="l" r="r" t="t"/>
              <a:pathLst>
                <a:path extrusionOk="0" h="2674622" w="4737627">
                  <a:moveTo>
                    <a:pt x="26555" y="0"/>
                  </a:moveTo>
                  <a:lnTo>
                    <a:pt x="4711073" y="0"/>
                  </a:lnTo>
                  <a:cubicBezTo>
                    <a:pt x="4725739" y="0"/>
                    <a:pt x="4737627" y="11889"/>
                    <a:pt x="4737627" y="26555"/>
                  </a:cubicBezTo>
                  <a:lnTo>
                    <a:pt x="4737627" y="2648068"/>
                  </a:lnTo>
                  <a:cubicBezTo>
                    <a:pt x="4737627" y="2655110"/>
                    <a:pt x="4734830" y="2661865"/>
                    <a:pt x="4729850" y="2666845"/>
                  </a:cubicBezTo>
                  <a:cubicBezTo>
                    <a:pt x="4724870" y="2671825"/>
                    <a:pt x="4718115" y="2674622"/>
                    <a:pt x="4711073" y="2674622"/>
                  </a:cubicBezTo>
                  <a:lnTo>
                    <a:pt x="26555" y="2674622"/>
                  </a:lnTo>
                  <a:cubicBezTo>
                    <a:pt x="19512" y="2674622"/>
                    <a:pt x="12758" y="2671825"/>
                    <a:pt x="7778" y="2666845"/>
                  </a:cubicBezTo>
                  <a:cubicBezTo>
                    <a:pt x="2798" y="2661865"/>
                    <a:pt x="0" y="2655110"/>
                    <a:pt x="0" y="2648068"/>
                  </a:cubicBezTo>
                  <a:lnTo>
                    <a:pt x="0" y="26555"/>
                  </a:lnTo>
                  <a:cubicBezTo>
                    <a:pt x="0" y="19512"/>
                    <a:pt x="2798" y="12758"/>
                    <a:pt x="7778" y="7778"/>
                  </a:cubicBezTo>
                  <a:cubicBezTo>
                    <a:pt x="12758" y="2798"/>
                    <a:pt x="19512" y="0"/>
                    <a:pt x="26555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 txBox="1"/>
            <p:nvPr/>
          </p:nvSpPr>
          <p:spPr>
            <a:xfrm>
              <a:off x="0" y="-47625"/>
              <a:ext cx="4737627" cy="2722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8"/>
          <p:cNvSpPr/>
          <p:nvPr/>
        </p:nvSpPr>
        <p:spPr>
          <a:xfrm>
            <a:off x="15581993" y="5829300"/>
            <a:ext cx="3059361" cy="4610630"/>
          </a:xfrm>
          <a:custGeom>
            <a:rect b="b" l="l" r="r" t="t"/>
            <a:pathLst>
              <a:path extrusionOk="0" h="7407705" w="5694673">
                <a:moveTo>
                  <a:pt x="0" y="0"/>
                </a:moveTo>
                <a:lnTo>
                  <a:pt x="5694673" y="0"/>
                </a:lnTo>
                <a:lnTo>
                  <a:pt x="5694673" y="7407705"/>
                </a:lnTo>
                <a:lnTo>
                  <a:pt x="0" y="74077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0" name="Google Shape;210;p8"/>
          <p:cNvSpPr txBox="1"/>
          <p:nvPr/>
        </p:nvSpPr>
        <p:spPr>
          <a:xfrm>
            <a:off x="2945640" y="1809577"/>
            <a:ext cx="7619227" cy="547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Frequency of Fraudulent Loss Amount</a:t>
            </a:r>
            <a:endParaRPr/>
          </a:p>
        </p:txBody>
      </p:sp>
      <p:pic>
        <p:nvPicPr>
          <p:cNvPr id="211" name="Google Shape;211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7350" y="2616875"/>
            <a:ext cx="11678875" cy="62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9"/>
          <p:cNvGrpSpPr/>
          <p:nvPr/>
        </p:nvGrpSpPr>
        <p:grpSpPr>
          <a:xfrm>
            <a:off x="-2649053" y="-309859"/>
            <a:ext cx="23586106" cy="10906718"/>
            <a:chOff x="0" y="0"/>
            <a:chExt cx="31448141" cy="14542290"/>
          </a:xfrm>
        </p:grpSpPr>
        <p:sp>
          <p:nvSpPr>
            <p:cNvPr id="217" name="Google Shape;217;p9"/>
            <p:cNvSpPr/>
            <p:nvPr/>
          </p:nvSpPr>
          <p:spPr>
            <a:xfrm>
              <a:off x="10478480" y="0"/>
              <a:ext cx="10491180" cy="14541946"/>
            </a:xfrm>
            <a:custGeom>
              <a:rect b="b" l="l" r="r" t="t"/>
              <a:pathLst>
                <a:path extrusionOk="0" h="14541946" w="10491180">
                  <a:moveTo>
                    <a:pt x="0" y="0"/>
                  </a:moveTo>
                  <a:lnTo>
                    <a:pt x="10491181" y="0"/>
                  </a:lnTo>
                  <a:lnTo>
                    <a:pt x="10491181" y="14541946"/>
                  </a:lnTo>
                  <a:lnTo>
                    <a:pt x="0" y="14541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40000"/>
              </a:blip>
              <a:stretch>
                <a:fillRect b="0" l="0" r="-101158" t="-45123"/>
              </a:stretch>
            </a:blipFill>
            <a:ln>
              <a:noFill/>
            </a:ln>
          </p:spPr>
        </p:sp>
        <p:sp>
          <p:nvSpPr>
            <p:cNvPr id="218" name="Google Shape;218;p9"/>
            <p:cNvSpPr/>
            <p:nvPr/>
          </p:nvSpPr>
          <p:spPr>
            <a:xfrm>
              <a:off x="0" y="344"/>
              <a:ext cx="10491180" cy="14541946"/>
            </a:xfrm>
            <a:custGeom>
              <a:rect b="b" l="l" r="r" t="t"/>
              <a:pathLst>
                <a:path extrusionOk="0" h="14541946" w="10491180">
                  <a:moveTo>
                    <a:pt x="0" y="0"/>
                  </a:moveTo>
                  <a:lnTo>
                    <a:pt x="10491180" y="0"/>
                  </a:lnTo>
                  <a:lnTo>
                    <a:pt x="10491180" y="14541946"/>
                  </a:lnTo>
                  <a:lnTo>
                    <a:pt x="0" y="14541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40000"/>
              </a:blip>
              <a:stretch>
                <a:fillRect b="0" l="0" r="-101158" t="-45123"/>
              </a:stretch>
            </a:blipFill>
            <a:ln>
              <a:noFill/>
            </a:ln>
          </p:spPr>
        </p:sp>
        <p:sp>
          <p:nvSpPr>
            <p:cNvPr id="219" name="Google Shape;219;p9"/>
            <p:cNvSpPr/>
            <p:nvPr/>
          </p:nvSpPr>
          <p:spPr>
            <a:xfrm>
              <a:off x="20956961" y="344"/>
              <a:ext cx="10491180" cy="14541946"/>
            </a:xfrm>
            <a:custGeom>
              <a:rect b="b" l="l" r="r" t="t"/>
              <a:pathLst>
                <a:path extrusionOk="0" h="14541946" w="10491180">
                  <a:moveTo>
                    <a:pt x="0" y="0"/>
                  </a:moveTo>
                  <a:lnTo>
                    <a:pt x="10491180" y="0"/>
                  </a:lnTo>
                  <a:lnTo>
                    <a:pt x="10491180" y="14541946"/>
                  </a:lnTo>
                  <a:lnTo>
                    <a:pt x="0" y="14541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40000"/>
              </a:blip>
              <a:stretch>
                <a:fillRect b="0" l="0" r="-101158" t="-45123"/>
              </a:stretch>
            </a:blipFill>
            <a:ln>
              <a:noFill/>
            </a:ln>
          </p:spPr>
        </p:sp>
      </p:grpSp>
      <p:grpSp>
        <p:nvGrpSpPr>
          <p:cNvPr id="220" name="Google Shape;220;p9"/>
          <p:cNvGrpSpPr/>
          <p:nvPr/>
        </p:nvGrpSpPr>
        <p:grpSpPr>
          <a:xfrm>
            <a:off x="566483" y="585959"/>
            <a:ext cx="9851372" cy="8376138"/>
            <a:chOff x="0" y="-47625"/>
            <a:chExt cx="3201699" cy="2722247"/>
          </a:xfrm>
        </p:grpSpPr>
        <p:sp>
          <p:nvSpPr>
            <p:cNvPr id="221" name="Google Shape;221;p9"/>
            <p:cNvSpPr/>
            <p:nvPr/>
          </p:nvSpPr>
          <p:spPr>
            <a:xfrm>
              <a:off x="0" y="0"/>
              <a:ext cx="3201699" cy="2674622"/>
            </a:xfrm>
            <a:custGeom>
              <a:rect b="b" l="l" r="r" t="t"/>
              <a:pathLst>
                <a:path extrusionOk="0" h="2674622" w="3201699">
                  <a:moveTo>
                    <a:pt x="39294" y="0"/>
                  </a:moveTo>
                  <a:lnTo>
                    <a:pt x="3162405" y="0"/>
                  </a:lnTo>
                  <a:cubicBezTo>
                    <a:pt x="3172826" y="0"/>
                    <a:pt x="3182821" y="4140"/>
                    <a:pt x="3190190" y="11509"/>
                  </a:cubicBezTo>
                  <a:cubicBezTo>
                    <a:pt x="3197559" y="18878"/>
                    <a:pt x="3201699" y="28872"/>
                    <a:pt x="3201699" y="39294"/>
                  </a:cubicBezTo>
                  <a:lnTo>
                    <a:pt x="3201699" y="2635329"/>
                  </a:lnTo>
                  <a:cubicBezTo>
                    <a:pt x="3201699" y="2657030"/>
                    <a:pt x="3184106" y="2674622"/>
                    <a:pt x="3162405" y="2674622"/>
                  </a:cubicBezTo>
                  <a:lnTo>
                    <a:pt x="39294" y="2674622"/>
                  </a:lnTo>
                  <a:cubicBezTo>
                    <a:pt x="17592" y="2674622"/>
                    <a:pt x="0" y="2657030"/>
                    <a:pt x="0" y="2635329"/>
                  </a:cubicBezTo>
                  <a:lnTo>
                    <a:pt x="0" y="39294"/>
                  </a:lnTo>
                  <a:cubicBezTo>
                    <a:pt x="0" y="17592"/>
                    <a:pt x="17592" y="0"/>
                    <a:pt x="39294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9"/>
            <p:cNvSpPr txBox="1"/>
            <p:nvPr/>
          </p:nvSpPr>
          <p:spPr>
            <a:xfrm>
              <a:off x="0" y="-47625"/>
              <a:ext cx="3201699" cy="2722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9"/>
          <p:cNvSpPr txBox="1"/>
          <p:nvPr/>
        </p:nvSpPr>
        <p:spPr>
          <a:xfrm>
            <a:off x="10648140" y="2683435"/>
            <a:ext cx="7345338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description</a:t>
            </a:r>
            <a:endParaRPr/>
          </a:p>
        </p:txBody>
      </p:sp>
      <p:grpSp>
        <p:nvGrpSpPr>
          <p:cNvPr id="224" name="Google Shape;224;p9"/>
          <p:cNvGrpSpPr/>
          <p:nvPr/>
        </p:nvGrpSpPr>
        <p:grpSpPr>
          <a:xfrm>
            <a:off x="10640929" y="585959"/>
            <a:ext cx="7080588" cy="8376138"/>
            <a:chOff x="0" y="-47625"/>
            <a:chExt cx="2301193" cy="2722247"/>
          </a:xfrm>
        </p:grpSpPr>
        <p:sp>
          <p:nvSpPr>
            <p:cNvPr id="225" name="Google Shape;225;p9"/>
            <p:cNvSpPr/>
            <p:nvPr/>
          </p:nvSpPr>
          <p:spPr>
            <a:xfrm>
              <a:off x="0" y="0"/>
              <a:ext cx="2301193" cy="2674622"/>
            </a:xfrm>
            <a:custGeom>
              <a:rect b="b" l="l" r="r" t="t"/>
              <a:pathLst>
                <a:path extrusionOk="0" h="2674622" w="2301193">
                  <a:moveTo>
                    <a:pt x="54670" y="0"/>
                  </a:moveTo>
                  <a:lnTo>
                    <a:pt x="2246523" y="0"/>
                  </a:lnTo>
                  <a:cubicBezTo>
                    <a:pt x="2276716" y="0"/>
                    <a:pt x="2301193" y="24477"/>
                    <a:pt x="2301193" y="54670"/>
                  </a:cubicBezTo>
                  <a:lnTo>
                    <a:pt x="2301193" y="2619952"/>
                  </a:lnTo>
                  <a:cubicBezTo>
                    <a:pt x="2301193" y="2634452"/>
                    <a:pt x="2295433" y="2648357"/>
                    <a:pt x="2285180" y="2658610"/>
                  </a:cubicBezTo>
                  <a:cubicBezTo>
                    <a:pt x="2274928" y="2668862"/>
                    <a:pt x="2261022" y="2674622"/>
                    <a:pt x="2246523" y="2674622"/>
                  </a:cubicBezTo>
                  <a:lnTo>
                    <a:pt x="54670" y="2674622"/>
                  </a:lnTo>
                  <a:cubicBezTo>
                    <a:pt x="24477" y="2674622"/>
                    <a:pt x="0" y="2650146"/>
                    <a:pt x="0" y="2619952"/>
                  </a:cubicBezTo>
                  <a:lnTo>
                    <a:pt x="0" y="54670"/>
                  </a:lnTo>
                  <a:cubicBezTo>
                    <a:pt x="0" y="40171"/>
                    <a:pt x="5760" y="26265"/>
                    <a:pt x="16012" y="16012"/>
                  </a:cubicBezTo>
                  <a:cubicBezTo>
                    <a:pt x="26265" y="5760"/>
                    <a:pt x="40171" y="0"/>
                    <a:pt x="54670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 txBox="1"/>
            <p:nvPr/>
          </p:nvSpPr>
          <p:spPr>
            <a:xfrm>
              <a:off x="0" y="-47625"/>
              <a:ext cx="2301193" cy="2722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p9"/>
          <p:cNvSpPr/>
          <p:nvPr/>
        </p:nvSpPr>
        <p:spPr>
          <a:xfrm>
            <a:off x="15505931" y="5329545"/>
            <a:ext cx="2820615" cy="5021575"/>
          </a:xfrm>
          <a:custGeom>
            <a:rect b="b" l="l" r="r" t="t"/>
            <a:pathLst>
              <a:path extrusionOk="0" h="5821328" w="3660160">
                <a:moveTo>
                  <a:pt x="0" y="0"/>
                </a:moveTo>
                <a:lnTo>
                  <a:pt x="3660160" y="0"/>
                </a:lnTo>
                <a:lnTo>
                  <a:pt x="3660160" y="5821329"/>
                </a:lnTo>
                <a:lnTo>
                  <a:pt x="0" y="58213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8" name="Google Shape;228;p9"/>
          <p:cNvSpPr txBox="1"/>
          <p:nvPr/>
        </p:nvSpPr>
        <p:spPr>
          <a:xfrm>
            <a:off x="11127709" y="2336507"/>
            <a:ext cx="6107027" cy="2580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Top 5 categories:</a:t>
            </a:r>
            <a:endParaRPr/>
          </a:p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Internet -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31.4%</a:t>
            </a:r>
            <a:endParaRPr/>
          </a:p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Internet-social network -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26.6%</a:t>
            </a:r>
            <a:endParaRPr/>
          </a:p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Direct call -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15.8%</a:t>
            </a:r>
            <a:endParaRPr/>
          </a:p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Email -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12.8%</a:t>
            </a:r>
            <a:endParaRPr/>
          </a:p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Text message -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7.9%</a:t>
            </a:r>
            <a:endParaRPr/>
          </a:p>
        </p:txBody>
      </p:sp>
      <p:sp>
        <p:nvSpPr>
          <p:cNvPr id="229" name="Google Shape;229;p9"/>
          <p:cNvSpPr txBox="1"/>
          <p:nvPr/>
        </p:nvSpPr>
        <p:spPr>
          <a:xfrm>
            <a:off x="11127709" y="1346881"/>
            <a:ext cx="6107027" cy="547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Insights </a:t>
            </a:r>
            <a:endParaRPr/>
          </a:p>
        </p:txBody>
      </p:sp>
      <p:pic>
        <p:nvPicPr>
          <p:cNvPr id="230" name="Google Shape;230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4175" y="1894250"/>
            <a:ext cx="8121325" cy="52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