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76" r:id="rId2"/>
    <p:sldId id="256" r:id="rId3"/>
    <p:sldId id="277" r:id="rId4"/>
    <p:sldId id="257" r:id="rId5"/>
    <p:sldId id="278"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0" r:id="rId20"/>
    <p:sldId id="280" r:id="rId21"/>
    <p:sldId id="272" r:id="rId22"/>
    <p:sldId id="273" r:id="rId23"/>
    <p:sldId id="274" r:id="rId24"/>
    <p:sldId id="275" r:id="rId25"/>
    <p:sldId id="279"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5652C-DD8F-784A-BF2A-A574DBDCF77E}" type="datetimeFigureOut">
              <a:rPr lang="en-US"/>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D9E2D-C8A6-C842-8682-6C7EA5390D0A}" type="slidenum">
              <a:rPr lang="en-US"/>
              <a:t>‹#›</a:t>
            </a:fld>
            <a:endParaRPr lang="en-US"/>
          </a:p>
        </p:txBody>
      </p:sp>
    </p:spTree>
    <p:extLst>
      <p:ext uri="{BB962C8B-B14F-4D97-AF65-F5344CB8AC3E}">
        <p14:creationId xmlns:p14="http://schemas.microsoft.com/office/powerpoint/2010/main" val="138331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ED9E2D-C8A6-C842-8682-6C7EA5390D0A}" type="slidenum">
              <a:rPr lang="en-US"/>
              <a:t>10</a:t>
            </a:fld>
            <a:endParaRPr lang="en-US"/>
          </a:p>
        </p:txBody>
      </p:sp>
    </p:spTree>
    <p:extLst>
      <p:ext uri="{BB962C8B-B14F-4D97-AF65-F5344CB8AC3E}">
        <p14:creationId xmlns:p14="http://schemas.microsoft.com/office/powerpoint/2010/main" val="808607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hyperlink" Target="http://www.licindia.in" TargetMode="Externa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8.xml" /></Relationships>
</file>

<file path=ppt/slides/_rels/slide1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170C5C-9CC1-500B-CB4E-5296E4B92C66}"/>
              </a:ext>
            </a:extLst>
          </p:cNvPr>
          <p:cNvPicPr>
            <a:picLocks noChangeAspect="1"/>
          </p:cNvPicPr>
          <p:nvPr/>
        </p:nvPicPr>
        <p:blipFill>
          <a:blip r:embed="rId2"/>
          <a:stretch>
            <a:fillRect/>
          </a:stretch>
        </p:blipFill>
        <p:spPr>
          <a:xfrm>
            <a:off x="513434" y="488984"/>
            <a:ext cx="11173283" cy="5928929"/>
          </a:xfrm>
          <a:prstGeom prst="rect">
            <a:avLst/>
          </a:prstGeom>
        </p:spPr>
      </p:pic>
      <p:pic>
        <p:nvPicPr>
          <p:cNvPr id="9" name="Picture 8">
            <a:extLst>
              <a:ext uri="{FF2B5EF4-FFF2-40B4-BE49-F238E27FC236}">
                <a16:creationId xmlns:a16="http://schemas.microsoft.com/office/drawing/2014/main" id="{B50B66FE-2EBA-D1F2-22BE-CDFFF2B15E5E}"/>
              </a:ext>
            </a:extLst>
          </p:cNvPr>
          <p:cNvPicPr>
            <a:picLocks noChangeAspect="1"/>
          </p:cNvPicPr>
          <p:nvPr/>
        </p:nvPicPr>
        <p:blipFill>
          <a:blip r:embed="rId3"/>
          <a:stretch>
            <a:fillRect/>
          </a:stretch>
        </p:blipFill>
        <p:spPr>
          <a:xfrm>
            <a:off x="10502127" y="815661"/>
            <a:ext cx="942975" cy="752475"/>
          </a:xfrm>
          <a:prstGeom prst="rect">
            <a:avLst/>
          </a:prstGeom>
        </p:spPr>
      </p:pic>
      <p:sp>
        <p:nvSpPr>
          <p:cNvPr id="10" name="TextBox 9">
            <a:extLst>
              <a:ext uri="{FF2B5EF4-FFF2-40B4-BE49-F238E27FC236}">
                <a16:creationId xmlns:a16="http://schemas.microsoft.com/office/drawing/2014/main" id="{E84CE5FE-858E-31AF-6BE9-F1B2BD61AD24}"/>
              </a:ext>
            </a:extLst>
          </p:cNvPr>
          <p:cNvSpPr txBox="1"/>
          <p:nvPr/>
        </p:nvSpPr>
        <p:spPr>
          <a:xfrm rot="10800000" flipV="1">
            <a:off x="5992930" y="4663587"/>
            <a:ext cx="5452172" cy="1754326"/>
          </a:xfrm>
          <a:prstGeom prst="rect">
            <a:avLst/>
          </a:prstGeom>
          <a:noFill/>
        </p:spPr>
        <p:txBody>
          <a:bodyPr wrap="square" rtlCol="0">
            <a:spAutoFit/>
          </a:bodyPr>
          <a:lstStyle/>
          <a:p>
            <a:pPr algn="l"/>
            <a:r>
              <a:rPr lang="en-IN" b="1" dirty="0">
                <a:latin typeface="Baskerville Old Face" panose="02000000000000000000" pitchFamily="2" charset="0"/>
                <a:ea typeface="Baskerville Old Face" panose="02000000000000000000" pitchFamily="2" charset="0"/>
              </a:rPr>
              <a:t>Team Leader     :</a:t>
            </a:r>
            <a:r>
              <a:rPr lang="en-IN" dirty="0"/>
              <a:t> </a:t>
            </a:r>
            <a:r>
              <a:rPr lang="en-IN" dirty="0">
                <a:latin typeface="Copperplate Gothic Bold" panose="020E0705020206020404" pitchFamily="34" charset="0"/>
                <a:ea typeface="Brush Script MT" panose="02000000000000000000" pitchFamily="2" charset="0"/>
              </a:rPr>
              <a:t>KOYYANA SNEHA</a:t>
            </a:r>
          </a:p>
          <a:p>
            <a:pPr algn="l"/>
            <a:r>
              <a:rPr lang="en-IN" b="1" dirty="0">
                <a:latin typeface="Baskerville Old Face" panose="02020602080505020303" pitchFamily="18" charset="0"/>
              </a:rPr>
              <a:t>Team Members :</a:t>
            </a:r>
            <a:r>
              <a:rPr lang="en-IN" dirty="0"/>
              <a:t> </a:t>
            </a:r>
            <a:r>
              <a:rPr lang="en-IN" dirty="0">
                <a:latin typeface="Copperplate Gothic Bold" panose="020E0705020206020404" pitchFamily="34" charset="0"/>
              </a:rPr>
              <a:t>LOKANADHAM KAVYA</a:t>
            </a:r>
          </a:p>
          <a:p>
            <a:pPr algn="ctr"/>
            <a:r>
              <a:rPr lang="en-IN" dirty="0">
                <a:latin typeface="Copperplate Gothic Bold" panose="020E0705020206020404" pitchFamily="34" charset="0"/>
              </a:rPr>
              <a:t>                            LINGALA KUSUMA KUMARI</a:t>
            </a:r>
          </a:p>
          <a:p>
            <a:pPr algn="ctr"/>
            <a:r>
              <a:rPr lang="en-IN" dirty="0">
                <a:latin typeface="Copperplate Gothic Bold" panose="020E0705020206020404" pitchFamily="34" charset="0"/>
              </a:rPr>
              <a:t>                    LOCHARLA SHYAMALA</a:t>
            </a:r>
          </a:p>
          <a:p>
            <a:pPr algn="ctr"/>
            <a:r>
              <a:rPr lang="en-IN" dirty="0">
                <a:latin typeface="Copperplate Gothic Bold" panose="020E0705020206020404" pitchFamily="34" charset="0"/>
              </a:rPr>
              <a:t>            MUDDADA LALITHA</a:t>
            </a:r>
          </a:p>
          <a:p>
            <a:pPr algn="l"/>
            <a:endParaRPr lang="en-US" dirty="0"/>
          </a:p>
        </p:txBody>
      </p:sp>
    </p:spTree>
    <p:extLst>
      <p:ext uri="{BB962C8B-B14F-4D97-AF65-F5344CB8AC3E}">
        <p14:creationId xmlns:p14="http://schemas.microsoft.com/office/powerpoint/2010/main" val="99904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531AF4-6D91-2817-21CE-6902C8B55423}"/>
              </a:ext>
            </a:extLst>
          </p:cNvPr>
          <p:cNvSpPr txBox="1"/>
          <p:nvPr/>
        </p:nvSpPr>
        <p:spPr>
          <a:xfrm rot="10800000" flipV="1">
            <a:off x="313763" y="2244285"/>
            <a:ext cx="11319979" cy="1077218"/>
          </a:xfrm>
          <a:prstGeom prst="rect">
            <a:avLst/>
          </a:prstGeom>
          <a:noFill/>
        </p:spPr>
        <p:txBody>
          <a:bodyPr wrap="square" rtlCol="0">
            <a:spAutoFit/>
          </a:bodyPr>
          <a:lstStyle/>
          <a:p>
            <a:pPr marL="285750" indent="-285750" algn="l">
              <a:buFont typeface="Arial" panose="020B0604020202020204" pitchFamily="34" charset="0"/>
              <a:buChar char="•"/>
            </a:pPr>
            <a:r>
              <a:rPr lang="en-IN" sz="2400" b="1"/>
              <a:t>Environmental &amp; Social responsibility :</a:t>
            </a:r>
            <a:r>
              <a:rPr lang="en-IN" sz="2000" b="1"/>
              <a:t> </a:t>
            </a:r>
            <a:r>
              <a:rPr lang="en-IN" sz="2000">
                <a:latin typeface="Bahnschrift Condensed" panose="020B0502040204020203" pitchFamily="34" charset="0"/>
              </a:rPr>
              <a:t>Improving access to water by funding irrigation and water storage structures, Promoting public transport by creating appropriate infrastructure, Improving watershed development and afforestation Preservation and protection of flora and fauna Conversation and maintaining quality of natural resources</a:t>
            </a:r>
            <a:r>
              <a:rPr lang="en-IN" sz="2000" b="1">
                <a:latin typeface="Bahnschrift Condensed" panose="020B0502040204020203" pitchFamily="34" charset="0"/>
              </a:rPr>
              <a:t>.</a:t>
            </a:r>
            <a:endParaRPr lang="en-US" sz="2000" b="1">
              <a:latin typeface="Bahnschrift Condensed" panose="020B0502040204020203" pitchFamily="34" charset="0"/>
            </a:endParaRPr>
          </a:p>
        </p:txBody>
      </p:sp>
    </p:spTree>
    <p:extLst>
      <p:ext uri="{BB962C8B-B14F-4D97-AF65-F5344CB8AC3E}">
        <p14:creationId xmlns:p14="http://schemas.microsoft.com/office/powerpoint/2010/main" val="64145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2FBF-809A-2B23-89B6-3BD67301C8AD}"/>
              </a:ext>
            </a:extLst>
          </p:cNvPr>
          <p:cNvSpPr>
            <a:spLocks noGrp="1"/>
          </p:cNvSpPr>
          <p:nvPr>
            <p:ph type="title"/>
          </p:nvPr>
        </p:nvSpPr>
        <p:spPr/>
        <p:txBody>
          <a:bodyPr/>
          <a:lstStyle/>
          <a:p>
            <a:pPr algn="ctr"/>
            <a:r>
              <a:rPr lang="en-IN" b="1" i="1">
                <a:solidFill>
                  <a:schemeClr val="accent5">
                    <a:lumMod val="40000"/>
                    <a:lumOff val="60000"/>
                  </a:schemeClr>
                </a:solidFill>
                <a:latin typeface="Imprint MT Shadow" pitchFamily="82" charset="0"/>
              </a:rPr>
              <a:t>Competitors Analysis</a:t>
            </a:r>
            <a:endParaRPr lang="en-US" b="1" i="1">
              <a:solidFill>
                <a:schemeClr val="accent5">
                  <a:lumMod val="40000"/>
                  <a:lumOff val="60000"/>
                </a:schemeClr>
              </a:solidFill>
              <a:latin typeface="Imprint MT Shadow" pitchFamily="82" charset="0"/>
            </a:endParaRPr>
          </a:p>
        </p:txBody>
      </p:sp>
      <p:sp>
        <p:nvSpPr>
          <p:cNvPr id="3" name="Content Placeholder 2">
            <a:extLst>
              <a:ext uri="{FF2B5EF4-FFF2-40B4-BE49-F238E27FC236}">
                <a16:creationId xmlns:a16="http://schemas.microsoft.com/office/drawing/2014/main" id="{4F03D15A-B0BA-5E96-A1AA-4D6C30DD4E3A}"/>
              </a:ext>
            </a:extLst>
          </p:cNvPr>
          <p:cNvSpPr>
            <a:spLocks noGrp="1"/>
          </p:cNvSpPr>
          <p:nvPr>
            <p:ph idx="1"/>
          </p:nvPr>
        </p:nvSpPr>
        <p:spPr>
          <a:xfrm>
            <a:off x="1154954" y="2603500"/>
            <a:ext cx="8825659" cy="342628"/>
          </a:xfrm>
        </p:spPr>
        <p:txBody>
          <a:bodyPr>
            <a:noAutofit/>
          </a:bodyPr>
          <a:lstStyle/>
          <a:p>
            <a:pPr marL="0" indent="0" algn="ctr">
              <a:buNone/>
            </a:pPr>
            <a:r>
              <a:rPr lang="en-IN" sz="2000" b="1" i="1" u="sng">
                <a:solidFill>
                  <a:schemeClr val="accent6"/>
                </a:solidFill>
                <a:latin typeface="Imprint MT Shadow" pitchFamily="82" charset="0"/>
              </a:rPr>
              <a:t>Compitators to LIC</a:t>
            </a:r>
            <a:r>
              <a:rPr lang="en-IN" sz="2000" b="1" i="1" u="sng">
                <a:latin typeface="Imprint MT Shadow" pitchFamily="82" charset="0"/>
              </a:rPr>
              <a:t> </a:t>
            </a:r>
            <a:endParaRPr lang="en-US" sz="2000" b="1" i="1" u="sng">
              <a:latin typeface="Imprint MT Shadow" pitchFamily="82" charset="0"/>
            </a:endParaRPr>
          </a:p>
        </p:txBody>
      </p:sp>
      <p:sp>
        <p:nvSpPr>
          <p:cNvPr id="5" name="Content Placeholder 2">
            <a:extLst>
              <a:ext uri="{FF2B5EF4-FFF2-40B4-BE49-F238E27FC236}">
                <a16:creationId xmlns:a16="http://schemas.microsoft.com/office/drawing/2014/main" id="{A25938D6-13F7-D50F-6D69-9A658744405E}"/>
              </a:ext>
            </a:extLst>
          </p:cNvPr>
          <p:cNvSpPr>
            <a:spLocks noGrp="1"/>
          </p:cNvSpPr>
          <p:nvPr>
            <p:ph idx="1"/>
          </p:nvPr>
        </p:nvSpPr>
        <p:spPr>
          <a:xfrm>
            <a:off x="1154954" y="3122532"/>
            <a:ext cx="9944982" cy="2195064"/>
          </a:xfrm>
        </p:spPr>
        <p:txBody>
          <a:bodyPr/>
          <a:lstStyle/>
          <a:p>
            <a:pPr marL="0" indent="0">
              <a:buNone/>
            </a:pPr>
            <a:r>
              <a:rPr lang="en-IN" b="1" i="1">
                <a:solidFill>
                  <a:srgbClr val="FF0000"/>
                </a:solidFill>
              </a:rPr>
              <a:t>COMPETITOR 1:  </a:t>
            </a:r>
            <a:r>
              <a:rPr lang="en-IN" b="1" i="1" u="sng">
                <a:solidFill>
                  <a:schemeClr val="tx1"/>
                </a:solidFill>
                <a:latin typeface="Imprint MT Shadow" pitchFamily="82" charset="0"/>
              </a:rPr>
              <a:t>ICICI BANK</a:t>
            </a:r>
          </a:p>
          <a:p>
            <a:r>
              <a:rPr lang="en-IN" sz="2000" b="1" i="1">
                <a:solidFill>
                  <a:srgbClr val="7030A0"/>
                </a:solidFill>
              </a:rPr>
              <a:t>USP :</a:t>
            </a:r>
            <a:r>
              <a:rPr lang="en-IN" sz="2000">
                <a:solidFill>
                  <a:schemeClr val="tx1"/>
                </a:solidFill>
                <a:latin typeface="Bahnschrift Condensed" panose="020B0502040204020203" pitchFamily="34" charset="0"/>
              </a:rPr>
              <a:t>  ICICI is the most efficient and tech savvy bank in the indian banking industry</a:t>
            </a:r>
          </a:p>
          <a:p>
            <a:r>
              <a:rPr lang="en-IN" b="1">
                <a:solidFill>
                  <a:srgbClr val="7030A0"/>
                </a:solidFill>
              </a:rPr>
              <a:t>Online Communication : </a:t>
            </a:r>
            <a:r>
              <a:rPr lang="en-IN">
                <a:solidFill>
                  <a:schemeClr val="tx1"/>
                </a:solidFill>
                <a:latin typeface="Bahnschrift Condensed" panose="020B0502040204020203" pitchFamily="34" charset="0"/>
              </a:rPr>
              <a:t>Improving access to water by funding irrigation and water storage structures, Promoting public transport by creating appropriate infrastructure, Improving watershed development and afforestation Preservation and protection of flora and fauna Conversation and maintaining quality of natural resources.</a:t>
            </a:r>
            <a:endParaRPr lang="en-IN" sz="2000">
              <a:solidFill>
                <a:schemeClr val="tx1"/>
              </a:solidFill>
              <a:latin typeface="Bahnschrift Condensed" panose="020B0502040204020203" pitchFamily="34" charset="0"/>
            </a:endParaRPr>
          </a:p>
          <a:p>
            <a:r>
              <a:rPr lang="en-IN" sz="2000" b="1">
                <a:solidFill>
                  <a:srgbClr val="7030A0"/>
                </a:solidFill>
              </a:rPr>
              <a:t>Swat Analysis : </a:t>
            </a:r>
          </a:p>
          <a:p>
            <a:pPr marL="0" indent="0">
              <a:buNone/>
            </a:pPr>
            <a:endParaRPr lang="en-IN" sz="2000">
              <a:solidFill>
                <a:schemeClr val="tx1"/>
              </a:solidFill>
              <a:latin typeface="Bahnschrift Condensed" panose="020B0502040204020203" pitchFamily="34" charset="0"/>
            </a:endParaRPr>
          </a:p>
        </p:txBody>
      </p:sp>
      <p:sp>
        <p:nvSpPr>
          <p:cNvPr id="7" name="Content Placeholder 2">
            <a:extLst>
              <a:ext uri="{FF2B5EF4-FFF2-40B4-BE49-F238E27FC236}">
                <a16:creationId xmlns:a16="http://schemas.microsoft.com/office/drawing/2014/main" id="{E68490DF-EB36-E9D0-E006-70AAFFE7DFBF}"/>
              </a:ext>
            </a:extLst>
          </p:cNvPr>
          <p:cNvSpPr>
            <a:spLocks noGrp="1"/>
          </p:cNvSpPr>
          <p:nvPr>
            <p:ph idx="1"/>
          </p:nvPr>
        </p:nvSpPr>
        <p:spPr>
          <a:xfrm>
            <a:off x="2126403" y="5494000"/>
            <a:ext cx="8825659" cy="1199167"/>
          </a:xfrm>
        </p:spPr>
        <p:txBody>
          <a:bodyPr/>
          <a:lstStyle/>
          <a:p>
            <a:pPr>
              <a:buFont typeface="Arial" panose="020B0604020202020204" pitchFamily="34" charset="0"/>
              <a:buChar char="•"/>
            </a:pPr>
            <a:r>
              <a:rPr lang="en-IN" sz="2000" b="1">
                <a:solidFill>
                  <a:srgbClr val="00B0F0"/>
                </a:solidFill>
                <a:latin typeface="Congenial Black" panose="02000000000000000000" pitchFamily="2" charset="0"/>
                <a:ea typeface="Congenial Black" panose="02000000000000000000" pitchFamily="2" charset="0"/>
              </a:rPr>
              <a:t>Strength</a:t>
            </a:r>
            <a:r>
              <a:rPr lang="en-IN" sz="2000" b="1">
                <a:latin typeface="Congenial Black" panose="02000000000000000000" pitchFamily="2" charset="0"/>
                <a:ea typeface="Congenial Black" panose="02000000000000000000" pitchFamily="2" charset="0"/>
              </a:rPr>
              <a:t> :</a:t>
            </a:r>
            <a:r>
              <a:rPr lang="en-IN" b="1">
                <a:latin typeface="Congenial Black" panose="02000000000000000000" pitchFamily="2" charset="0"/>
                <a:ea typeface="Congenial Black" panose="02000000000000000000" pitchFamily="2" charset="0"/>
              </a:rPr>
              <a:t> </a:t>
            </a:r>
            <a:r>
              <a:rPr lang="en-IN" sz="2000">
                <a:latin typeface="Bahnschrift Condensed" panose="020B0502040204020203" pitchFamily="34" charset="0"/>
                <a:ea typeface="Congenial Black" panose="02000000000000000000" pitchFamily="2" charset="0"/>
              </a:rPr>
              <a:t>ICICI's total assets are Rs. 4062.34 billion and reported a cumulative after-tax income of Rs. 51.51 billion, in 19 countries. According to financial analysts, one of the major strengths of ICICI bank is its solid and consistent balance sheet and financial statements. .</a:t>
            </a:r>
          </a:p>
        </p:txBody>
      </p:sp>
      <p:pic>
        <p:nvPicPr>
          <p:cNvPr id="10" name="Content Placeholder 9">
            <a:extLst>
              <a:ext uri="{FF2B5EF4-FFF2-40B4-BE49-F238E27FC236}">
                <a16:creationId xmlns:a16="http://schemas.microsoft.com/office/drawing/2014/main" id="{E10F9011-6E95-0888-1DC7-42A4553B7CC1}"/>
              </a:ext>
            </a:extLst>
          </p:cNvPr>
          <p:cNvPicPr>
            <a:picLocks noGrp="1" noChangeAspect="1"/>
          </p:cNvPicPr>
          <p:nvPr>
            <p:ph idx="1"/>
          </p:nvPr>
        </p:nvPicPr>
        <p:blipFill>
          <a:blip r:embed="rId2"/>
          <a:stretch>
            <a:fillRect/>
          </a:stretch>
        </p:blipFill>
        <p:spPr>
          <a:xfrm>
            <a:off x="9242948" y="2992234"/>
            <a:ext cx="2578239" cy="857961"/>
          </a:xfrm>
        </p:spPr>
      </p:pic>
    </p:spTree>
    <p:extLst>
      <p:ext uri="{BB962C8B-B14F-4D97-AF65-F5344CB8AC3E}">
        <p14:creationId xmlns:p14="http://schemas.microsoft.com/office/powerpoint/2010/main" val="1611451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CE116C-FEE7-5BDF-C6CF-4B12DC6D74D0}"/>
              </a:ext>
            </a:extLst>
          </p:cNvPr>
          <p:cNvSpPr txBox="1"/>
          <p:nvPr/>
        </p:nvSpPr>
        <p:spPr>
          <a:xfrm>
            <a:off x="1634426" y="1923684"/>
            <a:ext cx="9538857" cy="2585323"/>
          </a:xfrm>
          <a:prstGeom prst="rect">
            <a:avLst/>
          </a:prstGeom>
          <a:noFill/>
        </p:spPr>
        <p:txBody>
          <a:bodyPr wrap="square" rtlCol="0">
            <a:spAutoFit/>
          </a:bodyPr>
          <a:lstStyle/>
          <a:p>
            <a:pPr marL="285750" indent="-285750" algn="l">
              <a:buFont typeface="Arial" panose="020B0604020202020204" pitchFamily="34" charset="0"/>
              <a:buChar char="•"/>
            </a:pPr>
            <a:r>
              <a:rPr lang="en-IN" b="1">
                <a:solidFill>
                  <a:srgbClr val="00B0F0"/>
                </a:solidFill>
                <a:latin typeface="Congenial Black" panose="02000503040000020004" pitchFamily="2" charset="0"/>
              </a:rPr>
              <a:t>Weaknesses :  </a:t>
            </a:r>
            <a:r>
              <a:rPr lang="en-IN">
                <a:latin typeface="Bahnschrift Condensed" panose="020B0502040204020203" pitchFamily="34" charset="0"/>
              </a:rPr>
              <a:t>Customer service for the ICICI segment is not doing well when it comes to complaining resolution.</a:t>
            </a:r>
          </a:p>
          <a:p>
            <a:pPr algn="l"/>
            <a:endParaRPr lang="en-IN">
              <a:latin typeface="Bahnschrift Condensed" panose="020B0502040204020203" pitchFamily="34" charset="0"/>
            </a:endParaRPr>
          </a:p>
          <a:p>
            <a:pPr marL="285750" indent="-285750" algn="l">
              <a:buFont typeface="Arial" panose="020B0604020202020204" pitchFamily="34" charset="0"/>
              <a:buChar char="•"/>
            </a:pPr>
            <a:r>
              <a:rPr lang="en-IN" b="1">
                <a:solidFill>
                  <a:srgbClr val="00B0F0"/>
                </a:solidFill>
                <a:latin typeface="Congenial Black" panose="02000503040000020004" pitchFamily="2" charset="0"/>
              </a:rPr>
              <a:t>Opportunities : In rural</a:t>
            </a:r>
            <a:r>
              <a:rPr lang="en-IN">
                <a:latin typeface="Bahnschrift Condensed" panose="020B0502040204020203" pitchFamily="34" charset="0"/>
              </a:rPr>
              <a:t> areas, the idea of saving in banks and investing in financial products is growing, as more than 62 percent of India’s population is still in rural areas.ICICI Bank plans to open 1500 new branches over the next four years.Because of its financial resources, ICICI will buy small and non-performing banks.</a:t>
            </a:r>
          </a:p>
          <a:p>
            <a:pPr algn="l"/>
            <a:endParaRPr lang="en-IN">
              <a:latin typeface="Bahnschrift Condensed" panose="020B0502040204020203" pitchFamily="34" charset="0"/>
            </a:endParaRPr>
          </a:p>
          <a:p>
            <a:pPr marL="285750" indent="-285750" algn="l">
              <a:buFont typeface="Arial" panose="020B0604020202020204" pitchFamily="34" charset="0"/>
              <a:buChar char="•"/>
            </a:pPr>
            <a:r>
              <a:rPr lang="en-IN" b="1">
                <a:solidFill>
                  <a:srgbClr val="00B0F0"/>
                </a:solidFill>
                <a:latin typeface="Congenial Black" panose="02000503040000020004" pitchFamily="2" charset="0"/>
              </a:rPr>
              <a:t>Threats :</a:t>
            </a:r>
            <a:r>
              <a:rPr lang="en-IN">
                <a:latin typeface="Bahnschrift Condensed" panose="020B0502040204020203" pitchFamily="34" charset="0"/>
              </a:rPr>
              <a:t> HDFC is ICICI's biggest rival, and other emerging banks such as AXIS, HSBC place a significant threat. NBFC and Mobile Payment Wallets are also emerging and become competitors of ICICI Bank. The micro-financing groups have a large share in rural areas.</a:t>
            </a:r>
          </a:p>
        </p:txBody>
      </p:sp>
    </p:spTree>
    <p:extLst>
      <p:ext uri="{BB962C8B-B14F-4D97-AF65-F5344CB8AC3E}">
        <p14:creationId xmlns:p14="http://schemas.microsoft.com/office/powerpoint/2010/main" val="358954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7D94B-C4F2-E4DC-9C4B-36767962A698}"/>
              </a:ext>
            </a:extLst>
          </p:cNvPr>
          <p:cNvSpPr txBox="1"/>
          <p:nvPr/>
        </p:nvSpPr>
        <p:spPr>
          <a:xfrm>
            <a:off x="5179562" y="2502375"/>
            <a:ext cx="1828800" cy="1828800"/>
          </a:xfrm>
          <a:prstGeom prst="rect">
            <a:avLst/>
          </a:prstGeom>
          <a:noFill/>
        </p:spPr>
        <p:txBody>
          <a:bodyPr wrap="square" rtlCol="0">
            <a:spAutoFit/>
          </a:bodyPr>
          <a:lstStyle/>
          <a:p>
            <a:pPr algn="l"/>
            <a:endParaRPr lang="en-US"/>
          </a:p>
        </p:txBody>
      </p:sp>
      <p:sp>
        <p:nvSpPr>
          <p:cNvPr id="4" name="Content Placeholder 2">
            <a:extLst>
              <a:ext uri="{FF2B5EF4-FFF2-40B4-BE49-F238E27FC236}">
                <a16:creationId xmlns:a16="http://schemas.microsoft.com/office/drawing/2014/main" id="{9CEBE6C7-15CB-6668-71E0-9AAA7896BB0B}"/>
              </a:ext>
            </a:extLst>
          </p:cNvPr>
          <p:cNvSpPr txBox="1">
            <a:spLocks/>
          </p:cNvSpPr>
          <p:nvPr/>
        </p:nvSpPr>
        <p:spPr>
          <a:xfrm>
            <a:off x="1239185" y="826797"/>
            <a:ext cx="9944982" cy="219506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IN" b="1" i="1">
                <a:solidFill>
                  <a:srgbClr val="FF0000"/>
                </a:solidFill>
              </a:rPr>
              <a:t>COMPETITOR 2 :  </a:t>
            </a:r>
            <a:r>
              <a:rPr lang="en-IN" b="1" i="1" u="sng">
                <a:solidFill>
                  <a:schemeClr val="tx1"/>
                </a:solidFill>
                <a:latin typeface="Imprint MT Shadow" pitchFamily="82" charset="0"/>
              </a:rPr>
              <a:t>STATE BANK OF INDIA</a:t>
            </a:r>
          </a:p>
          <a:p>
            <a:r>
              <a:rPr lang="en-IN" sz="2000" b="1" i="1">
                <a:solidFill>
                  <a:srgbClr val="7030A0"/>
                </a:solidFill>
              </a:rPr>
              <a:t>USP :</a:t>
            </a:r>
            <a:r>
              <a:rPr lang="en-IN" sz="2000">
                <a:solidFill>
                  <a:schemeClr val="tx1"/>
                </a:solidFill>
                <a:latin typeface="Bahnschrift Condensed" panose="020B0502040204020203" pitchFamily="34" charset="0"/>
              </a:rPr>
              <a:t>  State Bank Of India (SBI) is bank which every India can trust</a:t>
            </a:r>
          </a:p>
          <a:p>
            <a:r>
              <a:rPr lang="en-IN" b="1">
                <a:solidFill>
                  <a:srgbClr val="7030A0"/>
                </a:solidFill>
              </a:rPr>
              <a:t>Online Communication : </a:t>
            </a:r>
            <a:r>
              <a:rPr lang="en-IN">
                <a:solidFill>
                  <a:schemeClr val="tx1"/>
                </a:solidFill>
                <a:latin typeface="Bahnschrift Condensed" panose="020B0502040204020203" pitchFamily="34" charset="0"/>
              </a:rPr>
              <a:t>SBI's internet banking portal provides personal banking services that gives you complete control over all your banking demands online. CORPORATE BANKING. yono BUSINESS. yono BUSINESS.</a:t>
            </a:r>
            <a:endParaRPr lang="en-IN" sz="2000">
              <a:solidFill>
                <a:schemeClr val="tx1"/>
              </a:solidFill>
              <a:latin typeface="Bahnschrift Condensed" panose="020B0502040204020203" pitchFamily="34" charset="0"/>
            </a:endParaRPr>
          </a:p>
          <a:p>
            <a:r>
              <a:rPr lang="en-IN" sz="2000" b="1">
                <a:solidFill>
                  <a:srgbClr val="7030A0"/>
                </a:solidFill>
              </a:rPr>
              <a:t>Swat Analysis :  </a:t>
            </a:r>
          </a:p>
          <a:p>
            <a:pPr marL="0" indent="0">
              <a:buFont typeface="Wingdings 3" charset="2"/>
              <a:buNone/>
            </a:pPr>
            <a:endParaRPr lang="en-IN" sz="2000">
              <a:solidFill>
                <a:schemeClr val="tx1"/>
              </a:solidFill>
              <a:latin typeface="Bahnschrift Condensed" panose="020B0502040204020203" pitchFamily="34" charset="0"/>
            </a:endParaRPr>
          </a:p>
        </p:txBody>
      </p:sp>
      <p:sp>
        <p:nvSpPr>
          <p:cNvPr id="8" name="Content Placeholder 2">
            <a:extLst>
              <a:ext uri="{FF2B5EF4-FFF2-40B4-BE49-F238E27FC236}">
                <a16:creationId xmlns:a16="http://schemas.microsoft.com/office/drawing/2014/main" id="{C20915B5-0320-4282-B39A-D17CC0E26FDA}"/>
              </a:ext>
            </a:extLst>
          </p:cNvPr>
          <p:cNvSpPr txBox="1">
            <a:spLocks/>
          </p:cNvSpPr>
          <p:nvPr/>
        </p:nvSpPr>
        <p:spPr>
          <a:xfrm>
            <a:off x="1798847" y="2756070"/>
            <a:ext cx="8825659" cy="134586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sz="2000" b="1">
                <a:solidFill>
                  <a:srgbClr val="00B0F0"/>
                </a:solidFill>
                <a:latin typeface="Congenial Black" panose="02000000000000000000" pitchFamily="2" charset="0"/>
                <a:ea typeface="Congenial Black" panose="02000000000000000000" pitchFamily="2" charset="0"/>
              </a:rPr>
              <a:t>Strength</a:t>
            </a:r>
            <a:r>
              <a:rPr lang="en-IN" sz="2000" b="1">
                <a:latin typeface="Congenial Black" panose="02000000000000000000" pitchFamily="2" charset="0"/>
                <a:ea typeface="Congenial Black" panose="02000000000000000000" pitchFamily="2" charset="0"/>
              </a:rPr>
              <a:t> :</a:t>
            </a:r>
            <a:r>
              <a:rPr lang="en-IN" b="1">
                <a:latin typeface="Congenial Black" panose="02000000000000000000" pitchFamily="2" charset="0"/>
                <a:ea typeface="Congenial Black" panose="02000000000000000000" pitchFamily="2" charset="0"/>
              </a:rPr>
              <a:t> </a:t>
            </a:r>
            <a:r>
              <a:rPr lang="en-IN" sz="2000">
                <a:latin typeface="Bahnschrift Condensed" panose="020B0502040204020203" pitchFamily="34" charset="0"/>
                <a:ea typeface="Congenial Black" panose="02000000000000000000" pitchFamily="2" charset="0"/>
              </a:rPr>
              <a:t>SBI is India's biggest bank in terms of market share, sales, and reserves.SBI has been ranked in the Fortune Global 500 list.According to recent reports, the bank has more than 22141 branches and 58555 ATM's.</a:t>
            </a:r>
          </a:p>
        </p:txBody>
      </p:sp>
      <p:sp>
        <p:nvSpPr>
          <p:cNvPr id="10" name="TextBox 9">
            <a:extLst>
              <a:ext uri="{FF2B5EF4-FFF2-40B4-BE49-F238E27FC236}">
                <a16:creationId xmlns:a16="http://schemas.microsoft.com/office/drawing/2014/main" id="{50B253BD-61ED-C464-4902-203E15419D62}"/>
              </a:ext>
            </a:extLst>
          </p:cNvPr>
          <p:cNvSpPr txBox="1"/>
          <p:nvPr/>
        </p:nvSpPr>
        <p:spPr>
          <a:xfrm>
            <a:off x="1896644" y="3836139"/>
            <a:ext cx="9538857" cy="2862322"/>
          </a:xfrm>
          <a:prstGeom prst="rect">
            <a:avLst/>
          </a:prstGeom>
          <a:noFill/>
        </p:spPr>
        <p:txBody>
          <a:bodyPr wrap="square" rtlCol="0">
            <a:spAutoFit/>
          </a:bodyPr>
          <a:lstStyle/>
          <a:p>
            <a:pPr marL="285750" indent="-285750" algn="l">
              <a:buFont typeface="Arial" panose="020B0604020202020204" pitchFamily="34" charset="0"/>
              <a:buChar char="•"/>
            </a:pPr>
            <a:r>
              <a:rPr lang="en-IN" b="1">
                <a:solidFill>
                  <a:srgbClr val="00B0F0"/>
                </a:solidFill>
                <a:latin typeface="Congenial Black" panose="02000503040000020004" pitchFamily="2" charset="0"/>
              </a:rPr>
              <a:t>Weaknesses : </a:t>
            </a:r>
            <a:r>
              <a:rPr lang="en-IN">
                <a:latin typeface="Bahnschrift Condensed" panose="020B0502040204020203" pitchFamily="34" charset="0"/>
              </a:rPr>
              <a:t>The lack of adequate technology-driven infrastructure relative to private banksEmployees are hesitant to fix issues efficiently due to better job stability, and the turnaround period for clients is lengthy relative to private banks.The banks pay a large sum on their leased houses.</a:t>
            </a:r>
          </a:p>
          <a:p>
            <a:pPr algn="l"/>
            <a:endParaRPr lang="en-IN">
              <a:latin typeface="Bahnschrift Condensed" panose="020B0502040204020203" pitchFamily="34" charset="0"/>
            </a:endParaRPr>
          </a:p>
          <a:p>
            <a:pPr marL="285750" indent="-285750" algn="l">
              <a:buFont typeface="Arial" panose="020B0604020202020204" pitchFamily="34" charset="0"/>
              <a:buChar char="•"/>
            </a:pPr>
            <a:r>
              <a:rPr lang="en-IN" b="1">
                <a:solidFill>
                  <a:srgbClr val="00B0F0"/>
                </a:solidFill>
                <a:latin typeface="Congenial Black" panose="02000503040000020004" pitchFamily="2" charset="0"/>
              </a:rPr>
              <a:t>Opportunities :  </a:t>
            </a:r>
            <a:r>
              <a:rPr lang="en-IN">
                <a:latin typeface="Bahnschrift Condensed" panose="020B0502040204020203" pitchFamily="34" charset="0"/>
              </a:rPr>
              <a:t>The</a:t>
            </a:r>
            <a:r>
              <a:rPr lang="en-IN" b="1">
                <a:solidFill>
                  <a:srgbClr val="00B0F0"/>
                </a:solidFill>
                <a:latin typeface="Bahnschrift Condensed" panose="020B0502040204020203" pitchFamily="34" charset="0"/>
              </a:rPr>
              <a:t> </a:t>
            </a:r>
            <a:r>
              <a:rPr lang="en-IN">
                <a:latin typeface="Bahnschrift Condensed" panose="020B0502040204020203" pitchFamily="34" charset="0"/>
              </a:rPr>
              <a:t>merger of SBI with five other banks, namely the State Bank of Hyderabad, the State Bank of Patiala, the State Bank of Bikaner and Jaipur, the State Bank of Travancore and the State Bank of Mysore, is at the approval stage.</a:t>
            </a:r>
          </a:p>
          <a:p>
            <a:pPr algn="l"/>
            <a:endParaRPr lang="en-IN">
              <a:latin typeface="Bahnschrift Condensed" panose="020B0502040204020203" pitchFamily="34" charset="0"/>
            </a:endParaRPr>
          </a:p>
          <a:p>
            <a:pPr marL="285750" indent="-285750" algn="l">
              <a:buFont typeface="Arial" panose="020B0604020202020204" pitchFamily="34" charset="0"/>
              <a:buChar char="•"/>
            </a:pPr>
            <a:r>
              <a:rPr lang="en-IN" b="1">
                <a:solidFill>
                  <a:srgbClr val="00B0F0"/>
                </a:solidFill>
                <a:latin typeface="Congenial Black" panose="02000503040000020004" pitchFamily="2" charset="0"/>
              </a:rPr>
              <a:t>Threats :</a:t>
            </a:r>
            <a:r>
              <a:rPr lang="en-IN">
                <a:latin typeface="Bahnschrift Condensed" panose="020B0502040204020203" pitchFamily="34" charset="0"/>
              </a:rPr>
              <a:t> Customers prefer to switch to private banks and financial service providers for loans and mortgages, as SBI involves strict verification procedures and takes a long time to process.</a:t>
            </a:r>
          </a:p>
        </p:txBody>
      </p:sp>
      <p:sp>
        <p:nvSpPr>
          <p:cNvPr id="14" name="Content Placeholder 2">
            <a:extLst>
              <a:ext uri="{FF2B5EF4-FFF2-40B4-BE49-F238E27FC236}">
                <a16:creationId xmlns:a16="http://schemas.microsoft.com/office/drawing/2014/main" id="{FB443FA8-3BEF-F155-5F28-519E4DE61527}"/>
              </a:ext>
            </a:extLst>
          </p:cNvPr>
          <p:cNvSpPr txBox="1">
            <a:spLocks/>
          </p:cNvSpPr>
          <p:nvPr/>
        </p:nvSpPr>
        <p:spPr>
          <a:xfrm>
            <a:off x="869097" y="-5805345"/>
            <a:ext cx="7883437" cy="647837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sz="2000">
              <a:solidFill>
                <a:schemeClr val="tx1"/>
              </a:solidFill>
              <a:latin typeface="Bahnschrift Condensed" panose="020B0502040204020203" pitchFamily="34" charset="0"/>
            </a:endParaRPr>
          </a:p>
        </p:txBody>
      </p:sp>
      <p:pic>
        <p:nvPicPr>
          <p:cNvPr id="15" name="Picture 14">
            <a:extLst>
              <a:ext uri="{FF2B5EF4-FFF2-40B4-BE49-F238E27FC236}">
                <a16:creationId xmlns:a16="http://schemas.microsoft.com/office/drawing/2014/main" id="{25837F82-E3ED-8E67-56ED-55EB5BCC5444}"/>
              </a:ext>
            </a:extLst>
          </p:cNvPr>
          <p:cNvPicPr>
            <a:picLocks noChangeAspect="1"/>
          </p:cNvPicPr>
          <p:nvPr/>
        </p:nvPicPr>
        <p:blipFill>
          <a:blip r:embed="rId2"/>
          <a:stretch>
            <a:fillRect/>
          </a:stretch>
        </p:blipFill>
        <p:spPr>
          <a:xfrm>
            <a:off x="8348768" y="269692"/>
            <a:ext cx="1778460" cy="1345862"/>
          </a:xfrm>
          <a:prstGeom prst="rect">
            <a:avLst/>
          </a:prstGeom>
        </p:spPr>
      </p:pic>
    </p:spTree>
    <p:extLst>
      <p:ext uri="{BB962C8B-B14F-4D97-AF65-F5344CB8AC3E}">
        <p14:creationId xmlns:p14="http://schemas.microsoft.com/office/powerpoint/2010/main" val="10282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BBC70-F459-8371-0ADE-4B50EB251058}"/>
              </a:ext>
            </a:extLst>
          </p:cNvPr>
          <p:cNvSpPr txBox="1">
            <a:spLocks/>
          </p:cNvSpPr>
          <p:nvPr/>
        </p:nvSpPr>
        <p:spPr>
          <a:xfrm>
            <a:off x="1123509" y="1004615"/>
            <a:ext cx="9944982" cy="219506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IN" b="1" i="1" dirty="0">
                <a:solidFill>
                  <a:srgbClr val="FF0000"/>
                </a:solidFill>
              </a:rPr>
              <a:t>COMPETITOR 3 : </a:t>
            </a:r>
            <a:r>
              <a:rPr lang="en-IN" b="1" i="1" u="sng" dirty="0">
                <a:solidFill>
                  <a:schemeClr val="tx1"/>
                </a:solidFill>
                <a:latin typeface="Imprint MT Shadow" pitchFamily="82" charset="0"/>
              </a:rPr>
              <a:t>AXIS BANK</a:t>
            </a:r>
          </a:p>
          <a:p>
            <a:r>
              <a:rPr lang="en-IN" sz="2000" b="1" i="1" dirty="0">
                <a:solidFill>
                  <a:srgbClr val="7030A0"/>
                </a:solidFill>
              </a:rPr>
              <a:t>USP :</a:t>
            </a:r>
            <a:r>
              <a:rPr lang="en-IN" sz="2000" dirty="0">
                <a:solidFill>
                  <a:schemeClr val="tx1"/>
                </a:solidFill>
                <a:latin typeface="Bahnschrift Condensed" panose="020B0502040204020203" pitchFamily="34" charset="0"/>
              </a:rPr>
              <a:t>  Axis Bank is its commitment to providing a wide range of financial products and services to meet the diverse needs of its customers.</a:t>
            </a:r>
          </a:p>
          <a:p>
            <a:r>
              <a:rPr lang="en-IN" b="1" dirty="0">
                <a:solidFill>
                  <a:srgbClr val="7030A0"/>
                </a:solidFill>
              </a:rPr>
              <a:t>Online Communication : </a:t>
            </a:r>
            <a:r>
              <a:rPr lang="en-IN" dirty="0">
                <a:solidFill>
                  <a:schemeClr val="tx1"/>
                </a:solidFill>
                <a:latin typeface="Bahnschrift Condensed" panose="020B0502040204020203" pitchFamily="34" charset="0"/>
              </a:rPr>
              <a:t>you can always reach out to Axis Bank Support at 1860-419-5555/1860-500-5555 for and get WhatsApp Banking services blocked on your device.</a:t>
            </a:r>
            <a:endParaRPr lang="en-IN" sz="2000" dirty="0">
              <a:solidFill>
                <a:schemeClr val="tx1"/>
              </a:solidFill>
              <a:latin typeface="Bahnschrift Condensed" panose="020B0502040204020203" pitchFamily="34" charset="0"/>
            </a:endParaRPr>
          </a:p>
          <a:p>
            <a:r>
              <a:rPr lang="en-IN" sz="2000" b="1" dirty="0">
                <a:solidFill>
                  <a:srgbClr val="7030A0"/>
                </a:solidFill>
              </a:rPr>
              <a:t>Swat Analysis :  </a:t>
            </a:r>
          </a:p>
          <a:p>
            <a:pPr marL="0" indent="0">
              <a:buFont typeface="Wingdings 3" charset="2"/>
              <a:buNone/>
            </a:pPr>
            <a:endParaRPr lang="en-IN" sz="2000" dirty="0">
              <a:solidFill>
                <a:schemeClr val="tx1"/>
              </a:solidFill>
              <a:latin typeface="Bahnschrift Condensed" panose="020B0502040204020203" pitchFamily="34" charset="0"/>
            </a:endParaRPr>
          </a:p>
        </p:txBody>
      </p:sp>
      <p:sp>
        <p:nvSpPr>
          <p:cNvPr id="5" name="Content Placeholder 2">
            <a:extLst>
              <a:ext uri="{FF2B5EF4-FFF2-40B4-BE49-F238E27FC236}">
                <a16:creationId xmlns:a16="http://schemas.microsoft.com/office/drawing/2014/main" id="{CD7DA6A5-5499-7AF4-A1AD-1438F62BC1CA}"/>
              </a:ext>
            </a:extLst>
          </p:cNvPr>
          <p:cNvSpPr txBox="1">
            <a:spLocks/>
          </p:cNvSpPr>
          <p:nvPr/>
        </p:nvSpPr>
        <p:spPr>
          <a:xfrm>
            <a:off x="1683171" y="3199679"/>
            <a:ext cx="8825659" cy="187705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sz="2000" b="1">
                <a:solidFill>
                  <a:srgbClr val="00B0F0"/>
                </a:solidFill>
                <a:latin typeface="Congenial Black" panose="02000000000000000000" pitchFamily="2" charset="0"/>
                <a:ea typeface="Congenial Black" panose="02000000000000000000" pitchFamily="2" charset="0"/>
              </a:rPr>
              <a:t>Strength</a:t>
            </a:r>
            <a:r>
              <a:rPr lang="en-IN" sz="2000" b="1">
                <a:latin typeface="Congenial Black" panose="02000000000000000000" pitchFamily="2" charset="0"/>
                <a:ea typeface="Congenial Black" panose="02000000000000000000" pitchFamily="2" charset="0"/>
              </a:rPr>
              <a:t> :</a:t>
            </a:r>
            <a:r>
              <a:rPr lang="en-IN" b="1">
                <a:latin typeface="Congenial Black" panose="02000000000000000000" pitchFamily="2" charset="0"/>
                <a:ea typeface="Congenial Black" panose="02000000000000000000" pitchFamily="2" charset="0"/>
              </a:rPr>
              <a:t> </a:t>
            </a:r>
            <a:r>
              <a:rPr lang="en-IN" sz="2000">
                <a:latin typeface="Bahnschrift Condensed" panose="020B0502040204020203" pitchFamily="34" charset="0"/>
                <a:ea typeface="Congenial Black" panose="02000000000000000000" pitchFamily="2" charset="0"/>
              </a:rPr>
              <a:t>Axis Bank was ranked is the fastest growing Bank in the Private Sector. Financial Express and KPMG have rated Axis Bank as the best bank on the basis of 26 parameters.Axis Bank has 4800 regional branches and 17801 ATMs.</a:t>
            </a:r>
          </a:p>
        </p:txBody>
      </p:sp>
      <p:sp>
        <p:nvSpPr>
          <p:cNvPr id="9" name="TextBox 8">
            <a:extLst>
              <a:ext uri="{FF2B5EF4-FFF2-40B4-BE49-F238E27FC236}">
                <a16:creationId xmlns:a16="http://schemas.microsoft.com/office/drawing/2014/main" id="{BDEB2FE2-C54D-A149-3358-BE33EBED503D}"/>
              </a:ext>
            </a:extLst>
          </p:cNvPr>
          <p:cNvSpPr txBox="1"/>
          <p:nvPr/>
        </p:nvSpPr>
        <p:spPr>
          <a:xfrm>
            <a:off x="1683170" y="4272677"/>
            <a:ext cx="9538857" cy="2585323"/>
          </a:xfrm>
          <a:prstGeom prst="rect">
            <a:avLst/>
          </a:prstGeom>
          <a:noFill/>
        </p:spPr>
        <p:txBody>
          <a:bodyPr wrap="square" rtlCol="0">
            <a:spAutoFit/>
          </a:bodyPr>
          <a:lstStyle/>
          <a:p>
            <a:pPr marL="285750" indent="-285750" algn="l">
              <a:buFont typeface="Arial" panose="020B0604020202020204" pitchFamily="34" charset="0"/>
              <a:buChar char="•"/>
            </a:pPr>
            <a:r>
              <a:rPr lang="en-IN" b="1">
                <a:solidFill>
                  <a:srgbClr val="00B0F0"/>
                </a:solidFill>
                <a:latin typeface="Congenial Black" panose="02000503040000020004" pitchFamily="2" charset="0"/>
              </a:rPr>
              <a:t>Weaknesses : </a:t>
            </a:r>
            <a:r>
              <a:rPr lang="en-IN">
                <a:latin typeface="Bahnschrift Condensed" panose="020B0502040204020203" pitchFamily="34" charset="0"/>
              </a:rPr>
              <a:t>AXIS bank’s share prices are continually fluctuating at higher margins, leaving investors in an awkward position most of the time.There are a lot of efficiency differences in the financial product as well as reaching out to the consumer.</a:t>
            </a:r>
          </a:p>
          <a:p>
            <a:pPr algn="l"/>
            <a:endParaRPr lang="en-IN">
              <a:latin typeface="Bahnschrift Condensed" panose="020B0502040204020203" pitchFamily="34" charset="0"/>
            </a:endParaRPr>
          </a:p>
          <a:p>
            <a:pPr marL="285750" indent="-285750" algn="l">
              <a:buFont typeface="Arial" panose="020B0604020202020204" pitchFamily="34" charset="0"/>
              <a:buChar char="•"/>
            </a:pPr>
            <a:r>
              <a:rPr lang="en-IN" b="1">
                <a:solidFill>
                  <a:srgbClr val="00B0F0"/>
                </a:solidFill>
                <a:latin typeface="Congenial Black" panose="02000503040000020004" pitchFamily="2" charset="0"/>
              </a:rPr>
              <a:t>Opportunities :  </a:t>
            </a:r>
            <a:r>
              <a:rPr lang="en-IN">
                <a:latin typeface="Bahnschrift Condensed" panose="020B0502040204020203" pitchFamily="34" charset="0"/>
              </a:rPr>
              <a:t>The rural market is also a major market for Axis Bank.Acquisitions for filling the void. Various future prospects in financial markets, such as mutual funds, maybe exploited in the Bond Market.</a:t>
            </a:r>
          </a:p>
          <a:p>
            <a:pPr algn="l"/>
            <a:endParaRPr lang="en-IN">
              <a:latin typeface="Bahnschrift Condensed" panose="020B0502040204020203" pitchFamily="34" charset="0"/>
            </a:endParaRPr>
          </a:p>
          <a:p>
            <a:pPr marL="285750" indent="-285750" algn="l">
              <a:buFont typeface="Arial" panose="020B0604020202020204" pitchFamily="34" charset="0"/>
              <a:buChar char="•"/>
            </a:pPr>
            <a:r>
              <a:rPr lang="en-IN" b="1">
                <a:solidFill>
                  <a:srgbClr val="00B0F0"/>
                </a:solidFill>
                <a:latin typeface="Congenial Black" panose="02000503040000020004" pitchFamily="2" charset="0"/>
              </a:rPr>
              <a:t>Threats :</a:t>
            </a:r>
            <a:r>
              <a:rPr lang="en-IN">
                <a:latin typeface="Bahnschrift Condensed" panose="020B0502040204020203" pitchFamily="34" charset="0"/>
              </a:rPr>
              <a:t> RBI control of interest rates.Regulation of the State on the basis of pandemic circumstances.Foreign Investments in Banking Sector.</a:t>
            </a:r>
          </a:p>
        </p:txBody>
      </p:sp>
      <p:pic>
        <p:nvPicPr>
          <p:cNvPr id="10" name="Picture 9">
            <a:extLst>
              <a:ext uri="{FF2B5EF4-FFF2-40B4-BE49-F238E27FC236}">
                <a16:creationId xmlns:a16="http://schemas.microsoft.com/office/drawing/2014/main" id="{C9FE06EC-027A-81C4-D773-891B89F4BC07}"/>
              </a:ext>
            </a:extLst>
          </p:cNvPr>
          <p:cNvPicPr>
            <a:picLocks noChangeAspect="1"/>
          </p:cNvPicPr>
          <p:nvPr/>
        </p:nvPicPr>
        <p:blipFill>
          <a:blip r:embed="rId2"/>
          <a:stretch>
            <a:fillRect/>
          </a:stretch>
        </p:blipFill>
        <p:spPr>
          <a:xfrm>
            <a:off x="5965324" y="246836"/>
            <a:ext cx="4124325" cy="1171575"/>
          </a:xfrm>
          <a:prstGeom prst="rect">
            <a:avLst/>
          </a:prstGeom>
        </p:spPr>
      </p:pic>
    </p:spTree>
    <p:extLst>
      <p:ext uri="{BB962C8B-B14F-4D97-AF65-F5344CB8AC3E}">
        <p14:creationId xmlns:p14="http://schemas.microsoft.com/office/powerpoint/2010/main" val="2633421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332B-4707-F66C-4DB8-819D35FC1605}"/>
              </a:ext>
            </a:extLst>
          </p:cNvPr>
          <p:cNvSpPr>
            <a:spLocks noGrp="1"/>
          </p:cNvSpPr>
          <p:nvPr>
            <p:ph type="title"/>
          </p:nvPr>
        </p:nvSpPr>
        <p:spPr/>
        <p:txBody>
          <a:bodyPr/>
          <a:lstStyle/>
          <a:p>
            <a:pPr algn="ctr"/>
            <a:r>
              <a:rPr lang="en-IN" sz="4000" b="1" i="1">
                <a:solidFill>
                  <a:schemeClr val="accent5">
                    <a:lumMod val="40000"/>
                    <a:lumOff val="60000"/>
                  </a:schemeClr>
                </a:solidFill>
                <a:latin typeface="Imprint MT Shadow" pitchFamily="82" charset="0"/>
                <a:ea typeface="Algerian" panose="02000000000000000000" pitchFamily="2" charset="0"/>
              </a:rPr>
              <a:t>Buyer’s / Audience</a:t>
            </a:r>
            <a:r>
              <a:rPr lang="en-IN" sz="4000" b="1" i="1">
                <a:latin typeface="Imprint MT Shadow" pitchFamily="82" charset="0"/>
                <a:ea typeface="Algerian" panose="02000000000000000000" pitchFamily="2" charset="0"/>
              </a:rPr>
              <a:t> </a:t>
            </a:r>
            <a:r>
              <a:rPr lang="en-IN" sz="4000" b="1" i="1">
                <a:solidFill>
                  <a:schemeClr val="accent5">
                    <a:lumMod val="40000"/>
                    <a:lumOff val="60000"/>
                  </a:schemeClr>
                </a:solidFill>
                <a:latin typeface="Imprint MT Shadow" pitchFamily="82" charset="0"/>
                <a:ea typeface="Algerian" panose="02000000000000000000" pitchFamily="2" charset="0"/>
              </a:rPr>
              <a:t>Persona</a:t>
            </a:r>
            <a:r>
              <a:rPr lang="en-IN" sz="4000" b="1" i="1">
                <a:latin typeface="Imprint MT Shadow" pitchFamily="82" charset="0"/>
                <a:ea typeface="Algerian" panose="02000000000000000000" pitchFamily="2" charset="0"/>
              </a:rPr>
              <a:t> </a:t>
            </a:r>
            <a:endParaRPr lang="en-US" sz="4000" b="1" i="1">
              <a:latin typeface="Imprint MT Shadow" pitchFamily="82" charset="0"/>
              <a:ea typeface="Algerian" panose="02000000000000000000" pitchFamily="2" charset="0"/>
            </a:endParaRPr>
          </a:p>
        </p:txBody>
      </p:sp>
      <p:sp>
        <p:nvSpPr>
          <p:cNvPr id="3" name="Content Placeholder 2">
            <a:extLst>
              <a:ext uri="{FF2B5EF4-FFF2-40B4-BE49-F238E27FC236}">
                <a16:creationId xmlns:a16="http://schemas.microsoft.com/office/drawing/2014/main" id="{24BDA02A-3AD2-0EA2-1877-EA90D7A100FF}"/>
              </a:ext>
            </a:extLst>
          </p:cNvPr>
          <p:cNvSpPr>
            <a:spLocks noGrp="1"/>
          </p:cNvSpPr>
          <p:nvPr>
            <p:ph idx="1"/>
          </p:nvPr>
        </p:nvSpPr>
        <p:spPr>
          <a:xfrm>
            <a:off x="1683170" y="2579051"/>
            <a:ext cx="8825659" cy="3416300"/>
          </a:xfrm>
        </p:spPr>
        <p:txBody>
          <a:bodyPr>
            <a:noAutofit/>
          </a:bodyPr>
          <a:lstStyle/>
          <a:p>
            <a:pPr marL="0" indent="0">
              <a:buNone/>
            </a:pPr>
            <a:r>
              <a:rPr lang="en-US" sz="2800">
                <a:latin typeface="Bahnschrift Condensed" panose="020B0502040204020203" pitchFamily="34" charset="0"/>
              </a:rPr>
              <a:t>A buyer persona is a detailed description of someone who represents your target audience. This persona is fictional but based on deep research of your existing or desired audience. You might also hear it called a customer persona, audience persona, or marketing persona.</a:t>
            </a:r>
            <a:r>
              <a:rPr lang="en-IN" sz="2800">
                <a:latin typeface="Bahnschrift Condensed" panose="020B0502040204020203" pitchFamily="34" charset="0"/>
              </a:rPr>
              <a:t> </a:t>
            </a:r>
          </a:p>
          <a:p>
            <a:pPr marL="0" indent="0">
              <a:buNone/>
            </a:pPr>
            <a:r>
              <a:rPr lang="en-US" sz="2800">
                <a:latin typeface="Bahnschrift Condensed" panose="020B0502040204020203" pitchFamily="34" charset="0"/>
              </a:rPr>
              <a:t>LIC mainly targets children who are basically into schooling, people in earning periods and senior citizens who have got retired from their respective services. It not only targets the urban people but also the rural people.</a:t>
            </a:r>
          </a:p>
        </p:txBody>
      </p:sp>
    </p:spTree>
    <p:extLst>
      <p:ext uri="{BB962C8B-B14F-4D97-AF65-F5344CB8AC3E}">
        <p14:creationId xmlns:p14="http://schemas.microsoft.com/office/powerpoint/2010/main" val="3201813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43C6-27A4-B024-2DFA-6F4E5254EA92}"/>
              </a:ext>
            </a:extLst>
          </p:cNvPr>
          <p:cNvSpPr>
            <a:spLocks noGrp="1"/>
          </p:cNvSpPr>
          <p:nvPr>
            <p:ph type="title"/>
          </p:nvPr>
        </p:nvSpPr>
        <p:spPr/>
        <p:txBody>
          <a:bodyPr/>
          <a:lstStyle/>
          <a:p>
            <a:pPr algn="ctr"/>
            <a:r>
              <a:rPr lang="en-IN" sz="4000" b="1" i="1" u="sng" dirty="0">
                <a:solidFill>
                  <a:schemeClr val="accent5">
                    <a:lumMod val="60000"/>
                    <a:lumOff val="40000"/>
                  </a:schemeClr>
                </a:solidFill>
                <a:latin typeface="Imprint MT Shadow" pitchFamily="82" charset="0"/>
              </a:rPr>
              <a:t>SEO and KEYWORD RESEARCH</a:t>
            </a:r>
            <a:endParaRPr lang="en-US" sz="4000" b="1" i="1" u="sng" dirty="0">
              <a:solidFill>
                <a:schemeClr val="accent5">
                  <a:lumMod val="60000"/>
                  <a:lumOff val="40000"/>
                </a:schemeClr>
              </a:solidFill>
              <a:latin typeface="Imprint MT Shadow" pitchFamily="82" charset="0"/>
            </a:endParaRPr>
          </a:p>
        </p:txBody>
      </p:sp>
      <p:sp>
        <p:nvSpPr>
          <p:cNvPr id="3" name="Content Placeholder 2">
            <a:extLst>
              <a:ext uri="{FF2B5EF4-FFF2-40B4-BE49-F238E27FC236}">
                <a16:creationId xmlns:a16="http://schemas.microsoft.com/office/drawing/2014/main" id="{BA854A5B-9DF0-207D-BC71-6262C8B5ADCB}"/>
              </a:ext>
            </a:extLst>
          </p:cNvPr>
          <p:cNvSpPr>
            <a:spLocks noGrp="1"/>
          </p:cNvSpPr>
          <p:nvPr>
            <p:ph idx="1"/>
          </p:nvPr>
        </p:nvSpPr>
        <p:spPr>
          <a:xfrm>
            <a:off x="1090708" y="2262276"/>
            <a:ext cx="8825659" cy="4595724"/>
          </a:xfrm>
        </p:spPr>
        <p:txBody>
          <a:bodyPr>
            <a:normAutofit fontScale="92500" lnSpcReduction="10000"/>
          </a:bodyPr>
          <a:lstStyle/>
          <a:p>
            <a:r>
              <a:rPr lang="en-IN" b="1" dirty="0">
                <a:latin typeface="Imprint MT Shadow" pitchFamily="82" charset="0"/>
                <a:ea typeface="Castellar" panose="02000000000000000000" pitchFamily="2" charset="0"/>
              </a:rPr>
              <a:t>Website Traffic :</a:t>
            </a:r>
            <a:r>
              <a:rPr lang="en-IN" b="1" dirty="0">
                <a:latin typeface="Castellar" panose="020A0402060406010301" pitchFamily="18" charset="0"/>
                <a:ea typeface="Castellar" panose="02000000000000000000" pitchFamily="2" charset="0"/>
              </a:rPr>
              <a:t> </a:t>
            </a:r>
            <a:r>
              <a:rPr lang="en-IN" dirty="0">
                <a:latin typeface="Bahnschrift Condensed" panose="020B0502040204020203" pitchFamily="34" charset="0"/>
                <a:ea typeface="Castellar" panose="02000000000000000000" pitchFamily="2" charset="0"/>
              </a:rPr>
              <a:t>Website ranking helps evaluate the value of a business. Over the last three months, </a:t>
            </a:r>
            <a:r>
              <a:rPr lang="en-IN" dirty="0" err="1">
                <a:latin typeface="Bahnschrift Condensed" panose="020B0502040204020203" pitchFamily="34" charset="0"/>
                <a:ea typeface="Castellar" panose="02000000000000000000" pitchFamily="2" charset="0"/>
              </a:rPr>
              <a:t>licindia.in's</a:t>
            </a:r>
            <a:r>
              <a:rPr lang="en-IN" dirty="0">
                <a:latin typeface="Bahnschrift Condensed" panose="020B0502040204020203" pitchFamily="34" charset="0"/>
                <a:ea typeface="Castellar" panose="02000000000000000000" pitchFamily="2" charset="0"/>
              </a:rPr>
              <a:t> global ranking has decreased from 2,897 to 2,632.</a:t>
            </a:r>
          </a:p>
          <a:p>
            <a:r>
              <a:rPr lang="en-IN" b="1" dirty="0">
                <a:latin typeface="Imprint MT Shadow" pitchFamily="82" charset="0"/>
                <a:ea typeface="Castellar" panose="02000000000000000000" pitchFamily="2" charset="0"/>
              </a:rPr>
              <a:t>Back Link analysis :</a:t>
            </a:r>
            <a:r>
              <a:rPr lang="en-IN" b="1" dirty="0">
                <a:latin typeface="Castellar" panose="020A0402060406010301" pitchFamily="18" charset="0"/>
                <a:ea typeface="Castellar" panose="02000000000000000000" pitchFamily="2" charset="0"/>
              </a:rPr>
              <a:t> </a:t>
            </a:r>
            <a:r>
              <a:rPr lang="en-IN" dirty="0">
                <a:latin typeface="Bahnschrift Condensed" panose="020B0502040204020203" pitchFamily="34" charset="0"/>
                <a:ea typeface="Castellar" panose="02000000000000000000" pitchFamily="2" charset="0"/>
              </a:rPr>
              <a:t>In September the number of backlinks to </a:t>
            </a:r>
            <a:r>
              <a:rPr lang="en-IN" dirty="0" err="1">
                <a:latin typeface="Bahnschrift Condensed" panose="020B0502040204020203" pitchFamily="34" charset="0"/>
                <a:ea typeface="Castellar" panose="02000000000000000000" pitchFamily="2" charset="0"/>
              </a:rPr>
              <a:t>licindia.in</a:t>
            </a:r>
            <a:r>
              <a:rPr lang="en-IN" dirty="0">
                <a:latin typeface="Bahnschrift Condensed" panose="020B0502040204020203" pitchFamily="34" charset="0"/>
                <a:ea typeface="Castellar" panose="02000000000000000000" pitchFamily="2" charset="0"/>
              </a:rPr>
              <a:t> has dropped by 98% and equals 3.3m, the amount of </a:t>
            </a:r>
            <a:r>
              <a:rPr lang="en-IN" dirty="0" err="1">
                <a:latin typeface="Bahnschrift Condensed" panose="020B0502040204020203" pitchFamily="34" charset="0"/>
                <a:ea typeface="Castellar" panose="02000000000000000000" pitchFamily="2" charset="0"/>
              </a:rPr>
              <a:t>refering</a:t>
            </a:r>
            <a:r>
              <a:rPr lang="en-IN" dirty="0">
                <a:latin typeface="Bahnschrift Condensed" panose="020B0502040204020203" pitchFamily="34" charset="0"/>
                <a:ea typeface="Castellar" panose="02000000000000000000" pitchFamily="2" charset="0"/>
              </a:rPr>
              <a:t> </a:t>
            </a:r>
            <a:r>
              <a:rPr lang="en-IN" dirty="0" err="1">
                <a:latin typeface="Bahnschrift Condensed" panose="020B0502040204020203" pitchFamily="34" charset="0"/>
                <a:ea typeface="Castellar" panose="02000000000000000000" pitchFamily="2" charset="0"/>
              </a:rPr>
              <a:t>domines</a:t>
            </a:r>
            <a:r>
              <a:rPr lang="en-IN" dirty="0">
                <a:latin typeface="Bahnschrift Condensed" panose="020B0502040204020203" pitchFamily="34" charset="0"/>
                <a:ea typeface="Castellar" panose="02000000000000000000" pitchFamily="2" charset="0"/>
              </a:rPr>
              <a:t> has increased by 88% and equals 17k</a:t>
            </a:r>
          </a:p>
          <a:p>
            <a:r>
              <a:rPr lang="en-IN" b="1" dirty="0">
                <a:latin typeface="Imprint MT Shadow" pitchFamily="82" charset="0"/>
                <a:ea typeface="Castellar" panose="02000000000000000000" pitchFamily="2" charset="0"/>
              </a:rPr>
              <a:t>Mobile friendly</a:t>
            </a:r>
            <a:r>
              <a:rPr lang="en-IN" b="1" dirty="0">
                <a:latin typeface="Castellar" panose="020A0402060406010301" pitchFamily="18" charset="0"/>
                <a:ea typeface="Castellar" panose="02000000000000000000" pitchFamily="2" charset="0"/>
              </a:rPr>
              <a:t> :  </a:t>
            </a:r>
            <a:r>
              <a:rPr lang="en-IN" dirty="0" err="1">
                <a:latin typeface="Bahnschrift Condensed" panose="020B0502040204020203" pitchFamily="34" charset="0"/>
                <a:ea typeface="Castellar" panose="02000000000000000000" pitchFamily="2" charset="0"/>
              </a:rPr>
              <a:t>licindia</a:t>
            </a:r>
            <a:r>
              <a:rPr lang="en-IN" dirty="0">
                <a:latin typeface="Bahnschrift Condensed" panose="020B0502040204020203" pitchFamily="34" charset="0"/>
                <a:ea typeface="Castellar" panose="02000000000000000000" pitchFamily="2" charset="0"/>
              </a:rPr>
              <a:t>. In is a mobile friendly </a:t>
            </a:r>
          </a:p>
          <a:p>
            <a:r>
              <a:rPr lang="en-IN" b="1" dirty="0">
                <a:latin typeface="Imprint MT Shadow" pitchFamily="82" charset="0"/>
                <a:ea typeface="Castellar" panose="02000000000000000000" pitchFamily="2" charset="0"/>
              </a:rPr>
              <a:t>Duplicates :  </a:t>
            </a:r>
            <a:r>
              <a:rPr lang="en-IN" dirty="0">
                <a:latin typeface="Bahnschrift Condensed" panose="020B0502040204020203" pitchFamily="34" charset="0"/>
                <a:ea typeface="Castellar" panose="02000000000000000000" pitchFamily="2" charset="0"/>
              </a:rPr>
              <a:t>There is no duplicates for </a:t>
            </a:r>
            <a:r>
              <a:rPr lang="en-IN" dirty="0" err="1">
                <a:latin typeface="Bahnschrift Condensed" panose="020B0502040204020203" pitchFamily="34" charset="0"/>
                <a:ea typeface="Castellar" panose="02000000000000000000" pitchFamily="2" charset="0"/>
              </a:rPr>
              <a:t>licindia.in</a:t>
            </a:r>
            <a:endParaRPr lang="en-IN" dirty="0">
              <a:latin typeface="Bahnschrift Condensed" panose="020B0502040204020203" pitchFamily="34" charset="0"/>
              <a:ea typeface="Castellar" panose="02000000000000000000" pitchFamily="2" charset="0"/>
            </a:endParaRPr>
          </a:p>
          <a:p>
            <a:r>
              <a:rPr lang="en-IN" dirty="0">
                <a:latin typeface="Bahnschrift Condensed" panose="020B0502040204020203" pitchFamily="34" charset="0"/>
                <a:ea typeface="Castellar" panose="02000000000000000000" pitchFamily="2" charset="0"/>
              </a:rPr>
              <a:t>No malware found in the website</a:t>
            </a:r>
          </a:p>
          <a:p>
            <a:r>
              <a:rPr lang="en-IN" dirty="0">
                <a:latin typeface="Bahnschrift Condensed" panose="020B0502040204020203" pitchFamily="34" charset="0"/>
                <a:ea typeface="Castellar" panose="02000000000000000000" pitchFamily="2" charset="0"/>
              </a:rPr>
              <a:t>0 pages were blocked by </a:t>
            </a:r>
            <a:r>
              <a:rPr lang="en-IN" dirty="0" err="1">
                <a:latin typeface="Bahnschrift Condensed" panose="020B0502040204020203" pitchFamily="34" charset="0"/>
                <a:ea typeface="Castellar" panose="02000000000000000000" pitchFamily="2" charset="0"/>
              </a:rPr>
              <a:t>robots.text</a:t>
            </a:r>
            <a:endParaRPr lang="en-IN" dirty="0">
              <a:latin typeface="Bahnschrift Condensed" panose="020B0502040204020203" pitchFamily="34" charset="0"/>
              <a:ea typeface="Castellar" panose="02000000000000000000" pitchFamily="2" charset="0"/>
            </a:endParaRPr>
          </a:p>
          <a:p>
            <a:r>
              <a:rPr lang="en-IN" dirty="0">
                <a:latin typeface="Bahnschrift Condensed" panose="020B0502040204020203" pitchFamily="34" charset="0"/>
                <a:ea typeface="Castellar" panose="02000000000000000000" pitchFamily="2" charset="0"/>
              </a:rPr>
              <a:t>No pages have content with low word count</a:t>
            </a:r>
          </a:p>
          <a:p>
            <a:r>
              <a:rPr lang="en-IN" dirty="0">
                <a:latin typeface="Bahnschrift Condensed" panose="020B0502040204020203" pitchFamily="34" charset="0"/>
                <a:ea typeface="Castellar" panose="02000000000000000000" pitchFamily="2" charset="0"/>
              </a:rPr>
              <a:t>No pages without headers are </a:t>
            </a:r>
            <a:r>
              <a:rPr lang="en-IN" dirty="0" err="1">
                <a:latin typeface="Bahnschrift Condensed" panose="020B0502040204020203" pitchFamily="34" charset="0"/>
                <a:ea typeface="Castellar" panose="02000000000000000000" pitchFamily="2" charset="0"/>
              </a:rPr>
              <a:t>ddetected</a:t>
            </a:r>
            <a:r>
              <a:rPr lang="en-IN" dirty="0">
                <a:latin typeface="Bahnschrift Condensed" panose="020B0502040204020203" pitchFamily="34" charset="0"/>
                <a:ea typeface="Castellar" panose="02000000000000000000" pitchFamily="2" charset="0"/>
              </a:rPr>
              <a:t>. </a:t>
            </a:r>
          </a:p>
          <a:p>
            <a:r>
              <a:rPr lang="en-IN" dirty="0">
                <a:latin typeface="Bahnschrift Condensed" panose="020B0502040204020203" pitchFamily="34" charset="0"/>
                <a:ea typeface="Castellar" panose="02000000000000000000" pitchFamily="2" charset="0"/>
              </a:rPr>
              <a:t>Found 5 page redirects</a:t>
            </a:r>
          </a:p>
          <a:p>
            <a:pPr marL="0" indent="0">
              <a:buNone/>
            </a:pPr>
            <a:r>
              <a:rPr lang="en-IN" b="1" dirty="0">
                <a:latin typeface="Imprint MT Shadow" pitchFamily="82" charset="0"/>
                <a:ea typeface="Castellar" panose="02000000000000000000" pitchFamily="2" charset="0"/>
              </a:rPr>
              <a:t>KEYWORD RESEARCH  :  </a:t>
            </a:r>
          </a:p>
          <a:p>
            <a:pPr marL="0" indent="0">
              <a:buNone/>
            </a:pPr>
            <a:r>
              <a:rPr lang="en-IN" dirty="0">
                <a:latin typeface="Bahnschrift Condensed" panose="020B0502040204020203" pitchFamily="34" charset="0"/>
                <a:ea typeface="Castellar" panose="02000000000000000000" pitchFamily="2" charset="0"/>
              </a:rPr>
              <a:t>Keyword for </a:t>
            </a:r>
            <a:r>
              <a:rPr lang="en-IN" dirty="0" err="1">
                <a:latin typeface="Bahnschrift Condensed" panose="020B0502040204020203" pitchFamily="34" charset="0"/>
                <a:ea typeface="Castellar" panose="02000000000000000000" pitchFamily="2" charset="0"/>
              </a:rPr>
              <a:t>Lic</a:t>
            </a:r>
            <a:r>
              <a:rPr lang="en-IN" dirty="0">
                <a:latin typeface="Bahnschrift Condensed" panose="020B0502040204020203" pitchFamily="34" charset="0"/>
                <a:ea typeface="Castellar" panose="02000000000000000000" pitchFamily="2" charset="0"/>
              </a:rPr>
              <a:t> – there are many </a:t>
            </a:r>
            <a:r>
              <a:rPr lang="en-IN" dirty="0" err="1">
                <a:latin typeface="Bahnschrift Condensed" panose="020B0502040204020203" pitchFamily="34" charset="0"/>
                <a:ea typeface="Castellar" panose="02000000000000000000" pitchFamily="2" charset="0"/>
              </a:rPr>
              <a:t>keyworda</a:t>
            </a:r>
            <a:r>
              <a:rPr lang="en-IN" dirty="0">
                <a:latin typeface="Bahnschrift Condensed" panose="020B0502040204020203" pitchFamily="34" charset="0"/>
                <a:ea typeface="Castellar" panose="02000000000000000000" pitchFamily="2" charset="0"/>
              </a:rPr>
              <a:t> for </a:t>
            </a:r>
            <a:r>
              <a:rPr lang="en-IN" dirty="0" err="1">
                <a:latin typeface="Bahnschrift Condensed" panose="020B0502040204020203" pitchFamily="34" charset="0"/>
                <a:ea typeface="Castellar" panose="02000000000000000000" pitchFamily="2" charset="0"/>
              </a:rPr>
              <a:t>lic</a:t>
            </a:r>
            <a:r>
              <a:rPr lang="en-IN" b="1" dirty="0">
                <a:latin typeface="Bahnschrift Condensed" panose="020B0502040204020203" pitchFamily="34" charset="0"/>
                <a:ea typeface="Castellar" panose="02000000000000000000" pitchFamily="2" charset="0"/>
              </a:rPr>
              <a:t> . </a:t>
            </a:r>
            <a:r>
              <a:rPr lang="en-IN" dirty="0">
                <a:latin typeface="Bahnschrift Condensed" panose="020B0502040204020203" pitchFamily="34" charset="0"/>
                <a:ea typeface="Castellar" panose="02000000000000000000" pitchFamily="2" charset="0"/>
              </a:rPr>
              <a:t>For</a:t>
            </a:r>
            <a:r>
              <a:rPr lang="en-IN" b="1" dirty="0">
                <a:latin typeface="Bahnschrift Condensed" panose="020B0502040204020203" pitchFamily="34" charset="0"/>
                <a:ea typeface="Castellar" panose="02000000000000000000" pitchFamily="2" charset="0"/>
              </a:rPr>
              <a:t> </a:t>
            </a:r>
            <a:r>
              <a:rPr lang="en-IN" dirty="0">
                <a:latin typeface="Bahnschrift Condensed" panose="020B0502040204020203" pitchFamily="34" charset="0"/>
                <a:ea typeface="Castellar" panose="02000000000000000000" pitchFamily="2" charset="0"/>
              </a:rPr>
              <a:t>example :- </a:t>
            </a:r>
            <a:r>
              <a:rPr lang="en-IN" dirty="0" err="1">
                <a:latin typeface="Bahnschrift Condensed" panose="020B0502040204020203" pitchFamily="34" charset="0"/>
                <a:ea typeface="Castellar" panose="02000000000000000000" pitchFamily="2" charset="0"/>
              </a:rPr>
              <a:t>lic</a:t>
            </a:r>
            <a:r>
              <a:rPr lang="en-IN" dirty="0">
                <a:latin typeface="Bahnschrift Condensed" panose="020B0502040204020203" pitchFamily="34" charset="0"/>
                <a:ea typeface="Castellar" panose="02000000000000000000" pitchFamily="2" charset="0"/>
              </a:rPr>
              <a:t>, </a:t>
            </a:r>
            <a:r>
              <a:rPr lang="en-IN" dirty="0" err="1">
                <a:latin typeface="Bahnschrift Condensed" panose="020B0502040204020203" pitchFamily="34" charset="0"/>
                <a:ea typeface="Castellar" panose="02000000000000000000" pitchFamily="2" charset="0"/>
              </a:rPr>
              <a:t>lic</a:t>
            </a:r>
            <a:r>
              <a:rPr lang="en-IN" dirty="0">
                <a:latin typeface="Bahnschrift Condensed" panose="020B0502040204020203" pitchFamily="34" charset="0"/>
                <a:ea typeface="Castellar" panose="02000000000000000000" pitchFamily="2" charset="0"/>
              </a:rPr>
              <a:t> of </a:t>
            </a:r>
            <a:r>
              <a:rPr lang="en-IN" dirty="0" err="1">
                <a:latin typeface="Bahnschrift Condensed" panose="020B0502040204020203" pitchFamily="34" charset="0"/>
                <a:ea typeface="Castellar" panose="02000000000000000000" pitchFamily="2" charset="0"/>
              </a:rPr>
              <a:t>india</a:t>
            </a:r>
            <a:r>
              <a:rPr lang="en-IN" dirty="0">
                <a:latin typeface="Bahnschrift Condensed" panose="020B0502040204020203" pitchFamily="34" charset="0"/>
                <a:ea typeface="Castellar" panose="02000000000000000000" pitchFamily="2" charset="0"/>
              </a:rPr>
              <a:t>, </a:t>
            </a:r>
            <a:r>
              <a:rPr lang="en-IN" dirty="0" err="1">
                <a:latin typeface="Bahnschrift Condensed" panose="020B0502040204020203" pitchFamily="34" charset="0"/>
                <a:ea typeface="Castellar" panose="02000000000000000000" pitchFamily="2" charset="0"/>
              </a:rPr>
              <a:t>liclogin</a:t>
            </a:r>
            <a:r>
              <a:rPr lang="en-IN" dirty="0">
                <a:latin typeface="Bahnschrift Condensed" panose="020B0502040204020203" pitchFamily="34" charset="0"/>
                <a:ea typeface="Castellar" panose="02000000000000000000" pitchFamily="2" charset="0"/>
              </a:rPr>
              <a:t>, </a:t>
            </a:r>
            <a:r>
              <a:rPr lang="en-IN" dirty="0" err="1">
                <a:latin typeface="Bahnschrift Condensed" panose="020B0502040204020203" pitchFamily="34" charset="0"/>
                <a:ea typeface="Castellar" panose="02000000000000000000" pitchFamily="2" charset="0"/>
                <a:hlinkClick r:id="rId2"/>
              </a:rPr>
              <a:t>www.licindia.in</a:t>
            </a:r>
            <a:r>
              <a:rPr lang="en-IN" dirty="0">
                <a:latin typeface="Bahnschrift Condensed" panose="020B0502040204020203" pitchFamily="34" charset="0"/>
                <a:ea typeface="Castellar" panose="02000000000000000000" pitchFamily="2" charset="0"/>
              </a:rPr>
              <a:t> </a:t>
            </a:r>
            <a:r>
              <a:rPr lang="en-IN" dirty="0" err="1">
                <a:latin typeface="Bahnschrift Condensed" panose="020B0502040204020203" pitchFamily="34" charset="0"/>
                <a:ea typeface="Castellar" panose="02000000000000000000" pitchFamily="2" charset="0"/>
              </a:rPr>
              <a:t>etc</a:t>
            </a:r>
            <a:endParaRPr lang="en-IN" b="1" dirty="0">
              <a:latin typeface="Imprint MT Shadow" pitchFamily="82" charset="0"/>
              <a:ea typeface="Castellar" panose="02000000000000000000" pitchFamily="2" charset="0"/>
            </a:endParaRPr>
          </a:p>
          <a:p>
            <a:pPr marL="0" indent="0">
              <a:buNone/>
            </a:pPr>
            <a:endParaRPr lang="en-IN" dirty="0">
              <a:latin typeface="Bahnschrift Condensed" panose="020B0502040204020203" pitchFamily="34" charset="0"/>
              <a:ea typeface="Castellar" panose="02000000000000000000" pitchFamily="2" charset="0"/>
            </a:endParaRPr>
          </a:p>
          <a:p>
            <a:pPr marL="0" indent="0">
              <a:buNone/>
            </a:pPr>
            <a:endParaRPr lang="en-IN" dirty="0">
              <a:latin typeface="Bahnschrift Condensed" panose="020B0502040204020203" pitchFamily="34" charset="0"/>
              <a:ea typeface="Castellar" panose="02000000000000000000" pitchFamily="2" charset="0"/>
            </a:endParaRPr>
          </a:p>
          <a:p>
            <a:endParaRPr lang="en-IN" dirty="0">
              <a:latin typeface="Bahnschrift Condensed" panose="020B0502040204020203" pitchFamily="34" charset="0"/>
              <a:ea typeface="Castellar" panose="02000000000000000000" pitchFamily="2" charset="0"/>
            </a:endParaRPr>
          </a:p>
          <a:p>
            <a:endParaRPr lang="en-IN" dirty="0">
              <a:latin typeface="Bahnschrift Condensed" panose="020B0502040204020203" pitchFamily="34" charset="0"/>
              <a:ea typeface="Castellar" panose="02000000000000000000" pitchFamily="2" charset="0"/>
            </a:endParaRPr>
          </a:p>
          <a:p>
            <a:endParaRPr lang="en-IN" dirty="0">
              <a:latin typeface="Bahnschrift Condensed" panose="020B0502040204020203" pitchFamily="34" charset="0"/>
              <a:ea typeface="Castellar" panose="02000000000000000000" pitchFamily="2" charset="0"/>
            </a:endParaRPr>
          </a:p>
          <a:p>
            <a:endParaRPr lang="en-US" dirty="0">
              <a:latin typeface="Imprint MT Shadow" pitchFamily="82" charset="0"/>
              <a:ea typeface="Castellar" panose="02000000000000000000" pitchFamily="2" charset="0"/>
            </a:endParaRPr>
          </a:p>
        </p:txBody>
      </p:sp>
    </p:spTree>
    <p:extLst>
      <p:ext uri="{BB962C8B-B14F-4D97-AF65-F5344CB8AC3E}">
        <p14:creationId xmlns:p14="http://schemas.microsoft.com/office/powerpoint/2010/main" val="153270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316CF7-7455-7564-BCBE-6171467B14AE}"/>
              </a:ext>
            </a:extLst>
          </p:cNvPr>
          <p:cNvSpPr txBox="1"/>
          <p:nvPr/>
        </p:nvSpPr>
        <p:spPr>
          <a:xfrm>
            <a:off x="818029" y="843677"/>
            <a:ext cx="10727085" cy="2585323"/>
          </a:xfrm>
          <a:prstGeom prst="rect">
            <a:avLst/>
          </a:prstGeom>
          <a:noFill/>
        </p:spPr>
        <p:txBody>
          <a:bodyPr wrap="square" rtlCol="0">
            <a:spAutoFit/>
          </a:bodyPr>
          <a:lstStyle/>
          <a:p>
            <a:pPr algn="l"/>
            <a:r>
              <a:rPr lang="en-IN" b="1" dirty="0">
                <a:latin typeface="Imprint MT Shadow" pitchFamily="82" charset="0"/>
              </a:rPr>
              <a:t>On page optimization : </a:t>
            </a:r>
          </a:p>
          <a:p>
            <a:pPr algn="l"/>
            <a:endParaRPr lang="en-IN" dirty="0">
              <a:latin typeface="Bahnschrift Condensed" panose="020B0502040204020203" pitchFamily="34" charset="0"/>
            </a:endParaRPr>
          </a:p>
          <a:p>
            <a:pPr marL="285750" indent="-285750" algn="l">
              <a:buFont typeface="Arial" panose="020B0604020202020204" pitchFamily="34" charset="0"/>
              <a:buChar char="•"/>
            </a:pPr>
            <a:r>
              <a:rPr lang="en-US" dirty="0">
                <a:latin typeface="Bahnschrift Condensed" panose="020B0502040204020203" pitchFamily="34" charset="0"/>
              </a:rPr>
              <a:t>Life insurance is a contract that pledges payment of an amount to the person assured (or his nominee) on the happening of the event insured against.</a:t>
            </a:r>
            <a:endParaRPr lang="en-IN" dirty="0">
              <a:latin typeface="Bahnschrift Condensed" panose="020B0502040204020203" pitchFamily="34" charset="0"/>
            </a:endParaRPr>
          </a:p>
          <a:p>
            <a:pPr marL="285750" indent="-285750" algn="l">
              <a:buFont typeface="Arial" panose="020B0604020202020204" pitchFamily="34" charset="0"/>
              <a:buChar char="•"/>
            </a:pPr>
            <a:r>
              <a:rPr lang="en-US" dirty="0">
                <a:latin typeface="Bahnschrift Condensed" panose="020B0502040204020203" pitchFamily="34" charset="0"/>
              </a:rPr>
              <a:t>Unfortunate death, if it occurs earlier. Among other things, the contract also provides for the payment of premium periodically to the Corporation by the policyholder.</a:t>
            </a:r>
            <a:endParaRPr lang="en-IN" dirty="0">
              <a:latin typeface="Bahnschrift Condensed" panose="020B0502040204020203" pitchFamily="34" charset="0"/>
            </a:endParaRPr>
          </a:p>
          <a:p>
            <a:pPr marL="285750" indent="-285750" algn="l">
              <a:buFont typeface="Arial" panose="020B0604020202020204" pitchFamily="34" charset="0"/>
              <a:buChar char="•"/>
            </a:pPr>
            <a:r>
              <a:rPr lang="en-US" dirty="0">
                <a:latin typeface="Bahnschrift Condensed" panose="020B0502040204020203" pitchFamily="34" charset="0"/>
              </a:rPr>
              <a:t>Life Insurance Corporation, India's leading insurance company, had a brand value worth 9.8 billion U.S. dollars, putting the company on the third spot of the top 100 most valuable Indian brands.</a:t>
            </a:r>
            <a:endParaRPr lang="en-IN" dirty="0">
              <a:latin typeface="Bahnschrift Condensed" panose="020B0502040204020203" pitchFamily="34" charset="0"/>
            </a:endParaRPr>
          </a:p>
          <a:p>
            <a:pPr marL="285750" indent="-285750" algn="l">
              <a:buFont typeface="Arial" panose="020B0604020202020204" pitchFamily="34" charset="0"/>
              <a:buChar char="•"/>
            </a:pPr>
            <a:r>
              <a:rPr lang="en-US" dirty="0">
                <a:latin typeface="Bahnschrift Condensed" panose="020B0502040204020203" pitchFamily="34" charset="0"/>
              </a:rPr>
              <a:t>The main slogan of LIC is- “</a:t>
            </a:r>
            <a:r>
              <a:rPr lang="en-US" dirty="0" err="1">
                <a:latin typeface="Bahnschrift Condensed" panose="020B0502040204020203" pitchFamily="34" charset="0"/>
              </a:rPr>
              <a:t>Yogakshemam</a:t>
            </a:r>
            <a:r>
              <a:rPr lang="en-US" dirty="0">
                <a:latin typeface="Bahnschrift Condensed" panose="020B0502040204020203" pitchFamily="34" charset="0"/>
              </a:rPr>
              <a:t> </a:t>
            </a:r>
            <a:r>
              <a:rPr lang="en-US" dirty="0" err="1">
                <a:latin typeface="Bahnschrift Condensed" panose="020B0502040204020203" pitchFamily="34" charset="0"/>
              </a:rPr>
              <a:t>Vahamyaham</a:t>
            </a:r>
            <a:r>
              <a:rPr lang="en-US" dirty="0">
                <a:latin typeface="Bahnschrift Condensed" panose="020B0502040204020203" pitchFamily="34" charset="0"/>
              </a:rPr>
              <a:t>” meaning “Your welfare is our responsibility”.</a:t>
            </a:r>
          </a:p>
        </p:txBody>
      </p:sp>
      <p:pic>
        <p:nvPicPr>
          <p:cNvPr id="2" name="Picture 1">
            <a:extLst>
              <a:ext uri="{FF2B5EF4-FFF2-40B4-BE49-F238E27FC236}">
                <a16:creationId xmlns:a16="http://schemas.microsoft.com/office/drawing/2014/main" id="{74918BE2-160F-908F-7C94-EEEB19017AFD}"/>
              </a:ext>
            </a:extLst>
          </p:cNvPr>
          <p:cNvPicPr>
            <a:picLocks noChangeAspect="1"/>
          </p:cNvPicPr>
          <p:nvPr/>
        </p:nvPicPr>
        <p:blipFill>
          <a:blip r:embed="rId2"/>
          <a:stretch>
            <a:fillRect/>
          </a:stretch>
        </p:blipFill>
        <p:spPr>
          <a:xfrm>
            <a:off x="4755037" y="3679603"/>
            <a:ext cx="7229475" cy="3174051"/>
          </a:xfrm>
          <a:prstGeom prst="rect">
            <a:avLst/>
          </a:prstGeom>
        </p:spPr>
      </p:pic>
    </p:spTree>
    <p:extLst>
      <p:ext uri="{BB962C8B-B14F-4D97-AF65-F5344CB8AC3E}">
        <p14:creationId xmlns:p14="http://schemas.microsoft.com/office/powerpoint/2010/main" val="124044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27B0-E778-3326-460F-41D005725962}"/>
              </a:ext>
            </a:extLst>
          </p:cNvPr>
          <p:cNvSpPr>
            <a:spLocks noGrp="1"/>
          </p:cNvSpPr>
          <p:nvPr>
            <p:ph type="title"/>
          </p:nvPr>
        </p:nvSpPr>
        <p:spPr/>
        <p:txBody>
          <a:bodyPr/>
          <a:lstStyle/>
          <a:p>
            <a:r>
              <a:rPr lang="en-IN" dirty="0"/>
              <a:t>Ex :- Graph with the strategy, aim and idea of each content piece</a:t>
            </a:r>
            <a:endParaRPr lang="en-US" dirty="0"/>
          </a:p>
        </p:txBody>
      </p:sp>
      <p:pic>
        <p:nvPicPr>
          <p:cNvPr id="5" name="Content Placeholder 4">
            <a:extLst>
              <a:ext uri="{FF2B5EF4-FFF2-40B4-BE49-F238E27FC236}">
                <a16:creationId xmlns:a16="http://schemas.microsoft.com/office/drawing/2014/main" id="{7F864DA6-EAA8-3887-5250-F7113F8E899C}"/>
              </a:ext>
            </a:extLst>
          </p:cNvPr>
          <p:cNvPicPr>
            <a:picLocks noGrp="1" noChangeAspect="1"/>
          </p:cNvPicPr>
          <p:nvPr>
            <p:ph idx="1"/>
          </p:nvPr>
        </p:nvPicPr>
        <p:blipFill>
          <a:blip r:embed="rId2"/>
          <a:stretch>
            <a:fillRect/>
          </a:stretch>
        </p:blipFill>
        <p:spPr>
          <a:xfrm>
            <a:off x="4946180" y="1295400"/>
            <a:ext cx="6356346" cy="4530016"/>
          </a:xfrm>
        </p:spPr>
      </p:pic>
      <p:sp>
        <p:nvSpPr>
          <p:cNvPr id="4" name="Text Placeholder 3">
            <a:extLst>
              <a:ext uri="{FF2B5EF4-FFF2-40B4-BE49-F238E27FC236}">
                <a16:creationId xmlns:a16="http://schemas.microsoft.com/office/drawing/2014/main" id="{3538BD25-83A0-2BF4-8BF4-A2C034CF95D6}"/>
              </a:ext>
            </a:extLst>
          </p:cNvPr>
          <p:cNvSpPr>
            <a:spLocks noGrp="1"/>
          </p:cNvSpPr>
          <p:nvPr>
            <p:ph type="body" sz="half" idx="2"/>
          </p:nvPr>
        </p:nvSpPr>
        <p:spPr>
          <a:xfrm>
            <a:off x="1154955" y="3124201"/>
            <a:ext cx="2793158" cy="2895599"/>
          </a:xfrm>
        </p:spPr>
        <p:txBody>
          <a:bodyPr>
            <a:normAutofit/>
          </a:bodyPr>
          <a:lstStyle/>
          <a:p>
            <a:r>
              <a:rPr lang="en-US" sz="2000" b="1" dirty="0">
                <a:latin typeface="Imprint MT Shadow" pitchFamily="82" charset="0"/>
              </a:rPr>
              <a:t>According to this valuation, LIC is largest and strongest brand in the country with a valuation of USD 8.655 billion in 2021, which grew by 6.8</a:t>
            </a:r>
          </a:p>
        </p:txBody>
      </p:sp>
    </p:spTree>
    <p:extLst>
      <p:ext uri="{BB962C8B-B14F-4D97-AF65-F5344CB8AC3E}">
        <p14:creationId xmlns:p14="http://schemas.microsoft.com/office/powerpoint/2010/main" val="386094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3C6D-7468-93FF-453F-35304C092317}"/>
              </a:ext>
            </a:extLst>
          </p:cNvPr>
          <p:cNvSpPr>
            <a:spLocks noGrp="1"/>
          </p:cNvSpPr>
          <p:nvPr>
            <p:ph type="title"/>
          </p:nvPr>
        </p:nvSpPr>
        <p:spPr/>
        <p:txBody>
          <a:bodyPr/>
          <a:lstStyle/>
          <a:p>
            <a:r>
              <a:rPr lang="en-IN" b="1" i="1" dirty="0">
                <a:solidFill>
                  <a:schemeClr val="accent6">
                    <a:lumMod val="40000"/>
                    <a:lumOff val="60000"/>
                  </a:schemeClr>
                </a:solidFill>
                <a:latin typeface="Imprint MT Shadow" pitchFamily="82" charset="0"/>
              </a:rPr>
              <a:t>Content ideas and Marketing strategies</a:t>
            </a:r>
            <a:endParaRPr lang="en-US" b="1" i="1" dirty="0">
              <a:solidFill>
                <a:schemeClr val="accent6">
                  <a:lumMod val="40000"/>
                  <a:lumOff val="60000"/>
                </a:schemeClr>
              </a:solidFill>
              <a:latin typeface="Imprint MT Shadow" pitchFamily="82" charset="0"/>
            </a:endParaRPr>
          </a:p>
        </p:txBody>
      </p:sp>
      <p:sp>
        <p:nvSpPr>
          <p:cNvPr id="3" name="Content Placeholder 2">
            <a:extLst>
              <a:ext uri="{FF2B5EF4-FFF2-40B4-BE49-F238E27FC236}">
                <a16:creationId xmlns:a16="http://schemas.microsoft.com/office/drawing/2014/main" id="{060831C6-B2CF-FC2F-15D6-B99846F07AEB}"/>
              </a:ext>
            </a:extLst>
          </p:cNvPr>
          <p:cNvSpPr>
            <a:spLocks noGrp="1"/>
          </p:cNvSpPr>
          <p:nvPr>
            <p:ph idx="1"/>
          </p:nvPr>
        </p:nvSpPr>
        <p:spPr>
          <a:xfrm>
            <a:off x="1154954" y="2322334"/>
            <a:ext cx="8825659" cy="3416300"/>
          </a:xfrm>
        </p:spPr>
        <p:txBody>
          <a:bodyPr>
            <a:normAutofit lnSpcReduction="10000"/>
          </a:bodyPr>
          <a:lstStyle/>
          <a:p>
            <a:pPr marL="0" indent="0">
              <a:buNone/>
            </a:pPr>
            <a:r>
              <a:rPr lang="en-US" dirty="0">
                <a:latin typeface="Bahnschrift Condensed" panose="020B0502040204020203" pitchFamily="34" charset="0"/>
              </a:rPr>
              <a:t>The motive of using a marketing strategy is to achieve business goals &amp; objectives. There are several strategies like product/service innovation, marketing investment that has helped the brand grow. Let’s take a look at the marketing strategies used by LIC</a:t>
            </a:r>
            <a:endParaRPr lang="en-IN" dirty="0">
              <a:latin typeface="Bahnschrift Condensed" panose="020B0502040204020203" pitchFamily="34" charset="0"/>
            </a:endParaRPr>
          </a:p>
          <a:p>
            <a:pPr>
              <a:buFont typeface="+mj-lt"/>
              <a:buAutoNum type="arabicPeriod"/>
            </a:pPr>
            <a:r>
              <a:rPr lang="en-US" dirty="0">
                <a:latin typeface="Bahnschrift Condensed" panose="020B0502040204020203" pitchFamily="34" charset="0"/>
              </a:rPr>
              <a:t>LIC offers a variety of products differing from other insurance companies, which helped them to stand out from the rest of the companies.</a:t>
            </a:r>
            <a:endParaRPr lang="en-IN" dirty="0">
              <a:latin typeface="Bahnschrift Condensed" panose="020B0502040204020203" pitchFamily="34" charset="0"/>
            </a:endParaRPr>
          </a:p>
          <a:p>
            <a:pPr>
              <a:buFont typeface="+mj-lt"/>
              <a:buAutoNum type="arabicPeriod"/>
            </a:pPr>
            <a:r>
              <a:rPr lang="en-IN" dirty="0">
                <a:latin typeface="Bahnschrift Condensed" panose="020B0502040204020203" pitchFamily="34" charset="0"/>
              </a:rPr>
              <a:t>It</a:t>
            </a:r>
            <a:r>
              <a:rPr lang="en-US" dirty="0">
                <a:latin typeface="Bahnschrift Condensed" panose="020B0502040204020203" pitchFamily="34" charset="0"/>
              </a:rPr>
              <a:t> got the first-mover advantage</a:t>
            </a:r>
            <a:r>
              <a:rPr lang="en-IN" dirty="0">
                <a:latin typeface="Bahnschrift Condensed" panose="020B0502040204020203" pitchFamily="34" charset="0"/>
              </a:rPr>
              <a:t>.</a:t>
            </a:r>
          </a:p>
          <a:p>
            <a:pPr>
              <a:buFont typeface="+mj-lt"/>
              <a:buAutoNum type="arabicPeriod"/>
            </a:pPr>
            <a:r>
              <a:rPr lang="en-US" dirty="0">
                <a:latin typeface="Bahnschrift Condensed" panose="020B0502040204020203" pitchFamily="34" charset="0"/>
              </a:rPr>
              <a:t>With the help of advertisements, LIC promotes its brand value.  </a:t>
            </a:r>
            <a:endParaRPr lang="en-IN" dirty="0">
              <a:latin typeface="Bahnschrift Condensed" panose="020B0502040204020203" pitchFamily="34" charset="0"/>
            </a:endParaRPr>
          </a:p>
          <a:p>
            <a:pPr>
              <a:buFont typeface="+mj-lt"/>
              <a:buAutoNum type="arabicPeriod"/>
            </a:pPr>
            <a:r>
              <a:rPr lang="en-US" dirty="0">
                <a:latin typeface="Bahnschrift Condensed" panose="020B0502040204020203" pitchFamily="34" charset="0"/>
              </a:rPr>
              <a:t>They use creative slogans to attract the customer’s mindset</a:t>
            </a:r>
            <a:r>
              <a:rPr lang="en-IN" dirty="0">
                <a:latin typeface="Bahnschrift Condensed" panose="020B0502040204020203" pitchFamily="34" charset="0"/>
              </a:rPr>
              <a:t>. </a:t>
            </a:r>
          </a:p>
          <a:p>
            <a:pPr>
              <a:buFont typeface="+mj-lt"/>
              <a:buAutoNum type="arabicPeriod"/>
            </a:pPr>
            <a:r>
              <a:rPr lang="en-US" dirty="0">
                <a:latin typeface="Bahnschrift Condensed" panose="020B0502040204020203" pitchFamily="34" charset="0"/>
              </a:rPr>
              <a:t>They avoid any unnecessary interference with the customers so that the correct messages can be reached to all of their customers.</a:t>
            </a:r>
          </a:p>
        </p:txBody>
      </p:sp>
      <p:pic>
        <p:nvPicPr>
          <p:cNvPr id="5" name="Picture 4">
            <a:extLst>
              <a:ext uri="{FF2B5EF4-FFF2-40B4-BE49-F238E27FC236}">
                <a16:creationId xmlns:a16="http://schemas.microsoft.com/office/drawing/2014/main" id="{B903CB2A-42FA-69A3-9FF6-E24732A93B69}"/>
              </a:ext>
            </a:extLst>
          </p:cNvPr>
          <p:cNvPicPr>
            <a:picLocks noChangeAspect="1"/>
          </p:cNvPicPr>
          <p:nvPr/>
        </p:nvPicPr>
        <p:blipFill>
          <a:blip r:embed="rId2"/>
          <a:stretch>
            <a:fillRect/>
          </a:stretch>
        </p:blipFill>
        <p:spPr>
          <a:xfrm>
            <a:off x="8302286" y="3589220"/>
            <a:ext cx="3356654" cy="1389399"/>
          </a:xfrm>
          <a:prstGeom prst="rect">
            <a:avLst/>
          </a:prstGeom>
        </p:spPr>
      </p:pic>
    </p:spTree>
    <p:extLst>
      <p:ext uri="{BB962C8B-B14F-4D97-AF65-F5344CB8AC3E}">
        <p14:creationId xmlns:p14="http://schemas.microsoft.com/office/powerpoint/2010/main" val="312979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F4FF-2B24-0C6C-D63B-E1AB9DB6EDD4}"/>
              </a:ext>
            </a:extLst>
          </p:cNvPr>
          <p:cNvSpPr>
            <a:spLocks noGrp="1"/>
          </p:cNvSpPr>
          <p:nvPr>
            <p:ph type="ctrTitle"/>
          </p:nvPr>
        </p:nvSpPr>
        <p:spPr>
          <a:xfrm>
            <a:off x="1081607" y="3593801"/>
            <a:ext cx="8825658" cy="2677648"/>
          </a:xfrm>
        </p:spPr>
        <p:txBody>
          <a:bodyPr anchor="b"/>
          <a:lstStyle/>
          <a:p>
            <a:pPr algn="ctr"/>
            <a:r>
              <a:rPr lang="en-IN" b="1" i="1" u="sng">
                <a:solidFill>
                  <a:srgbClr val="FFFF00"/>
                </a:solidFill>
              </a:rPr>
              <a:t>COMPREHENSIVE </a:t>
            </a:r>
            <a:br>
              <a:rPr lang="en-IN" b="1" i="1" u="sng">
                <a:solidFill>
                  <a:srgbClr val="FFFF00"/>
                </a:solidFill>
              </a:rPr>
            </a:br>
            <a:r>
              <a:rPr lang="en-IN" b="1" i="1" u="sng">
                <a:solidFill>
                  <a:srgbClr val="FFFF00"/>
                </a:solidFill>
              </a:rPr>
              <a:t>DIGITAL MARKETING FOR</a:t>
            </a:r>
            <a:br>
              <a:rPr lang="en-IN" b="1" i="1" u="sng">
                <a:solidFill>
                  <a:srgbClr val="FFFF00"/>
                </a:solidFill>
              </a:rPr>
            </a:br>
            <a:r>
              <a:rPr lang="en-IN" b="1" i="1" u="sng">
                <a:solidFill>
                  <a:srgbClr val="FFFF00"/>
                </a:solidFill>
              </a:rPr>
              <a:t> </a:t>
            </a:r>
            <a:br>
              <a:rPr lang="en-IN"/>
            </a:br>
            <a:r>
              <a:rPr lang="en-IN" sz="6600" b="1" i="1" u="sng">
                <a:solidFill>
                  <a:srgbClr val="92D050"/>
                </a:solidFill>
                <a:latin typeface="Imprint MT Shadow" pitchFamily="82" charset="0"/>
              </a:rPr>
              <a:t>LIFE INSURANCE CORPORATION (LIC) </a:t>
            </a:r>
            <a:endParaRPr lang="en-US" sz="6600" b="1" i="1" u="sng">
              <a:solidFill>
                <a:srgbClr val="92D050"/>
              </a:solidFill>
              <a:latin typeface="Imprint MT Shadow" pitchFamily="82" charset="0"/>
            </a:endParaRPr>
          </a:p>
        </p:txBody>
      </p:sp>
    </p:spTree>
    <p:extLst>
      <p:ext uri="{BB962C8B-B14F-4D97-AF65-F5344CB8AC3E}">
        <p14:creationId xmlns:p14="http://schemas.microsoft.com/office/powerpoint/2010/main" val="280470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39530B-3373-97CE-6029-6647CC0881E3}"/>
              </a:ext>
            </a:extLst>
          </p:cNvPr>
          <p:cNvPicPr>
            <a:picLocks noChangeAspect="1"/>
          </p:cNvPicPr>
          <p:nvPr/>
        </p:nvPicPr>
        <p:blipFill>
          <a:blip r:embed="rId2"/>
          <a:stretch>
            <a:fillRect/>
          </a:stretch>
        </p:blipFill>
        <p:spPr>
          <a:xfrm>
            <a:off x="4245896" y="1295807"/>
            <a:ext cx="7079386" cy="5562193"/>
          </a:xfrm>
          <a:prstGeom prst="rect">
            <a:avLst/>
          </a:prstGeom>
        </p:spPr>
      </p:pic>
      <p:sp>
        <p:nvSpPr>
          <p:cNvPr id="5" name="TextBox 4">
            <a:extLst>
              <a:ext uri="{FF2B5EF4-FFF2-40B4-BE49-F238E27FC236}">
                <a16:creationId xmlns:a16="http://schemas.microsoft.com/office/drawing/2014/main" id="{8FDA3FBF-DDA3-0386-5064-F115DC177B95}"/>
              </a:ext>
            </a:extLst>
          </p:cNvPr>
          <p:cNvSpPr txBox="1"/>
          <p:nvPr/>
        </p:nvSpPr>
        <p:spPr>
          <a:xfrm>
            <a:off x="5179562" y="2502375"/>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D0205397-5615-7EF0-3F19-6ABF27F7B17D}"/>
              </a:ext>
            </a:extLst>
          </p:cNvPr>
          <p:cNvSpPr txBox="1"/>
          <p:nvPr/>
        </p:nvSpPr>
        <p:spPr>
          <a:xfrm>
            <a:off x="6093962" y="7917534"/>
            <a:ext cx="1828800" cy="1828800"/>
          </a:xfrm>
          <a:prstGeom prst="rect">
            <a:avLst/>
          </a:prstGeom>
          <a:noFill/>
        </p:spPr>
        <p:txBody>
          <a:bodyPr wrap="square" rtlCol="0">
            <a:spAutoFit/>
          </a:bodyPr>
          <a:lstStyle/>
          <a:p>
            <a:pPr algn="l"/>
            <a:endParaRPr lang="en-US" dirty="0"/>
          </a:p>
        </p:txBody>
      </p:sp>
      <p:sp>
        <p:nvSpPr>
          <p:cNvPr id="8" name="Title 1">
            <a:extLst>
              <a:ext uri="{FF2B5EF4-FFF2-40B4-BE49-F238E27FC236}">
                <a16:creationId xmlns:a16="http://schemas.microsoft.com/office/drawing/2014/main" id="{6869BB0F-DBEC-913A-3CD8-9D0D691A5497}"/>
              </a:ext>
            </a:extLst>
          </p:cNvPr>
          <p:cNvSpPr txBox="1">
            <a:spLocks/>
          </p:cNvSpPr>
          <p:nvPr/>
        </p:nvSpPr>
        <p:spPr>
          <a:xfrm>
            <a:off x="212098" y="145945"/>
            <a:ext cx="9616503" cy="858549"/>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i="1" dirty="0">
                <a:solidFill>
                  <a:schemeClr val="accent6">
                    <a:lumMod val="40000"/>
                    <a:lumOff val="60000"/>
                  </a:schemeClr>
                </a:solidFill>
                <a:latin typeface="Imprint MT Shadow" pitchFamily="82" charset="0"/>
              </a:rPr>
              <a:t>Content ideas and Marketing strategies</a:t>
            </a:r>
            <a:endParaRPr lang="en-US" b="1" i="1" dirty="0">
              <a:solidFill>
                <a:schemeClr val="accent6">
                  <a:lumMod val="40000"/>
                  <a:lumOff val="60000"/>
                </a:schemeClr>
              </a:solidFill>
              <a:latin typeface="Imprint MT Shadow" pitchFamily="82" charset="0"/>
            </a:endParaRPr>
          </a:p>
        </p:txBody>
      </p:sp>
      <p:pic>
        <p:nvPicPr>
          <p:cNvPr id="9" name="Picture 8">
            <a:extLst>
              <a:ext uri="{FF2B5EF4-FFF2-40B4-BE49-F238E27FC236}">
                <a16:creationId xmlns:a16="http://schemas.microsoft.com/office/drawing/2014/main" id="{DF966FB7-5D3C-4670-1F37-8732AD8F7A13}"/>
              </a:ext>
            </a:extLst>
          </p:cNvPr>
          <p:cNvPicPr>
            <a:picLocks noChangeAspect="1"/>
          </p:cNvPicPr>
          <p:nvPr/>
        </p:nvPicPr>
        <p:blipFill>
          <a:blip r:embed="rId3"/>
          <a:stretch>
            <a:fillRect/>
          </a:stretch>
        </p:blipFill>
        <p:spPr>
          <a:xfrm>
            <a:off x="383611" y="3641604"/>
            <a:ext cx="3862285" cy="2550154"/>
          </a:xfrm>
          <a:prstGeom prst="rect">
            <a:avLst/>
          </a:prstGeom>
        </p:spPr>
      </p:pic>
      <p:sp>
        <p:nvSpPr>
          <p:cNvPr id="10" name="TextBox 9">
            <a:extLst>
              <a:ext uri="{FF2B5EF4-FFF2-40B4-BE49-F238E27FC236}">
                <a16:creationId xmlns:a16="http://schemas.microsoft.com/office/drawing/2014/main" id="{5667375D-D314-8D34-E9D9-FF4AB76AA249}"/>
              </a:ext>
            </a:extLst>
          </p:cNvPr>
          <p:cNvSpPr txBox="1"/>
          <p:nvPr/>
        </p:nvSpPr>
        <p:spPr>
          <a:xfrm rot="10800000" flipV="1">
            <a:off x="-390844" y="1963535"/>
            <a:ext cx="5411194" cy="954107"/>
          </a:xfrm>
          <a:prstGeom prst="rect">
            <a:avLst/>
          </a:prstGeom>
          <a:noFill/>
        </p:spPr>
        <p:txBody>
          <a:bodyPr wrap="square" rtlCol="0">
            <a:spAutoFit/>
          </a:bodyPr>
          <a:lstStyle/>
          <a:p>
            <a:pPr algn="ctr"/>
            <a:r>
              <a:rPr lang="en-IN" sz="2800" b="1" i="1" dirty="0">
                <a:solidFill>
                  <a:schemeClr val="accent1">
                    <a:lumMod val="60000"/>
                    <a:lumOff val="40000"/>
                  </a:schemeClr>
                </a:solidFill>
                <a:latin typeface="Castellar" panose="020A0402060406010301" pitchFamily="18" charset="0"/>
              </a:rPr>
              <a:t>LIC </a:t>
            </a:r>
          </a:p>
          <a:p>
            <a:pPr algn="ctr"/>
            <a:r>
              <a:rPr lang="en-IN" sz="2800" b="1" i="1" dirty="0">
                <a:solidFill>
                  <a:schemeClr val="accent1">
                    <a:lumMod val="60000"/>
                    <a:lumOff val="40000"/>
                  </a:schemeClr>
                </a:solidFill>
                <a:latin typeface="Castellar" panose="020A0402060406010301" pitchFamily="18" charset="0"/>
              </a:rPr>
              <a:t>CONTENT CALENDAR</a:t>
            </a:r>
            <a:endParaRPr lang="en-US" sz="2800" b="1" i="1" dirty="0">
              <a:solidFill>
                <a:schemeClr val="accent1">
                  <a:lumMod val="60000"/>
                  <a:lumOff val="40000"/>
                </a:schemeClr>
              </a:solidFill>
              <a:latin typeface="Castellar" panose="020A0402060406010301" pitchFamily="18" charset="0"/>
            </a:endParaRPr>
          </a:p>
        </p:txBody>
      </p:sp>
    </p:spTree>
    <p:extLst>
      <p:ext uri="{BB962C8B-B14F-4D97-AF65-F5344CB8AC3E}">
        <p14:creationId xmlns:p14="http://schemas.microsoft.com/office/powerpoint/2010/main" val="1372906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615C-BB6E-05A9-7339-9B4BEB4EF38F}"/>
              </a:ext>
            </a:extLst>
          </p:cNvPr>
          <p:cNvSpPr>
            <a:spLocks noGrp="1"/>
          </p:cNvSpPr>
          <p:nvPr>
            <p:ph type="title"/>
          </p:nvPr>
        </p:nvSpPr>
        <p:spPr/>
        <p:txBody>
          <a:bodyPr/>
          <a:lstStyle/>
          <a:p>
            <a:pPr algn="ctr"/>
            <a:r>
              <a:rPr lang="en-IN" sz="4000" b="1" i="1" dirty="0">
                <a:solidFill>
                  <a:schemeClr val="accent6">
                    <a:lumMod val="40000"/>
                    <a:lumOff val="60000"/>
                  </a:schemeClr>
                </a:solidFill>
                <a:latin typeface="Imprint MT Shadow" pitchFamily="82" charset="0"/>
              </a:rPr>
              <a:t>Content creation and Curation</a:t>
            </a:r>
            <a:endParaRPr lang="en-US" sz="4000" b="1" i="1" dirty="0">
              <a:solidFill>
                <a:schemeClr val="accent6">
                  <a:lumMod val="40000"/>
                  <a:lumOff val="60000"/>
                </a:schemeClr>
              </a:solidFill>
              <a:latin typeface="Imprint MT Shadow" pitchFamily="82" charset="0"/>
            </a:endParaRPr>
          </a:p>
        </p:txBody>
      </p:sp>
      <p:sp>
        <p:nvSpPr>
          <p:cNvPr id="3" name="Content Placeholder 2">
            <a:extLst>
              <a:ext uri="{FF2B5EF4-FFF2-40B4-BE49-F238E27FC236}">
                <a16:creationId xmlns:a16="http://schemas.microsoft.com/office/drawing/2014/main" id="{3400A5E4-2208-46EF-7F8B-B7C2942D5E19}"/>
              </a:ext>
            </a:extLst>
          </p:cNvPr>
          <p:cNvSpPr>
            <a:spLocks noGrp="1"/>
          </p:cNvSpPr>
          <p:nvPr>
            <p:ph idx="1"/>
          </p:nvPr>
        </p:nvSpPr>
        <p:spPr>
          <a:xfrm>
            <a:off x="470376" y="2411785"/>
            <a:ext cx="8825659" cy="3333775"/>
          </a:xfrm>
        </p:spPr>
        <p:txBody>
          <a:bodyPr/>
          <a:lstStyle/>
          <a:p>
            <a:r>
              <a:rPr lang="en-IN" b="1" dirty="0">
                <a:latin typeface="Imprint MT Shadow" pitchFamily="82" charset="0"/>
              </a:rPr>
              <a:t>Post creation</a:t>
            </a:r>
            <a:r>
              <a:rPr lang="en-IN" dirty="0"/>
              <a:t> : </a:t>
            </a:r>
          </a:p>
          <a:p>
            <a:r>
              <a:rPr lang="en-IN" b="1" dirty="0" err="1">
                <a:latin typeface="Imprint MT Shadow" pitchFamily="82" charset="0"/>
              </a:rPr>
              <a:t>Formate</a:t>
            </a:r>
            <a:r>
              <a:rPr lang="en-IN" b="1" dirty="0">
                <a:latin typeface="Imprint MT Shadow" pitchFamily="82" charset="0"/>
              </a:rPr>
              <a:t> 1 :</a:t>
            </a:r>
            <a:r>
              <a:rPr lang="en-IN" b="1" dirty="0"/>
              <a:t> Article</a:t>
            </a:r>
          </a:p>
          <a:p>
            <a:pPr marL="0" indent="0">
              <a:buNone/>
            </a:pPr>
            <a:r>
              <a:rPr lang="en-IN" b="1" dirty="0"/>
              <a:t>               For volatile markets: 4 </a:t>
            </a:r>
            <a:r>
              <a:rPr lang="en-IN" b="1" dirty="0" err="1"/>
              <a:t>largecap</a:t>
            </a:r>
            <a:r>
              <a:rPr lang="en-IN" b="1" dirty="0"/>
              <a:t> stocks from different sectors with upside potential of up to 28% In </a:t>
            </a:r>
            <a:r>
              <a:rPr lang="en-IN" b="1" dirty="0" err="1"/>
              <a:t>Lic</a:t>
            </a:r>
            <a:r>
              <a:rPr lang="en-IN" b="1" dirty="0"/>
              <a:t>. </a:t>
            </a:r>
          </a:p>
          <a:p>
            <a:pPr marL="0" indent="0">
              <a:buNone/>
            </a:pPr>
            <a:endParaRPr lang="en-IN" b="1" dirty="0"/>
          </a:p>
          <a:p>
            <a:pPr marL="0" indent="0">
              <a:buNone/>
            </a:pPr>
            <a:r>
              <a:rPr lang="en-IN" b="1" dirty="0">
                <a:solidFill>
                  <a:schemeClr val="accent6">
                    <a:lumMod val="40000"/>
                    <a:lumOff val="60000"/>
                  </a:schemeClr>
                </a:solidFill>
                <a:latin typeface="Imprint MT Shadow" pitchFamily="82" charset="0"/>
              </a:rPr>
              <a:t>Caption along with CTA’s</a:t>
            </a:r>
          </a:p>
          <a:p>
            <a:pPr marL="0" indent="0">
              <a:buNone/>
            </a:pPr>
            <a:r>
              <a:rPr lang="en-IN" b="1" dirty="0"/>
              <a:t>Sometimes it’s not about lending money, but giving a helping hand. </a:t>
            </a:r>
          </a:p>
          <a:p>
            <a:pPr marL="0" indent="0">
              <a:buNone/>
            </a:pPr>
            <a:r>
              <a:rPr lang="en-IN" b="1" dirty="0"/>
              <a:t>Contact us : 8901801001</a:t>
            </a:r>
            <a:endParaRPr lang="en-US" b="1" dirty="0"/>
          </a:p>
        </p:txBody>
      </p:sp>
      <p:pic>
        <p:nvPicPr>
          <p:cNvPr id="5" name="Picture 4">
            <a:extLst>
              <a:ext uri="{FF2B5EF4-FFF2-40B4-BE49-F238E27FC236}">
                <a16:creationId xmlns:a16="http://schemas.microsoft.com/office/drawing/2014/main" id="{9FA8B91B-8529-28DE-3062-DC69A79EF945}"/>
              </a:ext>
            </a:extLst>
          </p:cNvPr>
          <p:cNvPicPr>
            <a:picLocks noChangeAspect="1"/>
          </p:cNvPicPr>
          <p:nvPr/>
        </p:nvPicPr>
        <p:blipFill>
          <a:blip r:embed="rId2"/>
          <a:stretch>
            <a:fillRect/>
          </a:stretch>
        </p:blipFill>
        <p:spPr>
          <a:xfrm>
            <a:off x="8813936" y="2280670"/>
            <a:ext cx="2907688" cy="4577330"/>
          </a:xfrm>
          <a:prstGeom prst="rect">
            <a:avLst/>
          </a:prstGeom>
        </p:spPr>
      </p:pic>
    </p:spTree>
    <p:extLst>
      <p:ext uri="{BB962C8B-B14F-4D97-AF65-F5344CB8AC3E}">
        <p14:creationId xmlns:p14="http://schemas.microsoft.com/office/powerpoint/2010/main" val="2925531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7D8D63-8575-2429-0F13-BC03E1066CE6}"/>
              </a:ext>
            </a:extLst>
          </p:cNvPr>
          <p:cNvSpPr txBox="1"/>
          <p:nvPr/>
        </p:nvSpPr>
        <p:spPr>
          <a:xfrm rot="10800000" flipV="1">
            <a:off x="754257" y="1002416"/>
            <a:ext cx="6115967" cy="369332"/>
          </a:xfrm>
          <a:prstGeom prst="rect">
            <a:avLst/>
          </a:prstGeom>
          <a:noFill/>
        </p:spPr>
        <p:txBody>
          <a:bodyPr wrap="square" rtlCol="0">
            <a:spAutoFit/>
          </a:bodyPr>
          <a:lstStyle/>
          <a:p>
            <a:pPr marL="285750" indent="-285750" algn="l">
              <a:buFont typeface="Arial" panose="020B0604020202020204" pitchFamily="34" charset="0"/>
              <a:buChar char="•"/>
            </a:pPr>
            <a:r>
              <a:rPr lang="en-IN" b="1" i="1" dirty="0">
                <a:latin typeface="Imprint MT Shadow" pitchFamily="82" charset="0"/>
              </a:rPr>
              <a:t>Format 2 : STORY</a:t>
            </a:r>
            <a:endParaRPr lang="en-US" b="1" i="1" dirty="0">
              <a:latin typeface="Imprint MT Shadow" pitchFamily="82" charset="0"/>
            </a:endParaRPr>
          </a:p>
        </p:txBody>
      </p:sp>
      <p:pic>
        <p:nvPicPr>
          <p:cNvPr id="6" name="Picture 5">
            <a:extLst>
              <a:ext uri="{FF2B5EF4-FFF2-40B4-BE49-F238E27FC236}">
                <a16:creationId xmlns:a16="http://schemas.microsoft.com/office/drawing/2014/main" id="{92FF2D17-8A1D-63C7-B96D-09C1E1563C26}"/>
              </a:ext>
            </a:extLst>
          </p:cNvPr>
          <p:cNvPicPr>
            <a:picLocks noChangeAspect="1"/>
          </p:cNvPicPr>
          <p:nvPr/>
        </p:nvPicPr>
        <p:blipFill>
          <a:blip r:embed="rId2"/>
          <a:stretch>
            <a:fillRect/>
          </a:stretch>
        </p:blipFill>
        <p:spPr>
          <a:xfrm>
            <a:off x="8793640" y="888493"/>
            <a:ext cx="2477440" cy="5883345"/>
          </a:xfrm>
          <a:prstGeom prst="rect">
            <a:avLst/>
          </a:prstGeom>
        </p:spPr>
      </p:pic>
      <p:sp>
        <p:nvSpPr>
          <p:cNvPr id="7" name="TextBox 6">
            <a:extLst>
              <a:ext uri="{FF2B5EF4-FFF2-40B4-BE49-F238E27FC236}">
                <a16:creationId xmlns:a16="http://schemas.microsoft.com/office/drawing/2014/main" id="{87D14FCB-A675-C883-85EE-25BF03DD069C}"/>
              </a:ext>
            </a:extLst>
          </p:cNvPr>
          <p:cNvSpPr txBox="1"/>
          <p:nvPr/>
        </p:nvSpPr>
        <p:spPr>
          <a:xfrm>
            <a:off x="1634428" y="1915594"/>
            <a:ext cx="7069486" cy="1513406"/>
          </a:xfrm>
          <a:prstGeom prst="rect">
            <a:avLst/>
          </a:prstGeom>
          <a:noFill/>
        </p:spPr>
        <p:txBody>
          <a:bodyPr wrap="square" rtlCol="0">
            <a:spAutoFit/>
          </a:bodyPr>
          <a:lstStyle/>
          <a:p>
            <a:pPr algn="l"/>
            <a:r>
              <a:rPr lang="en-US" dirty="0"/>
              <a:t>LIC, India’s biggest insurer, is all set to go for a historic IPO. In what will likely be the biggest IPO in Indian stock markets history, LIC will be made a publicly listed company and retail investors from the stock market will be able to be a part of LIC’s growth.</a:t>
            </a:r>
          </a:p>
        </p:txBody>
      </p:sp>
      <p:sp>
        <p:nvSpPr>
          <p:cNvPr id="8" name="TextBox 7">
            <a:extLst>
              <a:ext uri="{FF2B5EF4-FFF2-40B4-BE49-F238E27FC236}">
                <a16:creationId xmlns:a16="http://schemas.microsoft.com/office/drawing/2014/main" id="{8E92454A-C61C-5CB7-74A1-8776C4FC67C3}"/>
              </a:ext>
            </a:extLst>
          </p:cNvPr>
          <p:cNvSpPr txBox="1"/>
          <p:nvPr/>
        </p:nvSpPr>
        <p:spPr>
          <a:xfrm>
            <a:off x="5179562" y="2502375"/>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7CA17903-BA48-D494-F0EA-248B0268C662}"/>
              </a:ext>
            </a:extLst>
          </p:cNvPr>
          <p:cNvSpPr txBox="1"/>
          <p:nvPr/>
        </p:nvSpPr>
        <p:spPr>
          <a:xfrm>
            <a:off x="920920" y="4201594"/>
            <a:ext cx="7416255" cy="923330"/>
          </a:xfrm>
          <a:prstGeom prst="rect">
            <a:avLst/>
          </a:prstGeom>
          <a:noFill/>
        </p:spPr>
        <p:txBody>
          <a:bodyPr wrap="square" rtlCol="0">
            <a:spAutoFit/>
          </a:bodyPr>
          <a:lstStyle/>
          <a:p>
            <a:pPr marL="0" indent="0">
              <a:buNone/>
            </a:pPr>
            <a:r>
              <a:rPr lang="en-IN" b="1" dirty="0">
                <a:solidFill>
                  <a:schemeClr val="accent6">
                    <a:lumMod val="40000"/>
                    <a:lumOff val="60000"/>
                  </a:schemeClr>
                </a:solidFill>
                <a:latin typeface="Imprint MT Shadow" pitchFamily="82" charset="0"/>
              </a:rPr>
              <a:t>Caption along with CTA’s</a:t>
            </a:r>
          </a:p>
          <a:p>
            <a:pPr marL="0" indent="0">
              <a:buNone/>
            </a:pPr>
            <a:r>
              <a:rPr lang="en-IN" b="1" dirty="0"/>
              <a:t>In every unpredictable situation, we are always with you. </a:t>
            </a:r>
          </a:p>
          <a:p>
            <a:pPr marL="0" indent="0">
              <a:buNone/>
            </a:pPr>
            <a:r>
              <a:rPr lang="en-IN" b="1" dirty="0"/>
              <a:t>Contact us : licindia@gmail.com</a:t>
            </a:r>
            <a:endParaRPr lang="en-US" dirty="0"/>
          </a:p>
        </p:txBody>
      </p:sp>
    </p:spTree>
    <p:extLst>
      <p:ext uri="{BB962C8B-B14F-4D97-AF65-F5344CB8AC3E}">
        <p14:creationId xmlns:p14="http://schemas.microsoft.com/office/powerpoint/2010/main" val="539854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9F66F-9D40-714D-3FEB-921903457CAB}"/>
              </a:ext>
            </a:extLst>
          </p:cNvPr>
          <p:cNvSpPr txBox="1"/>
          <p:nvPr/>
        </p:nvSpPr>
        <p:spPr>
          <a:xfrm>
            <a:off x="790930" y="1304366"/>
            <a:ext cx="4074459" cy="400110"/>
          </a:xfrm>
          <a:prstGeom prst="rect">
            <a:avLst/>
          </a:prstGeom>
          <a:noFill/>
        </p:spPr>
        <p:txBody>
          <a:bodyPr wrap="square" rtlCol="0">
            <a:spAutoFit/>
          </a:bodyPr>
          <a:lstStyle/>
          <a:p>
            <a:pPr marL="342900" indent="-342900" algn="l">
              <a:buFont typeface="Arial" panose="020B0604020202020204" pitchFamily="34" charset="0"/>
              <a:buChar char="•"/>
            </a:pPr>
            <a:r>
              <a:rPr lang="en-IN" sz="2000" b="1" i="1" dirty="0">
                <a:latin typeface="Imprint MT Shadow" pitchFamily="82" charset="0"/>
              </a:rPr>
              <a:t>Format 3 : MEME</a:t>
            </a:r>
            <a:endParaRPr lang="en-US" sz="2000" b="1" i="1" dirty="0">
              <a:latin typeface="Imprint MT Shadow" pitchFamily="82" charset="0"/>
            </a:endParaRPr>
          </a:p>
        </p:txBody>
      </p:sp>
      <p:pic>
        <p:nvPicPr>
          <p:cNvPr id="3" name="Picture 2">
            <a:extLst>
              <a:ext uri="{FF2B5EF4-FFF2-40B4-BE49-F238E27FC236}">
                <a16:creationId xmlns:a16="http://schemas.microsoft.com/office/drawing/2014/main" id="{E827E778-09CC-8BA6-C16A-AC82277B847D}"/>
              </a:ext>
            </a:extLst>
          </p:cNvPr>
          <p:cNvPicPr>
            <a:picLocks noChangeAspect="1"/>
          </p:cNvPicPr>
          <p:nvPr/>
        </p:nvPicPr>
        <p:blipFill>
          <a:blip r:embed="rId2"/>
          <a:stretch>
            <a:fillRect/>
          </a:stretch>
        </p:blipFill>
        <p:spPr>
          <a:xfrm>
            <a:off x="4741797" y="1704476"/>
            <a:ext cx="7044074" cy="3454305"/>
          </a:xfrm>
          <a:prstGeom prst="rect">
            <a:avLst/>
          </a:prstGeom>
        </p:spPr>
      </p:pic>
      <p:sp>
        <p:nvSpPr>
          <p:cNvPr id="4" name="TextBox 3">
            <a:extLst>
              <a:ext uri="{FF2B5EF4-FFF2-40B4-BE49-F238E27FC236}">
                <a16:creationId xmlns:a16="http://schemas.microsoft.com/office/drawing/2014/main" id="{BCA6FFCF-C60E-5D00-C751-7D0ED89621C7}"/>
              </a:ext>
            </a:extLst>
          </p:cNvPr>
          <p:cNvSpPr txBox="1"/>
          <p:nvPr/>
        </p:nvSpPr>
        <p:spPr>
          <a:xfrm>
            <a:off x="1097891" y="2239356"/>
            <a:ext cx="3767498" cy="923330"/>
          </a:xfrm>
          <a:prstGeom prst="rect">
            <a:avLst/>
          </a:prstGeom>
          <a:noFill/>
        </p:spPr>
        <p:txBody>
          <a:bodyPr wrap="square" rtlCol="0">
            <a:spAutoFit/>
          </a:bodyPr>
          <a:lstStyle/>
          <a:p>
            <a:pPr algn="l"/>
            <a:r>
              <a:rPr lang="en-IN" b="1" dirty="0"/>
              <a:t>Person who has multiple lots of LIC IPO </a:t>
            </a:r>
            <a:r>
              <a:rPr lang="en-IN" b="1" dirty="0" err="1"/>
              <a:t>lookking</a:t>
            </a:r>
            <a:r>
              <a:rPr lang="en-IN" b="1" dirty="0"/>
              <a:t> at discounting opening</a:t>
            </a:r>
            <a:endParaRPr lang="en-US" b="1" dirty="0"/>
          </a:p>
        </p:txBody>
      </p:sp>
      <p:sp>
        <p:nvSpPr>
          <p:cNvPr id="6" name="TextBox 5">
            <a:extLst>
              <a:ext uri="{FF2B5EF4-FFF2-40B4-BE49-F238E27FC236}">
                <a16:creationId xmlns:a16="http://schemas.microsoft.com/office/drawing/2014/main" id="{16894E1C-BD93-FDD1-67FA-B43065B8E6C8}"/>
              </a:ext>
            </a:extLst>
          </p:cNvPr>
          <p:cNvSpPr txBox="1"/>
          <p:nvPr/>
        </p:nvSpPr>
        <p:spPr>
          <a:xfrm>
            <a:off x="920921" y="4201594"/>
            <a:ext cx="3767498" cy="1477328"/>
          </a:xfrm>
          <a:prstGeom prst="rect">
            <a:avLst/>
          </a:prstGeom>
          <a:noFill/>
        </p:spPr>
        <p:txBody>
          <a:bodyPr wrap="square" rtlCol="0">
            <a:spAutoFit/>
          </a:bodyPr>
          <a:lstStyle/>
          <a:p>
            <a:pPr marL="0" indent="0">
              <a:buNone/>
            </a:pPr>
            <a:r>
              <a:rPr lang="en-IN" b="1" dirty="0">
                <a:solidFill>
                  <a:schemeClr val="accent6">
                    <a:lumMod val="40000"/>
                    <a:lumOff val="60000"/>
                  </a:schemeClr>
                </a:solidFill>
                <a:latin typeface="Imprint MT Shadow" pitchFamily="82" charset="0"/>
              </a:rPr>
              <a:t>Caption along with CTA’s</a:t>
            </a:r>
          </a:p>
          <a:p>
            <a:pPr marL="0" indent="0">
              <a:buNone/>
            </a:pPr>
            <a:r>
              <a:rPr lang="en-IN" b="1" dirty="0"/>
              <a:t>Get the best insurance cover for your life.....  LIC. </a:t>
            </a:r>
          </a:p>
          <a:p>
            <a:pPr marL="0" indent="0">
              <a:buNone/>
            </a:pPr>
            <a:endParaRPr lang="en-IN" dirty="0"/>
          </a:p>
          <a:p>
            <a:pPr marL="0" indent="0">
              <a:buNone/>
            </a:pPr>
            <a:r>
              <a:rPr lang="en-IN" b="1" dirty="0"/>
              <a:t>Contact us : licindia@gmail.com</a:t>
            </a:r>
            <a:endParaRPr lang="en-US" dirty="0"/>
          </a:p>
        </p:txBody>
      </p:sp>
    </p:spTree>
    <p:extLst>
      <p:ext uri="{BB962C8B-B14F-4D97-AF65-F5344CB8AC3E}">
        <p14:creationId xmlns:p14="http://schemas.microsoft.com/office/powerpoint/2010/main" val="1454475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27A5-1823-EDAA-8EA4-7CDA050B45B7}"/>
              </a:ext>
            </a:extLst>
          </p:cNvPr>
          <p:cNvSpPr>
            <a:spLocks noGrp="1"/>
          </p:cNvSpPr>
          <p:nvPr>
            <p:ph type="title"/>
          </p:nvPr>
        </p:nvSpPr>
        <p:spPr>
          <a:xfrm>
            <a:off x="684578" y="917885"/>
            <a:ext cx="8761413" cy="706964"/>
          </a:xfrm>
        </p:spPr>
        <p:txBody>
          <a:bodyPr/>
          <a:lstStyle/>
          <a:p>
            <a:pPr algn="ctr"/>
            <a:r>
              <a:rPr lang="en-IN" b="1" i="1" dirty="0">
                <a:solidFill>
                  <a:schemeClr val="accent6">
                    <a:lumMod val="60000"/>
                    <a:lumOff val="40000"/>
                  </a:schemeClr>
                </a:solidFill>
                <a:latin typeface="Imprint MT Shadow" pitchFamily="82" charset="0"/>
              </a:rPr>
              <a:t>INSTAGRAM STORY</a:t>
            </a:r>
            <a:endParaRPr lang="en-US" b="1" i="1" dirty="0">
              <a:solidFill>
                <a:schemeClr val="accent6">
                  <a:lumMod val="60000"/>
                  <a:lumOff val="40000"/>
                </a:schemeClr>
              </a:solidFill>
              <a:latin typeface="Imprint MT Shadow" pitchFamily="82" charset="0"/>
            </a:endParaRPr>
          </a:p>
        </p:txBody>
      </p:sp>
      <p:sp>
        <p:nvSpPr>
          <p:cNvPr id="7" name="TextBox 6">
            <a:extLst>
              <a:ext uri="{FF2B5EF4-FFF2-40B4-BE49-F238E27FC236}">
                <a16:creationId xmlns:a16="http://schemas.microsoft.com/office/drawing/2014/main" id="{67B7733A-3BEC-6FE3-1575-D11CDF68DC7E}"/>
              </a:ext>
            </a:extLst>
          </p:cNvPr>
          <p:cNvSpPr txBox="1"/>
          <p:nvPr/>
        </p:nvSpPr>
        <p:spPr>
          <a:xfrm rot="10800000" flipV="1">
            <a:off x="867333" y="2415000"/>
            <a:ext cx="6213764" cy="1569660"/>
          </a:xfrm>
          <a:prstGeom prst="rect">
            <a:avLst/>
          </a:prstGeom>
          <a:noFill/>
        </p:spPr>
        <p:txBody>
          <a:bodyPr wrap="square" rtlCol="0">
            <a:spAutoFit/>
          </a:bodyPr>
          <a:lstStyle/>
          <a:p>
            <a:pPr algn="l"/>
            <a:r>
              <a:rPr lang="en-IN" sz="2400" b="1" i="1" dirty="0">
                <a:latin typeface="Imprint MT Shadow" pitchFamily="82" charset="0"/>
              </a:rPr>
              <a:t>Instagram story link – 1</a:t>
            </a:r>
          </a:p>
          <a:p>
            <a:pPr algn="l"/>
            <a:endParaRPr lang="en-IN" b="1" i="1" dirty="0">
              <a:latin typeface="Imprint MT Shadow" pitchFamily="82" charset="0"/>
            </a:endParaRPr>
          </a:p>
          <a:p>
            <a:pPr algn="l"/>
            <a:r>
              <a:rPr lang="en-US" dirty="0">
                <a:solidFill>
                  <a:srgbClr val="00B0F0"/>
                </a:solidFill>
                <a:latin typeface="Copperplate Gothic Bold" panose="020E0705020206020404" pitchFamily="34" charset="0"/>
              </a:rPr>
              <a:t>https://instagram.com/stories/realtimelic/3211938104063955272?utm_source=ig_story_item_share&amp;igshid=MTc4MmM1YmI2Ng==</a:t>
            </a:r>
          </a:p>
        </p:txBody>
      </p:sp>
      <p:sp>
        <p:nvSpPr>
          <p:cNvPr id="8" name="TextBox 7">
            <a:extLst>
              <a:ext uri="{FF2B5EF4-FFF2-40B4-BE49-F238E27FC236}">
                <a16:creationId xmlns:a16="http://schemas.microsoft.com/office/drawing/2014/main" id="{A2A6CBCA-319A-CE40-C355-FD8689B80934}"/>
              </a:ext>
            </a:extLst>
          </p:cNvPr>
          <p:cNvSpPr txBox="1"/>
          <p:nvPr/>
        </p:nvSpPr>
        <p:spPr>
          <a:xfrm rot="10800000" flipV="1">
            <a:off x="867334" y="4166134"/>
            <a:ext cx="5941767" cy="1938992"/>
          </a:xfrm>
          <a:prstGeom prst="rect">
            <a:avLst/>
          </a:prstGeom>
          <a:noFill/>
        </p:spPr>
        <p:txBody>
          <a:bodyPr wrap="square" rtlCol="0">
            <a:spAutoFit/>
          </a:bodyPr>
          <a:lstStyle/>
          <a:p>
            <a:pPr algn="l"/>
            <a:r>
              <a:rPr lang="en-IN" sz="2400" b="1" i="1" dirty="0">
                <a:latin typeface="Imprint MT Shadow" pitchFamily="82" charset="0"/>
              </a:rPr>
              <a:t>Instagram story Highlights -1</a:t>
            </a:r>
          </a:p>
          <a:p>
            <a:pPr algn="l"/>
            <a:endParaRPr lang="en-IN" sz="2400" b="1" i="1" dirty="0">
              <a:latin typeface="Imprint MT Shadow" pitchFamily="82" charset="0"/>
            </a:endParaRPr>
          </a:p>
          <a:p>
            <a:pPr algn="l"/>
            <a:r>
              <a:rPr lang="en-IN" dirty="0">
                <a:solidFill>
                  <a:srgbClr val="00B0F0"/>
                </a:solidFill>
                <a:latin typeface="Copperplate Gothic Bold" panose="020E0705020206020404" pitchFamily="34" charset="0"/>
                <a:ea typeface="Batang" panose="02030600000101010101" pitchFamily="18" charset="-127"/>
              </a:rPr>
              <a:t>https://www.instagram.com/s/aGlnaGxpZ2h0OjE4MzE0NjEyODA5MTExNjY4?story_media_id=3211938104063955272_62486097738&amp;igshid=MzRlODBiNWFlZA==</a:t>
            </a:r>
            <a:endParaRPr lang="en-US" dirty="0">
              <a:solidFill>
                <a:srgbClr val="00B0F0"/>
              </a:solidFill>
              <a:latin typeface="Copperplate Gothic Bold" panose="020E0705020206020404" pitchFamily="34" charset="0"/>
              <a:ea typeface="Batang" panose="02030600000101010101" pitchFamily="18" charset="-127"/>
            </a:endParaRPr>
          </a:p>
        </p:txBody>
      </p:sp>
      <p:pic>
        <p:nvPicPr>
          <p:cNvPr id="5" name="Content Placeholder 4">
            <a:extLst>
              <a:ext uri="{FF2B5EF4-FFF2-40B4-BE49-F238E27FC236}">
                <a16:creationId xmlns:a16="http://schemas.microsoft.com/office/drawing/2014/main" id="{E6DC077C-C19F-0B27-5410-D72093D0704C}"/>
              </a:ext>
            </a:extLst>
          </p:cNvPr>
          <p:cNvPicPr>
            <a:picLocks noGrp="1" noChangeAspect="1"/>
          </p:cNvPicPr>
          <p:nvPr>
            <p:ph idx="1"/>
          </p:nvPr>
        </p:nvPicPr>
        <p:blipFill>
          <a:blip r:embed="rId2"/>
          <a:stretch>
            <a:fillRect/>
          </a:stretch>
        </p:blipFill>
        <p:spPr>
          <a:xfrm>
            <a:off x="8092684" y="1161337"/>
            <a:ext cx="3642931" cy="5646647"/>
          </a:xfrm>
        </p:spPr>
      </p:pic>
    </p:spTree>
    <p:extLst>
      <p:ext uri="{BB962C8B-B14F-4D97-AF65-F5344CB8AC3E}">
        <p14:creationId xmlns:p14="http://schemas.microsoft.com/office/powerpoint/2010/main" val="1552849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32FB29-AE7E-843E-F8C0-913474DCCEA7}"/>
              </a:ext>
            </a:extLst>
          </p:cNvPr>
          <p:cNvPicPr>
            <a:picLocks noChangeAspect="1"/>
          </p:cNvPicPr>
          <p:nvPr/>
        </p:nvPicPr>
        <p:blipFill>
          <a:blip r:embed="rId2"/>
          <a:stretch>
            <a:fillRect/>
          </a:stretch>
        </p:blipFill>
        <p:spPr>
          <a:xfrm>
            <a:off x="6822204" y="207025"/>
            <a:ext cx="3331880" cy="6443949"/>
          </a:xfrm>
          <a:prstGeom prst="rect">
            <a:avLst/>
          </a:prstGeom>
        </p:spPr>
      </p:pic>
      <p:sp>
        <p:nvSpPr>
          <p:cNvPr id="5" name="TextBox 4">
            <a:extLst>
              <a:ext uri="{FF2B5EF4-FFF2-40B4-BE49-F238E27FC236}">
                <a16:creationId xmlns:a16="http://schemas.microsoft.com/office/drawing/2014/main" id="{33A62152-A6DF-0F53-B1A7-B3F2D4222B30}"/>
              </a:ext>
            </a:extLst>
          </p:cNvPr>
          <p:cNvSpPr txBox="1"/>
          <p:nvPr/>
        </p:nvSpPr>
        <p:spPr>
          <a:xfrm rot="10800000" flipV="1">
            <a:off x="898709" y="3185943"/>
            <a:ext cx="5391050" cy="461665"/>
          </a:xfrm>
          <a:prstGeom prst="rect">
            <a:avLst/>
          </a:prstGeom>
          <a:noFill/>
        </p:spPr>
        <p:txBody>
          <a:bodyPr wrap="square" rtlCol="0">
            <a:spAutoFit/>
          </a:bodyPr>
          <a:lstStyle/>
          <a:p>
            <a:pPr marL="342900" indent="-342900" algn="l">
              <a:buFont typeface="Arial" panose="020B0604020202020204" pitchFamily="34" charset="0"/>
              <a:buChar char="•"/>
            </a:pPr>
            <a:r>
              <a:rPr lang="en-IN" sz="2400" b="1" i="1" dirty="0">
                <a:latin typeface="Congenial Black" panose="02000503040000020004" pitchFamily="2" charset="0"/>
              </a:rPr>
              <a:t>Instagram Highlight Link- 2</a:t>
            </a:r>
            <a:endParaRPr lang="en-US" sz="2400" b="1" i="1" dirty="0">
              <a:latin typeface="Congenial Black" panose="02000503040000020004" pitchFamily="2" charset="0"/>
            </a:endParaRPr>
          </a:p>
        </p:txBody>
      </p:sp>
      <p:sp>
        <p:nvSpPr>
          <p:cNvPr id="6" name="TextBox 5">
            <a:extLst>
              <a:ext uri="{FF2B5EF4-FFF2-40B4-BE49-F238E27FC236}">
                <a16:creationId xmlns:a16="http://schemas.microsoft.com/office/drawing/2014/main" id="{C9D4E0BE-D1AC-B75C-7446-8B1D88593A00}"/>
              </a:ext>
            </a:extLst>
          </p:cNvPr>
          <p:cNvSpPr txBox="1"/>
          <p:nvPr/>
        </p:nvSpPr>
        <p:spPr>
          <a:xfrm>
            <a:off x="1210640" y="1426610"/>
            <a:ext cx="5079119" cy="1200329"/>
          </a:xfrm>
          <a:prstGeom prst="rect">
            <a:avLst/>
          </a:prstGeom>
          <a:noFill/>
        </p:spPr>
        <p:txBody>
          <a:bodyPr wrap="square" rtlCol="0">
            <a:spAutoFit/>
          </a:bodyPr>
          <a:lstStyle/>
          <a:p>
            <a:pPr algn="l"/>
            <a:r>
              <a:rPr lang="en-US" dirty="0">
                <a:solidFill>
                  <a:srgbClr val="00B0F0"/>
                </a:solidFill>
                <a:latin typeface="Copperplate Gothic Bold" panose="020E0705020206020404" pitchFamily="34" charset="0"/>
              </a:rPr>
              <a:t>https://instagram.com/stories/realtimelic/3212346919649455684?utm_source=ig_story_item_share&amp;igshid=MTc4MmM1YmI2Ng==</a:t>
            </a:r>
          </a:p>
        </p:txBody>
      </p:sp>
      <p:sp>
        <p:nvSpPr>
          <p:cNvPr id="7" name="TextBox 6">
            <a:extLst>
              <a:ext uri="{FF2B5EF4-FFF2-40B4-BE49-F238E27FC236}">
                <a16:creationId xmlns:a16="http://schemas.microsoft.com/office/drawing/2014/main" id="{E365CC93-3930-930E-ECD2-34C2124653FF}"/>
              </a:ext>
            </a:extLst>
          </p:cNvPr>
          <p:cNvSpPr txBox="1"/>
          <p:nvPr/>
        </p:nvSpPr>
        <p:spPr>
          <a:xfrm>
            <a:off x="5179562" y="2502375"/>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DC96D488-907E-D681-E928-7ABABE0059D6}"/>
              </a:ext>
            </a:extLst>
          </p:cNvPr>
          <p:cNvSpPr txBox="1"/>
          <p:nvPr/>
        </p:nvSpPr>
        <p:spPr>
          <a:xfrm rot="10800000" flipV="1">
            <a:off x="857350" y="753125"/>
            <a:ext cx="5391050" cy="461665"/>
          </a:xfrm>
          <a:prstGeom prst="rect">
            <a:avLst/>
          </a:prstGeom>
          <a:noFill/>
        </p:spPr>
        <p:txBody>
          <a:bodyPr wrap="square" rtlCol="0">
            <a:spAutoFit/>
          </a:bodyPr>
          <a:lstStyle/>
          <a:p>
            <a:pPr marL="342900" indent="-342900" algn="l">
              <a:buFont typeface="Arial" panose="020B0604020202020204" pitchFamily="34" charset="0"/>
              <a:buChar char="•"/>
            </a:pPr>
            <a:r>
              <a:rPr lang="en-IN" sz="2400" b="1" i="1" dirty="0">
                <a:latin typeface="Congenial Black" panose="02000503040000020004" pitchFamily="2" charset="0"/>
              </a:rPr>
              <a:t>Instagram Story Link - 2</a:t>
            </a:r>
            <a:endParaRPr lang="en-US" sz="2400" b="1" i="1" dirty="0">
              <a:latin typeface="Congenial Black" panose="02000503040000020004" pitchFamily="2" charset="0"/>
            </a:endParaRPr>
          </a:p>
        </p:txBody>
      </p:sp>
      <p:sp>
        <p:nvSpPr>
          <p:cNvPr id="10" name="TextBox 9">
            <a:extLst>
              <a:ext uri="{FF2B5EF4-FFF2-40B4-BE49-F238E27FC236}">
                <a16:creationId xmlns:a16="http://schemas.microsoft.com/office/drawing/2014/main" id="{CC218666-4E01-B509-AEF5-22CE0DDEF2DD}"/>
              </a:ext>
            </a:extLst>
          </p:cNvPr>
          <p:cNvSpPr txBox="1"/>
          <p:nvPr/>
        </p:nvSpPr>
        <p:spPr>
          <a:xfrm>
            <a:off x="1210640" y="4013745"/>
            <a:ext cx="4885360" cy="1477328"/>
          </a:xfrm>
          <a:prstGeom prst="rect">
            <a:avLst/>
          </a:prstGeom>
          <a:noFill/>
        </p:spPr>
        <p:txBody>
          <a:bodyPr wrap="square" rtlCol="0">
            <a:spAutoFit/>
          </a:bodyPr>
          <a:lstStyle/>
          <a:p>
            <a:pPr algn="l"/>
            <a:r>
              <a:rPr lang="en-US" dirty="0">
                <a:solidFill>
                  <a:srgbClr val="00B0F0"/>
                </a:solidFill>
                <a:latin typeface="Copperplate Gothic Bold" panose="020E0705020206020404" pitchFamily="34" charset="0"/>
              </a:rPr>
              <a:t>https://www.instagram.com/s/aGlnaGxpZ2h0OjE4MzE0NjEyODA5MTExNjY4?story_media_id=3212346919649455684_62486097738&amp;igshid=MzRlODBiNWFlZA==</a:t>
            </a:r>
          </a:p>
        </p:txBody>
      </p:sp>
    </p:spTree>
    <p:extLst>
      <p:ext uri="{BB962C8B-B14F-4D97-AF65-F5344CB8AC3E}">
        <p14:creationId xmlns:p14="http://schemas.microsoft.com/office/powerpoint/2010/main" val="3016996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D44F-94B0-6213-ABE7-116021D4A245}"/>
              </a:ext>
            </a:extLst>
          </p:cNvPr>
          <p:cNvSpPr>
            <a:spLocks noGrp="1"/>
          </p:cNvSpPr>
          <p:nvPr>
            <p:ph type="title"/>
          </p:nvPr>
        </p:nvSpPr>
        <p:spPr/>
        <p:txBody>
          <a:bodyPr/>
          <a:lstStyle/>
          <a:p>
            <a:pPr algn="ctr"/>
            <a:r>
              <a:rPr lang="en-US" b="1" i="1">
                <a:solidFill>
                  <a:schemeClr val="accent6">
                    <a:lumMod val="40000"/>
                    <a:lumOff val="60000"/>
                  </a:schemeClr>
                </a:solidFill>
                <a:latin typeface="Castellar" panose="020A0402060406010301" pitchFamily="18" charset="0"/>
              </a:rPr>
              <a:t>Designs/video editing</a:t>
            </a:r>
          </a:p>
        </p:txBody>
      </p:sp>
      <p:sp>
        <p:nvSpPr>
          <p:cNvPr id="3" name="Content Placeholder 2">
            <a:extLst>
              <a:ext uri="{FF2B5EF4-FFF2-40B4-BE49-F238E27FC236}">
                <a16:creationId xmlns:a16="http://schemas.microsoft.com/office/drawing/2014/main" id="{E4F8C321-D3F6-7A27-5BD1-B46089BC6B1F}"/>
              </a:ext>
            </a:extLst>
          </p:cNvPr>
          <p:cNvSpPr>
            <a:spLocks noGrp="1"/>
          </p:cNvSpPr>
          <p:nvPr>
            <p:ph idx="1"/>
          </p:nvPr>
        </p:nvSpPr>
        <p:spPr>
          <a:xfrm>
            <a:off x="1570590" y="3429000"/>
            <a:ext cx="8825659" cy="1455067"/>
          </a:xfrm>
        </p:spPr>
        <p:txBody>
          <a:bodyPr>
            <a:normAutofit/>
          </a:bodyPr>
          <a:lstStyle/>
          <a:p>
            <a:pPr marL="0" indent="0">
              <a:buNone/>
            </a:pPr>
            <a:r>
              <a:rPr lang="en-US" sz="3200" b="1">
                <a:solidFill>
                  <a:srgbClr val="00B0F0"/>
                </a:solidFill>
                <a:latin typeface="Baskerville Old Face" panose="02020602080505020303" pitchFamily="18" charset="0"/>
              </a:rPr>
              <a:t>https://drive.google.com/file/d/1HH8ZxQaFApYlhv2RZx50rhK8N3mtnuX6/view?usp=drivesdk</a:t>
            </a:r>
            <a:endParaRPr lang="en-US" sz="3200" b="1" dirty="0">
              <a:solidFill>
                <a:srgbClr val="00B0F0"/>
              </a:solidFill>
              <a:latin typeface="Baskerville Old Face" panose="02020602080505020303" pitchFamily="18" charset="0"/>
            </a:endParaRPr>
          </a:p>
        </p:txBody>
      </p:sp>
    </p:spTree>
    <p:extLst>
      <p:ext uri="{BB962C8B-B14F-4D97-AF65-F5344CB8AC3E}">
        <p14:creationId xmlns:p14="http://schemas.microsoft.com/office/powerpoint/2010/main" val="4244283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6EF221-C86A-5005-3158-A71B3564B95E}"/>
              </a:ext>
            </a:extLst>
          </p:cNvPr>
          <p:cNvPicPr>
            <a:picLocks noChangeAspect="1"/>
          </p:cNvPicPr>
          <p:nvPr/>
        </p:nvPicPr>
        <p:blipFill>
          <a:blip r:embed="rId2"/>
          <a:stretch>
            <a:fillRect/>
          </a:stretch>
        </p:blipFill>
        <p:spPr>
          <a:xfrm>
            <a:off x="452310" y="476760"/>
            <a:ext cx="11246631" cy="5843358"/>
          </a:xfrm>
          <a:prstGeom prst="rect">
            <a:avLst/>
          </a:prstGeom>
        </p:spPr>
      </p:pic>
    </p:spTree>
    <p:extLst>
      <p:ext uri="{BB962C8B-B14F-4D97-AF65-F5344CB8AC3E}">
        <p14:creationId xmlns:p14="http://schemas.microsoft.com/office/powerpoint/2010/main" val="258642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2CB163-5257-7851-1696-12D2883EE8F4}"/>
              </a:ext>
            </a:extLst>
          </p:cNvPr>
          <p:cNvPicPr>
            <a:picLocks noChangeAspect="1"/>
          </p:cNvPicPr>
          <p:nvPr/>
        </p:nvPicPr>
        <p:blipFill>
          <a:blip r:embed="rId2"/>
          <a:stretch>
            <a:fillRect/>
          </a:stretch>
        </p:blipFill>
        <p:spPr>
          <a:xfrm>
            <a:off x="6794261" y="2014540"/>
            <a:ext cx="4921751" cy="2437732"/>
          </a:xfrm>
          <a:prstGeom prst="rect">
            <a:avLst/>
          </a:prstGeom>
        </p:spPr>
      </p:pic>
      <p:sp>
        <p:nvSpPr>
          <p:cNvPr id="8" name="TextBox 7">
            <a:extLst>
              <a:ext uri="{FF2B5EF4-FFF2-40B4-BE49-F238E27FC236}">
                <a16:creationId xmlns:a16="http://schemas.microsoft.com/office/drawing/2014/main" id="{91246DA0-B39D-8104-A0F7-03E3A25CB279}"/>
              </a:ext>
            </a:extLst>
          </p:cNvPr>
          <p:cNvSpPr txBox="1"/>
          <p:nvPr/>
        </p:nvSpPr>
        <p:spPr>
          <a:xfrm>
            <a:off x="598234" y="665772"/>
            <a:ext cx="5379595" cy="7848302"/>
          </a:xfrm>
          <a:prstGeom prst="rect">
            <a:avLst/>
          </a:prstGeom>
          <a:noFill/>
        </p:spPr>
        <p:txBody>
          <a:bodyPr wrap="square" rtlCol="0">
            <a:spAutoFit/>
          </a:bodyPr>
          <a:lstStyle/>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INTRODUCTION</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BRANDING “ LIFE INSURANCE OF  CORPORATION ”</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ANALYSING OF BRAND MESSAGING</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SMART GOALS OF LIC</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KPI‘s OF LIC</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COMPITATOR ANALYSIS</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BUYERS / AUDIENCE PERSONA</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SEO and KEYWORD RESEARCH</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CONTENT IDEAS and MARKETING STRATEGIES</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CONTENT CREATION and CURATION</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INSTAGRAM STORY</a:t>
            </a:r>
          </a:p>
          <a:p>
            <a:pPr marL="285750" indent="-285750" algn="l">
              <a:buFont typeface="Arial" panose="020B0604020202020204" pitchFamily="34" charset="0"/>
              <a:buChar char="•"/>
            </a:pPr>
            <a:endParaRPr lang="en-IN" sz="2400" b="1" i="1" dirty="0">
              <a:solidFill>
                <a:srgbClr val="FFFF00"/>
              </a:solidFill>
              <a:latin typeface="Baskerville Old Face" panose="02020602080505020303" pitchFamily="18" charset="0"/>
              <a:ea typeface="Algerian" panose="02000000000000000000" pitchFamily="2" charset="0"/>
            </a:endParaRPr>
          </a:p>
          <a:p>
            <a:pPr marL="285750" indent="-285750" algn="l">
              <a:buFont typeface="Arial" panose="020B0604020202020204" pitchFamily="34" charset="0"/>
              <a:buChar char="•"/>
            </a:pPr>
            <a:endParaRPr lang="en-IN" sz="2400" b="1" i="1" dirty="0">
              <a:solidFill>
                <a:srgbClr val="FFFF00"/>
              </a:solidFill>
              <a:latin typeface="Baskerville Old Face" panose="02020602080505020303" pitchFamily="18" charset="0"/>
              <a:ea typeface="Algerian" panose="02000000000000000000" pitchFamily="2" charset="0"/>
            </a:endParaRPr>
          </a:p>
          <a:p>
            <a:pPr marL="285750" indent="-285750" algn="l">
              <a:buFont typeface="Arial" panose="020B0604020202020204" pitchFamily="34" charset="0"/>
              <a:buChar char="•"/>
            </a:pPr>
            <a:endParaRPr lang="en-IN" sz="2400" b="1" i="1" dirty="0">
              <a:solidFill>
                <a:srgbClr val="FFFF00"/>
              </a:solidFill>
              <a:latin typeface="Baskerville Old Face" panose="02020602080505020303" pitchFamily="18" charset="0"/>
              <a:ea typeface="Algerian" panose="02000000000000000000" pitchFamily="2" charset="0"/>
            </a:endParaRPr>
          </a:p>
          <a:p>
            <a:pPr marL="285750" indent="-285750" algn="l">
              <a:buFont typeface="Arial" panose="020B0604020202020204" pitchFamily="34" charset="0"/>
              <a:buChar char="•"/>
            </a:pPr>
            <a:endParaRPr lang="en-IN" sz="2400" b="1" i="1" dirty="0">
              <a:solidFill>
                <a:srgbClr val="FFFF00"/>
              </a:solidFill>
              <a:latin typeface="Baskerville Old Face" panose="02020602080505020303" pitchFamily="18" charset="0"/>
              <a:ea typeface="Algerian" panose="02000000000000000000" pitchFamily="2" charset="0"/>
            </a:endParaRPr>
          </a:p>
          <a:p>
            <a:pPr marL="285750" indent="-285750" algn="l">
              <a:buFont typeface="Arial" panose="020B0604020202020204" pitchFamily="34" charset="0"/>
              <a:buChar char="•"/>
            </a:pPr>
            <a:endParaRPr lang="en-IN" sz="2400" b="1" i="1" dirty="0">
              <a:solidFill>
                <a:srgbClr val="FFFF00"/>
              </a:solidFill>
              <a:latin typeface="Baskerville Old Face" panose="02020602080505020303" pitchFamily="18" charset="0"/>
              <a:ea typeface="Algerian" panose="02000000000000000000" pitchFamily="2" charset="0"/>
            </a:endParaRPr>
          </a:p>
          <a:p>
            <a:pPr marL="285750" indent="-285750" algn="l">
              <a:buFont typeface="Arial" panose="020B0604020202020204" pitchFamily="34" charset="0"/>
              <a:buChar char="•"/>
            </a:pPr>
            <a:endParaRPr lang="en-US" sz="2400" b="1" i="1" dirty="0"/>
          </a:p>
        </p:txBody>
      </p:sp>
    </p:spTree>
    <p:extLst>
      <p:ext uri="{BB962C8B-B14F-4D97-AF65-F5344CB8AC3E}">
        <p14:creationId xmlns:p14="http://schemas.microsoft.com/office/powerpoint/2010/main" val="280694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959E-8E6F-F2D3-EA9B-BF689613BEE2}"/>
              </a:ext>
            </a:extLst>
          </p:cNvPr>
          <p:cNvSpPr>
            <a:spLocks noGrp="1"/>
          </p:cNvSpPr>
          <p:nvPr>
            <p:ph type="title"/>
          </p:nvPr>
        </p:nvSpPr>
        <p:spPr>
          <a:xfrm>
            <a:off x="1216076" y="1067385"/>
            <a:ext cx="8761413" cy="706964"/>
          </a:xfrm>
        </p:spPr>
        <p:txBody>
          <a:bodyPr/>
          <a:lstStyle/>
          <a:p>
            <a:pPr algn="ctr"/>
            <a:r>
              <a:rPr lang="en-IN" b="1" i="1" u="sng">
                <a:solidFill>
                  <a:srgbClr val="92D050"/>
                </a:solidFill>
                <a:latin typeface="Imprint MT Shadow" pitchFamily="82" charset="0"/>
              </a:rPr>
              <a:t>LIFE INSURANCE CORPORATION</a:t>
            </a:r>
            <a:endParaRPr lang="en-US" b="1" i="1" u="sng">
              <a:solidFill>
                <a:srgbClr val="92D050"/>
              </a:solidFill>
              <a:latin typeface="Imprint MT Shadow" pitchFamily="82" charset="0"/>
            </a:endParaRPr>
          </a:p>
        </p:txBody>
      </p:sp>
      <p:pic>
        <p:nvPicPr>
          <p:cNvPr id="7" name="Content Placeholder 6">
            <a:extLst>
              <a:ext uri="{FF2B5EF4-FFF2-40B4-BE49-F238E27FC236}">
                <a16:creationId xmlns:a16="http://schemas.microsoft.com/office/drawing/2014/main" id="{949D5C34-837F-C626-2199-4C0273DA0B2E}"/>
              </a:ext>
            </a:extLst>
          </p:cNvPr>
          <p:cNvPicPr>
            <a:picLocks noGrp="1" noChangeAspect="1"/>
          </p:cNvPicPr>
          <p:nvPr>
            <p:ph idx="1"/>
          </p:nvPr>
        </p:nvPicPr>
        <p:blipFill>
          <a:blip r:embed="rId2"/>
          <a:stretch>
            <a:fillRect/>
          </a:stretch>
        </p:blipFill>
        <p:spPr>
          <a:xfrm>
            <a:off x="3576157" y="2311854"/>
            <a:ext cx="4333159" cy="2262535"/>
          </a:xfrm>
        </p:spPr>
      </p:pic>
      <p:sp>
        <p:nvSpPr>
          <p:cNvPr id="9" name="TextBox 8">
            <a:extLst>
              <a:ext uri="{FF2B5EF4-FFF2-40B4-BE49-F238E27FC236}">
                <a16:creationId xmlns:a16="http://schemas.microsoft.com/office/drawing/2014/main" id="{30E601D0-C6DB-3D36-A018-BF51A5DFC4E9}"/>
              </a:ext>
            </a:extLst>
          </p:cNvPr>
          <p:cNvSpPr txBox="1"/>
          <p:nvPr/>
        </p:nvSpPr>
        <p:spPr>
          <a:xfrm>
            <a:off x="1516654" y="4574389"/>
            <a:ext cx="9158692" cy="2308324"/>
          </a:xfrm>
          <a:prstGeom prst="rect">
            <a:avLst/>
          </a:prstGeom>
          <a:noFill/>
        </p:spPr>
        <p:txBody>
          <a:bodyPr wrap="square">
            <a:spAutoFit/>
          </a:bodyPr>
          <a:lstStyle/>
          <a:p>
            <a:pPr marL="342900" indent="-342900">
              <a:buFont typeface="Arial" panose="020B0604020202020204" pitchFamily="34" charset="0"/>
              <a:buChar char="•"/>
            </a:pPr>
            <a:r>
              <a:rPr lang="en-US" sz="2400" b="1"/>
              <a:t>Life Insurance Corporation of India is an Indian multinational public sector life insurance company headquartered in Mumbai. It is India's largest insurance company as well as the largest institutional investor with total assets under management worth ₹45.7 trillion as of March 2023.</a:t>
            </a:r>
          </a:p>
        </p:txBody>
      </p:sp>
      <p:sp>
        <p:nvSpPr>
          <p:cNvPr id="3" name="TextBox 2">
            <a:extLst>
              <a:ext uri="{FF2B5EF4-FFF2-40B4-BE49-F238E27FC236}">
                <a16:creationId xmlns:a16="http://schemas.microsoft.com/office/drawing/2014/main" id="{8CA7D844-1557-E16B-3BF4-F7637DE0BFBE}"/>
              </a:ext>
            </a:extLst>
          </p:cNvPr>
          <p:cNvSpPr txBox="1"/>
          <p:nvPr/>
        </p:nvSpPr>
        <p:spPr>
          <a:xfrm rot="10800000" flipV="1">
            <a:off x="575360" y="512003"/>
            <a:ext cx="5370267" cy="461665"/>
          </a:xfrm>
          <a:prstGeom prst="rect">
            <a:avLst/>
          </a:prstGeom>
          <a:noFill/>
        </p:spPr>
        <p:txBody>
          <a:bodyPr wrap="square" rtlCol="0">
            <a:spAutoFit/>
          </a:bodyPr>
          <a:lstStyle/>
          <a:p>
            <a:pPr algn="l"/>
            <a:r>
              <a:rPr lang="en-IN" sz="2400" b="1" i="1" dirty="0">
                <a:solidFill>
                  <a:schemeClr val="accent6">
                    <a:lumMod val="40000"/>
                    <a:lumOff val="60000"/>
                  </a:schemeClr>
                </a:solidFill>
                <a:latin typeface="Copperplate Gothic Bold" panose="020E0705020206020404" pitchFamily="34" charset="0"/>
              </a:rPr>
              <a:t>INTRODUCTION :</a:t>
            </a:r>
            <a:endParaRPr lang="en-US" sz="2400" b="1" i="1" dirty="0">
              <a:solidFill>
                <a:schemeClr val="accent6">
                  <a:lumMod val="40000"/>
                  <a:lumOff val="60000"/>
                </a:schemeClr>
              </a:solidFill>
              <a:latin typeface="Copperplate Gothic Bold" panose="020E0705020206020404" pitchFamily="34" charset="0"/>
            </a:endParaRPr>
          </a:p>
        </p:txBody>
      </p:sp>
    </p:spTree>
    <p:extLst>
      <p:ext uri="{BB962C8B-B14F-4D97-AF65-F5344CB8AC3E}">
        <p14:creationId xmlns:p14="http://schemas.microsoft.com/office/powerpoint/2010/main" val="245961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D42CA1-9A85-81FB-C1B4-FD69FE013CF8}"/>
              </a:ext>
            </a:extLst>
          </p:cNvPr>
          <p:cNvPicPr>
            <a:picLocks noChangeAspect="1"/>
          </p:cNvPicPr>
          <p:nvPr/>
        </p:nvPicPr>
        <p:blipFill>
          <a:blip r:embed="rId2"/>
          <a:stretch>
            <a:fillRect/>
          </a:stretch>
        </p:blipFill>
        <p:spPr>
          <a:xfrm>
            <a:off x="1092177" y="548521"/>
            <a:ext cx="5912519" cy="5954965"/>
          </a:xfrm>
          <a:prstGeom prst="rect">
            <a:avLst/>
          </a:prstGeom>
        </p:spPr>
      </p:pic>
      <p:pic>
        <p:nvPicPr>
          <p:cNvPr id="5" name="Picture 4">
            <a:extLst>
              <a:ext uri="{FF2B5EF4-FFF2-40B4-BE49-F238E27FC236}">
                <a16:creationId xmlns:a16="http://schemas.microsoft.com/office/drawing/2014/main" id="{4F65C565-CC92-B197-9581-99F73C9BD1F9}"/>
              </a:ext>
            </a:extLst>
          </p:cNvPr>
          <p:cNvPicPr>
            <a:picLocks noChangeAspect="1"/>
          </p:cNvPicPr>
          <p:nvPr/>
        </p:nvPicPr>
        <p:blipFill>
          <a:blip r:embed="rId3"/>
          <a:stretch>
            <a:fillRect/>
          </a:stretch>
        </p:blipFill>
        <p:spPr>
          <a:xfrm>
            <a:off x="7350041" y="1676374"/>
            <a:ext cx="4191000" cy="2771775"/>
          </a:xfrm>
          <a:prstGeom prst="rect">
            <a:avLst/>
          </a:prstGeom>
        </p:spPr>
      </p:pic>
      <p:sp>
        <p:nvSpPr>
          <p:cNvPr id="6" name="TextBox 5">
            <a:extLst>
              <a:ext uri="{FF2B5EF4-FFF2-40B4-BE49-F238E27FC236}">
                <a16:creationId xmlns:a16="http://schemas.microsoft.com/office/drawing/2014/main" id="{EEB3BC21-E72A-094C-2BFB-31A121A89E4B}"/>
              </a:ext>
            </a:extLst>
          </p:cNvPr>
          <p:cNvSpPr txBox="1"/>
          <p:nvPr/>
        </p:nvSpPr>
        <p:spPr>
          <a:xfrm rot="10800000" flipV="1">
            <a:off x="6835079" y="4996959"/>
            <a:ext cx="5220923" cy="369332"/>
          </a:xfrm>
          <a:prstGeom prst="rect">
            <a:avLst/>
          </a:prstGeom>
          <a:noFill/>
        </p:spPr>
        <p:txBody>
          <a:bodyPr wrap="square" rtlCol="0">
            <a:spAutoFit/>
          </a:bodyPr>
          <a:lstStyle/>
          <a:p>
            <a:pPr algn="ctr"/>
            <a:r>
              <a:rPr lang="en-IN" b="1" dirty="0">
                <a:latin typeface="Copperplate Gothic Bold" panose="020E0705020206020404" pitchFamily="34" charset="0"/>
              </a:rPr>
              <a:t>LIC,  NEW DELHI. </a:t>
            </a:r>
            <a:endParaRPr lang="en-US" b="1" dirty="0">
              <a:latin typeface="Copperplate Gothic Bold" panose="020E0705020206020404" pitchFamily="34" charset="0"/>
            </a:endParaRPr>
          </a:p>
        </p:txBody>
      </p:sp>
    </p:spTree>
    <p:extLst>
      <p:ext uri="{BB962C8B-B14F-4D97-AF65-F5344CB8AC3E}">
        <p14:creationId xmlns:p14="http://schemas.microsoft.com/office/powerpoint/2010/main" val="33123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9EF8-6382-BDEE-9FF3-348856190C1B}"/>
              </a:ext>
            </a:extLst>
          </p:cNvPr>
          <p:cNvSpPr>
            <a:spLocks noGrp="1"/>
          </p:cNvSpPr>
          <p:nvPr>
            <p:ph type="title"/>
          </p:nvPr>
        </p:nvSpPr>
        <p:spPr/>
        <p:txBody>
          <a:bodyPr/>
          <a:lstStyle/>
          <a:p>
            <a:r>
              <a:rPr lang="en-IN" sz="4000" b="1" i="1">
                <a:solidFill>
                  <a:schemeClr val="accent5">
                    <a:lumMod val="40000"/>
                    <a:lumOff val="60000"/>
                  </a:schemeClr>
                </a:solidFill>
                <a:latin typeface="Imprint MT Shadow" pitchFamily="82" charset="0"/>
              </a:rPr>
              <a:t>Brand study, Competitors Analysis and Buyer’s/Audiences Persona.</a:t>
            </a:r>
            <a:r>
              <a:rPr lang="en-IN" sz="4000" b="1" i="1" u="sng">
                <a:solidFill>
                  <a:schemeClr val="accent5">
                    <a:lumMod val="40000"/>
                    <a:lumOff val="60000"/>
                  </a:schemeClr>
                </a:solidFill>
                <a:latin typeface="Imprint MT Shadow" pitchFamily="82" charset="0"/>
              </a:rPr>
              <a:t> </a:t>
            </a:r>
            <a:endParaRPr lang="en-US" sz="4000" b="1" i="1" u="sng">
              <a:solidFill>
                <a:schemeClr val="accent5">
                  <a:lumMod val="40000"/>
                  <a:lumOff val="60000"/>
                </a:schemeClr>
              </a:solidFill>
              <a:latin typeface="Imprint MT Shadow" pitchFamily="82" charset="0"/>
            </a:endParaRPr>
          </a:p>
        </p:txBody>
      </p:sp>
      <p:sp>
        <p:nvSpPr>
          <p:cNvPr id="3" name="Content Placeholder 2">
            <a:extLst>
              <a:ext uri="{FF2B5EF4-FFF2-40B4-BE49-F238E27FC236}">
                <a16:creationId xmlns:a16="http://schemas.microsoft.com/office/drawing/2014/main" id="{199E8135-751F-7FF4-7B5F-C10404C7445D}"/>
              </a:ext>
            </a:extLst>
          </p:cNvPr>
          <p:cNvSpPr>
            <a:spLocks noGrp="1"/>
          </p:cNvSpPr>
          <p:nvPr>
            <p:ph idx="1"/>
          </p:nvPr>
        </p:nvSpPr>
        <p:spPr>
          <a:xfrm>
            <a:off x="904621" y="2627949"/>
            <a:ext cx="8824913" cy="1014413"/>
          </a:xfrm>
        </p:spPr>
        <p:txBody>
          <a:bodyPr>
            <a:normAutofit/>
          </a:bodyPr>
          <a:lstStyle/>
          <a:p>
            <a:r>
              <a:rPr lang="en-IN" sz="4400" b="1">
                <a:solidFill>
                  <a:srgbClr val="92D050"/>
                </a:solidFill>
              </a:rPr>
              <a:t>Research of Brand Identity</a:t>
            </a:r>
          </a:p>
          <a:p>
            <a:endParaRPr lang="en-IN" sz="3200">
              <a:solidFill>
                <a:srgbClr val="92D050"/>
              </a:solidFill>
            </a:endParaRPr>
          </a:p>
          <a:p>
            <a:endParaRPr lang="en-US" sz="3200" b="1">
              <a:solidFill>
                <a:srgbClr val="92D050"/>
              </a:solidFill>
            </a:endParaRPr>
          </a:p>
        </p:txBody>
      </p:sp>
      <p:sp>
        <p:nvSpPr>
          <p:cNvPr id="5" name="Content Placeholder 2">
            <a:extLst>
              <a:ext uri="{FF2B5EF4-FFF2-40B4-BE49-F238E27FC236}">
                <a16:creationId xmlns:a16="http://schemas.microsoft.com/office/drawing/2014/main" id="{B2F663B2-03CE-2F95-D311-AE883551B197}"/>
              </a:ext>
            </a:extLst>
          </p:cNvPr>
          <p:cNvSpPr>
            <a:spLocks noGrp="1"/>
          </p:cNvSpPr>
          <p:nvPr>
            <p:ph idx="1"/>
          </p:nvPr>
        </p:nvSpPr>
        <p:spPr>
          <a:xfrm>
            <a:off x="1154954" y="3526367"/>
            <a:ext cx="9067934" cy="3062691"/>
          </a:xfrm>
        </p:spPr>
        <p:txBody>
          <a:bodyPr>
            <a:normAutofit/>
          </a:bodyPr>
          <a:lstStyle/>
          <a:p>
            <a:pPr marL="0" indent="0">
              <a:buNone/>
            </a:pPr>
            <a:r>
              <a:rPr lang="en-IN" sz="2800" b="1">
                <a:solidFill>
                  <a:schemeClr val="tx1"/>
                </a:solidFill>
              </a:rPr>
              <a:t>Mission/ Values :- </a:t>
            </a:r>
            <a:r>
              <a:rPr lang="en-IN" i="1">
                <a:solidFill>
                  <a:schemeClr val="tx1"/>
                </a:solidFill>
              </a:rPr>
              <a:t>Ensure and enhance the quality of life of people through financial security by providing products and services of aspired attributes with competitive returns, and by rendering resources for economic development.</a:t>
            </a:r>
            <a:endParaRPr lang="en-IN" b="1" i="1">
              <a:solidFill>
                <a:schemeClr val="tx1"/>
              </a:solidFill>
            </a:endParaRPr>
          </a:p>
          <a:p>
            <a:pPr marL="0" indent="0">
              <a:buNone/>
            </a:pPr>
            <a:r>
              <a:rPr lang="en-IN" sz="3200" b="1" i="1">
                <a:solidFill>
                  <a:schemeClr val="tx1"/>
                </a:solidFill>
              </a:rPr>
              <a:t>USP :-  </a:t>
            </a:r>
            <a:r>
              <a:rPr lang="en-IN" sz="2100" i="1">
                <a:solidFill>
                  <a:schemeClr val="tx1"/>
                </a:solidFill>
              </a:rPr>
              <a:t>LIC thus concentrates on mass volumes as a unique selling proposition. Unlike private players, the company claims it has fewer delinquencies, lapsed policies and discontinuance of high premium policies, a claim that many contest.</a:t>
            </a:r>
          </a:p>
        </p:txBody>
      </p:sp>
    </p:spTree>
    <p:extLst>
      <p:ext uri="{BB962C8B-B14F-4D97-AF65-F5344CB8AC3E}">
        <p14:creationId xmlns:p14="http://schemas.microsoft.com/office/powerpoint/2010/main" val="385294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DF9492-0366-FF88-EADA-8DDCBB8B79BE}"/>
              </a:ext>
            </a:extLst>
          </p:cNvPr>
          <p:cNvSpPr>
            <a:spLocks noGrp="1"/>
          </p:cNvSpPr>
          <p:nvPr>
            <p:ph type="title"/>
          </p:nvPr>
        </p:nvSpPr>
        <p:spPr>
          <a:xfrm>
            <a:off x="1485018" y="863647"/>
            <a:ext cx="8761413" cy="706964"/>
          </a:xfrm>
        </p:spPr>
        <p:txBody>
          <a:bodyPr/>
          <a:lstStyle/>
          <a:p>
            <a:r>
              <a:rPr lang="en-IN" b="1" i="1">
                <a:solidFill>
                  <a:schemeClr val="accent6">
                    <a:lumMod val="20000"/>
                    <a:lumOff val="80000"/>
                  </a:schemeClr>
                </a:solidFill>
                <a:latin typeface="Imprint MT Shadow" panose="02000000000000000000" pitchFamily="2" charset="0"/>
                <a:ea typeface="Imprint MT Shadow" panose="02000000000000000000" pitchFamily="2" charset="0"/>
              </a:rPr>
              <a:t>Analyzing of Brand messaging</a:t>
            </a:r>
            <a:endParaRPr lang="en-US" b="1" i="1">
              <a:solidFill>
                <a:schemeClr val="accent6">
                  <a:lumMod val="20000"/>
                  <a:lumOff val="80000"/>
                </a:schemeClr>
              </a:solidFill>
              <a:latin typeface="Imprint MT Shadow" panose="02000000000000000000" pitchFamily="2" charset="0"/>
              <a:ea typeface="Imprint MT Shadow" panose="02000000000000000000" pitchFamily="2" charset="0"/>
            </a:endParaRPr>
          </a:p>
        </p:txBody>
      </p:sp>
      <p:sp>
        <p:nvSpPr>
          <p:cNvPr id="7" name="Content Placeholder 6">
            <a:extLst>
              <a:ext uri="{FF2B5EF4-FFF2-40B4-BE49-F238E27FC236}">
                <a16:creationId xmlns:a16="http://schemas.microsoft.com/office/drawing/2014/main" id="{4A5AADFA-AF23-6E02-D270-984B4B2B7EF6}"/>
              </a:ext>
            </a:extLst>
          </p:cNvPr>
          <p:cNvSpPr>
            <a:spLocks noGrp="1"/>
          </p:cNvSpPr>
          <p:nvPr>
            <p:ph idx="1"/>
          </p:nvPr>
        </p:nvSpPr>
        <p:spPr>
          <a:xfrm>
            <a:off x="1154954" y="2627950"/>
            <a:ext cx="10617335" cy="4230050"/>
          </a:xfrm>
        </p:spPr>
        <p:txBody>
          <a:bodyPr>
            <a:normAutofit lnSpcReduction="10000"/>
          </a:bodyPr>
          <a:lstStyle/>
          <a:p>
            <a:r>
              <a:rPr lang="en-IN" sz="2000" b="1"/>
              <a:t>Tagline : </a:t>
            </a:r>
            <a:r>
              <a:rPr lang="en-IN" sz="2000">
                <a:latin typeface="Bahnschrift Condensed" panose="02000000000000000000" pitchFamily="2" charset="0"/>
                <a:ea typeface="Bahnschrift Condensed" panose="02000000000000000000" pitchFamily="2" charset="0"/>
              </a:rPr>
              <a:t>Yogakshemam Vahamyaham</a:t>
            </a:r>
          </a:p>
          <a:p>
            <a:r>
              <a:rPr lang="en-IN" sz="2000" b="1"/>
              <a:t>Logo : </a:t>
            </a:r>
            <a:r>
              <a:rPr lang="en-IN" sz="2000">
                <a:latin typeface="Bahnschrift Condensed" panose="02000000000000000000" pitchFamily="2" charset="0"/>
                <a:ea typeface="Bahnschrift Condensed" panose="02000000000000000000" pitchFamily="2" charset="0"/>
              </a:rPr>
              <a:t>LIC Logo is made up of a flame that signifies life and the protective hands of life insurance that ensure its continuance.</a:t>
            </a:r>
          </a:p>
          <a:p>
            <a:r>
              <a:rPr lang="en-IN" sz="2000" b="1">
                <a:ea typeface="Bahnschrift Condensed" panose="02000000000000000000" pitchFamily="2" charset="0"/>
              </a:rPr>
              <a:t>Innovation : </a:t>
            </a:r>
            <a:r>
              <a:rPr lang="en-IN" sz="2000">
                <a:latin typeface="Bahnschrift Condensed" panose="020B0502040204020203" pitchFamily="34" charset="0"/>
                <a:ea typeface="Bahnschrift Condensed" panose="02000000000000000000" pitchFamily="2" charset="0"/>
              </a:rPr>
              <a:t>The impact of this innovation was felt more on the private sector business, as LIC with its penchant for traditional business and its dominant market presence, neutralized the distribution between traditional plans and ULIPs to a great extent. In fact, for many of the private players, the share of ULIPs was above 80% of their total new business.</a:t>
            </a:r>
          </a:p>
          <a:p>
            <a:r>
              <a:rPr lang="en-IN" sz="2000" b="1">
                <a:ea typeface="Bahnschrift Condensed" panose="02000000000000000000" pitchFamily="2" charset="0"/>
              </a:rPr>
              <a:t>Values : </a:t>
            </a:r>
            <a:r>
              <a:rPr lang="en-IN" sz="2000">
                <a:latin typeface="Bahnschrift Condensed" panose="020B0502040204020203" pitchFamily="34" charset="0"/>
                <a:ea typeface="Bahnschrift Condensed" panose="02000000000000000000" pitchFamily="2" charset="0"/>
              </a:rPr>
              <a:t>Life Insurance Corporation, India's leading insurance company, had a brand value worth 9.8 billion U.S. dollars, putting the company on the third spot of the top 100 most valuable Indian brands.</a:t>
            </a:r>
          </a:p>
          <a:p>
            <a:r>
              <a:rPr lang="en-IN" sz="2000" b="1">
                <a:ea typeface="Bahnschrift Condensed" panose="02000000000000000000" pitchFamily="2" charset="0"/>
              </a:rPr>
              <a:t>Digital transformation : </a:t>
            </a:r>
            <a:r>
              <a:rPr lang="en-IN" sz="2000">
                <a:latin typeface="Bahnschrift Condensed" panose="020B0502040204020203" pitchFamily="34" charset="0"/>
                <a:ea typeface="Bahnschrift Condensed" panose="02000000000000000000" pitchFamily="2" charset="0"/>
              </a:rPr>
              <a:t>Besides customer onboarding we have undertaken a project for total digital transformation. </a:t>
            </a:r>
            <a:r>
              <a:rPr lang="en-IN" sz="2000">
                <a:solidFill>
                  <a:schemeClr val="accent2"/>
                </a:solidFill>
                <a:latin typeface="Bahnschrift Condensed" panose="020B0502040204020203" pitchFamily="34" charset="0"/>
                <a:ea typeface="Bahnschrift Condensed" panose="02000000000000000000" pitchFamily="2" charset="0"/>
              </a:rPr>
              <a:t>All our operations will be carried out in digital mode.</a:t>
            </a:r>
            <a:r>
              <a:rPr lang="en-IN" sz="2000">
                <a:latin typeface="Bahnschrift Condensed" panose="020B0502040204020203" pitchFamily="34" charset="0"/>
                <a:ea typeface="Bahnschrift Condensed" panose="02000000000000000000" pitchFamily="2" charset="0"/>
              </a:rPr>
              <a:t> Once this project takes off, over 95% work will be done through the digital mode.</a:t>
            </a:r>
            <a:endParaRPr lang="en-US" sz="2000">
              <a:latin typeface="Bahnschrift Condensed" panose="020B0502040204020203" pitchFamily="34" charset="0"/>
              <a:ea typeface="Bahnschrift Condensed" panose="02000000000000000000" pitchFamily="2" charset="0"/>
            </a:endParaRPr>
          </a:p>
        </p:txBody>
      </p:sp>
    </p:spTree>
    <p:extLst>
      <p:ext uri="{BB962C8B-B14F-4D97-AF65-F5344CB8AC3E}">
        <p14:creationId xmlns:p14="http://schemas.microsoft.com/office/powerpoint/2010/main" val="71335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CB38-7B37-F5D6-3797-14809B2F2E3C}"/>
              </a:ext>
            </a:extLst>
          </p:cNvPr>
          <p:cNvSpPr>
            <a:spLocks noGrp="1"/>
          </p:cNvSpPr>
          <p:nvPr>
            <p:ph type="title"/>
          </p:nvPr>
        </p:nvSpPr>
        <p:spPr/>
        <p:txBody>
          <a:bodyPr/>
          <a:lstStyle/>
          <a:p>
            <a:pPr algn="ctr"/>
            <a:r>
              <a:rPr lang="en-IN" b="1" i="1">
                <a:solidFill>
                  <a:schemeClr val="accent5">
                    <a:lumMod val="40000"/>
                    <a:lumOff val="60000"/>
                  </a:schemeClr>
                </a:solidFill>
                <a:latin typeface="Imprint MT Shadow" pitchFamily="82" charset="0"/>
                <a:ea typeface="Castellar" panose="02000000000000000000" pitchFamily="2" charset="0"/>
              </a:rPr>
              <a:t>Smart Goals  of LIC</a:t>
            </a:r>
            <a:endParaRPr lang="en-US" b="1" i="1">
              <a:solidFill>
                <a:schemeClr val="accent5">
                  <a:lumMod val="40000"/>
                  <a:lumOff val="60000"/>
                </a:schemeClr>
              </a:solidFill>
              <a:latin typeface="Imprint MT Shadow" pitchFamily="82" charset="0"/>
              <a:ea typeface="Castellar" panose="02000000000000000000" pitchFamily="2" charset="0"/>
            </a:endParaRPr>
          </a:p>
        </p:txBody>
      </p:sp>
      <p:sp>
        <p:nvSpPr>
          <p:cNvPr id="3" name="Content Placeholder 2">
            <a:extLst>
              <a:ext uri="{FF2B5EF4-FFF2-40B4-BE49-F238E27FC236}">
                <a16:creationId xmlns:a16="http://schemas.microsoft.com/office/drawing/2014/main" id="{7FE0B41B-0DFC-D414-3DAA-DC119DB12FFC}"/>
              </a:ext>
            </a:extLst>
          </p:cNvPr>
          <p:cNvSpPr>
            <a:spLocks noGrp="1"/>
          </p:cNvSpPr>
          <p:nvPr>
            <p:ph idx="1"/>
          </p:nvPr>
        </p:nvSpPr>
        <p:spPr>
          <a:xfrm>
            <a:off x="1154954" y="3006910"/>
            <a:ext cx="10207539" cy="3533250"/>
          </a:xfrm>
        </p:spPr>
        <p:txBody>
          <a:bodyPr>
            <a:normAutofit/>
          </a:bodyPr>
          <a:lstStyle/>
          <a:p>
            <a:r>
              <a:rPr lang="en-IN" sz="2800">
                <a:latin typeface="Bahnschrift Condensed" panose="020B0502040204020203" pitchFamily="34" charset="0"/>
              </a:rPr>
              <a:t>Conduct business with utmost economy and with the full realization that the moneys belong to the policyholders.</a:t>
            </a:r>
          </a:p>
          <a:p>
            <a:r>
              <a:rPr lang="en-IN" sz="2800">
                <a:latin typeface="Bahnschrift Condensed" panose="020B0502040204020203" pitchFamily="34" charset="0"/>
              </a:rPr>
              <a:t>Act as trustees of the insured public in their individual and collective capacities.</a:t>
            </a:r>
          </a:p>
          <a:p>
            <a:r>
              <a:rPr lang="en-IN" sz="2800">
                <a:latin typeface="Bahnschrift Condensed" panose="020B0502040204020203" pitchFamily="34" charset="0"/>
              </a:rPr>
              <a:t>Meet the various life insurance needs of the community that would arise in the changing social and economic environment.</a:t>
            </a:r>
          </a:p>
        </p:txBody>
      </p:sp>
    </p:spTree>
    <p:extLst>
      <p:ext uri="{BB962C8B-B14F-4D97-AF65-F5344CB8AC3E}">
        <p14:creationId xmlns:p14="http://schemas.microsoft.com/office/powerpoint/2010/main" val="275806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53D5-3611-CB32-568F-46BAA379F7D4}"/>
              </a:ext>
            </a:extLst>
          </p:cNvPr>
          <p:cNvSpPr>
            <a:spLocks noGrp="1"/>
          </p:cNvSpPr>
          <p:nvPr>
            <p:ph type="title"/>
          </p:nvPr>
        </p:nvSpPr>
        <p:spPr/>
        <p:txBody>
          <a:bodyPr/>
          <a:lstStyle/>
          <a:p>
            <a:pPr algn="ctr"/>
            <a:r>
              <a:rPr lang="en-IN" sz="4000" b="1" i="1">
                <a:solidFill>
                  <a:schemeClr val="accent5">
                    <a:lumMod val="40000"/>
                    <a:lumOff val="60000"/>
                  </a:schemeClr>
                </a:solidFill>
                <a:latin typeface="Imprint MT Shadow" pitchFamily="82" charset="0"/>
                <a:ea typeface="Algerian" panose="02000000000000000000" pitchFamily="2" charset="0"/>
              </a:rPr>
              <a:t>KPIs of LIC</a:t>
            </a:r>
            <a:endParaRPr lang="en-US" sz="4000" b="1" i="1">
              <a:solidFill>
                <a:schemeClr val="accent5">
                  <a:lumMod val="40000"/>
                  <a:lumOff val="60000"/>
                </a:schemeClr>
              </a:solidFill>
              <a:latin typeface="Imprint MT Shadow" pitchFamily="82" charset="0"/>
              <a:ea typeface="Algerian" panose="02000000000000000000" pitchFamily="2" charset="0"/>
            </a:endParaRPr>
          </a:p>
        </p:txBody>
      </p:sp>
      <p:sp>
        <p:nvSpPr>
          <p:cNvPr id="3" name="Content Placeholder 2">
            <a:extLst>
              <a:ext uri="{FF2B5EF4-FFF2-40B4-BE49-F238E27FC236}">
                <a16:creationId xmlns:a16="http://schemas.microsoft.com/office/drawing/2014/main" id="{3B2B0C58-98C9-6C48-5BEE-08F711EB1953}"/>
              </a:ext>
            </a:extLst>
          </p:cNvPr>
          <p:cNvSpPr>
            <a:spLocks noGrp="1"/>
          </p:cNvSpPr>
          <p:nvPr>
            <p:ph idx="1"/>
          </p:nvPr>
        </p:nvSpPr>
        <p:spPr>
          <a:xfrm>
            <a:off x="1154954" y="2603500"/>
            <a:ext cx="8825659" cy="1357270"/>
          </a:xfrm>
        </p:spPr>
        <p:txBody>
          <a:bodyPr>
            <a:normAutofit lnSpcReduction="10000"/>
          </a:bodyPr>
          <a:lstStyle/>
          <a:p>
            <a:r>
              <a:rPr lang="en-IN" sz="2000" b="1"/>
              <a:t>Revenue growth :</a:t>
            </a:r>
            <a:r>
              <a:rPr lang="en-IN" b="1"/>
              <a:t> </a:t>
            </a:r>
            <a:r>
              <a:rPr lang="en-IN" sz="2000">
                <a:latin typeface="Bahnschrift Condensed" panose="020B0502040204020203" pitchFamily="34" charset="0"/>
              </a:rPr>
              <a:t>Life Insurance Corp of India (LIC) recorded a 14-fold year-on-year jump in net profit at ₹9,543.7 crore for the first quarter of FY24, even though the country's largest insurer has been witnessing a shrink in its market share in terms of new business premium.</a:t>
            </a:r>
          </a:p>
          <a:p>
            <a:r>
              <a:rPr lang="en-IN" sz="2000" b="1"/>
              <a:t>Client Satisfaction : </a:t>
            </a:r>
            <a:endParaRPr lang="en-US" sz="2000" b="1"/>
          </a:p>
        </p:txBody>
      </p:sp>
      <p:pic>
        <p:nvPicPr>
          <p:cNvPr id="6" name="Content Placeholder 5">
            <a:extLst>
              <a:ext uri="{FF2B5EF4-FFF2-40B4-BE49-F238E27FC236}">
                <a16:creationId xmlns:a16="http://schemas.microsoft.com/office/drawing/2014/main" id="{E5060848-48ED-E1C2-6FA1-FAB32607A524}"/>
              </a:ext>
            </a:extLst>
          </p:cNvPr>
          <p:cNvPicPr>
            <a:picLocks noGrp="1" noChangeAspect="1"/>
          </p:cNvPicPr>
          <p:nvPr>
            <p:ph idx="1"/>
          </p:nvPr>
        </p:nvPicPr>
        <p:blipFill>
          <a:blip r:embed="rId2"/>
          <a:stretch>
            <a:fillRect/>
          </a:stretch>
        </p:blipFill>
        <p:spPr>
          <a:xfrm>
            <a:off x="4324223" y="3544405"/>
            <a:ext cx="5592144" cy="2450932"/>
          </a:xfrm>
        </p:spPr>
      </p:pic>
      <p:sp>
        <p:nvSpPr>
          <p:cNvPr id="10" name="TextBox 9">
            <a:extLst>
              <a:ext uri="{FF2B5EF4-FFF2-40B4-BE49-F238E27FC236}">
                <a16:creationId xmlns:a16="http://schemas.microsoft.com/office/drawing/2014/main" id="{6521EA01-B712-0D2F-4BD8-4A1EC4433F8F}"/>
              </a:ext>
            </a:extLst>
          </p:cNvPr>
          <p:cNvSpPr txBox="1"/>
          <p:nvPr/>
        </p:nvSpPr>
        <p:spPr>
          <a:xfrm rot="10800000" flipV="1">
            <a:off x="1748118" y="6457890"/>
            <a:ext cx="9881551" cy="400110"/>
          </a:xfrm>
          <a:prstGeom prst="rect">
            <a:avLst/>
          </a:prstGeom>
          <a:noFill/>
        </p:spPr>
        <p:txBody>
          <a:bodyPr wrap="square">
            <a:spAutoFit/>
          </a:bodyPr>
          <a:lstStyle/>
          <a:p>
            <a:r>
              <a:rPr lang="en-US" sz="2000">
                <a:latin typeface="Bahnschrift Condensed" panose="020B0502040204020203" pitchFamily="34" charset="0"/>
              </a:rPr>
              <a:t>Above chart showing satisfaction level of customers is 92%and people who not satisfied with services of LIC is 8%.</a:t>
            </a:r>
          </a:p>
        </p:txBody>
      </p:sp>
    </p:spTree>
    <p:extLst>
      <p:ext uri="{BB962C8B-B14F-4D97-AF65-F5344CB8AC3E}">
        <p14:creationId xmlns:p14="http://schemas.microsoft.com/office/powerpoint/2010/main" val="3989022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1</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Ion Boardroom</vt:lpstr>
      <vt:lpstr>PowerPoint Presentation</vt:lpstr>
      <vt:lpstr>COMPREHENSIVE  DIGITAL MARKETING FOR   LIFE INSURANCE CORPORATION (LIC) </vt:lpstr>
      <vt:lpstr>PowerPoint Presentation</vt:lpstr>
      <vt:lpstr>LIFE INSURANCE CORPORATION</vt:lpstr>
      <vt:lpstr>PowerPoint Presentation</vt:lpstr>
      <vt:lpstr>Brand study, Competitors Analysis and Buyer’s/Audiences Persona. </vt:lpstr>
      <vt:lpstr>Analyzing of Brand messaging</vt:lpstr>
      <vt:lpstr>Smart Goals  of LIC</vt:lpstr>
      <vt:lpstr>KPIs of LIC</vt:lpstr>
      <vt:lpstr>PowerPoint Presentation</vt:lpstr>
      <vt:lpstr>Competitors Analysis</vt:lpstr>
      <vt:lpstr>PowerPoint Presentation</vt:lpstr>
      <vt:lpstr>PowerPoint Presentation</vt:lpstr>
      <vt:lpstr>PowerPoint Presentation</vt:lpstr>
      <vt:lpstr>Buyer’s / Audience Persona </vt:lpstr>
      <vt:lpstr>SEO and KEYWORD RESEARCH</vt:lpstr>
      <vt:lpstr>PowerPoint Presentation</vt:lpstr>
      <vt:lpstr>Ex :- Graph with the strategy, aim and idea of each content piece</vt:lpstr>
      <vt:lpstr>Content ideas and Marketing strategies</vt:lpstr>
      <vt:lpstr>PowerPoint Presentation</vt:lpstr>
      <vt:lpstr>Content creation and Curation</vt:lpstr>
      <vt:lpstr>PowerPoint Presentation</vt:lpstr>
      <vt:lpstr>PowerPoint Presentation</vt:lpstr>
      <vt:lpstr>INSTAGRAM STORY</vt:lpstr>
      <vt:lpstr>PowerPoint Presentation</vt:lpstr>
      <vt:lpstr>Designs/video editing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   LIFE INSURANCE CORPORATION (LIC) </dc:title>
  <dc:creator>Guest User</dc:creator>
  <cp:lastModifiedBy>Guest User</cp:lastModifiedBy>
  <cp:revision>7</cp:revision>
  <dcterms:created xsi:type="dcterms:W3CDTF">2023-10-12T06:07:05Z</dcterms:created>
  <dcterms:modified xsi:type="dcterms:W3CDTF">2023-10-13T09:04:36Z</dcterms:modified>
</cp:coreProperties>
</file>