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3"/>
  </p:notesMasterIdLst>
  <p:sldIdLst>
    <p:sldId id="256" r:id="rId2"/>
    <p:sldId id="257" r:id="rId3"/>
    <p:sldId id="258" r:id="rId4"/>
    <p:sldId id="273" r:id="rId5"/>
    <p:sldId id="281" r:id="rId6"/>
    <p:sldId id="274" r:id="rId7"/>
    <p:sldId id="282" r:id="rId8"/>
    <p:sldId id="277" r:id="rId9"/>
    <p:sldId id="283" r:id="rId10"/>
    <p:sldId id="278" r:id="rId11"/>
    <p:sldId id="280" r:id="rId12"/>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B9FE4B-6C08-4C64-B3A8-A535183B481C}">
  <a:tblStyle styleId="{30B9FE4B-6C08-4C64-B3A8-A535183B481C}"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40ABAE8-BB01-455E-AD26-D9F833059353}"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80" autoAdjust="0"/>
  </p:normalViewPr>
  <p:slideViewPr>
    <p:cSldViewPr snapToGrid="0">
      <p:cViewPr varScale="1">
        <p:scale>
          <a:sx n="150" d="100"/>
          <a:sy n="150" d="100"/>
        </p:scale>
        <p:origin x="209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8" name="Shape 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4" name="Shape 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a:off x="0" y="0"/>
            <a:ext cx="9144000" cy="3518399"/>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9" name="Shape 9"/>
          <p:cNvCxnSpPr/>
          <p:nvPr/>
        </p:nvCxnSpPr>
        <p:spPr>
          <a:xfrm>
            <a:off x="0" y="3496604"/>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0" name="Shape 10"/>
          <p:cNvSpPr txBox="1">
            <a:spLocks noGrp="1"/>
          </p:cNvSpPr>
          <p:nvPr>
            <p:ph type="ctrTitle"/>
          </p:nvPr>
        </p:nvSpPr>
        <p:spPr>
          <a:xfrm>
            <a:off x="685800" y="1867781"/>
            <a:ext cx="7772400" cy="1648800"/>
          </a:xfrm>
          <a:prstGeom prst="rect">
            <a:avLst/>
          </a:prstGeom>
        </p:spPr>
        <p:txBody>
          <a:bodyPr lIns="91425" tIns="91425" rIns="91425" bIns="91425" anchor="b"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a:endParaRPr/>
          </a:p>
        </p:txBody>
      </p:sp>
      <p:sp>
        <p:nvSpPr>
          <p:cNvPr id="11" name="Shape 11"/>
          <p:cNvSpPr txBox="1">
            <a:spLocks noGrp="1"/>
          </p:cNvSpPr>
          <p:nvPr>
            <p:ph type="subTitle" idx="1"/>
          </p:nvPr>
        </p:nvSpPr>
        <p:spPr>
          <a:xfrm>
            <a:off x="685800" y="3627026"/>
            <a:ext cx="7772400" cy="774300"/>
          </a:xfrm>
          <a:prstGeom prst="rect">
            <a:avLst/>
          </a:prstGeom>
        </p:spPr>
        <p:txBody>
          <a:bodyPr lIns="91425" tIns="91425" rIns="91425" bIns="91425" anchor="t" anchorCtr="0"/>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14" name="Shape 14"/>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5" name="Shape 15"/>
          <p:cNvSpPr txBox="1">
            <a:spLocks noGrp="1"/>
          </p:cNvSpPr>
          <p:nvPr>
            <p:ph type="title"/>
          </p:nvPr>
        </p:nvSpPr>
        <p:spPr>
          <a:xfrm>
            <a:off x="457200" y="198203"/>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a:off x="0" y="0"/>
            <a:ext cx="9144000" cy="11499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20" name="Shape 20"/>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1" name="Shape 21"/>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26" name="Shape 26"/>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7" name="Shape 27"/>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8"/>
        <p:cNvGrpSpPr/>
        <p:nvPr/>
      </p:nvGrpSpPr>
      <p:grpSpPr>
        <a:xfrm>
          <a:off x="0" y="0"/>
          <a:ext cx="0" cy="0"/>
          <a:chOff x="0" y="0"/>
          <a:chExt cx="0" cy="0"/>
        </a:xfrm>
      </p:grpSpPr>
      <p:sp>
        <p:nvSpPr>
          <p:cNvPr id="29" name="Shape 29"/>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spcBef>
                <a:spcPts val="0"/>
              </a:spcBef>
              <a:buClr>
                <a:schemeClr val="dk2"/>
              </a:buClr>
              <a:buSzPct val="100000"/>
              <a:buNone/>
              <a:defRPr sz="1800">
                <a:solidFill>
                  <a:schemeClr val="dk2"/>
                </a:solidFill>
              </a:defRPr>
            </a:lvl1pPr>
          </a:lstStyle>
          <a:p>
            <a:endParaRPr/>
          </a:p>
        </p:txBody>
      </p:sp>
      <p:sp>
        <p:nvSpPr>
          <p:cNvPr id="30" name="Shape 30"/>
          <p:cNvSpPr/>
          <p:nvPr/>
        </p:nvSpPr>
        <p:spPr>
          <a:xfrm>
            <a:off x="4274" y="0"/>
            <a:ext cx="9144000" cy="4406399"/>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31" name="Shape 31"/>
          <p:cNvCxnSpPr/>
          <p:nvPr/>
        </p:nvCxnSpPr>
        <p:spPr>
          <a:xfrm>
            <a:off x="0" y="4384371"/>
            <a:ext cx="9144000" cy="0"/>
          </a:xfrm>
          <a:prstGeom prst="straightConnector1">
            <a:avLst/>
          </a:prstGeom>
          <a:noFill/>
          <a:ln w="57150" cap="flat">
            <a:solidFill>
              <a:srgbClr val="000000">
                <a:alpha val="14901"/>
              </a:srgbClr>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subTitle" idx="1"/>
          </p:nvPr>
        </p:nvSpPr>
        <p:spPr>
          <a:xfrm>
            <a:off x="685800" y="3603953"/>
            <a:ext cx="8314800" cy="1417800"/>
          </a:xfrm>
          <a:prstGeom prst="rect">
            <a:avLst/>
          </a:prstGeom>
        </p:spPr>
        <p:txBody>
          <a:bodyPr lIns="91425" tIns="91425" rIns="91425" bIns="91425" anchor="t" anchorCtr="0">
            <a:noAutofit/>
          </a:bodyPr>
          <a:lstStyle/>
          <a:p>
            <a:pPr lvl="0" rtl="0">
              <a:spcBef>
                <a:spcPts val="0"/>
              </a:spcBef>
              <a:buNone/>
            </a:pPr>
            <a:r>
              <a:rPr lang="en-GB" sz="2600" dirty="0"/>
              <a:t>Implementing IaaS and PaaS in Azure</a:t>
            </a:r>
          </a:p>
          <a:p>
            <a:pPr lvl="0" rtl="0">
              <a:spcBef>
                <a:spcPts val="0"/>
              </a:spcBef>
              <a:buNone/>
            </a:pPr>
            <a:r>
              <a:rPr lang="en-GB" sz="1000" i="1" dirty="0">
                <a:solidFill>
                  <a:srgbClr val="351C75"/>
                </a:solidFill>
              </a:rPr>
              <a:t>   </a:t>
            </a:r>
          </a:p>
          <a:p>
            <a:pPr>
              <a:spcBef>
                <a:spcPts val="0"/>
              </a:spcBef>
              <a:buNone/>
            </a:pPr>
            <a:endParaRPr sz="2500" i="1" dirty="0"/>
          </a:p>
        </p:txBody>
      </p:sp>
      <p:sp>
        <p:nvSpPr>
          <p:cNvPr id="35" name="Shape 35"/>
          <p:cNvSpPr txBox="1">
            <a:spLocks noGrp="1"/>
          </p:cNvSpPr>
          <p:nvPr>
            <p:ph type="ctrTitle"/>
          </p:nvPr>
        </p:nvSpPr>
        <p:spPr>
          <a:xfrm>
            <a:off x="685800" y="1867775"/>
            <a:ext cx="8500499" cy="1648800"/>
          </a:xfrm>
          <a:prstGeom prst="rect">
            <a:avLst/>
          </a:prstGeom>
        </p:spPr>
        <p:txBody>
          <a:bodyPr lIns="91425" tIns="91425" rIns="91425" bIns="91425" anchor="b" anchorCtr="0">
            <a:noAutofit/>
          </a:bodyPr>
          <a:lstStyle/>
          <a:p>
            <a:pPr rtl="0">
              <a:spcBef>
                <a:spcPts val="0"/>
              </a:spcBef>
              <a:buNone/>
            </a:pPr>
            <a:endParaRPr dirty="0"/>
          </a:p>
          <a:p>
            <a:pPr rtl="0">
              <a:spcBef>
                <a:spcPts val="0"/>
              </a:spcBef>
              <a:buNone/>
            </a:pPr>
            <a:r>
              <a:rPr lang="en-GB" dirty="0"/>
              <a:t>Case Study</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88482-AACF-4338-9519-5134FD99F4F3}"/>
              </a:ext>
            </a:extLst>
          </p:cNvPr>
          <p:cNvSpPr>
            <a:spLocks noGrp="1"/>
          </p:cNvSpPr>
          <p:nvPr>
            <p:ph type="title"/>
          </p:nvPr>
        </p:nvSpPr>
        <p:spPr/>
        <p:txBody>
          <a:bodyPr/>
          <a:lstStyle/>
          <a:p>
            <a:r>
              <a:rPr lang="en-IN" dirty="0"/>
              <a:t>Azure Resource management</a:t>
            </a:r>
            <a:endParaRPr lang="en-GB" dirty="0"/>
          </a:p>
        </p:txBody>
      </p:sp>
      <p:sp>
        <p:nvSpPr>
          <p:cNvPr id="3" name="Text Placeholder 2">
            <a:extLst>
              <a:ext uri="{FF2B5EF4-FFF2-40B4-BE49-F238E27FC236}">
                <a16:creationId xmlns:a16="http://schemas.microsoft.com/office/drawing/2014/main" id="{AF2864C0-ADAE-4303-9859-CDC68E7E8F95}"/>
              </a:ext>
            </a:extLst>
          </p:cNvPr>
          <p:cNvSpPr>
            <a:spLocks noGrp="1"/>
          </p:cNvSpPr>
          <p:nvPr>
            <p:ph type="body" idx="1"/>
          </p:nvPr>
        </p:nvSpPr>
        <p:spPr>
          <a:xfrm>
            <a:off x="356347" y="1643904"/>
            <a:ext cx="8229600" cy="2289362"/>
          </a:xfrm>
        </p:spPr>
        <p:txBody>
          <a:bodyPr/>
          <a:lstStyle/>
          <a:p>
            <a:pPr marL="457200" indent="-457200">
              <a:buFont typeface="Arial" panose="020B0604020202020204" pitchFamily="34" charset="0"/>
              <a:buChar char="•"/>
            </a:pPr>
            <a:r>
              <a:rPr lang="en-US" dirty="0"/>
              <a:t>Create </a:t>
            </a:r>
            <a:r>
              <a:rPr lang="en-US" dirty="0" err="1"/>
              <a:t>Vmadmin</a:t>
            </a:r>
            <a:r>
              <a:rPr lang="en-US" dirty="0"/>
              <a:t> user who can manage all VM in the subscription</a:t>
            </a:r>
          </a:p>
          <a:p>
            <a:pPr marL="457200" indent="-457200">
              <a:buFont typeface="Arial" panose="020B0604020202020204" pitchFamily="34" charset="0"/>
              <a:buChar char="•"/>
            </a:pPr>
            <a:r>
              <a:rPr lang="en-US" dirty="0"/>
              <a:t>Create </a:t>
            </a:r>
            <a:r>
              <a:rPr lang="en-US" dirty="0" err="1"/>
              <a:t>Backup_admin</a:t>
            </a:r>
            <a:r>
              <a:rPr lang="en-US" dirty="0"/>
              <a:t> user who can manage backup only in EUS servers in EURG</a:t>
            </a:r>
            <a:endParaRPr lang="en-GB" dirty="0"/>
          </a:p>
        </p:txBody>
      </p:sp>
    </p:spTree>
    <p:extLst>
      <p:ext uri="{BB962C8B-B14F-4D97-AF65-F5344CB8AC3E}">
        <p14:creationId xmlns:p14="http://schemas.microsoft.com/office/powerpoint/2010/main" val="2516207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diagram&#10;&#10;Description automatically generated with medium confidence">
            <a:extLst>
              <a:ext uri="{FF2B5EF4-FFF2-40B4-BE49-F238E27FC236}">
                <a16:creationId xmlns:a16="http://schemas.microsoft.com/office/drawing/2014/main" id="{3AA52C86-B460-4D02-B745-74148F4370E9}"/>
              </a:ext>
            </a:extLst>
          </p:cNvPr>
          <p:cNvPicPr>
            <a:picLocks noChangeAspect="1"/>
          </p:cNvPicPr>
          <p:nvPr/>
        </p:nvPicPr>
        <p:blipFill>
          <a:blip r:embed="rId2"/>
          <a:stretch>
            <a:fillRect/>
          </a:stretch>
        </p:blipFill>
        <p:spPr>
          <a:xfrm>
            <a:off x="0" y="0"/>
            <a:ext cx="9144000" cy="5143500"/>
          </a:xfrm>
          <a:prstGeom prst="rect">
            <a:avLst/>
          </a:prstGeom>
        </p:spPr>
      </p:pic>
      <p:sp>
        <p:nvSpPr>
          <p:cNvPr id="4" name="TextBox 3">
            <a:extLst>
              <a:ext uri="{FF2B5EF4-FFF2-40B4-BE49-F238E27FC236}">
                <a16:creationId xmlns:a16="http://schemas.microsoft.com/office/drawing/2014/main" id="{3FF84F7D-99C9-487E-B0B8-D3580331D984}"/>
              </a:ext>
            </a:extLst>
          </p:cNvPr>
          <p:cNvSpPr txBox="1"/>
          <p:nvPr/>
        </p:nvSpPr>
        <p:spPr>
          <a:xfrm>
            <a:off x="3321050" y="88900"/>
            <a:ext cx="1936750" cy="307777"/>
          </a:xfrm>
          <a:prstGeom prst="rect">
            <a:avLst/>
          </a:prstGeom>
          <a:noFill/>
        </p:spPr>
        <p:txBody>
          <a:bodyPr wrap="square" rtlCol="0">
            <a:spAutoFit/>
          </a:bodyPr>
          <a:lstStyle/>
          <a:p>
            <a:r>
              <a:rPr lang="en-US" b="1" dirty="0"/>
              <a:t>Network Diagram</a:t>
            </a:r>
          </a:p>
        </p:txBody>
      </p:sp>
    </p:spTree>
    <p:extLst>
      <p:ext uri="{BB962C8B-B14F-4D97-AF65-F5344CB8AC3E}">
        <p14:creationId xmlns:p14="http://schemas.microsoft.com/office/powerpoint/2010/main" val="3488134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a:t>Contents</a:t>
            </a:r>
          </a:p>
        </p:txBody>
      </p:sp>
      <p:sp>
        <p:nvSpPr>
          <p:cNvPr id="41" name="Shape 41"/>
          <p:cNvSpPr txBox="1">
            <a:spLocks noGrp="1"/>
          </p:cNvSpPr>
          <p:nvPr>
            <p:ph type="body" idx="1"/>
          </p:nvPr>
        </p:nvSpPr>
        <p:spPr>
          <a:xfrm>
            <a:off x="48995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GB" dirty="0"/>
              <a:t>Business Requirements</a:t>
            </a:r>
          </a:p>
          <a:p>
            <a:pPr marL="457200" lvl="0" indent="-419100" rtl="0">
              <a:spcBef>
                <a:spcPts val="0"/>
              </a:spcBef>
              <a:buClr>
                <a:schemeClr val="dk1"/>
              </a:buClr>
              <a:buSzPct val="100000"/>
              <a:buFont typeface="Arial"/>
              <a:buChar char="●"/>
            </a:pPr>
            <a:r>
              <a:rPr lang="en-GB" dirty="0"/>
              <a:t>Implementation flow</a:t>
            </a:r>
          </a:p>
          <a:p>
            <a:pPr marL="457200" lvl="0" indent="-419100">
              <a:spcBef>
                <a:spcPts val="0"/>
              </a:spcBef>
              <a:buClr>
                <a:schemeClr val="dk1"/>
              </a:buClr>
              <a:buSzPct val="100000"/>
              <a:buFont typeface="Arial"/>
              <a:buChar char="●"/>
            </a:pPr>
            <a:r>
              <a:rPr lang="en-GB" dirty="0"/>
              <a:t>Takeaway Learnings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7" name="Shape 47"/>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a:t>Business Requirements </a:t>
            </a:r>
          </a:p>
        </p:txBody>
      </p:sp>
      <p:sp>
        <p:nvSpPr>
          <p:cNvPr id="48" name="Shape 48"/>
          <p:cNvSpPr txBox="1">
            <a:spLocks noGrp="1"/>
          </p:cNvSpPr>
          <p:nvPr>
            <p:ph type="body" idx="1"/>
          </p:nvPr>
        </p:nvSpPr>
        <p:spPr>
          <a:xfrm>
            <a:off x="336766" y="1099608"/>
            <a:ext cx="4988767" cy="3754967"/>
          </a:xfrm>
          <a:prstGeom prst="rect">
            <a:avLst/>
          </a:prstGeom>
        </p:spPr>
        <p:txBody>
          <a:bodyPr lIns="91425" tIns="91425" rIns="91425" bIns="91425" anchor="t" anchorCtr="0">
            <a:noAutofit/>
          </a:bodyPr>
          <a:lstStyle/>
          <a:p>
            <a:r>
              <a:rPr lang="en-GB" sz="1600" dirty="0" err="1"/>
              <a:t>Nilavembu</a:t>
            </a:r>
            <a:r>
              <a:rPr lang="en-GB" sz="1600" dirty="0"/>
              <a:t> Herbs </a:t>
            </a:r>
            <a:r>
              <a:rPr lang="en-IN" sz="1200" dirty="0"/>
              <a:t>provides a safer alternative to modern medicine wherever possible and to offer simple, effective and safe remedies for common problems. spreads awareness about the medicinal uses of these natural and safe herbs all over the world and to make it easily available through their online store for all those who want to enjoy its benefits</a:t>
            </a:r>
            <a:endParaRPr lang="en-GB" sz="800" dirty="0"/>
          </a:p>
          <a:p>
            <a:pPr rtl="0">
              <a:spcBef>
                <a:spcPts val="0"/>
              </a:spcBef>
              <a:buNone/>
            </a:pPr>
            <a:r>
              <a:rPr lang="en-GB" sz="1600" dirty="0" err="1"/>
              <a:t>Nilavembu</a:t>
            </a:r>
            <a:r>
              <a:rPr lang="en-GB" sz="1600" dirty="0"/>
              <a:t> Herbs requires</a:t>
            </a:r>
          </a:p>
          <a:p>
            <a:pPr marL="457200" lvl="0" indent="-381000" rtl="0">
              <a:spcBef>
                <a:spcPts val="0"/>
              </a:spcBef>
              <a:buClr>
                <a:schemeClr val="dk1"/>
              </a:buClr>
              <a:buSzPct val="100000"/>
              <a:buFont typeface="Arial"/>
              <a:buChar char="-"/>
            </a:pPr>
            <a:r>
              <a:rPr lang="en-GB" sz="1400" dirty="0"/>
              <a:t>A low cost solution based on demand of dynamic business conditions.</a:t>
            </a:r>
          </a:p>
          <a:p>
            <a:pPr marL="457200" lvl="0" indent="-381000" rtl="0">
              <a:spcBef>
                <a:spcPts val="0"/>
              </a:spcBef>
              <a:buClr>
                <a:schemeClr val="dk1"/>
              </a:buClr>
              <a:buSzPct val="100000"/>
              <a:buFont typeface="Arial"/>
              <a:buChar char="-"/>
            </a:pPr>
            <a:r>
              <a:rPr lang="en-GB" sz="1400" dirty="0"/>
              <a:t>As the business expands across </a:t>
            </a:r>
            <a:r>
              <a:rPr lang="en-GB" sz="1400" dirty="0" err="1"/>
              <a:t>EastUS</a:t>
            </a:r>
            <a:r>
              <a:rPr lang="en-GB" sz="1400" dirty="0"/>
              <a:t> and SEA, they would like to have their </a:t>
            </a:r>
            <a:r>
              <a:rPr lang="en-GB" sz="1400" dirty="0" err="1"/>
              <a:t>DataCenter</a:t>
            </a:r>
            <a:r>
              <a:rPr lang="en-GB" sz="1400" dirty="0"/>
              <a:t> virtualised using cloud computing.</a:t>
            </a:r>
          </a:p>
          <a:p>
            <a:pPr marL="457200" lvl="0" indent="-381000" rtl="0">
              <a:spcBef>
                <a:spcPts val="0"/>
              </a:spcBef>
              <a:buClr>
                <a:schemeClr val="dk1"/>
              </a:buClr>
              <a:buSzPct val="100000"/>
              <a:buFont typeface="Arial"/>
              <a:buChar char="-"/>
            </a:pPr>
            <a:r>
              <a:rPr lang="en-GB" sz="1400" dirty="0"/>
              <a:t>Critical Data should be made available in case of disaster</a:t>
            </a:r>
          </a:p>
          <a:p>
            <a:pPr marL="457200" lvl="0" indent="-381000" rtl="0">
              <a:spcBef>
                <a:spcPts val="0"/>
              </a:spcBef>
              <a:buClr>
                <a:schemeClr val="dk1"/>
              </a:buClr>
              <a:buSzPct val="100000"/>
              <a:buFont typeface="Arial"/>
              <a:buChar char="-"/>
            </a:pPr>
            <a:r>
              <a:rPr lang="en-GB" sz="1400" dirty="0"/>
              <a:t>As of now they want to have Proof Of Concept(POC) in Microsoft Azure</a:t>
            </a:r>
          </a:p>
          <a:p>
            <a:pPr marL="457200" lvl="0" indent="-381000" rtl="0">
              <a:spcBef>
                <a:spcPts val="0"/>
              </a:spcBef>
              <a:buClr>
                <a:schemeClr val="dk1"/>
              </a:buClr>
              <a:buSzPct val="100000"/>
              <a:buFont typeface="Arial"/>
              <a:buChar char="-"/>
            </a:pPr>
            <a:r>
              <a:rPr lang="en-GB" sz="1400" dirty="0"/>
              <a:t>You have been deployed for POC</a:t>
            </a:r>
          </a:p>
          <a:p>
            <a:pPr marL="457200" lvl="0" indent="-381000" rtl="0">
              <a:spcBef>
                <a:spcPts val="0"/>
              </a:spcBef>
              <a:buClr>
                <a:schemeClr val="dk1"/>
              </a:buClr>
              <a:buSzPct val="100000"/>
              <a:buFont typeface="Arial"/>
              <a:buChar char="-"/>
            </a:pPr>
            <a:r>
              <a:rPr lang="en-GB" sz="1400" dirty="0"/>
              <a:t>The following slides will provides required details.</a:t>
            </a:r>
          </a:p>
        </p:txBody>
      </p:sp>
      <p:pic>
        <p:nvPicPr>
          <p:cNvPr id="1026" name="Picture 2" descr="Image result for nilavembu herb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1416" y="1848380"/>
            <a:ext cx="3562583" cy="20039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SEA region </a:t>
            </a:r>
          </a:p>
        </p:txBody>
      </p:sp>
      <p:sp>
        <p:nvSpPr>
          <p:cNvPr id="3" name="Text Placeholder 2"/>
          <p:cNvSpPr>
            <a:spLocks noGrp="1"/>
          </p:cNvSpPr>
          <p:nvPr>
            <p:ph type="body" idx="1"/>
          </p:nvPr>
        </p:nvSpPr>
        <p:spPr>
          <a:xfrm>
            <a:off x="410135" y="1219598"/>
            <a:ext cx="8521148" cy="3725699"/>
          </a:xfrm>
        </p:spPr>
        <p:txBody>
          <a:bodyPr/>
          <a:lstStyle/>
          <a:p>
            <a:pPr marL="342900" indent="-342900">
              <a:buFont typeface="Arial" panose="020B0604020202020204" pitchFamily="34" charset="0"/>
              <a:buChar char="•"/>
            </a:pPr>
            <a:r>
              <a:rPr lang="en-US" sz="2000" dirty="0"/>
              <a:t>2 web servers with 99.95% high availability</a:t>
            </a:r>
          </a:p>
          <a:p>
            <a:pPr marL="342900" indent="-342900">
              <a:buFont typeface="Arial" panose="020B0604020202020204" pitchFamily="34" charset="0"/>
              <a:buChar char="•"/>
            </a:pPr>
            <a:r>
              <a:rPr lang="en-US" sz="2000" dirty="0"/>
              <a:t>These web services has to be </a:t>
            </a:r>
            <a:r>
              <a:rPr lang="en-US" sz="2000" dirty="0" err="1"/>
              <a:t>utilised</a:t>
            </a:r>
            <a:r>
              <a:rPr lang="en-US" sz="2000" dirty="0"/>
              <a:t> with proper balance with client affinity with Public IP</a:t>
            </a:r>
          </a:p>
          <a:p>
            <a:pPr marL="342900" indent="-342900">
              <a:buFont typeface="Arial" panose="020B0604020202020204" pitchFamily="34" charset="0"/>
              <a:buChar char="•"/>
            </a:pPr>
            <a:r>
              <a:rPr lang="en-US" sz="2000" dirty="0"/>
              <a:t>Selected web servers should be reachable via RDP from internet</a:t>
            </a:r>
          </a:p>
          <a:p>
            <a:pPr marL="342900" indent="-342900">
              <a:buFont typeface="Arial" panose="020B0604020202020204" pitchFamily="34" charset="0"/>
              <a:buChar char="•"/>
            </a:pPr>
            <a:r>
              <a:rPr lang="en-US" sz="2000" dirty="0"/>
              <a:t>A jump port should accessible from internet to upload contents to web servers.</a:t>
            </a:r>
          </a:p>
          <a:p>
            <a:pPr marL="342900" indent="-342900">
              <a:buFont typeface="Arial" panose="020B0604020202020204" pitchFamily="34" charset="0"/>
              <a:buChar char="•"/>
            </a:pPr>
            <a:r>
              <a:rPr lang="en-US" sz="2000" dirty="0"/>
              <a:t>Protect web server traffic restricted to allowed based on </a:t>
            </a:r>
            <a:r>
              <a:rPr lang="en-US" sz="2000" dirty="0" err="1"/>
              <a:t>ip</a:t>
            </a:r>
            <a:r>
              <a:rPr lang="en-US" sz="2000" dirty="0"/>
              <a:t> addresses which will be updated as warranted</a:t>
            </a:r>
          </a:p>
          <a:p>
            <a:pPr marL="342900" indent="-342900">
              <a:buFont typeface="Arial" panose="020B0604020202020204" pitchFamily="34" charset="0"/>
              <a:buChar char="•"/>
            </a:pPr>
            <a:r>
              <a:rPr lang="en-US" sz="2000" dirty="0"/>
              <a:t>Enable backup for </a:t>
            </a:r>
            <a:r>
              <a:rPr lang="en-US" sz="2000" dirty="0" err="1"/>
              <a:t>WebServers</a:t>
            </a:r>
            <a:endParaRPr lang="en-US" sz="2000" dirty="0"/>
          </a:p>
          <a:p>
            <a:pPr marL="342900" indent="-342900">
              <a:buFont typeface="Arial" panose="020B0604020202020204" pitchFamily="34" charset="0"/>
              <a:buChar char="•"/>
            </a:pPr>
            <a:r>
              <a:rPr lang="en-US" sz="2000" dirty="0"/>
              <a:t>Have alert generated in case of 80% above </a:t>
            </a:r>
            <a:r>
              <a:rPr lang="en-US" sz="2000" dirty="0" err="1"/>
              <a:t>cpu</a:t>
            </a:r>
            <a:r>
              <a:rPr lang="en-US" sz="2000" dirty="0"/>
              <a:t> usage</a:t>
            </a:r>
            <a:endParaRPr lang="en-IN" sz="2000" dirty="0"/>
          </a:p>
        </p:txBody>
      </p:sp>
    </p:spTree>
    <p:extLst>
      <p:ext uri="{BB962C8B-B14F-4D97-AF65-F5344CB8AC3E}">
        <p14:creationId xmlns:p14="http://schemas.microsoft.com/office/powerpoint/2010/main" val="309032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6DA69-0A0F-444D-9BAC-15F03A81B1D7}"/>
              </a:ext>
            </a:extLst>
          </p:cNvPr>
          <p:cNvSpPr>
            <a:spLocks noGrp="1"/>
          </p:cNvSpPr>
          <p:nvPr>
            <p:ph type="title"/>
          </p:nvPr>
        </p:nvSpPr>
        <p:spPr/>
        <p:txBody>
          <a:bodyPr/>
          <a:lstStyle/>
          <a:p>
            <a:r>
              <a:rPr lang="en-US" dirty="0"/>
              <a:t>List Of Activities in SEA Region</a:t>
            </a:r>
          </a:p>
        </p:txBody>
      </p:sp>
      <p:sp>
        <p:nvSpPr>
          <p:cNvPr id="3" name="Text Placeholder 2">
            <a:extLst>
              <a:ext uri="{FF2B5EF4-FFF2-40B4-BE49-F238E27FC236}">
                <a16:creationId xmlns:a16="http://schemas.microsoft.com/office/drawing/2014/main" id="{5C54CA68-2D58-45A3-8D6A-0066A7A8E003}"/>
              </a:ext>
            </a:extLst>
          </p:cNvPr>
          <p:cNvSpPr>
            <a:spLocks noGrp="1"/>
          </p:cNvSpPr>
          <p:nvPr>
            <p:ph type="body" idx="1"/>
          </p:nvPr>
        </p:nvSpPr>
        <p:spPr/>
        <p:txBody>
          <a:bodyPr/>
          <a:lstStyle/>
          <a:p>
            <a:pPr marL="342900" marR="0" lvl="0" indent="-342900" rtl="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Create one Resource group Neel-SEA in SEA region.</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Create Virtual Network - </a:t>
            </a:r>
            <a:r>
              <a:rPr lang="en-US" sz="1800" dirty="0" err="1">
                <a:effectLst/>
                <a:latin typeface="Calibri" panose="020F0502020204030204" pitchFamily="34" charset="0"/>
                <a:ea typeface="Calibri" panose="020F0502020204030204" pitchFamily="34" charset="0"/>
                <a:cs typeface="Arial" panose="020B0604020202020204" pitchFamily="34" charset="0"/>
              </a:rPr>
              <a:t>Corpvnet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Create NSG in SEA for webserver1 &amp; </a:t>
            </a:r>
            <a:r>
              <a:rPr lang="en-US" sz="1800" dirty="0" err="1">
                <a:effectLst/>
                <a:latin typeface="Calibri" panose="020F0502020204030204" pitchFamily="34" charset="0"/>
                <a:ea typeface="Calibri" panose="020F0502020204030204" pitchFamily="34" charset="0"/>
                <a:cs typeface="Arial" panose="020B0604020202020204" pitchFamily="34" charset="0"/>
              </a:rPr>
              <a:t>dbserver</a:t>
            </a:r>
            <a:r>
              <a:rPr lang="en-US" sz="1800" dirty="0">
                <a:effectLst/>
                <a:latin typeface="Calibri" panose="020F0502020204030204" pitchFamily="34" charset="0"/>
                <a:ea typeface="Calibri" panose="020F0502020204030204" pitchFamily="34" charset="0"/>
                <a:cs typeface="Arial" panose="020B0604020202020204" pitchFamily="34" charset="0"/>
              </a:rPr>
              <a:t> &amp; inbound rules</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Create Public IP address to be attached to the server</a:t>
            </a:r>
          </a:p>
          <a:p>
            <a:pPr marL="34290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Create </a:t>
            </a:r>
            <a:r>
              <a:rPr lang="en-US" sz="1800" dirty="0" err="1">
                <a:effectLst/>
                <a:latin typeface="Calibri" panose="020F0502020204030204" pitchFamily="34" charset="0"/>
                <a:ea typeface="Calibri" panose="020F0502020204030204" pitchFamily="34" charset="0"/>
                <a:cs typeface="Arial" panose="020B0604020202020204" pitchFamily="34" charset="0"/>
              </a:rPr>
              <a:t>vnet</a:t>
            </a:r>
            <a:r>
              <a:rPr lang="en-US" sz="1800" dirty="0">
                <a:effectLst/>
                <a:latin typeface="Calibri" panose="020F0502020204030204" pitchFamily="34" charset="0"/>
                <a:ea typeface="Calibri" panose="020F0502020204030204" pitchFamily="34" charset="0"/>
                <a:cs typeface="Arial" panose="020B0604020202020204" pitchFamily="34" charset="0"/>
              </a:rPr>
              <a:t> &amp; subnet to be attached to the VM’s</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Create 2 Webservers (Webserver1 &amp; </a:t>
            </a:r>
            <a:r>
              <a:rPr lang="en-US" sz="1800" dirty="0" err="1">
                <a:latin typeface="Calibri" panose="020F0502020204030204" pitchFamily="34" charset="0"/>
                <a:ea typeface="Calibri" panose="020F0502020204030204" pitchFamily="34" charset="0"/>
                <a:cs typeface="Arial" panose="020B0604020202020204" pitchFamily="34" charset="0"/>
              </a:rPr>
              <a:t>db</a:t>
            </a:r>
            <a:r>
              <a:rPr lang="en-US" sz="1800" dirty="0" err="1">
                <a:effectLst/>
                <a:latin typeface="Calibri" panose="020F0502020204030204" pitchFamily="34" charset="0"/>
                <a:ea typeface="Calibri" panose="020F0502020204030204" pitchFamily="34" charset="0"/>
                <a:cs typeface="Arial" panose="020B0604020202020204" pitchFamily="34" charset="0"/>
              </a:rPr>
              <a:t>server</a:t>
            </a:r>
            <a:r>
              <a:rPr lang="en-US" sz="1800" dirty="0">
                <a:effectLst/>
                <a:latin typeface="Calibri" panose="020F0502020204030204" pitchFamily="34" charset="0"/>
                <a:ea typeface="Calibri" panose="020F0502020204030204" pitchFamily="34" charset="0"/>
                <a:cs typeface="Arial" panose="020B0604020202020204" pitchFamily="34" charset="0"/>
              </a:rPr>
              <a:t>) in the availability sets &amp; load balancer</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RDP access to be provided for webserver1 only</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Enable Backup for the Web servers</a:t>
            </a:r>
          </a:p>
          <a:p>
            <a:pPr marL="342900" marR="0" lvl="0" indent="-342900">
              <a:lnSpc>
                <a:spcPct val="107000"/>
              </a:lnSpc>
              <a:spcBef>
                <a:spcPts val="0"/>
              </a:spcBef>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Alert generated above 80% of CPU usage for SEA webserver</a:t>
            </a:r>
          </a:p>
          <a:p>
            <a:endParaRPr lang="en-US" dirty="0"/>
          </a:p>
        </p:txBody>
      </p:sp>
    </p:spTree>
    <p:extLst>
      <p:ext uri="{BB962C8B-B14F-4D97-AF65-F5344CB8AC3E}">
        <p14:creationId xmlns:p14="http://schemas.microsoft.com/office/powerpoint/2010/main" val="3508342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EastUS</a:t>
            </a:r>
            <a:endParaRPr lang="en-IN" dirty="0"/>
          </a:p>
        </p:txBody>
      </p:sp>
      <p:sp>
        <p:nvSpPr>
          <p:cNvPr id="3" name="Text Placeholder 2"/>
          <p:cNvSpPr>
            <a:spLocks noGrp="1"/>
          </p:cNvSpPr>
          <p:nvPr>
            <p:ph type="body" idx="1"/>
          </p:nvPr>
        </p:nvSpPr>
        <p:spPr/>
        <p:txBody>
          <a:bodyPr/>
          <a:lstStyle/>
          <a:p>
            <a:pPr marL="342900" indent="-342900">
              <a:buFont typeface="Arial" panose="020B0604020202020204" pitchFamily="34" charset="0"/>
              <a:buChar char="•"/>
            </a:pPr>
            <a:r>
              <a:rPr lang="en-US" sz="2400" dirty="0" err="1"/>
              <a:t>EastUS</a:t>
            </a:r>
            <a:r>
              <a:rPr lang="en-US" sz="2400" dirty="0"/>
              <a:t> server (Server11) should be accessible from internet via public IP</a:t>
            </a:r>
          </a:p>
          <a:p>
            <a:pPr marL="342900" indent="-342900">
              <a:buFont typeface="Arial" panose="020B0604020202020204" pitchFamily="34" charset="0"/>
              <a:buChar char="•"/>
            </a:pPr>
            <a:r>
              <a:rPr lang="en-US" sz="2400" dirty="0"/>
              <a:t>Establish secure Connection to SEA-EUS Azure sites</a:t>
            </a:r>
          </a:p>
          <a:p>
            <a:pPr marL="342900" indent="-342900">
              <a:buFont typeface="Arial" panose="020B0604020202020204" pitchFamily="34" charset="0"/>
              <a:buChar char="•"/>
            </a:pPr>
            <a:r>
              <a:rPr lang="en-US" sz="2400" dirty="0"/>
              <a:t>All servers should be reachable with internal </a:t>
            </a:r>
            <a:r>
              <a:rPr lang="en-US" sz="2400" dirty="0" err="1"/>
              <a:t>ip</a:t>
            </a:r>
            <a:r>
              <a:rPr lang="en-US" sz="2400" dirty="0"/>
              <a:t> addresses</a:t>
            </a:r>
            <a:endParaRPr lang="en-IN" sz="2400" dirty="0"/>
          </a:p>
        </p:txBody>
      </p:sp>
    </p:spTree>
    <p:extLst>
      <p:ext uri="{BB962C8B-B14F-4D97-AF65-F5344CB8AC3E}">
        <p14:creationId xmlns:p14="http://schemas.microsoft.com/office/powerpoint/2010/main" val="1037694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74DB2-50CA-46F7-BEC7-E8AF73BA23B1}"/>
              </a:ext>
            </a:extLst>
          </p:cNvPr>
          <p:cNvSpPr>
            <a:spLocks noGrp="1"/>
          </p:cNvSpPr>
          <p:nvPr>
            <p:ph type="title"/>
          </p:nvPr>
        </p:nvSpPr>
        <p:spPr/>
        <p:txBody>
          <a:bodyPr/>
          <a:lstStyle/>
          <a:p>
            <a:r>
              <a:rPr lang="en-US" dirty="0"/>
              <a:t>List Of Activities in EUS Region</a:t>
            </a:r>
          </a:p>
        </p:txBody>
      </p:sp>
      <p:sp>
        <p:nvSpPr>
          <p:cNvPr id="3" name="Text Placeholder 2">
            <a:extLst>
              <a:ext uri="{FF2B5EF4-FFF2-40B4-BE49-F238E27FC236}">
                <a16:creationId xmlns:a16="http://schemas.microsoft.com/office/drawing/2014/main" id="{76AD28CD-C122-4C4E-81F7-02D02997272F}"/>
              </a:ext>
            </a:extLst>
          </p:cNvPr>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Create another VM as Server 11 in EASTUS region with RDP enabled.</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Create </a:t>
            </a:r>
            <a:r>
              <a:rPr lang="en-US" sz="1800" dirty="0" err="1">
                <a:effectLst/>
                <a:latin typeface="Calibri" panose="020F0502020204030204" pitchFamily="34" charset="0"/>
                <a:ea typeface="Calibri" panose="020F0502020204030204" pitchFamily="34" charset="0"/>
                <a:cs typeface="Arial" panose="020B0604020202020204" pitchFamily="34" charset="0"/>
              </a:rPr>
              <a:t>vnet</a:t>
            </a:r>
            <a:r>
              <a:rPr lang="en-US" sz="1800" dirty="0">
                <a:effectLst/>
                <a:latin typeface="Calibri" panose="020F0502020204030204" pitchFamily="34" charset="0"/>
                <a:ea typeface="Calibri" panose="020F0502020204030204" pitchFamily="34" charset="0"/>
                <a:cs typeface="Arial" panose="020B0604020202020204" pitchFamily="34" charset="0"/>
              </a:rPr>
              <a:t> peering from SEA Region to east us server (server11) from </a:t>
            </a:r>
            <a:r>
              <a:rPr lang="en-US" sz="1800" dirty="0" err="1">
                <a:effectLst/>
                <a:latin typeface="Calibri" panose="020F0502020204030204" pitchFamily="34" charset="0"/>
                <a:ea typeface="Calibri" panose="020F0502020204030204" pitchFamily="34" charset="0"/>
                <a:cs typeface="Arial" panose="020B0604020202020204" pitchFamily="34" charset="0"/>
              </a:rPr>
              <a:t>corp</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vnet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Testing to be done by logging into server11 and then RDP to internal DB server</a:t>
            </a:r>
          </a:p>
          <a:p>
            <a:endParaRPr lang="en-US" dirty="0"/>
          </a:p>
        </p:txBody>
      </p:sp>
    </p:spTree>
    <p:extLst>
      <p:ext uri="{BB962C8B-B14F-4D97-AF65-F5344CB8AC3E}">
        <p14:creationId xmlns:p14="http://schemas.microsoft.com/office/powerpoint/2010/main" val="3417906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60843-ED4F-412C-ACCF-76896C478778}"/>
              </a:ext>
            </a:extLst>
          </p:cNvPr>
          <p:cNvSpPr>
            <a:spLocks noGrp="1"/>
          </p:cNvSpPr>
          <p:nvPr>
            <p:ph type="title"/>
          </p:nvPr>
        </p:nvSpPr>
        <p:spPr/>
        <p:txBody>
          <a:bodyPr/>
          <a:lstStyle/>
          <a:p>
            <a:r>
              <a:rPr lang="en-IN" dirty="0"/>
              <a:t>Storage Requirements</a:t>
            </a:r>
          </a:p>
        </p:txBody>
      </p:sp>
      <p:sp>
        <p:nvSpPr>
          <p:cNvPr id="3" name="Text Placeholder 2">
            <a:extLst>
              <a:ext uri="{FF2B5EF4-FFF2-40B4-BE49-F238E27FC236}">
                <a16:creationId xmlns:a16="http://schemas.microsoft.com/office/drawing/2014/main" id="{971F7253-CCD3-4CBC-BB09-2744338EA02A}"/>
              </a:ext>
            </a:extLst>
          </p:cNvPr>
          <p:cNvSpPr>
            <a:spLocks noGrp="1"/>
          </p:cNvSpPr>
          <p:nvPr>
            <p:ph type="body" idx="1"/>
          </p:nvPr>
        </p:nvSpPr>
        <p:spPr/>
        <p:txBody>
          <a:bodyPr/>
          <a:lstStyle/>
          <a:p>
            <a:pPr marL="342900" indent="-342900">
              <a:buFont typeface="Arial" panose="020B0604020202020204" pitchFamily="34" charset="0"/>
              <a:buChar char="•"/>
            </a:pPr>
            <a:r>
              <a:rPr lang="en-IN" sz="2000" dirty="0"/>
              <a:t>EUS based resources should provide data resiliency in case of azure datacentre failure. </a:t>
            </a:r>
          </a:p>
          <a:p>
            <a:pPr marL="342900" indent="-342900">
              <a:buFont typeface="Arial" panose="020B0604020202020204" pitchFamily="34" charset="0"/>
              <a:buChar char="•"/>
            </a:pPr>
            <a:r>
              <a:rPr lang="en-IN" sz="2000" dirty="0"/>
              <a:t>The storage should be accessible  by applications with secure access. provide access </a:t>
            </a:r>
            <a:r>
              <a:rPr lang="en-IN" sz="2000" dirty="0" err="1"/>
              <a:t>urls</a:t>
            </a:r>
            <a:r>
              <a:rPr lang="en-IN" sz="2000" dirty="0"/>
              <a:t> and keys.</a:t>
            </a:r>
          </a:p>
          <a:p>
            <a:pPr marL="342900" indent="-342900">
              <a:buFont typeface="Arial" panose="020B0604020202020204" pitchFamily="34" charset="0"/>
              <a:buChar char="•"/>
            </a:pPr>
            <a:r>
              <a:rPr lang="en-IN" sz="2000" dirty="0"/>
              <a:t>Sales manager should access his resource from windows explorer.</a:t>
            </a:r>
          </a:p>
          <a:p>
            <a:pPr marL="342900" indent="-342900">
              <a:buFont typeface="Arial" panose="020B0604020202020204" pitchFamily="34" charset="0"/>
              <a:buChar char="•"/>
            </a:pPr>
            <a:r>
              <a:rPr lang="en-IN" sz="2000" dirty="0"/>
              <a:t>SEA data resources must provide high resiliency in case of even multiple azure data </a:t>
            </a:r>
            <a:r>
              <a:rPr lang="en-IN" sz="2000" dirty="0" err="1"/>
              <a:t>center</a:t>
            </a:r>
            <a:r>
              <a:rPr lang="en-IN" sz="2000" dirty="0"/>
              <a:t> failures</a:t>
            </a:r>
          </a:p>
        </p:txBody>
      </p:sp>
    </p:spTree>
    <p:extLst>
      <p:ext uri="{BB962C8B-B14F-4D97-AF65-F5344CB8AC3E}">
        <p14:creationId xmlns:p14="http://schemas.microsoft.com/office/powerpoint/2010/main" val="1228378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24641-0F78-4E35-9CA7-49828BDEA490}"/>
              </a:ext>
            </a:extLst>
          </p:cNvPr>
          <p:cNvSpPr>
            <a:spLocks noGrp="1"/>
          </p:cNvSpPr>
          <p:nvPr>
            <p:ph type="title"/>
          </p:nvPr>
        </p:nvSpPr>
        <p:spPr/>
        <p:txBody>
          <a:bodyPr/>
          <a:lstStyle/>
          <a:p>
            <a:r>
              <a:rPr lang="en-US" dirty="0"/>
              <a:t>Storage Requirements in EUS</a:t>
            </a:r>
          </a:p>
        </p:txBody>
      </p:sp>
      <p:sp>
        <p:nvSpPr>
          <p:cNvPr id="3" name="Text Placeholder 2">
            <a:extLst>
              <a:ext uri="{FF2B5EF4-FFF2-40B4-BE49-F238E27FC236}">
                <a16:creationId xmlns:a16="http://schemas.microsoft.com/office/drawing/2014/main" id="{C1756374-9481-4F86-A742-BD489F22BFC2}"/>
              </a:ext>
            </a:extLst>
          </p:cNvPr>
          <p:cNvSpPr>
            <a:spLocks noGrp="1"/>
          </p:cNvSpPr>
          <p:nvPr>
            <p:ph type="body" idx="1"/>
          </p:nvPr>
        </p:nvSpPr>
        <p:spPr/>
        <p:txBody>
          <a:bodyPr/>
          <a:lstStyle/>
          <a:p>
            <a:pPr marL="342900" marR="0" lvl="0" indent="-342900" rtl="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Create Storage account in east us with ZRS</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Create storage account in SEA with GRS</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Creating SAS URL and key &amp; try to access the link to check</a:t>
            </a:r>
          </a:p>
          <a:p>
            <a:pPr marL="342900" marR="0" lvl="0" indent="-342900">
              <a:lnSpc>
                <a:spcPct val="107000"/>
              </a:lnSpc>
              <a:spcBef>
                <a:spcPts val="0"/>
              </a:spcBef>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Creating File Share &amp; mapping to the user’s drive to be accessible with windows explorer.</a:t>
            </a:r>
          </a:p>
          <a:p>
            <a:endParaRPr lang="en-US" dirty="0"/>
          </a:p>
        </p:txBody>
      </p:sp>
    </p:spTree>
    <p:extLst>
      <p:ext uri="{BB962C8B-B14F-4D97-AF65-F5344CB8AC3E}">
        <p14:creationId xmlns:p14="http://schemas.microsoft.com/office/powerpoint/2010/main" val="3970717083"/>
      </p:ext>
    </p:extLst>
  </p:cSld>
  <p:clrMapOvr>
    <a:masterClrMapping/>
  </p:clrMapOvr>
</p:sld>
</file>

<file path=ppt/theme/theme1.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3469</TotalTime>
  <Words>545</Words>
  <Application>Microsoft Office PowerPoint</Application>
  <PresentationFormat>On-screen Show (16:9)</PresentationFormat>
  <Paragraphs>58</Paragraphs>
  <Slides>11</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biz</vt:lpstr>
      <vt:lpstr> Case Study</vt:lpstr>
      <vt:lpstr>Contents</vt:lpstr>
      <vt:lpstr>Business Requirements </vt:lpstr>
      <vt:lpstr>SEA region </vt:lpstr>
      <vt:lpstr>List Of Activities in SEA Region</vt:lpstr>
      <vt:lpstr>EastUS</vt:lpstr>
      <vt:lpstr>List Of Activities in EUS Region</vt:lpstr>
      <vt:lpstr>Storage Requirements</vt:lpstr>
      <vt:lpstr>Storage Requirements in EUS</vt:lpstr>
      <vt:lpstr>Azure Resource management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Azure Cloud Computing</dc:title>
  <dc:creator>AK Shajahan</dc:creator>
  <cp:lastModifiedBy>Sneha Kurhade</cp:lastModifiedBy>
  <cp:revision>47</cp:revision>
  <dcterms:modified xsi:type="dcterms:W3CDTF">2021-07-19T10:41:41Z</dcterms:modified>
</cp:coreProperties>
</file>