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6" r:id="rId10"/>
    <p:sldId id="267" r:id="rId11"/>
    <p:sldId id="268" r:id="rId12"/>
    <p:sldId id="270" r:id="rId13"/>
    <p:sldId id="271" r:id="rId14"/>
    <p:sldId id="272" r:id="rId15"/>
    <p:sldId id="273" r:id="rId16"/>
    <p:sldId id="275" r:id="rId17"/>
    <p:sldId id="276" r:id="rId18"/>
    <p:sldId id="277" r:id="rId19"/>
    <p:sldId id="278"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BCEF6CBA-5FF2-4BA1-A776-094FD39C6F53}" type="datetimeFigureOut">
              <a:rPr lang="en-IN" smtClean="0"/>
              <a:t>31-08-2024</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BCEF6CBA-5FF2-4BA1-A776-094FD39C6F53}" type="datetimeFigureOut">
              <a:rPr lang="en-IN" smtClean="0"/>
              <a:t>31-08-2024</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BCEF6CBA-5FF2-4BA1-A776-094FD39C6F53}" type="datetimeFigureOut">
              <a:rPr lang="en-IN" smtClean="0"/>
              <a:t>31-08-2024</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BCEF6CBA-5FF2-4BA1-A776-094FD39C6F53}" type="datetimeFigureOut">
              <a:rPr lang="en-IN" smtClean="0"/>
              <a:t>31-08-2024</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BCEF6CBA-5FF2-4BA1-A776-094FD39C6F53}" type="datetimeFigureOut">
              <a:rPr lang="en-IN" smtClean="0"/>
              <a:t>31-08-2024</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BCEF6CBA-5FF2-4BA1-A776-094FD39C6F53}" type="datetimeFigureOut">
              <a:rPr lang="en-IN" smtClean="0"/>
              <a:t>31-08-2024</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BCEF6CBA-5FF2-4BA1-A776-094FD39C6F53}" type="datetimeFigureOut">
              <a:rPr lang="en-IN" smtClean="0"/>
              <a:t>31-08-2024</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BCEF6CBA-5FF2-4BA1-A776-094FD39C6F53}" type="datetimeFigureOut">
              <a:rPr lang="en-IN" smtClean="0"/>
              <a:t>31-08-2024</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BCEF6CBA-5FF2-4BA1-A776-094FD39C6F53}" type="datetimeFigureOut">
              <a:rPr lang="en-IN" smtClean="0"/>
              <a:t>31-08-2024</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BCEF6CBA-5FF2-4BA1-A776-094FD39C6F53}" type="datetimeFigureOut">
              <a:rPr lang="en-IN" smtClean="0"/>
              <a:t>31-08-2024</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BCEF6CBA-5FF2-4BA1-A776-094FD39C6F53}" type="datetimeFigureOut">
              <a:rPr lang="en-IN" smtClean="0"/>
              <a:t>31-08-2024</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31-08-2024</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1524000" y="1723103"/>
            <a:ext cx="9144000" cy="2077948"/>
          </a:xfrm>
        </p:spPr>
        <p:txBody>
          <a:bodyPr>
            <a:normAutofit fontScale="90000"/>
          </a:bodyPr>
          <a:lstStyle/>
          <a:p>
            <a:pPr>
              <a:lnSpc>
                <a:spcPct val="150000"/>
              </a:lnSpc>
            </a:pPr>
            <a:br>
              <a:rPr lang="en-US" sz="4000" dirty="0">
                <a:latin typeface="Times New Roman" panose="02020603050405020304" pitchFamily="18" charset="0"/>
                <a:cs typeface="Times New Roman" panose="02020603050405020304" pitchFamily="18" charset="0"/>
              </a:rPr>
            </a:br>
            <a:r>
              <a:rPr lang="en-US" sz="2700" dirty="0">
                <a:latin typeface="Times New Roman"/>
                <a:cs typeface="Times New Roman"/>
              </a:rPr>
              <a:t>FIRST REVIEW</a:t>
            </a:r>
            <a:br>
              <a:rPr lang="en-US" sz="4000" dirty="0">
                <a:latin typeface="Times New Roman" panose="02020603050405020304" pitchFamily="18" charset="0"/>
                <a:cs typeface="Times New Roman" panose="02020603050405020304" pitchFamily="18" charset="0"/>
              </a:rPr>
            </a:br>
            <a:r>
              <a:rPr lang="en-US" sz="4000" dirty="0">
                <a:latin typeface="Times New Roman"/>
                <a:ea typeface="+mj-lt"/>
                <a:cs typeface="+mj-lt"/>
              </a:rPr>
              <a:t>AgriVision: Advancing Agriculture with CNN (GAN Model) -Based Leaf Disease Detection</a:t>
            </a:r>
            <a:r>
              <a:rPr lang="en-US" sz="4000" dirty="0">
                <a:ea typeface="+mj-lt"/>
                <a:cs typeface="+mj-lt"/>
              </a:rPr>
              <a:t> </a:t>
            </a:r>
            <a:br>
              <a:rPr lang="en-US" sz="4000" dirty="0">
                <a:latin typeface="Calibri Light"/>
                <a:cs typeface="Calibri Light"/>
              </a:rPr>
            </a:br>
            <a:r>
              <a:rPr lang="en-US" sz="2400" dirty="0">
                <a:latin typeface="Times New Roman"/>
                <a:cs typeface="Times New Roman"/>
              </a:rPr>
              <a:t>Project Category: </a:t>
            </a:r>
            <a:r>
              <a:rPr lang="en-US" sz="2000" dirty="0">
                <a:latin typeface="Times New Roman"/>
                <a:cs typeface="Times New Roman"/>
              </a:rPr>
              <a:t>RESEARCH</a:t>
            </a:r>
            <a:endParaRPr lang="en-IN" sz="2000" dirty="0">
              <a:latin typeface="Times New Roman"/>
              <a:cs typeface="Times New Roman"/>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142533" y="4259871"/>
            <a:ext cx="11902167" cy="2367184"/>
          </a:xfrm>
        </p:spPr>
        <p:txBody>
          <a:bodyPr vert="horz" lIns="91440" tIns="45720" rIns="91440" bIns="45720" rtlCol="0" anchor="t">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a:cs typeface="Times New Roman"/>
              </a:rPr>
              <a:t>Guide Name                                                                Student Name &amp; Registration Number</a:t>
            </a:r>
          </a:p>
          <a:p>
            <a:endParaRPr lang="en-US" dirty="0">
              <a:latin typeface="Times New Roman"/>
              <a:cs typeface="Times New Roman"/>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8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E263258C-201F-225F-EA0A-463F8BEE712C}"/>
              </a:ext>
            </a:extLst>
          </p:cNvPr>
          <p:cNvGraphicFramePr>
            <a:graphicFrameLocks noGrp="1"/>
          </p:cNvGraphicFramePr>
          <p:nvPr>
            <p:extLst>
              <p:ext uri="{D42A27DB-BD31-4B8C-83A1-F6EECF244321}">
                <p14:modId xmlns:p14="http://schemas.microsoft.com/office/powerpoint/2010/main" val="682018502"/>
              </p:ext>
            </p:extLst>
          </p:nvPr>
        </p:nvGraphicFramePr>
        <p:xfrm>
          <a:off x="477684" y="5307452"/>
          <a:ext cx="1879600" cy="304800"/>
        </p:xfrm>
        <a:graphic>
          <a:graphicData uri="http://schemas.openxmlformats.org/drawingml/2006/table">
            <a:tbl>
              <a:tblPr bandRow="1">
                <a:tableStyleId>{5C22544A-7EE6-4342-B048-85BDC9FD1C3A}</a:tableStyleId>
              </a:tblPr>
              <a:tblGrid>
                <a:gridCol w="1879600">
                  <a:extLst>
                    <a:ext uri="{9D8B030D-6E8A-4147-A177-3AD203B41FA5}">
                      <a16:colId xmlns:a16="http://schemas.microsoft.com/office/drawing/2014/main" val="3966450470"/>
                    </a:ext>
                  </a:extLst>
                </a:gridCol>
              </a:tblGrid>
              <a:tr h="234950">
                <a:tc>
                  <a:txBody>
                    <a:bodyPr/>
                    <a:lstStyle/>
                    <a:p>
                      <a:r>
                        <a:rPr lang="en-US" sz="2000" dirty="0">
                          <a:effectLst/>
                          <a:latin typeface="Times New Roman"/>
                        </a:rPr>
                        <a:t>Dr. A. Sasi Kumar</a:t>
                      </a:r>
                    </a:p>
                  </a:txBody>
                  <a:tcPr marL="0" marR="0" marT="0" marB="0" anchor="ctr">
                    <a:lnL>
                      <a:noFill/>
                    </a:lnL>
                    <a:lnR>
                      <a:noFill/>
                    </a:lnR>
                    <a:lnT>
                      <a:noFill/>
                    </a:lnT>
                    <a:lnB>
                      <a:noFill/>
                    </a:lnB>
                    <a:noFill/>
                  </a:tcPr>
                </a:tc>
                <a:extLst>
                  <a:ext uri="{0D108BD9-81ED-4DB2-BD59-A6C34878D82A}">
                    <a16:rowId xmlns:a16="http://schemas.microsoft.com/office/drawing/2014/main" val="1668806115"/>
                  </a:ext>
                </a:extLst>
              </a:tr>
            </a:tbl>
          </a:graphicData>
        </a:graphic>
      </p:graphicFrame>
      <p:sp>
        <p:nvSpPr>
          <p:cNvPr id="6" name="TextBox 5">
            <a:extLst>
              <a:ext uri="{FF2B5EF4-FFF2-40B4-BE49-F238E27FC236}">
                <a16:creationId xmlns:a16="http://schemas.microsoft.com/office/drawing/2014/main" id="{CC0EDD7F-ADF1-0982-7796-99E21E5EC9AA}"/>
              </a:ext>
            </a:extLst>
          </p:cNvPr>
          <p:cNvSpPr txBox="1"/>
          <p:nvPr/>
        </p:nvSpPr>
        <p:spPr>
          <a:xfrm>
            <a:off x="6969432" y="5306142"/>
            <a:ext cx="49718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cs typeface="Segoe UI"/>
              </a:rPr>
              <a:t>A.V.N. Akhila               RA2111027010029​</a:t>
            </a:r>
            <a:endParaRPr lang="en-US" dirty="0">
              <a:cs typeface="Calibri" panose="020F0502020204030204"/>
            </a:endParaRPr>
          </a:p>
          <a:p>
            <a:pPr algn="just"/>
            <a:r>
              <a:rPr lang="en-US" sz="2000" dirty="0">
                <a:latin typeface="Times New Roman"/>
                <a:cs typeface="Segoe UI"/>
              </a:rPr>
              <a:t>Vyshnavi </a:t>
            </a:r>
            <a:r>
              <a:rPr lang="en-US" sz="2000" dirty="0" err="1">
                <a:latin typeface="Times New Roman"/>
                <a:cs typeface="Segoe UI"/>
              </a:rPr>
              <a:t>Nagella</a:t>
            </a:r>
            <a:r>
              <a:rPr lang="en-US" sz="2000" dirty="0">
                <a:latin typeface="Times New Roman"/>
                <a:cs typeface="Segoe UI"/>
              </a:rPr>
              <a:t>         RA2111027010034​</a:t>
            </a:r>
          </a:p>
          <a:p>
            <a:pPr algn="just"/>
            <a:r>
              <a:rPr lang="en-US" sz="2000" dirty="0">
                <a:latin typeface="Times New Roman"/>
                <a:cs typeface="Segoe UI"/>
              </a:rPr>
              <a:t>Snehal </a:t>
            </a:r>
            <a:r>
              <a:rPr lang="en-US" sz="2000" dirty="0" err="1">
                <a:latin typeface="Times New Roman"/>
                <a:cs typeface="Segoe UI"/>
              </a:rPr>
              <a:t>Sukundari</a:t>
            </a:r>
            <a:r>
              <a:rPr lang="en-US" sz="2000" dirty="0">
                <a:latin typeface="Times New Roman"/>
                <a:cs typeface="Segoe UI"/>
              </a:rPr>
              <a:t>         RA2111027010049​</a:t>
            </a:r>
          </a:p>
          <a:p>
            <a:pPr algn="just"/>
            <a:r>
              <a:rPr lang="en-US" sz="2000" dirty="0" err="1">
                <a:latin typeface="Times New Roman"/>
                <a:cs typeface="Segoe UI"/>
              </a:rPr>
              <a:t>Seyjuti</a:t>
            </a:r>
            <a:r>
              <a:rPr lang="en-US" sz="2000" dirty="0">
                <a:latin typeface="Times New Roman"/>
                <a:cs typeface="Segoe UI"/>
              </a:rPr>
              <a:t> </a:t>
            </a:r>
            <a:r>
              <a:rPr lang="en-US" sz="2000" dirty="0" err="1">
                <a:latin typeface="Times New Roman"/>
                <a:cs typeface="Segoe UI"/>
              </a:rPr>
              <a:t>banerjee</a:t>
            </a:r>
            <a:r>
              <a:rPr lang="en-US" sz="2000" dirty="0">
                <a:latin typeface="Times New Roman"/>
                <a:cs typeface="Segoe UI"/>
              </a:rPr>
              <a:t>           RA2111027010052</a:t>
            </a:r>
          </a:p>
        </p:txBody>
      </p:sp>
    </p:spTree>
    <p:extLst>
      <p:ext uri="{BB962C8B-B14F-4D97-AF65-F5344CB8AC3E}">
        <p14:creationId xmlns:p14="http://schemas.microsoft.com/office/powerpoint/2010/main" val="245833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206062"/>
            <a:ext cx="10515600" cy="1325563"/>
          </a:xfrm>
        </p:spPr>
        <p:txBody>
          <a:bodyPr/>
          <a:lstStyle/>
          <a:p>
            <a:pPr algn="ctr"/>
            <a:r>
              <a:rPr lang="en-US" dirty="0">
                <a:latin typeface="Times New Roman"/>
                <a:cs typeface="Times New Roman"/>
              </a:rPr>
              <a:t>Literature Survey - 3</a:t>
            </a:r>
            <a:endParaRPr lang="en-IN" dirty="0">
              <a:latin typeface="Times New Roman"/>
              <a:cs typeface="Times New Roman"/>
            </a:endParaRPr>
          </a:p>
        </p:txBody>
      </p:sp>
      <p:graphicFrame>
        <p:nvGraphicFramePr>
          <p:cNvPr id="4" name="Content Placeholder 3">
            <a:extLst>
              <a:ext uri="{FF2B5EF4-FFF2-40B4-BE49-F238E27FC236}">
                <a16:creationId xmlns:a16="http://schemas.microsoft.com/office/drawing/2014/main" id="{63A8B57C-B8DA-C350-A771-E3BBB3CDBF30}"/>
              </a:ext>
            </a:extLst>
          </p:cNvPr>
          <p:cNvGraphicFramePr>
            <a:graphicFrameLocks noGrp="1"/>
          </p:cNvGraphicFramePr>
          <p:nvPr>
            <p:ph idx="1"/>
            <p:extLst>
              <p:ext uri="{D42A27DB-BD31-4B8C-83A1-F6EECF244321}">
                <p14:modId xmlns:p14="http://schemas.microsoft.com/office/powerpoint/2010/main" val="1217706430"/>
              </p:ext>
            </p:extLst>
          </p:nvPr>
        </p:nvGraphicFramePr>
        <p:xfrm>
          <a:off x="838200" y="1571946"/>
          <a:ext cx="10515600" cy="4520137"/>
        </p:xfrm>
        <a:graphic>
          <a:graphicData uri="http://schemas.openxmlformats.org/drawingml/2006/table">
            <a:tbl>
              <a:tblPr firstRow="1" bandRow="1">
                <a:tableStyleId>{073A0DAA-6AF3-43AB-8588-CEC1D06C72B9}</a:tableStyleId>
              </a:tblPr>
              <a:tblGrid>
                <a:gridCol w="815939">
                  <a:extLst>
                    <a:ext uri="{9D8B030D-6E8A-4147-A177-3AD203B41FA5}">
                      <a16:colId xmlns:a16="http://schemas.microsoft.com/office/drawing/2014/main" val="3872658740"/>
                    </a:ext>
                  </a:extLst>
                </a:gridCol>
                <a:gridCol w="2630185">
                  <a:extLst>
                    <a:ext uri="{9D8B030D-6E8A-4147-A177-3AD203B41FA5}">
                      <a16:colId xmlns:a16="http://schemas.microsoft.com/office/drawing/2014/main" val="1035697674"/>
                    </a:ext>
                  </a:extLst>
                </a:gridCol>
                <a:gridCol w="3955550">
                  <a:extLst>
                    <a:ext uri="{9D8B030D-6E8A-4147-A177-3AD203B41FA5}">
                      <a16:colId xmlns:a16="http://schemas.microsoft.com/office/drawing/2014/main" val="22847340"/>
                    </a:ext>
                  </a:extLst>
                </a:gridCol>
                <a:gridCol w="3113926">
                  <a:extLst>
                    <a:ext uri="{9D8B030D-6E8A-4147-A177-3AD203B41FA5}">
                      <a16:colId xmlns:a16="http://schemas.microsoft.com/office/drawing/2014/main" val="1843677467"/>
                    </a:ext>
                  </a:extLst>
                </a:gridCol>
              </a:tblGrid>
              <a:tr h="862537">
                <a:tc>
                  <a:txBody>
                    <a:bodyPr/>
                    <a:lstStyle/>
                    <a:p>
                      <a:r>
                        <a:rPr lang="en-IN"/>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Methodology Summary and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Identification of Gaps and Limitations</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222743"/>
                  </a:ext>
                </a:extLst>
              </a:tr>
              <a:tr h="3354918">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a:latin typeface="Calibri"/>
                        </a:rPr>
                        <a:t>Image-Based Plant Disease Identification Using Deep Learning (J. Big Data 11, 5)</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a:latin typeface="Calibri"/>
                        </a:rPr>
                        <a:t>This study presents a deep learning-based system for identifying plant diseases using images of affected leaves. The methodology involves the use of CNN architectures such as </a:t>
                      </a:r>
                      <a:r>
                        <a:rPr lang="en-US" sz="1800" b="0" i="0" u="none" strike="noStrike" noProof="0" err="1">
                          <a:latin typeface="Calibri"/>
                        </a:rPr>
                        <a:t>AlexNet</a:t>
                      </a:r>
                      <a:r>
                        <a:rPr lang="en-US" sz="1800" b="0" i="0" u="none" strike="noStrike" noProof="0">
                          <a:latin typeface="Calibri"/>
                        </a:rPr>
                        <a:t> and InceptionV3 for feature extraction and classification. The research demonstrates high accuracy rates, with some models achieving over 95% accuracy in controlled experiments. The study emphasizes the potential of deep learning to transform agricultural diagnostics.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dirty="0">
                          <a:latin typeface="Calibri"/>
                        </a:rPr>
                        <a:t>The primary limitations include the reliance on high-quality, labeled training datasets, which are not always available. The study also notes the challenge of adapting models trained in controlled environments to field conditions, where variables such as lighting, background, and leaf orientation can vary significantly.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847101"/>
                  </a:ext>
                </a:extLst>
              </a:tr>
            </a:tbl>
          </a:graphicData>
        </a:graphic>
      </p:graphicFrame>
    </p:spTree>
    <p:extLst>
      <p:ext uri="{BB962C8B-B14F-4D97-AF65-F5344CB8AC3E}">
        <p14:creationId xmlns:p14="http://schemas.microsoft.com/office/powerpoint/2010/main" val="2068898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206062"/>
            <a:ext cx="10515600" cy="1325563"/>
          </a:xfrm>
        </p:spPr>
        <p:txBody>
          <a:bodyPr/>
          <a:lstStyle/>
          <a:p>
            <a:pPr algn="ctr"/>
            <a:r>
              <a:rPr lang="en-US" dirty="0">
                <a:latin typeface="Times New Roman"/>
                <a:cs typeface="Times New Roman"/>
              </a:rPr>
              <a:t>Literature Survey - 4</a:t>
            </a:r>
            <a:endParaRPr lang="en-IN" dirty="0">
              <a:latin typeface="Times New Roman"/>
              <a:cs typeface="Times New Roman"/>
            </a:endParaRPr>
          </a:p>
        </p:txBody>
      </p:sp>
      <p:graphicFrame>
        <p:nvGraphicFramePr>
          <p:cNvPr id="4" name="Content Placeholder 3">
            <a:extLst>
              <a:ext uri="{FF2B5EF4-FFF2-40B4-BE49-F238E27FC236}">
                <a16:creationId xmlns:a16="http://schemas.microsoft.com/office/drawing/2014/main" id="{63A8B57C-B8DA-C350-A771-E3BBB3CDBF30}"/>
              </a:ext>
            </a:extLst>
          </p:cNvPr>
          <p:cNvGraphicFramePr>
            <a:graphicFrameLocks noGrp="1"/>
          </p:cNvGraphicFramePr>
          <p:nvPr>
            <p:ph idx="1"/>
            <p:extLst>
              <p:ext uri="{D42A27DB-BD31-4B8C-83A1-F6EECF244321}">
                <p14:modId xmlns:p14="http://schemas.microsoft.com/office/powerpoint/2010/main" val="3292555294"/>
              </p:ext>
            </p:extLst>
          </p:nvPr>
        </p:nvGraphicFramePr>
        <p:xfrm>
          <a:off x="838200" y="1571946"/>
          <a:ext cx="10766000" cy="4245817"/>
        </p:xfrm>
        <a:graphic>
          <a:graphicData uri="http://schemas.openxmlformats.org/drawingml/2006/table">
            <a:tbl>
              <a:tblPr firstRow="1" bandRow="1">
                <a:tableStyleId>{073A0DAA-6AF3-43AB-8588-CEC1D06C72B9}</a:tableStyleId>
              </a:tblPr>
              <a:tblGrid>
                <a:gridCol w="835368">
                  <a:extLst>
                    <a:ext uri="{9D8B030D-6E8A-4147-A177-3AD203B41FA5}">
                      <a16:colId xmlns:a16="http://schemas.microsoft.com/office/drawing/2014/main" val="3872658740"/>
                    </a:ext>
                  </a:extLst>
                </a:gridCol>
                <a:gridCol w="2628981">
                  <a:extLst>
                    <a:ext uri="{9D8B030D-6E8A-4147-A177-3AD203B41FA5}">
                      <a16:colId xmlns:a16="http://schemas.microsoft.com/office/drawing/2014/main" val="1035697674"/>
                    </a:ext>
                  </a:extLst>
                </a:gridCol>
                <a:gridCol w="3804780">
                  <a:extLst>
                    <a:ext uri="{9D8B030D-6E8A-4147-A177-3AD203B41FA5}">
                      <a16:colId xmlns:a16="http://schemas.microsoft.com/office/drawing/2014/main" val="22847340"/>
                    </a:ext>
                  </a:extLst>
                </a:gridCol>
                <a:gridCol w="3496871">
                  <a:extLst>
                    <a:ext uri="{9D8B030D-6E8A-4147-A177-3AD203B41FA5}">
                      <a16:colId xmlns:a16="http://schemas.microsoft.com/office/drawing/2014/main" val="1843677467"/>
                    </a:ext>
                  </a:extLst>
                </a:gridCol>
              </a:tblGrid>
              <a:tr h="862537">
                <a:tc>
                  <a:txBody>
                    <a:bodyPr/>
                    <a:lstStyle/>
                    <a:p>
                      <a:r>
                        <a:rPr lang="en-IN"/>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Methodology Summary and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Identification of Gaps and Limitations</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222743"/>
                  </a:ext>
                </a:extLst>
              </a:tr>
              <a:tr h="3354918">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a:latin typeface="Calibri"/>
                        </a:rPr>
                        <a:t>Machine Learning for Plant Disease Detection (J. Plant Dis. Prot. 128, 19–53)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a:latin typeface="Calibri"/>
                        </a:rPr>
                        <a:t>This paper explores various machine learning techniques for detecting plant diseases, including SVM, k-NN, and deep learning models like CNN. The findings indicate that machine learning models can effectively classify diseases with high accuracy, particularly when combined with advanced image processing techniques. The study also highlights the role of feature extraction methods in improving model performance.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dirty="0">
                          <a:latin typeface="Calibri"/>
                        </a:rPr>
                        <a:t>The study identifies gaps related to the scalability of machine learning models for large-scale agricultural applications. It also points out the need for more extensive field testing to validate the models under diverse environmental conditions. Additionally, there is a call for more research on the integration of these models with IoT devices for real-time monitoring.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847101"/>
                  </a:ext>
                </a:extLst>
              </a:tr>
            </a:tbl>
          </a:graphicData>
        </a:graphic>
      </p:graphicFrame>
    </p:spTree>
    <p:extLst>
      <p:ext uri="{BB962C8B-B14F-4D97-AF65-F5344CB8AC3E}">
        <p14:creationId xmlns:p14="http://schemas.microsoft.com/office/powerpoint/2010/main" val="147003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206062"/>
            <a:ext cx="10515600" cy="1325563"/>
          </a:xfrm>
        </p:spPr>
        <p:txBody>
          <a:bodyPr/>
          <a:lstStyle/>
          <a:p>
            <a:pPr algn="ctr"/>
            <a:r>
              <a:rPr lang="en-US" dirty="0">
                <a:latin typeface="Times New Roman"/>
                <a:cs typeface="Times New Roman"/>
              </a:rPr>
              <a:t>Literature Survey - 5</a:t>
            </a:r>
            <a:endParaRPr lang="en-IN" dirty="0">
              <a:latin typeface="Times New Roman"/>
              <a:cs typeface="Times New Roman"/>
            </a:endParaRPr>
          </a:p>
        </p:txBody>
      </p:sp>
      <p:graphicFrame>
        <p:nvGraphicFramePr>
          <p:cNvPr id="4" name="Content Placeholder 3">
            <a:extLst>
              <a:ext uri="{FF2B5EF4-FFF2-40B4-BE49-F238E27FC236}">
                <a16:creationId xmlns:a16="http://schemas.microsoft.com/office/drawing/2014/main" id="{63A8B57C-B8DA-C350-A771-E3BBB3CDBF30}"/>
              </a:ext>
            </a:extLst>
          </p:cNvPr>
          <p:cNvGraphicFramePr>
            <a:graphicFrameLocks noGrp="1"/>
          </p:cNvGraphicFramePr>
          <p:nvPr>
            <p:ph idx="1"/>
            <p:extLst>
              <p:ext uri="{D42A27DB-BD31-4B8C-83A1-F6EECF244321}">
                <p14:modId xmlns:p14="http://schemas.microsoft.com/office/powerpoint/2010/main" val="3762842023"/>
              </p:ext>
            </p:extLst>
          </p:nvPr>
        </p:nvGraphicFramePr>
        <p:xfrm>
          <a:off x="838200" y="1571946"/>
          <a:ext cx="10766000" cy="4520137"/>
        </p:xfrm>
        <a:graphic>
          <a:graphicData uri="http://schemas.openxmlformats.org/drawingml/2006/table">
            <a:tbl>
              <a:tblPr firstRow="1" bandRow="1">
                <a:tableStyleId>{073A0DAA-6AF3-43AB-8588-CEC1D06C72B9}</a:tableStyleId>
              </a:tblPr>
              <a:tblGrid>
                <a:gridCol w="835368">
                  <a:extLst>
                    <a:ext uri="{9D8B030D-6E8A-4147-A177-3AD203B41FA5}">
                      <a16:colId xmlns:a16="http://schemas.microsoft.com/office/drawing/2014/main" val="3872658740"/>
                    </a:ext>
                  </a:extLst>
                </a:gridCol>
                <a:gridCol w="2628981">
                  <a:extLst>
                    <a:ext uri="{9D8B030D-6E8A-4147-A177-3AD203B41FA5}">
                      <a16:colId xmlns:a16="http://schemas.microsoft.com/office/drawing/2014/main" val="1035697674"/>
                    </a:ext>
                  </a:extLst>
                </a:gridCol>
                <a:gridCol w="3804780">
                  <a:extLst>
                    <a:ext uri="{9D8B030D-6E8A-4147-A177-3AD203B41FA5}">
                      <a16:colId xmlns:a16="http://schemas.microsoft.com/office/drawing/2014/main" val="22847340"/>
                    </a:ext>
                  </a:extLst>
                </a:gridCol>
                <a:gridCol w="3496871">
                  <a:extLst>
                    <a:ext uri="{9D8B030D-6E8A-4147-A177-3AD203B41FA5}">
                      <a16:colId xmlns:a16="http://schemas.microsoft.com/office/drawing/2014/main" val="1843677467"/>
                    </a:ext>
                  </a:extLst>
                </a:gridCol>
              </a:tblGrid>
              <a:tr h="862537">
                <a:tc>
                  <a:txBody>
                    <a:bodyPr/>
                    <a:lstStyle/>
                    <a:p>
                      <a:r>
                        <a:rPr lang="en-IN"/>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Methodology Summary and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Identification of Gaps and Limitations</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222743"/>
                  </a:ext>
                </a:extLst>
              </a:tr>
              <a:tr h="3354918">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dirty="0"/>
                        <a:t>Plant Disease Detection using Generated Leaves Based on </a:t>
                      </a:r>
                      <a:r>
                        <a:rPr lang="en-US" dirty="0" err="1"/>
                        <a:t>DoubleGAN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dirty="0"/>
                        <a:t>The study employed a two-stage GAN (</a:t>
                      </a:r>
                      <a:r>
                        <a:rPr lang="en-US" dirty="0" err="1"/>
                        <a:t>DoubleGAN</a:t>
                      </a:r>
                      <a:r>
                        <a:rPr lang="en-US" dirty="0"/>
                        <a:t>) to generate 256x256 pixel plant leaf images to expand an unbalanced dataset. The expanded dataset was then used to classify plant species and diseases using VGG16, ResNet50, and DenseNet121 models. The classification accuracy for the dataset expanded with </a:t>
                      </a:r>
                      <a:r>
                        <a:rPr lang="en-US" dirty="0" err="1"/>
                        <a:t>DoubleGAN</a:t>
                      </a:r>
                      <a:r>
                        <a:rPr lang="en-US" dirty="0"/>
                        <a:t> was higher than for the original dataset and slightly better than for the dataset expanded by traditional methods like flipping and translation.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dirty="0"/>
                        <a:t>The study suggests that while the generated images by GANs can balance the dataset, further work is needed to generate higher resolution images with fewer samples.</a:t>
                      </a:r>
                      <a:r>
                        <a:rPr lang="en-US" sz="1800" b="0" i="0" u="none" strike="noStrike" noProof="0" dirty="0">
                          <a:latin typeface="Calibri"/>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847101"/>
                  </a:ext>
                </a:extLst>
              </a:tr>
            </a:tbl>
          </a:graphicData>
        </a:graphic>
      </p:graphicFrame>
    </p:spTree>
    <p:extLst>
      <p:ext uri="{BB962C8B-B14F-4D97-AF65-F5344CB8AC3E}">
        <p14:creationId xmlns:p14="http://schemas.microsoft.com/office/powerpoint/2010/main" val="313154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206062"/>
            <a:ext cx="10515600" cy="1325563"/>
          </a:xfrm>
        </p:spPr>
        <p:txBody>
          <a:bodyPr/>
          <a:lstStyle/>
          <a:p>
            <a:pPr algn="ctr"/>
            <a:r>
              <a:rPr lang="en-US" dirty="0">
                <a:latin typeface="Times New Roman"/>
                <a:cs typeface="Times New Roman"/>
              </a:rPr>
              <a:t>Literature Survey - 6</a:t>
            </a:r>
            <a:endParaRPr lang="en-IN" dirty="0">
              <a:latin typeface="Times New Roman"/>
              <a:cs typeface="Times New Roman"/>
            </a:endParaRPr>
          </a:p>
        </p:txBody>
      </p:sp>
      <p:graphicFrame>
        <p:nvGraphicFramePr>
          <p:cNvPr id="4" name="Content Placeholder 3">
            <a:extLst>
              <a:ext uri="{FF2B5EF4-FFF2-40B4-BE49-F238E27FC236}">
                <a16:creationId xmlns:a16="http://schemas.microsoft.com/office/drawing/2014/main" id="{63A8B57C-B8DA-C350-A771-E3BBB3CDBF30}"/>
              </a:ext>
            </a:extLst>
          </p:cNvPr>
          <p:cNvGraphicFramePr>
            <a:graphicFrameLocks noGrp="1"/>
          </p:cNvGraphicFramePr>
          <p:nvPr>
            <p:ph idx="1"/>
            <p:extLst>
              <p:ext uri="{D42A27DB-BD31-4B8C-83A1-F6EECF244321}">
                <p14:modId xmlns:p14="http://schemas.microsoft.com/office/powerpoint/2010/main" val="100568911"/>
              </p:ext>
            </p:extLst>
          </p:nvPr>
        </p:nvGraphicFramePr>
        <p:xfrm>
          <a:off x="838200" y="1571946"/>
          <a:ext cx="10766000" cy="4245817"/>
        </p:xfrm>
        <a:graphic>
          <a:graphicData uri="http://schemas.openxmlformats.org/drawingml/2006/table">
            <a:tbl>
              <a:tblPr firstRow="1" bandRow="1">
                <a:tableStyleId>{073A0DAA-6AF3-43AB-8588-CEC1D06C72B9}</a:tableStyleId>
              </a:tblPr>
              <a:tblGrid>
                <a:gridCol w="835368">
                  <a:extLst>
                    <a:ext uri="{9D8B030D-6E8A-4147-A177-3AD203B41FA5}">
                      <a16:colId xmlns:a16="http://schemas.microsoft.com/office/drawing/2014/main" val="3872658740"/>
                    </a:ext>
                  </a:extLst>
                </a:gridCol>
                <a:gridCol w="2628981">
                  <a:extLst>
                    <a:ext uri="{9D8B030D-6E8A-4147-A177-3AD203B41FA5}">
                      <a16:colId xmlns:a16="http://schemas.microsoft.com/office/drawing/2014/main" val="1035697674"/>
                    </a:ext>
                  </a:extLst>
                </a:gridCol>
                <a:gridCol w="3804780">
                  <a:extLst>
                    <a:ext uri="{9D8B030D-6E8A-4147-A177-3AD203B41FA5}">
                      <a16:colId xmlns:a16="http://schemas.microsoft.com/office/drawing/2014/main" val="22847340"/>
                    </a:ext>
                  </a:extLst>
                </a:gridCol>
                <a:gridCol w="3496871">
                  <a:extLst>
                    <a:ext uri="{9D8B030D-6E8A-4147-A177-3AD203B41FA5}">
                      <a16:colId xmlns:a16="http://schemas.microsoft.com/office/drawing/2014/main" val="1843677467"/>
                    </a:ext>
                  </a:extLst>
                </a:gridCol>
              </a:tblGrid>
              <a:tr h="862537">
                <a:tc>
                  <a:txBody>
                    <a:bodyPr/>
                    <a:lstStyle/>
                    <a:p>
                      <a:r>
                        <a:rPr lang="en-IN"/>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Methodology Summary and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Identification of Gaps and Limitations</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222743"/>
                  </a:ext>
                </a:extLst>
              </a:tr>
              <a:tr h="3354918">
                <a:tc>
                  <a:txBody>
                    <a:bodyPr/>
                    <a:lstStyle/>
                    <a:p>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dirty="0"/>
                        <a:t>A Data Augmented Method for Plant Disease Leaf Image Recognition based on Enhanced GAN Model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dirty="0"/>
                        <a:t>The study developed an enhanced GAN model using the Wasserstein GAN loss function, incorporating a self-attention layer to improve the generation of plant disease leaf images. The model was tested using the </a:t>
                      </a:r>
                      <a:r>
                        <a:rPr lang="en-US" dirty="0" err="1"/>
                        <a:t>PlantVillage</a:t>
                      </a:r>
                      <a:r>
                        <a:rPr lang="en-US" dirty="0"/>
                        <a:t> dataset, and the results showed that the AWGAN model significantly improved the recognition accuracy of maize leaf diseases, achieving 98.4% accuracy with the ResNet18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dirty="0"/>
                        <a:t>The method efficiently addresses the overfitting issue in small sample training sets, but the study highlights the need for further research in generating images under varying real-world conditions and for different plant species.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847101"/>
                  </a:ext>
                </a:extLst>
              </a:tr>
            </a:tbl>
          </a:graphicData>
        </a:graphic>
      </p:graphicFrame>
    </p:spTree>
    <p:extLst>
      <p:ext uri="{BB962C8B-B14F-4D97-AF65-F5344CB8AC3E}">
        <p14:creationId xmlns:p14="http://schemas.microsoft.com/office/powerpoint/2010/main" val="381599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206062"/>
            <a:ext cx="10515600" cy="1325563"/>
          </a:xfrm>
        </p:spPr>
        <p:txBody>
          <a:bodyPr/>
          <a:lstStyle/>
          <a:p>
            <a:pPr algn="ctr"/>
            <a:r>
              <a:rPr lang="en-US" dirty="0">
                <a:latin typeface="Times New Roman"/>
                <a:cs typeface="Times New Roman"/>
              </a:rPr>
              <a:t>Literature Survey - 7</a:t>
            </a:r>
            <a:endParaRPr lang="en-IN" dirty="0">
              <a:latin typeface="Times New Roman"/>
              <a:cs typeface="Times New Roman"/>
            </a:endParaRPr>
          </a:p>
        </p:txBody>
      </p:sp>
      <p:graphicFrame>
        <p:nvGraphicFramePr>
          <p:cNvPr id="4" name="Content Placeholder 3">
            <a:extLst>
              <a:ext uri="{FF2B5EF4-FFF2-40B4-BE49-F238E27FC236}">
                <a16:creationId xmlns:a16="http://schemas.microsoft.com/office/drawing/2014/main" id="{63A8B57C-B8DA-C350-A771-E3BBB3CDBF30}"/>
              </a:ext>
            </a:extLst>
          </p:cNvPr>
          <p:cNvGraphicFramePr>
            <a:graphicFrameLocks noGrp="1"/>
          </p:cNvGraphicFramePr>
          <p:nvPr>
            <p:ph idx="1"/>
            <p:extLst>
              <p:ext uri="{D42A27DB-BD31-4B8C-83A1-F6EECF244321}">
                <p14:modId xmlns:p14="http://schemas.microsoft.com/office/powerpoint/2010/main" val="2223197267"/>
              </p:ext>
            </p:extLst>
          </p:nvPr>
        </p:nvGraphicFramePr>
        <p:xfrm>
          <a:off x="838200" y="1571946"/>
          <a:ext cx="10766000" cy="4245817"/>
        </p:xfrm>
        <a:graphic>
          <a:graphicData uri="http://schemas.openxmlformats.org/drawingml/2006/table">
            <a:tbl>
              <a:tblPr firstRow="1" bandRow="1">
                <a:tableStyleId>{073A0DAA-6AF3-43AB-8588-CEC1D06C72B9}</a:tableStyleId>
              </a:tblPr>
              <a:tblGrid>
                <a:gridCol w="835368">
                  <a:extLst>
                    <a:ext uri="{9D8B030D-6E8A-4147-A177-3AD203B41FA5}">
                      <a16:colId xmlns:a16="http://schemas.microsoft.com/office/drawing/2014/main" val="3872658740"/>
                    </a:ext>
                  </a:extLst>
                </a:gridCol>
                <a:gridCol w="2628981">
                  <a:extLst>
                    <a:ext uri="{9D8B030D-6E8A-4147-A177-3AD203B41FA5}">
                      <a16:colId xmlns:a16="http://schemas.microsoft.com/office/drawing/2014/main" val="1035697674"/>
                    </a:ext>
                  </a:extLst>
                </a:gridCol>
                <a:gridCol w="3804780">
                  <a:extLst>
                    <a:ext uri="{9D8B030D-6E8A-4147-A177-3AD203B41FA5}">
                      <a16:colId xmlns:a16="http://schemas.microsoft.com/office/drawing/2014/main" val="22847340"/>
                    </a:ext>
                  </a:extLst>
                </a:gridCol>
                <a:gridCol w="3496871">
                  <a:extLst>
                    <a:ext uri="{9D8B030D-6E8A-4147-A177-3AD203B41FA5}">
                      <a16:colId xmlns:a16="http://schemas.microsoft.com/office/drawing/2014/main" val="1843677467"/>
                    </a:ext>
                  </a:extLst>
                </a:gridCol>
              </a:tblGrid>
              <a:tr h="862537">
                <a:tc>
                  <a:txBody>
                    <a:bodyPr/>
                    <a:lstStyle/>
                    <a:p>
                      <a:r>
                        <a:rPr lang="en-IN"/>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Methodology Summary and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Identification of Gaps and Limitations</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222743"/>
                  </a:ext>
                </a:extLst>
              </a:tr>
              <a:tr h="3354918">
                <a:tc>
                  <a:txBody>
                    <a:bodyPr/>
                    <a:lstStyle/>
                    <a:p>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dirty="0"/>
                        <a:t>Automatic Plant Disease Detection Based on </a:t>
                      </a:r>
                      <a:r>
                        <a:rPr lang="en-US" dirty="0" err="1"/>
                        <a:t>Tranvolution</a:t>
                      </a:r>
                      <a:r>
                        <a:rPr lang="en-US" dirty="0"/>
                        <a:t> Detection Network With GAN Modules Using Leaf Images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dirty="0"/>
                        <a:t>The study introduced a </a:t>
                      </a:r>
                      <a:r>
                        <a:rPr lang="en-US" dirty="0" err="1"/>
                        <a:t>Tranvolution</a:t>
                      </a:r>
                      <a:r>
                        <a:rPr lang="en-US" dirty="0"/>
                        <a:t> detection network with GAN modules to improve the accuracy and speed of plant disease detection.- Methodology includes the combination of CNN and Transformer architectures, and integration of GANs for image preprocessing and feature extraction.- Achieved a precision of 51.7%, recall of 48.1%, and </a:t>
                      </a:r>
                      <a:r>
                        <a:rPr lang="en-US" dirty="0" err="1"/>
                        <a:t>mAP</a:t>
                      </a:r>
                      <a:r>
                        <a:rPr lang="en-US" dirty="0"/>
                        <a:t> of 50.3%.- The model was validated on the </a:t>
                      </a:r>
                      <a:r>
                        <a:rPr lang="en-US" dirty="0" err="1"/>
                        <a:t>PlantDoc</a:t>
                      </a:r>
                      <a:r>
                        <a:rPr lang="en-US" dirty="0"/>
                        <a:t>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dirty="0"/>
                        <a:t>The model's performance decreases with small-scale objects and highly dense detection scenarios.- There is some mislabeling due to the model's focus on detecting all objects, which can lead to false positives.- High computational complexity, making it challenging to deploy on mobile 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847101"/>
                  </a:ext>
                </a:extLst>
              </a:tr>
            </a:tbl>
          </a:graphicData>
        </a:graphic>
      </p:graphicFrame>
    </p:spTree>
    <p:extLst>
      <p:ext uri="{BB962C8B-B14F-4D97-AF65-F5344CB8AC3E}">
        <p14:creationId xmlns:p14="http://schemas.microsoft.com/office/powerpoint/2010/main" val="120378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206062"/>
            <a:ext cx="10515600" cy="1325563"/>
          </a:xfrm>
        </p:spPr>
        <p:txBody>
          <a:bodyPr/>
          <a:lstStyle/>
          <a:p>
            <a:pPr algn="ctr"/>
            <a:r>
              <a:rPr lang="en-US" dirty="0">
                <a:latin typeface="Times New Roman"/>
                <a:cs typeface="Times New Roman"/>
              </a:rPr>
              <a:t>Literature Survey - 8</a:t>
            </a:r>
            <a:endParaRPr lang="en-IN" dirty="0">
              <a:latin typeface="Times New Roman"/>
              <a:cs typeface="Times New Roman"/>
            </a:endParaRPr>
          </a:p>
        </p:txBody>
      </p:sp>
      <p:graphicFrame>
        <p:nvGraphicFramePr>
          <p:cNvPr id="4" name="Content Placeholder 3">
            <a:extLst>
              <a:ext uri="{FF2B5EF4-FFF2-40B4-BE49-F238E27FC236}">
                <a16:creationId xmlns:a16="http://schemas.microsoft.com/office/drawing/2014/main" id="{63A8B57C-B8DA-C350-A771-E3BBB3CDBF30}"/>
              </a:ext>
            </a:extLst>
          </p:cNvPr>
          <p:cNvGraphicFramePr>
            <a:graphicFrameLocks noGrp="1"/>
          </p:cNvGraphicFramePr>
          <p:nvPr>
            <p:ph idx="1"/>
            <p:extLst>
              <p:ext uri="{D42A27DB-BD31-4B8C-83A1-F6EECF244321}">
                <p14:modId xmlns:p14="http://schemas.microsoft.com/office/powerpoint/2010/main" val="4052242236"/>
              </p:ext>
            </p:extLst>
          </p:nvPr>
        </p:nvGraphicFramePr>
        <p:xfrm>
          <a:off x="838200" y="1571946"/>
          <a:ext cx="10766000" cy="4217455"/>
        </p:xfrm>
        <a:graphic>
          <a:graphicData uri="http://schemas.openxmlformats.org/drawingml/2006/table">
            <a:tbl>
              <a:tblPr firstRow="1" bandRow="1">
                <a:tableStyleId>{073A0DAA-6AF3-43AB-8588-CEC1D06C72B9}</a:tableStyleId>
              </a:tblPr>
              <a:tblGrid>
                <a:gridCol w="835368">
                  <a:extLst>
                    <a:ext uri="{9D8B030D-6E8A-4147-A177-3AD203B41FA5}">
                      <a16:colId xmlns:a16="http://schemas.microsoft.com/office/drawing/2014/main" val="3872658740"/>
                    </a:ext>
                  </a:extLst>
                </a:gridCol>
                <a:gridCol w="2628981">
                  <a:extLst>
                    <a:ext uri="{9D8B030D-6E8A-4147-A177-3AD203B41FA5}">
                      <a16:colId xmlns:a16="http://schemas.microsoft.com/office/drawing/2014/main" val="1035697674"/>
                    </a:ext>
                  </a:extLst>
                </a:gridCol>
                <a:gridCol w="3804780">
                  <a:extLst>
                    <a:ext uri="{9D8B030D-6E8A-4147-A177-3AD203B41FA5}">
                      <a16:colId xmlns:a16="http://schemas.microsoft.com/office/drawing/2014/main" val="22847340"/>
                    </a:ext>
                  </a:extLst>
                </a:gridCol>
                <a:gridCol w="3496871">
                  <a:extLst>
                    <a:ext uri="{9D8B030D-6E8A-4147-A177-3AD203B41FA5}">
                      <a16:colId xmlns:a16="http://schemas.microsoft.com/office/drawing/2014/main" val="1843677467"/>
                    </a:ext>
                  </a:extLst>
                </a:gridCol>
              </a:tblGrid>
              <a:tr h="862537">
                <a:tc>
                  <a:txBody>
                    <a:bodyPr/>
                    <a:lstStyle/>
                    <a:p>
                      <a:r>
                        <a:rPr lang="en-IN"/>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Methodology Summary and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Identification of Gaps and Limitations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222743"/>
                  </a:ext>
                </a:extLst>
              </a:tr>
              <a:tr h="3354918">
                <a:tc>
                  <a:txBody>
                    <a:bodyPr/>
                    <a:lstStyle/>
                    <a:p>
                      <a:r>
                        <a:rPr lang="en-IN" dirty="0"/>
                        <a:t>8</a:t>
                      </a:r>
                      <a:r>
                        <a:rPr lang="en-IN"/>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dirty="0"/>
                        <a:t>Comparison of Deep Learning-Based Models for Leaf Disease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dirty="0"/>
                        <a:t>Evaluated various deep learning models such as YOLO, SSD, and </a:t>
                      </a:r>
                      <a:r>
                        <a:rPr lang="en-US" dirty="0" err="1"/>
                        <a:t>EfficientDet</a:t>
                      </a:r>
                      <a:r>
                        <a:rPr lang="en-US" dirty="0"/>
                        <a:t> for leaf disease detection.- Methodology involved training and testing these models on the </a:t>
                      </a:r>
                      <a:r>
                        <a:rPr lang="en-US" dirty="0" err="1"/>
                        <a:t>PlantDoc</a:t>
                      </a:r>
                      <a:r>
                        <a:rPr lang="en-US" dirty="0"/>
                        <a:t> dataset with different input sizes.- YOLOv5 outperformed other models in terms of precision, recall, and </a:t>
                      </a:r>
                      <a:r>
                        <a:rPr lang="en-US" dirty="0" err="1"/>
                        <a:t>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dirty="0"/>
                        <a:t>Performance degradation in small object detection.- Most models struggle with high-density object scenarios, leading to reduced accuracy.- Lack of generalized models capable of performing equally well across different plant species and disease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847101"/>
                  </a:ext>
                </a:extLst>
              </a:tr>
            </a:tbl>
          </a:graphicData>
        </a:graphic>
      </p:graphicFrame>
    </p:spTree>
    <p:extLst>
      <p:ext uri="{BB962C8B-B14F-4D97-AF65-F5344CB8AC3E}">
        <p14:creationId xmlns:p14="http://schemas.microsoft.com/office/powerpoint/2010/main" val="107886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4922-4E41-FF03-55B4-620E05DB5C6B}"/>
              </a:ext>
            </a:extLst>
          </p:cNvPr>
          <p:cNvSpPr>
            <a:spLocks noGrp="1"/>
          </p:cNvSpPr>
          <p:nvPr>
            <p:ph type="title"/>
          </p:nvPr>
        </p:nvSpPr>
        <p:spPr>
          <a:xfrm>
            <a:off x="750418" y="-73787"/>
            <a:ext cx="10515600" cy="1325563"/>
          </a:xfrm>
        </p:spPr>
        <p:txBody>
          <a:bodyPr/>
          <a:lstStyle/>
          <a:p>
            <a:pPr algn="ctr"/>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B7065860-C035-E7B4-5F48-02946FD8982D}"/>
              </a:ext>
            </a:extLst>
          </p:cNvPr>
          <p:cNvSpPr>
            <a:spLocks noGrp="1"/>
          </p:cNvSpPr>
          <p:nvPr>
            <p:ph idx="1"/>
          </p:nvPr>
        </p:nvSpPr>
        <p:spPr>
          <a:xfrm>
            <a:off x="838200" y="1042898"/>
            <a:ext cx="10515600" cy="5065293"/>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--Self-Attention in Neural Networks:  </a:t>
            </a:r>
          </a:p>
          <a:p>
            <a:r>
              <a:rPr lang="en-US" dirty="0">
                <a:latin typeface="Times New Roman" panose="02020603050405020304" pitchFamily="18" charset="0"/>
                <a:cs typeface="Times New Roman" panose="02020603050405020304" pitchFamily="18" charset="0"/>
              </a:rPr>
              <a:t>Enhances image generation in GANs by improving global feature recognition.  </a:t>
            </a:r>
          </a:p>
          <a:p>
            <a:r>
              <a:rPr lang="en-US" dirty="0">
                <a:latin typeface="Times New Roman" panose="02020603050405020304" pitchFamily="18" charset="0"/>
                <a:cs typeface="Times New Roman" panose="02020603050405020304" pitchFamily="18" charset="0"/>
              </a:rPr>
              <a:t>Introduces convolution channels (F, G, H) for better attention capture.</a:t>
            </a:r>
          </a:p>
          <a:p>
            <a:pPr marL="0" indent="0">
              <a:buNone/>
            </a:pPr>
            <a:r>
              <a:rPr lang="en-US" dirty="0">
                <a:latin typeface="Times New Roman" panose="02020603050405020304" pitchFamily="18" charset="0"/>
                <a:cs typeface="Times New Roman" panose="02020603050405020304" pitchFamily="18" charset="0"/>
              </a:rPr>
              <a:t>--Wasserstein Distance in GANs:  </a:t>
            </a:r>
          </a:p>
          <a:p>
            <a:r>
              <a:rPr lang="en-US" dirty="0">
                <a:latin typeface="Times New Roman" panose="02020603050405020304" pitchFamily="18" charset="0"/>
                <a:cs typeface="Times New Roman" panose="02020603050405020304" pitchFamily="18" charset="0"/>
              </a:rPr>
              <a:t>Measures difference between real and generated data in WGANs. </a:t>
            </a:r>
          </a:p>
          <a:p>
            <a:r>
              <a:rPr lang="en-US" dirty="0">
                <a:latin typeface="Times New Roman" panose="02020603050405020304" pitchFamily="18" charset="0"/>
                <a:cs typeface="Times New Roman" panose="02020603050405020304" pitchFamily="18" charset="0"/>
              </a:rPr>
              <a:t>Stabilizes training and improves image generation accuracy.- </a:t>
            </a:r>
          </a:p>
          <a:p>
            <a:pPr marL="0" indent="0">
              <a:buNone/>
            </a:pPr>
            <a:r>
              <a:rPr lang="en-US" dirty="0">
                <a:latin typeface="Times New Roman" panose="02020603050405020304" pitchFamily="18" charset="0"/>
                <a:cs typeface="Times New Roman" panose="02020603050405020304" pitchFamily="18" charset="0"/>
              </a:rPr>
              <a:t>--AWGAN Network Structure:  </a:t>
            </a:r>
          </a:p>
          <a:p>
            <a:r>
              <a:rPr lang="en-US" dirty="0">
                <a:latin typeface="Times New Roman" panose="02020603050405020304" pitchFamily="18" charset="0"/>
                <a:cs typeface="Times New Roman" panose="02020603050405020304" pitchFamily="18" charset="0"/>
              </a:rPr>
              <a:t>Combines Wasserstein distance with self-attention for realistic leaf image generation.  </a:t>
            </a:r>
          </a:p>
          <a:p>
            <a:r>
              <a:rPr lang="en-US" dirty="0">
                <a:latin typeface="Times New Roman" panose="02020603050405020304" pitchFamily="18" charset="0"/>
                <a:cs typeface="Times New Roman" panose="02020603050405020304" pitchFamily="18" charset="0"/>
              </a:rPr>
              <a:t>Operates in three phases: plant age division, disease stage prediction, and high-resolution image generation.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155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4922-4E41-FF03-55B4-620E05DB5C6B}"/>
              </a:ext>
            </a:extLst>
          </p:cNvPr>
          <p:cNvSpPr>
            <a:spLocks noGrp="1"/>
          </p:cNvSpPr>
          <p:nvPr>
            <p:ph type="title"/>
          </p:nvPr>
        </p:nvSpPr>
        <p:spPr>
          <a:xfrm>
            <a:off x="750418" y="-73787"/>
            <a:ext cx="10515600" cy="1325563"/>
          </a:xfrm>
        </p:spPr>
        <p:txBody>
          <a:bodyPr/>
          <a:lstStyle/>
          <a:p>
            <a:pPr algn="ctr"/>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B7065860-C035-E7B4-5F48-02946FD8982D}"/>
              </a:ext>
            </a:extLst>
          </p:cNvPr>
          <p:cNvSpPr>
            <a:spLocks noGrp="1"/>
          </p:cNvSpPr>
          <p:nvPr>
            <p:ph idx="1"/>
          </p:nvPr>
        </p:nvSpPr>
        <p:spPr>
          <a:xfrm>
            <a:off x="838200" y="1042898"/>
            <a:ext cx="10515600" cy="5065293"/>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--Methodology:  </a:t>
            </a:r>
          </a:p>
          <a:p>
            <a:r>
              <a:rPr lang="en-US" dirty="0">
                <a:latin typeface="Times New Roman" panose="02020603050405020304" pitchFamily="18" charset="0"/>
                <a:cs typeface="Times New Roman" panose="02020603050405020304" pitchFamily="18" charset="0"/>
              </a:rPr>
              <a:t>Uses WGAN for initial 64x64 image generation, followed by SRGAN for 256x256 refinement.  </a:t>
            </a:r>
          </a:p>
          <a:p>
            <a:r>
              <a:rPr lang="en-US" dirty="0">
                <a:latin typeface="Times New Roman" panose="02020603050405020304" pitchFamily="18" charset="0"/>
                <a:cs typeface="Times New Roman" panose="02020603050405020304" pitchFamily="18" charset="0"/>
              </a:rPr>
              <a:t>Pretraining and optimization through back-propagation until convergence.</a:t>
            </a:r>
          </a:p>
          <a:p>
            <a:pPr marL="0" indent="0">
              <a:buNone/>
            </a:pPr>
            <a:r>
              <a:rPr lang="en-US" dirty="0">
                <a:latin typeface="Times New Roman" panose="02020603050405020304" pitchFamily="18" charset="0"/>
                <a:cs typeface="Times New Roman" panose="02020603050405020304" pitchFamily="18" charset="0"/>
              </a:rPr>
              <a:t>--Application:  </a:t>
            </a:r>
          </a:p>
          <a:p>
            <a:r>
              <a:rPr lang="en-US" dirty="0">
                <a:latin typeface="Times New Roman" panose="02020603050405020304" pitchFamily="18" charset="0"/>
                <a:cs typeface="Times New Roman" panose="02020603050405020304" pitchFamily="18" charset="0"/>
              </a:rPr>
              <a:t>Tested on </a:t>
            </a:r>
            <a:r>
              <a:rPr lang="en-US" dirty="0" err="1">
                <a:latin typeface="Times New Roman" panose="02020603050405020304" pitchFamily="18" charset="0"/>
                <a:cs typeface="Times New Roman" panose="02020603050405020304" pitchFamily="18" charset="0"/>
              </a:rPr>
              <a:t>PlantVillage</a:t>
            </a:r>
            <a:r>
              <a:rPr lang="en-US" dirty="0">
                <a:latin typeface="Times New Roman" panose="02020603050405020304" pitchFamily="18" charset="0"/>
                <a:cs typeface="Times New Roman" panose="02020603050405020304" pitchFamily="18" charset="0"/>
              </a:rPr>
              <a:t> dataset with 31,361 leaf images.  </a:t>
            </a:r>
          </a:p>
          <a:p>
            <a:r>
              <a:rPr lang="en-US" dirty="0">
                <a:latin typeface="Times New Roman" panose="02020603050405020304" pitchFamily="18" charset="0"/>
                <a:cs typeface="Times New Roman" panose="02020603050405020304" pitchFamily="18" charset="0"/>
              </a:rPr>
              <a:t>Successfully generated realistic images for plant disease recognition tasks.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125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3EB9-5AF4-AED3-C2D5-1C0DE0C82AD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DoubleGAN</a:t>
            </a:r>
            <a:r>
              <a:rPr lang="en-IN" dirty="0">
                <a:latin typeface="Times New Roman" panose="02020603050405020304" pitchFamily="18" charset="0"/>
                <a:cs typeface="Times New Roman" panose="02020603050405020304" pitchFamily="18" charset="0"/>
              </a:rPr>
              <a:t> structural block diagram </a:t>
            </a:r>
          </a:p>
        </p:txBody>
      </p:sp>
      <p:pic>
        <p:nvPicPr>
          <p:cNvPr id="5" name="Content Placeholder 4">
            <a:extLst>
              <a:ext uri="{FF2B5EF4-FFF2-40B4-BE49-F238E27FC236}">
                <a16:creationId xmlns:a16="http://schemas.microsoft.com/office/drawing/2014/main" id="{87659DBA-FD14-C33A-CA16-AEF93382C6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63261"/>
            <a:ext cx="10515600" cy="3676066"/>
          </a:xfrm>
        </p:spPr>
      </p:pic>
    </p:spTree>
    <p:extLst>
      <p:ext uri="{BB962C8B-B14F-4D97-AF65-F5344CB8AC3E}">
        <p14:creationId xmlns:p14="http://schemas.microsoft.com/office/powerpoint/2010/main" val="3853623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81E0-2714-F839-A373-5B695E4C790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Architecture Diagram</a:t>
            </a:r>
          </a:p>
        </p:txBody>
      </p:sp>
      <p:pic>
        <p:nvPicPr>
          <p:cNvPr id="5" name="Content Placeholder 4">
            <a:extLst>
              <a:ext uri="{FF2B5EF4-FFF2-40B4-BE49-F238E27FC236}">
                <a16:creationId xmlns:a16="http://schemas.microsoft.com/office/drawing/2014/main" id="{0E563019-87CF-EFE1-E209-F7AAEC9037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475" y="2139156"/>
            <a:ext cx="9163050" cy="3724275"/>
          </a:xfrm>
        </p:spPr>
      </p:pic>
    </p:spTree>
    <p:extLst>
      <p:ext uri="{BB962C8B-B14F-4D97-AF65-F5344CB8AC3E}">
        <p14:creationId xmlns:p14="http://schemas.microsoft.com/office/powerpoint/2010/main" val="412256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p:txBody>
          <a:bodyPr/>
          <a:lstStyle/>
          <a:p>
            <a:pPr algn="ctr"/>
            <a:r>
              <a:rPr lang="en-US" dirty="0">
                <a:latin typeface="Times New Roman"/>
                <a:cs typeface="Times New Roman"/>
              </a:rPr>
              <a:t>Introduction</a:t>
            </a:r>
            <a:endParaRPr lang="en-IN" dirty="0">
              <a:latin typeface="Times New Roman"/>
              <a:cs typeface="Times New Roman"/>
            </a:endParaRPr>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p:txBody>
          <a:bodyPr vert="horz" lIns="91440" tIns="45720" rIns="91440" bIns="45720" rtlCol="0" anchor="t">
            <a:normAutofit/>
          </a:bodyPr>
          <a:lstStyle/>
          <a:p>
            <a:pPr marL="0" indent="0" algn="ctr">
              <a:buNone/>
            </a:pPr>
            <a:r>
              <a:rPr lang="en-US" dirty="0">
                <a:latin typeface="Times New Roman"/>
                <a:cs typeface="Times New Roman"/>
              </a:rPr>
              <a:t>Agriculture plays a vital role in the global economy, and the health of crops is paramount to ensure high yields and food security. Leaf diseases are a major threat to agricultural productivity, leading to significant economic losses and food shortages. Traditional methods of detecting leaf diseases are labor-intensive and often require expert knowledge. With advancements in technology, specifically in machine learning and deep learning, it is now possible to automate and enhance the accuracy of leaf disease detection. This project aims to develop an efficient and reliable system for detecting leaf diseases using Convolutional Neural Networks (CNNs) – GAN Model.</a:t>
            </a:r>
            <a:endParaRPr lang="en-IN" dirty="0">
              <a:latin typeface="Times New Roman"/>
              <a:cs typeface="Times New Roman"/>
            </a:endParaRPr>
          </a:p>
        </p:txBody>
      </p:sp>
    </p:spTree>
    <p:extLst>
      <p:ext uri="{BB962C8B-B14F-4D97-AF65-F5344CB8AC3E}">
        <p14:creationId xmlns:p14="http://schemas.microsoft.com/office/powerpoint/2010/main" val="907613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EB312-FC21-250D-BF85-5B78C3C79AC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0440AD5-BEDC-4BBA-81E1-8B54FEDF33BF}"/>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9B731D6B-654B-409B-BD46-9BB25175AD58}"/>
              </a:ext>
            </a:extLst>
          </p:cNvPr>
          <p:cNvPicPr>
            <a:picLocks noChangeAspect="1"/>
          </p:cNvPicPr>
          <p:nvPr/>
        </p:nvPicPr>
        <p:blipFill>
          <a:blip r:embed="rId2"/>
          <a:stretch>
            <a:fillRect/>
          </a:stretch>
        </p:blipFill>
        <p:spPr>
          <a:xfrm>
            <a:off x="-528" y="0"/>
            <a:ext cx="12192528" cy="6858297"/>
          </a:xfrm>
          <a:prstGeom prst="rect">
            <a:avLst/>
          </a:prstGeom>
        </p:spPr>
      </p:pic>
    </p:spTree>
    <p:extLst>
      <p:ext uri="{BB962C8B-B14F-4D97-AF65-F5344CB8AC3E}">
        <p14:creationId xmlns:p14="http://schemas.microsoft.com/office/powerpoint/2010/main" val="129407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p:txBody>
          <a:bodyPr/>
          <a:lstStyle/>
          <a:p>
            <a:pPr algn="ctr"/>
            <a:r>
              <a:rPr lang="en-US" dirty="0">
                <a:latin typeface="Times New Roman"/>
                <a:cs typeface="Times New Roman"/>
              </a:rPr>
              <a:t>Abstract</a:t>
            </a:r>
            <a:endParaRPr lang="en-IN" dirty="0">
              <a:latin typeface="Times New Roman"/>
              <a:cs typeface="Times New Roman"/>
            </a:endParaRP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p:txBody>
          <a:bodyPr vert="horz" lIns="91440" tIns="45720" rIns="91440" bIns="45720" rtlCol="0" anchor="t">
            <a:normAutofit/>
          </a:bodyPr>
          <a:lstStyle/>
          <a:p>
            <a:pPr marL="0" indent="0" algn="ctr">
              <a:buNone/>
            </a:pPr>
            <a:r>
              <a:rPr lang="en-US" dirty="0">
                <a:latin typeface="Times New Roman"/>
                <a:cs typeface="Times New Roman"/>
              </a:rPr>
              <a:t>This project focuses on the development of a leaf disease detection system utilizing Convolutional Neural Networks (CNNs) – GAN Model. By capturing and analyzing images of leaves, the system can identify various diseases and nutrient deficiencies with high accuracy. The primary goal is to provide farmers with a cost-effective and easy-to-use tool that can help them monitor and manage the health of their crops more effectively. The project encompasses data collection, model training, and deployment of the CNN(GAN model) -based detection system.</a:t>
            </a:r>
            <a:endParaRPr lang="en-IN" dirty="0">
              <a:latin typeface="Times New Roman"/>
              <a:cs typeface="Times New Roman"/>
            </a:endParaRPr>
          </a:p>
        </p:txBody>
      </p:sp>
    </p:spTree>
    <p:extLst>
      <p:ext uri="{BB962C8B-B14F-4D97-AF65-F5344CB8AC3E}">
        <p14:creationId xmlns:p14="http://schemas.microsoft.com/office/powerpoint/2010/main" val="51580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p:txBody>
          <a:bodyPr/>
          <a:lstStyle/>
          <a:p>
            <a:pPr algn="ctr"/>
            <a:r>
              <a:rPr lang="en-US" dirty="0">
                <a:latin typeface="Times New Roman"/>
                <a:cs typeface="Times New Roman"/>
              </a:rPr>
              <a:t>Motivation</a:t>
            </a:r>
            <a:endParaRPr lang="en-IN" dirty="0">
              <a:latin typeface="Times New Roman"/>
              <a:cs typeface="Times New Roman"/>
            </a:endParaRPr>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latin typeface="Times New Roman"/>
                <a:cs typeface="Times New Roman"/>
              </a:rPr>
              <a:t>The motivation behind this project stems from the significant impact that leaf diseases can have on agricultural productivity. By providing farmers with a reliable tool for early disease detection, this project aims to:</a:t>
            </a:r>
          </a:p>
          <a:p>
            <a:pPr>
              <a:buFont typeface="+mj-lt"/>
              <a:buAutoNum type="arabicPeriod"/>
            </a:pPr>
            <a:r>
              <a:rPr lang="en-US" dirty="0">
                <a:latin typeface="Times New Roman"/>
                <a:cs typeface="Times New Roman"/>
              </a:rPr>
              <a:t>Minimize crop losses due to diseases.</a:t>
            </a:r>
          </a:p>
          <a:p>
            <a:pPr>
              <a:buFont typeface="+mj-lt"/>
              <a:buAutoNum type="arabicPeriod"/>
            </a:pPr>
            <a:r>
              <a:rPr lang="en-US" dirty="0">
                <a:latin typeface="Times New Roman"/>
                <a:cs typeface="Times New Roman"/>
              </a:rPr>
              <a:t>Reduce the dependency on chemical pesticides by enabling targeted treatments.</a:t>
            </a:r>
          </a:p>
          <a:p>
            <a:pPr>
              <a:buFont typeface="+mj-lt"/>
              <a:buAutoNum type="arabicPeriod"/>
            </a:pPr>
            <a:r>
              <a:rPr lang="en-US" dirty="0">
                <a:latin typeface="Times New Roman"/>
                <a:cs typeface="Times New Roman"/>
              </a:rPr>
              <a:t>Empower farmers with technology to make informed decisions about crop management.</a:t>
            </a:r>
          </a:p>
          <a:p>
            <a:pPr>
              <a:buFont typeface="+mj-lt"/>
              <a:buAutoNum type="arabicPeriod"/>
            </a:pPr>
            <a:r>
              <a:rPr lang="en-US" dirty="0">
                <a:latin typeface="Times New Roman"/>
                <a:cs typeface="Times New Roman"/>
              </a:rPr>
              <a:t>Contribute to global food security by improving agricultural practices.</a:t>
            </a:r>
          </a:p>
          <a:p>
            <a:endParaRPr lang="en-IN" dirty="0"/>
          </a:p>
        </p:txBody>
      </p:sp>
    </p:spTree>
    <p:extLst>
      <p:ext uri="{BB962C8B-B14F-4D97-AF65-F5344CB8AC3E}">
        <p14:creationId xmlns:p14="http://schemas.microsoft.com/office/powerpoint/2010/main" val="425096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DE98F7-C62B-F538-EFDF-0ECE45B56D14}"/>
              </a:ext>
            </a:extLst>
          </p:cNvPr>
          <p:cNvPicPr>
            <a:picLocks noGrp="1" noChangeAspect="1"/>
          </p:cNvPicPr>
          <p:nvPr>
            <p:ph idx="1"/>
          </p:nvPr>
        </p:nvPicPr>
        <p:blipFill>
          <a:blip r:embed="rId2"/>
          <a:stretch>
            <a:fillRect/>
          </a:stretch>
        </p:blipFill>
        <p:spPr>
          <a:xfrm>
            <a:off x="2619911" y="326204"/>
            <a:ext cx="6657653" cy="6205591"/>
          </a:xfrm>
        </p:spPr>
      </p:pic>
    </p:spTree>
    <p:extLst>
      <p:ext uri="{BB962C8B-B14F-4D97-AF65-F5344CB8AC3E}">
        <p14:creationId xmlns:p14="http://schemas.microsoft.com/office/powerpoint/2010/main" val="33797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p:txBody>
          <a:bodyPr/>
          <a:lstStyle/>
          <a:p>
            <a:pPr algn="ctr"/>
            <a:r>
              <a:rPr lang="en-US" dirty="0">
                <a:latin typeface="Times New Roman"/>
                <a:cs typeface="Times New Roman"/>
              </a:rPr>
              <a:t>Purpose Of The Project</a:t>
            </a:r>
            <a:endParaRPr lang="en-IN">
              <a:latin typeface="Times New Roman"/>
              <a:cs typeface="Times New Roman"/>
            </a:endParaRPr>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a:cs typeface="Times New Roman"/>
              </a:rPr>
              <a:t>The purpose of this project is to leverage the power of CNNs(GAN model) to develop a robust system for detecting leaf diseases. The system aims to assist farmers by:</a:t>
            </a:r>
          </a:p>
          <a:p>
            <a:pPr lvl="1">
              <a:buFont typeface="+mj-lt"/>
              <a:buAutoNum type="arabicPeriod"/>
            </a:pPr>
            <a:r>
              <a:rPr lang="en-US" sz="2800" dirty="0">
                <a:latin typeface="Times New Roman"/>
                <a:cs typeface="Times New Roman"/>
              </a:rPr>
              <a:t>Providing early detection of diseases, allowing for timely intervention.</a:t>
            </a:r>
          </a:p>
          <a:p>
            <a:pPr lvl="1">
              <a:buFont typeface="+mj-lt"/>
              <a:buAutoNum type="arabicPeriod"/>
            </a:pPr>
            <a:r>
              <a:rPr lang="en-US" sz="2800" dirty="0">
                <a:latin typeface="Times New Roman"/>
                <a:cs typeface="Times New Roman"/>
              </a:rPr>
              <a:t>Reducing the need for manual inspection by agricultural experts.</a:t>
            </a:r>
          </a:p>
          <a:p>
            <a:pPr lvl="1">
              <a:buFont typeface="+mj-lt"/>
              <a:buAutoNum type="arabicPeriod"/>
            </a:pPr>
            <a:r>
              <a:rPr lang="en-US" sz="2800" dirty="0">
                <a:latin typeface="Times New Roman"/>
                <a:cs typeface="Times New Roman"/>
              </a:rPr>
              <a:t>Enhancing crop management practices, leading to increased yields and reduced losses.</a:t>
            </a:r>
          </a:p>
          <a:p>
            <a:endParaRPr lang="en-IN" dirty="0"/>
          </a:p>
        </p:txBody>
      </p:sp>
    </p:spTree>
    <p:extLst>
      <p:ext uri="{BB962C8B-B14F-4D97-AF65-F5344CB8AC3E}">
        <p14:creationId xmlns:p14="http://schemas.microsoft.com/office/powerpoint/2010/main" val="339337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p:txBody>
          <a:bodyPr/>
          <a:lstStyle/>
          <a:p>
            <a:pPr algn="ctr"/>
            <a:r>
              <a:rPr lang="en-US" dirty="0">
                <a:latin typeface="Times New Roman"/>
                <a:cs typeface="Times New Roman"/>
              </a:rPr>
              <a:t>Scope Of The Project</a:t>
            </a:r>
            <a:endParaRPr lang="en-IN">
              <a:latin typeface="Times New Roman"/>
              <a:cs typeface="Times New Roman"/>
            </a:endParaRPr>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a:endParaRPr>
          </a:p>
          <a:p>
            <a:pPr>
              <a:buFont typeface="+mj-lt"/>
              <a:buAutoNum type="arabicPeriod"/>
            </a:pPr>
            <a:r>
              <a:rPr lang="en-US" dirty="0">
                <a:latin typeface="Times New Roman"/>
                <a:cs typeface="Times New Roman"/>
              </a:rPr>
              <a:t>Collection of a comprehensive dataset of leaf images representing various diseases and healthy conditions.</a:t>
            </a:r>
          </a:p>
          <a:p>
            <a:pPr>
              <a:buFont typeface="+mj-lt"/>
              <a:buAutoNum type="arabicPeriod"/>
            </a:pPr>
            <a:r>
              <a:rPr lang="en-US" dirty="0">
                <a:latin typeface="Times New Roman"/>
                <a:cs typeface="Times New Roman"/>
              </a:rPr>
              <a:t>Development and training of a CNN (GAN model) to accurately classify different types of leaf diseases.</a:t>
            </a:r>
          </a:p>
          <a:p>
            <a:pPr>
              <a:buFont typeface="+mj-lt"/>
              <a:buAutoNum type="arabicPeriod"/>
            </a:pPr>
            <a:r>
              <a:rPr lang="en-US" dirty="0">
                <a:latin typeface="Times New Roman"/>
                <a:cs typeface="Times New Roman"/>
              </a:rPr>
              <a:t>Integration of the model into a user-friendly application that can be used by farmers for real-time leaf health monitoring.</a:t>
            </a:r>
          </a:p>
          <a:p>
            <a:pPr>
              <a:buFont typeface="+mj-lt"/>
              <a:buAutoNum type="arabicPeriod"/>
            </a:pPr>
            <a:r>
              <a:rPr lang="en-US" dirty="0">
                <a:latin typeface="Times New Roman"/>
                <a:cs typeface="Times New Roman"/>
              </a:rPr>
              <a:t>Evaluation of the system's performance in real-world scenarios and refinement based on feedback.</a:t>
            </a:r>
          </a:p>
          <a:p>
            <a:endParaRPr lang="en-IN" dirty="0"/>
          </a:p>
        </p:txBody>
      </p:sp>
    </p:spTree>
    <p:extLst>
      <p:ext uri="{BB962C8B-B14F-4D97-AF65-F5344CB8AC3E}">
        <p14:creationId xmlns:p14="http://schemas.microsoft.com/office/powerpoint/2010/main" val="260350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206062"/>
            <a:ext cx="10515600" cy="1325563"/>
          </a:xfrm>
        </p:spPr>
        <p:txBody>
          <a:bodyPr/>
          <a:lstStyle/>
          <a:p>
            <a:pPr algn="ctr"/>
            <a:r>
              <a:rPr lang="en-US" dirty="0">
                <a:latin typeface="Times New Roman"/>
                <a:cs typeface="Times New Roman"/>
              </a:rPr>
              <a:t>Literature Survey - 1</a:t>
            </a:r>
            <a:endParaRPr lang="en-IN" dirty="0">
              <a:latin typeface="Times New Roman"/>
              <a:cs typeface="Times New Roman"/>
            </a:endParaRPr>
          </a:p>
        </p:txBody>
      </p:sp>
      <p:graphicFrame>
        <p:nvGraphicFramePr>
          <p:cNvPr id="4" name="Content Placeholder 3">
            <a:extLst>
              <a:ext uri="{FF2B5EF4-FFF2-40B4-BE49-F238E27FC236}">
                <a16:creationId xmlns:a16="http://schemas.microsoft.com/office/drawing/2014/main" id="{63A8B57C-B8DA-C350-A771-E3BBB3CDBF30}"/>
              </a:ext>
            </a:extLst>
          </p:cNvPr>
          <p:cNvGraphicFramePr>
            <a:graphicFrameLocks noGrp="1"/>
          </p:cNvGraphicFramePr>
          <p:nvPr>
            <p:ph idx="1"/>
            <p:extLst>
              <p:ext uri="{D42A27DB-BD31-4B8C-83A1-F6EECF244321}">
                <p14:modId xmlns:p14="http://schemas.microsoft.com/office/powerpoint/2010/main" val="3556162074"/>
              </p:ext>
            </p:extLst>
          </p:nvPr>
        </p:nvGraphicFramePr>
        <p:xfrm>
          <a:off x="838200" y="1571946"/>
          <a:ext cx="10515600" cy="4217455"/>
        </p:xfrm>
        <a:graphic>
          <a:graphicData uri="http://schemas.openxmlformats.org/drawingml/2006/table">
            <a:tbl>
              <a:tblPr firstRow="1" bandRow="1">
                <a:tableStyleId>{073A0DAA-6AF3-43AB-8588-CEC1D06C72B9}</a:tableStyleId>
              </a:tblPr>
              <a:tblGrid>
                <a:gridCol w="815939">
                  <a:extLst>
                    <a:ext uri="{9D8B030D-6E8A-4147-A177-3AD203B41FA5}">
                      <a16:colId xmlns:a16="http://schemas.microsoft.com/office/drawing/2014/main" val="3872658740"/>
                    </a:ext>
                  </a:extLst>
                </a:gridCol>
                <a:gridCol w="2630185">
                  <a:extLst>
                    <a:ext uri="{9D8B030D-6E8A-4147-A177-3AD203B41FA5}">
                      <a16:colId xmlns:a16="http://schemas.microsoft.com/office/drawing/2014/main" val="1035697674"/>
                    </a:ext>
                  </a:extLst>
                </a:gridCol>
                <a:gridCol w="3955550">
                  <a:extLst>
                    <a:ext uri="{9D8B030D-6E8A-4147-A177-3AD203B41FA5}">
                      <a16:colId xmlns:a16="http://schemas.microsoft.com/office/drawing/2014/main" val="22847340"/>
                    </a:ext>
                  </a:extLst>
                </a:gridCol>
                <a:gridCol w="3113926">
                  <a:extLst>
                    <a:ext uri="{9D8B030D-6E8A-4147-A177-3AD203B41FA5}">
                      <a16:colId xmlns:a16="http://schemas.microsoft.com/office/drawing/2014/main" val="1843677467"/>
                    </a:ext>
                  </a:extLst>
                </a:gridCol>
              </a:tblGrid>
              <a:tr h="862537">
                <a:tc>
                  <a:txBody>
                    <a:bodyPr/>
                    <a:lstStyle/>
                    <a:p>
                      <a:r>
                        <a:rPr lang="en-IN" dirty="0"/>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Methodology Summary and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Identification of Gaps and Limitations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222743"/>
                  </a:ext>
                </a:extLst>
              </a:tr>
              <a:tr h="3354918">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Application of Deep Learning to IoT Data (J. Appl. Sci. 12, 6982)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This study employs machine learning algorithms to predict crop yield based on various factors such as soil quality, weather conditions, and crop management practices. Key findings indicate that the use of AI can significantly enhance the accuracy of yield predictions, leading to better resource management and higher productivity.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The study primarily focuses on the technical aspects of deep learning implementation and lacks a comprehensive analysis of the integration challenges within existing IoT infrastructures. Additionally, the paper does not address the economic feasibility and scalability of the proposed solutions.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847101"/>
                  </a:ext>
                </a:extLst>
              </a:tr>
            </a:tbl>
          </a:graphicData>
        </a:graphic>
      </p:graphicFrame>
    </p:spTree>
    <p:extLst>
      <p:ext uri="{BB962C8B-B14F-4D97-AF65-F5344CB8AC3E}">
        <p14:creationId xmlns:p14="http://schemas.microsoft.com/office/powerpoint/2010/main" val="60553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206062"/>
            <a:ext cx="10515600" cy="1325563"/>
          </a:xfrm>
        </p:spPr>
        <p:txBody>
          <a:bodyPr/>
          <a:lstStyle/>
          <a:p>
            <a:pPr algn="ctr"/>
            <a:r>
              <a:rPr lang="en-US" dirty="0">
                <a:latin typeface="Times New Roman"/>
                <a:cs typeface="Times New Roman"/>
              </a:rPr>
              <a:t>Literature Survey - 2</a:t>
            </a:r>
            <a:endParaRPr lang="en-IN" dirty="0">
              <a:latin typeface="Times New Roman"/>
              <a:cs typeface="Times New Roman"/>
            </a:endParaRPr>
          </a:p>
        </p:txBody>
      </p:sp>
      <p:graphicFrame>
        <p:nvGraphicFramePr>
          <p:cNvPr id="4" name="Content Placeholder 3">
            <a:extLst>
              <a:ext uri="{FF2B5EF4-FFF2-40B4-BE49-F238E27FC236}">
                <a16:creationId xmlns:a16="http://schemas.microsoft.com/office/drawing/2014/main" id="{63A8B57C-B8DA-C350-A771-E3BBB3CDBF30}"/>
              </a:ext>
            </a:extLst>
          </p:cNvPr>
          <p:cNvGraphicFramePr>
            <a:graphicFrameLocks noGrp="1"/>
          </p:cNvGraphicFramePr>
          <p:nvPr>
            <p:ph idx="1"/>
            <p:extLst>
              <p:ext uri="{D42A27DB-BD31-4B8C-83A1-F6EECF244321}">
                <p14:modId xmlns:p14="http://schemas.microsoft.com/office/powerpoint/2010/main" val="2846936683"/>
              </p:ext>
            </p:extLst>
          </p:nvPr>
        </p:nvGraphicFramePr>
        <p:xfrm>
          <a:off x="838200" y="1571946"/>
          <a:ext cx="10515600" cy="4666117"/>
        </p:xfrm>
        <a:graphic>
          <a:graphicData uri="http://schemas.openxmlformats.org/drawingml/2006/table">
            <a:tbl>
              <a:tblPr firstRow="1" bandRow="1">
                <a:tableStyleId>{073A0DAA-6AF3-43AB-8588-CEC1D06C72B9}</a:tableStyleId>
              </a:tblPr>
              <a:tblGrid>
                <a:gridCol w="815939">
                  <a:extLst>
                    <a:ext uri="{9D8B030D-6E8A-4147-A177-3AD203B41FA5}">
                      <a16:colId xmlns:a16="http://schemas.microsoft.com/office/drawing/2014/main" val="3872658740"/>
                    </a:ext>
                  </a:extLst>
                </a:gridCol>
                <a:gridCol w="2630185">
                  <a:extLst>
                    <a:ext uri="{9D8B030D-6E8A-4147-A177-3AD203B41FA5}">
                      <a16:colId xmlns:a16="http://schemas.microsoft.com/office/drawing/2014/main" val="1035697674"/>
                    </a:ext>
                  </a:extLst>
                </a:gridCol>
                <a:gridCol w="3955550">
                  <a:extLst>
                    <a:ext uri="{9D8B030D-6E8A-4147-A177-3AD203B41FA5}">
                      <a16:colId xmlns:a16="http://schemas.microsoft.com/office/drawing/2014/main" val="22847340"/>
                    </a:ext>
                  </a:extLst>
                </a:gridCol>
                <a:gridCol w="3113926">
                  <a:extLst>
                    <a:ext uri="{9D8B030D-6E8A-4147-A177-3AD203B41FA5}">
                      <a16:colId xmlns:a16="http://schemas.microsoft.com/office/drawing/2014/main" val="1843677467"/>
                    </a:ext>
                  </a:extLst>
                </a:gridCol>
              </a:tblGrid>
              <a:tr h="888017">
                <a:tc>
                  <a:txBody>
                    <a:bodyPr/>
                    <a:lstStyle/>
                    <a:p>
                      <a:r>
                        <a:rPr lang="en-IN"/>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Methodology Summary and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Identification of Gaps and Limitations</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222743"/>
                  </a:ext>
                </a:extLst>
              </a:tr>
              <a:tr h="377810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a:latin typeface="Calibri"/>
                        </a:rPr>
                        <a:t>Review on Automated Plant Disease Detection (J. Plant Dis. Prot. 128, 19–53)</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a:latin typeface="Calibri"/>
                        </a:rPr>
                        <a:t>This review paper compiles various automated plant disease detection techniques, focusing on image acquisition, preprocessing, segmentation, feature extraction, and classification methods. The findings highlight the efficacy of machine learning and deep learning models, particularly CNNs, in accurately detecting and classifying plant diseases. The review also discusses the importance of dataset quality and real-time application challenges.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800" b="0" i="0" u="none" strike="noStrike" noProof="0" dirty="0">
                          <a:latin typeface="Calibri"/>
                        </a:rPr>
                        <a:t>The review identifies several gaps, including the lack of standardized datasets and the need for more robust image preprocessing techniques to handle diverse real-world conditions. It also points out the challenge of developing universally applicable models that can accurately detect diseases across different plant species and environmental conditions.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847101"/>
                  </a:ext>
                </a:extLst>
              </a:tr>
            </a:tbl>
          </a:graphicData>
        </a:graphic>
      </p:graphicFrame>
    </p:spTree>
    <p:extLst>
      <p:ext uri="{BB962C8B-B14F-4D97-AF65-F5344CB8AC3E}">
        <p14:creationId xmlns:p14="http://schemas.microsoft.com/office/powerpoint/2010/main" val="430451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1757</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 FIRST REVIEW AgriVision: Advancing Agriculture with CNN (GAN Model) -Based Leaf Disease Detection  Project Category: RESEARCH</vt:lpstr>
      <vt:lpstr>Introduction</vt:lpstr>
      <vt:lpstr>Abstract</vt:lpstr>
      <vt:lpstr>Motivation</vt:lpstr>
      <vt:lpstr>PowerPoint Presentation</vt:lpstr>
      <vt:lpstr>Purpose Of The Project</vt:lpstr>
      <vt:lpstr>Scope Of The Project</vt:lpstr>
      <vt:lpstr>Literature Survey - 1</vt:lpstr>
      <vt:lpstr>Literature Survey - 2</vt:lpstr>
      <vt:lpstr>Literature Survey - 3</vt:lpstr>
      <vt:lpstr>Literature Survey - 4</vt:lpstr>
      <vt:lpstr>Literature Survey - 5</vt:lpstr>
      <vt:lpstr>Literature Survey - 6</vt:lpstr>
      <vt:lpstr>Literature Survey - 7</vt:lpstr>
      <vt:lpstr>Literature Survey - 8</vt:lpstr>
      <vt:lpstr>Methodology</vt:lpstr>
      <vt:lpstr>Methodology</vt:lpstr>
      <vt:lpstr>      DoubleGAN structural block diagram </vt:lpstr>
      <vt:lpstr>                  Architecture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 PROJECT TITLE Project Category: PRODUCT/ RESEARCH</dc:title>
  <dc:creator>senthil kumar</dc:creator>
  <cp:lastModifiedBy>Snehal Sukundari</cp:lastModifiedBy>
  <cp:revision>287</cp:revision>
  <dcterms:created xsi:type="dcterms:W3CDTF">2024-07-15T07:58:00Z</dcterms:created>
  <dcterms:modified xsi:type="dcterms:W3CDTF">2024-08-31T05:11:45Z</dcterms:modified>
</cp:coreProperties>
</file>