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Proxima Nova"/>
      <p:regular r:id="rId40"/>
      <p:bold r:id="rId41"/>
      <p:italic r:id="rId42"/>
      <p:boldItalic r:id="rId43"/>
    </p:embeddedFont>
    <p:embeddedFont>
      <p:font typeface="Roboto"/>
      <p:regular r:id="rId44"/>
      <p:bold r:id="rId45"/>
      <p:italic r:id="rId46"/>
      <p:boldItalic r:id="rId47"/>
    </p:embeddedFont>
    <p:embeddedFont>
      <p:font typeface="Lato"/>
      <p:regular r:id="rId48"/>
      <p:bold r:id="rId49"/>
      <p:italic r:id="rId50"/>
      <p:boldItalic r:id="rId51"/>
    </p:embeddedFont>
    <p:embeddedFont>
      <p:font typeface="Old Standard TT"/>
      <p:regular r:id="rId52"/>
      <p:bold r:id="rId53"/>
      <p:italic r:id="rId54"/>
    </p:embeddedFon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2C3AC6-C1D4-4047-88A5-23CC5FB46654}">
  <a:tblStyle styleId="{542C3AC6-C1D4-4047-88A5-23CC5FB466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Roboto-regular.fntdata"/><Relationship Id="rId43" Type="http://schemas.openxmlformats.org/officeDocument/2006/relationships/font" Target="fonts/ProximaNova-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Roboto-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OldStandardTT-bold.fntdata"/><Relationship Id="rId52" Type="http://schemas.openxmlformats.org/officeDocument/2006/relationships/font" Target="fonts/OldStandardTT-regular.fntdata"/><Relationship Id="rId11" Type="http://schemas.openxmlformats.org/officeDocument/2006/relationships/slide" Target="slides/slide5.xml"/><Relationship Id="rId55" Type="http://schemas.openxmlformats.org/officeDocument/2006/relationships/font" Target="fonts/RobotoMono-regular.fntdata"/><Relationship Id="rId10" Type="http://schemas.openxmlformats.org/officeDocument/2006/relationships/slide" Target="slides/slide4.xml"/><Relationship Id="rId54" Type="http://schemas.openxmlformats.org/officeDocument/2006/relationships/font" Target="fonts/OldStandardTT-italic.fntdata"/><Relationship Id="rId13" Type="http://schemas.openxmlformats.org/officeDocument/2006/relationships/slide" Target="slides/slide7.xml"/><Relationship Id="rId57" Type="http://schemas.openxmlformats.org/officeDocument/2006/relationships/font" Target="fonts/RobotoMono-italic.fntdata"/><Relationship Id="rId12" Type="http://schemas.openxmlformats.org/officeDocument/2006/relationships/slide" Target="slides/slide6.xml"/><Relationship Id="rId56" Type="http://schemas.openxmlformats.org/officeDocument/2006/relationships/font" Target="fonts/RobotoMon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RobotoMon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kasperjuunge/rapidfuzz-explained-c26e93b6012d" TargetMode="External"/><Relationship Id="rId3" Type="http://schemas.openxmlformats.org/officeDocument/2006/relationships/hyperlink" Target="https://shahparthvi22.medium.com/all-about-rapidfuzz-string-similarity-and-matching-cd26fdc963d8"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documentation.org/packages/base/versions/3.6.2/topics/agrep"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boyer-moore-algorithm-for-pattern-searching/" TargetMode="External"/><Relationship Id="rId3" Type="http://schemas.openxmlformats.org/officeDocument/2006/relationships/hyperlink" Target="https://www.geeksforgeeks.org/boyer-moore-algorithm-good-suffix-heuristic/" TargetMode="External"/><Relationship Id="rId4" Type="http://schemas.openxmlformats.org/officeDocument/2006/relationships/hyperlink" Target="https://www.geeksforgeeks.org/kmp-algorithm-for-pattern-searchin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burrows-wheeler-data-transform-algorith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dnuggets.com/2020/10/optimizing-levenshtein-distance-measuring-text-similarity.html#:~:text=The%20Levenshtein%20distance%20is%20usually,some%20calculations%20within%20each%20iteration" TargetMode="External"/><Relationship Id="rId3" Type="http://schemas.openxmlformats.org/officeDocument/2006/relationships/hyperlink" Target="https://medium.com/@ethannam/understanding-the-levenshtein-distance-equation-for-beginners-c4285a5604f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4a7f2d1c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4a7f2d1c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Rapidfuzz → </a:t>
            </a:r>
            <a:r>
              <a:rPr lang="en-GB" u="sng">
                <a:solidFill>
                  <a:schemeClr val="hlink"/>
                </a:solidFill>
                <a:hlinkClick r:id="rId2"/>
              </a:rPr>
              <a:t>https://medium.com/@kasperjuunge/rapidfuzz-explained-c26e93b6012d</a:t>
            </a:r>
            <a:endParaRPr/>
          </a:p>
          <a:p>
            <a:pPr indent="0" lvl="0" marL="0" rtl="0" algn="l">
              <a:spcBef>
                <a:spcPts val="0"/>
              </a:spcBef>
              <a:spcAft>
                <a:spcPts val="0"/>
              </a:spcAft>
              <a:buNone/>
            </a:pPr>
            <a:r>
              <a:rPr lang="en-GB"/>
              <a:t>→ </a:t>
            </a:r>
            <a:r>
              <a:rPr lang="en-GB" u="sng">
                <a:solidFill>
                  <a:schemeClr val="hlink"/>
                </a:solidFill>
                <a:hlinkClick r:id="rId3"/>
              </a:rPr>
              <a:t>https://shahparthvi22.medium.com/all-about-rapidfuzz-string-similarity-and-matching-cd26fdc963d8</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4a7f2d1c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4a7f2d1c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4a7f2d1c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4a7f2d1c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4a7f2d1c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4a7f2d1c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4a7f2d1c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4a7f2d1c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4a7f2d1c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4a7f2d1c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4a7f2d1c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4a7f2d1c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4a7f2d1c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4a7f2d1c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See 2nd Algo - Algo for Multi Patterns from pdf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4a7f2d1c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4a7f2d1c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4a7f2d1c2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4a7f2d1c2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47ade153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47ade153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4a7f2d1c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4a7f2d1c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https://www.rdocumentation.org/packages/base/versions/3.6.2/topics/agrep</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ef934ba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ef934ba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ef934ba5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ef934ba5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ef934ba57_1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ef934ba57_1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ef934ba57_1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ef934ba57_1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ef934ba57_1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ef934ba57_1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ef934ba57_1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ef934ba57_1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Deln</a:t>
            </a:r>
            <a:endParaRPr/>
          </a:p>
          <a:p>
            <a:pPr indent="0" lvl="0" marL="0" rtl="0" algn="l">
              <a:spcBef>
                <a:spcPts val="0"/>
              </a:spcBef>
              <a:spcAft>
                <a:spcPts val="0"/>
              </a:spcAft>
              <a:buNone/>
            </a:pPr>
            <a:r>
              <a:rPr lang="en-GB"/>
              <a:t>Agrep - 96.96%</a:t>
            </a:r>
            <a:endParaRPr/>
          </a:p>
          <a:p>
            <a:pPr indent="0" lvl="0" marL="0" rtl="0" algn="l">
              <a:spcBef>
                <a:spcPts val="0"/>
              </a:spcBef>
              <a:spcAft>
                <a:spcPts val="0"/>
              </a:spcAft>
              <a:buNone/>
            </a:pPr>
            <a:r>
              <a:rPr lang="en-GB"/>
              <a:t>Fuzzy - 94%</a:t>
            </a:r>
            <a:endParaRPr/>
          </a:p>
          <a:p>
            <a:pPr indent="0" lvl="0" marL="0" rtl="0" algn="l">
              <a:spcBef>
                <a:spcPts val="0"/>
              </a:spcBef>
              <a:spcAft>
                <a:spcPts val="0"/>
              </a:spcAft>
              <a:buClr>
                <a:schemeClr val="dk1"/>
              </a:buClr>
              <a:buSzPts val="1100"/>
              <a:buFont typeface="Arial"/>
              <a:buNone/>
            </a:pPr>
            <a:r>
              <a:rPr lang="en-GB">
                <a:solidFill>
                  <a:schemeClr val="dk1"/>
                </a:solidFill>
              </a:rPr>
              <a:t>Ag - 1</a:t>
            </a:r>
            <a:endParaRPr/>
          </a:p>
          <a:p>
            <a:pPr indent="0" lvl="0" marL="0" rtl="0" algn="l">
              <a:spcBef>
                <a:spcPts val="0"/>
              </a:spcBef>
              <a:spcAft>
                <a:spcPts val="0"/>
              </a:spcAft>
              <a:buNone/>
            </a:pPr>
            <a:r>
              <a:rPr lang="en-GB"/>
              <a:t>F - 0.9</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ef934ba57_1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ef934ba57_1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rep</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Agrep - 100</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Fuzzy - 98.4</a:t>
            </a:r>
            <a:endParaRPr>
              <a:solidFill>
                <a:schemeClr val="dk1"/>
              </a:solidFill>
            </a:endParaRPr>
          </a:p>
          <a:p>
            <a:pPr indent="0" lvl="0" marL="0" rtl="0" algn="l">
              <a:spcBef>
                <a:spcPts val="0"/>
              </a:spcBef>
              <a:spcAft>
                <a:spcPts val="0"/>
              </a:spcAft>
              <a:buNone/>
            </a:pPr>
            <a:r>
              <a:rPr lang="en-GB"/>
              <a:t>A - 35.5</a:t>
            </a:r>
            <a:endParaRPr/>
          </a:p>
          <a:p>
            <a:pPr indent="0" lvl="0" marL="0" rtl="0" algn="l">
              <a:spcBef>
                <a:spcPts val="0"/>
              </a:spcBef>
              <a:spcAft>
                <a:spcPts val="0"/>
              </a:spcAft>
              <a:buNone/>
            </a:pPr>
            <a:r>
              <a:rPr lang="en-GB"/>
              <a:t>F = 16.13</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ef934ba57_1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ef934ba57_1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subs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Agrep - 98.4</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Fuzzy - 98.4</a:t>
            </a:r>
            <a:endParaRPr>
              <a:solidFill>
                <a:schemeClr val="dk1"/>
              </a:solidFill>
            </a:endParaRPr>
          </a:p>
          <a:p>
            <a:pPr indent="0" lvl="0" marL="0" rtl="0" algn="l">
              <a:spcBef>
                <a:spcPts val="0"/>
              </a:spcBef>
              <a:spcAft>
                <a:spcPts val="0"/>
              </a:spcAft>
              <a:buNone/>
            </a:pPr>
            <a:r>
              <a:rPr lang="en-GB">
                <a:solidFill>
                  <a:schemeClr val="dk1"/>
                </a:solidFill>
              </a:rPr>
              <a:t>A- 21.7</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 - 20.97</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ef934ba57_1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ef934ba57_1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add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Agrep - 100</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Fuzzy - 85.7</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 -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4818d99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4818d99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Boyer moore - bad character → </a:t>
            </a:r>
            <a:r>
              <a:rPr lang="en-GB" u="sng">
                <a:solidFill>
                  <a:schemeClr val="hlink"/>
                </a:solidFill>
                <a:hlinkClick r:id="rId2"/>
              </a:rPr>
              <a:t>https://www.geeksforgeeks.org/boyer-moore-algorithm-for-pattern-searching/</a:t>
            </a:r>
            <a:endParaRPr/>
          </a:p>
          <a:p>
            <a:pPr indent="0" lvl="0" marL="0" rtl="0" algn="l">
              <a:spcBef>
                <a:spcPts val="0"/>
              </a:spcBef>
              <a:spcAft>
                <a:spcPts val="0"/>
              </a:spcAft>
              <a:buNone/>
            </a:pPr>
            <a:r>
              <a:rPr lang="en-GB"/>
              <a:t>                     -  good suffix → </a:t>
            </a:r>
            <a:r>
              <a:rPr lang="en-GB" u="sng">
                <a:solidFill>
                  <a:schemeClr val="hlink"/>
                </a:solidFill>
                <a:hlinkClick r:id="rId3"/>
              </a:rPr>
              <a:t>https://www.geeksforgeeks.org/boyer-moore-algorithm-good-suffix-heuristic/</a:t>
            </a:r>
            <a:endParaRPr/>
          </a:p>
          <a:p>
            <a:pPr indent="0" lvl="0" marL="0" rtl="0" algn="l">
              <a:spcBef>
                <a:spcPts val="0"/>
              </a:spcBef>
              <a:spcAft>
                <a:spcPts val="0"/>
              </a:spcAft>
              <a:buNone/>
            </a:pPr>
            <a:r>
              <a:rPr lang="en-GB"/>
              <a:t>KMP → </a:t>
            </a:r>
            <a:r>
              <a:rPr lang="en-GB" u="sng">
                <a:solidFill>
                  <a:schemeClr val="hlink"/>
                </a:solidFill>
                <a:hlinkClick r:id="rId4"/>
              </a:rPr>
              <a:t>https://www.geeksforgeeks.org/kmp-algorithm-for-pattern-searching/</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ef934ba57_1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ef934ba57_1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ef934ba57_1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ef934ba57_1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ef934ba57_1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ef934ba57_1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ef934ba57_1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ef934ba57_1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4818d99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4818d99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BWT - </a:t>
            </a:r>
            <a:r>
              <a:rPr lang="en-GB" u="sng">
                <a:solidFill>
                  <a:schemeClr val="hlink"/>
                </a:solidFill>
                <a:hlinkClick r:id="rId2"/>
              </a:rPr>
              <a:t>https://www.geeksforgeeks.org/burrows-wheeler-data-transform-algorithm/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4818d99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4818d99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add limit to our cost and then limit the answers we </a:t>
            </a:r>
            <a:r>
              <a:rPr lang="en-GB"/>
              <a:t>receive.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4818d997e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4818d997e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r>
              <a:rPr lang="en-GB" sz="1350" u="sng">
                <a:solidFill>
                  <a:schemeClr val="hlink"/>
                </a:solidFill>
                <a:highlight>
                  <a:srgbClr val="FFFFFF"/>
                </a:highlight>
                <a:hlinkClick r:id="rId2"/>
              </a:rPr>
              <a:t>https://www.kdnuggets.com/2020/10/optimizing-levenshtein-distance-measuring-text-similarity.html#:~:text=The%20Levenshtein%20distance%20is%20usually,some%20calculations%20within%20each%20iteration</a:t>
            </a:r>
            <a:r>
              <a:rPr lang="en-GB" sz="1350">
                <a:solidFill>
                  <a:srgbClr val="111111"/>
                </a:solidFill>
                <a:highlight>
                  <a:srgbClr val="FFFFFF"/>
                </a:highlight>
              </a:rPr>
              <a:t>.</a:t>
            </a:r>
            <a:endParaRPr sz="1350">
              <a:solidFill>
                <a:srgbClr val="111111"/>
              </a:solidFill>
              <a:highlight>
                <a:srgbClr val="FFFFFF"/>
              </a:highlight>
            </a:endParaRPr>
          </a:p>
          <a:p>
            <a:pPr indent="0" lvl="0" marL="0" rtl="0" algn="l">
              <a:spcBef>
                <a:spcPts val="0"/>
              </a:spcBef>
              <a:spcAft>
                <a:spcPts val="0"/>
              </a:spcAft>
              <a:buNone/>
            </a:pPr>
            <a:r>
              <a:rPr lang="en-GB" sz="1350">
                <a:solidFill>
                  <a:srgbClr val="111111"/>
                </a:solidFill>
                <a:highlight>
                  <a:srgbClr val="FFFFFF"/>
                </a:highlight>
              </a:rPr>
              <a:t>→ </a:t>
            </a:r>
            <a:r>
              <a:rPr lang="en-GB" sz="1350" u="sng">
                <a:solidFill>
                  <a:schemeClr val="hlink"/>
                </a:solidFill>
                <a:highlight>
                  <a:srgbClr val="FFFFFF"/>
                </a:highlight>
                <a:hlinkClick r:id="rId3"/>
              </a:rPr>
              <a:t>https://medium.com/@ethannam/understanding-the-levenshtein-distance-equation-for-beginners-c4285a5604f0</a:t>
            </a:r>
            <a:endParaRPr sz="1350">
              <a:solidFill>
                <a:srgbClr val="111111"/>
              </a:solidFill>
              <a:highlight>
                <a:srgbClr val="FFFFFF"/>
              </a:highlight>
            </a:endParaRPr>
          </a:p>
          <a:p>
            <a:pPr indent="0" lvl="0" marL="0" rtl="0" algn="l">
              <a:spcBef>
                <a:spcPts val="0"/>
              </a:spcBef>
              <a:spcAft>
                <a:spcPts val="0"/>
              </a:spcAft>
              <a:buNone/>
            </a:pPr>
            <a:r>
              <a:t/>
            </a:r>
            <a:endParaRPr sz="1350">
              <a:solidFill>
                <a:srgbClr val="111111"/>
              </a:solidFill>
              <a:highlight>
                <a:srgbClr val="FFFFFF"/>
              </a:highlight>
            </a:endParaRPr>
          </a:p>
          <a:p>
            <a:pPr indent="0" lvl="0" marL="0" rtl="0" algn="l">
              <a:spcBef>
                <a:spcPts val="0"/>
              </a:spcBef>
              <a:spcAft>
                <a:spcPts val="0"/>
              </a:spcAft>
              <a:buNone/>
            </a:pPr>
            <a:r>
              <a:rPr lang="en-GB" sz="1350">
                <a:solidFill>
                  <a:srgbClr val="111111"/>
                </a:solidFill>
                <a:highlight>
                  <a:srgbClr val="FFFFFF"/>
                </a:highlight>
              </a:rPr>
              <a:t>Let's see how the distance between these 2 subsets is calculated. For a given cell at the location </a:t>
            </a:r>
            <a:r>
              <a:rPr lang="en-GB" sz="1350">
                <a:solidFill>
                  <a:srgbClr val="111111"/>
                </a:solidFill>
                <a:highlight>
                  <a:srgbClr val="FFFFFF"/>
                </a:highlight>
                <a:latin typeface="Roboto Mono"/>
                <a:ea typeface="Roboto Mono"/>
                <a:cs typeface="Roboto Mono"/>
                <a:sym typeface="Roboto Mono"/>
              </a:rPr>
              <a:t>(i,j)</a:t>
            </a:r>
            <a:r>
              <a:rPr lang="en-GB" sz="1350">
                <a:solidFill>
                  <a:srgbClr val="111111"/>
                </a:solidFill>
                <a:highlight>
                  <a:srgbClr val="FFFFFF"/>
                </a:highlight>
              </a:rPr>
              <a:t> corresponding to the intersection between the 2 characters </a:t>
            </a:r>
            <a:r>
              <a:rPr lang="en-GB" sz="1350">
                <a:solidFill>
                  <a:srgbClr val="111111"/>
                </a:solidFill>
                <a:highlight>
                  <a:srgbClr val="FFFFFF"/>
                </a:highlight>
                <a:latin typeface="Roboto Mono"/>
                <a:ea typeface="Roboto Mono"/>
                <a:cs typeface="Roboto Mono"/>
                <a:sym typeface="Roboto Mono"/>
              </a:rPr>
              <a:t>A</a:t>
            </a:r>
            <a:r>
              <a:rPr lang="en-GB" sz="1350">
                <a:solidFill>
                  <a:srgbClr val="111111"/>
                </a:solidFill>
                <a:highlight>
                  <a:srgbClr val="FFFFFF"/>
                </a:highlight>
              </a:rPr>
              <a:t> and </a:t>
            </a:r>
            <a:r>
              <a:rPr lang="en-GB" sz="1350">
                <a:solidFill>
                  <a:srgbClr val="111111"/>
                </a:solidFill>
                <a:highlight>
                  <a:srgbClr val="FFFFFF"/>
                </a:highlight>
                <a:latin typeface="Roboto Mono"/>
                <a:ea typeface="Roboto Mono"/>
                <a:cs typeface="Roboto Mono"/>
                <a:sym typeface="Roboto Mono"/>
              </a:rPr>
              <a:t>B</a:t>
            </a:r>
            <a:r>
              <a:rPr lang="en-GB" sz="1350">
                <a:solidFill>
                  <a:srgbClr val="111111"/>
                </a:solidFill>
                <a:highlight>
                  <a:srgbClr val="FFFFFF"/>
                </a:highlight>
              </a:rPr>
              <a:t>, we compare the values at the 3 locations (</a:t>
            </a:r>
            <a:r>
              <a:rPr lang="en-GB" sz="1350">
                <a:solidFill>
                  <a:srgbClr val="111111"/>
                </a:solidFill>
                <a:highlight>
                  <a:srgbClr val="FFFFFF"/>
                </a:highlight>
                <a:latin typeface="Roboto Mono"/>
                <a:ea typeface="Roboto Mono"/>
                <a:cs typeface="Roboto Mono"/>
                <a:sym typeface="Roboto Mono"/>
              </a:rPr>
              <a:t>i,j-1</a:t>
            </a:r>
            <a:r>
              <a:rPr lang="en-GB" sz="1350">
                <a:solidFill>
                  <a:srgbClr val="111111"/>
                </a:solidFill>
                <a:highlight>
                  <a:srgbClr val="FFFFFF"/>
                </a:highlight>
              </a:rPr>
              <a:t>), (</a:t>
            </a:r>
            <a:r>
              <a:rPr lang="en-GB" sz="1350">
                <a:solidFill>
                  <a:srgbClr val="111111"/>
                </a:solidFill>
                <a:highlight>
                  <a:srgbClr val="FFFFFF"/>
                </a:highlight>
                <a:latin typeface="Roboto Mono"/>
                <a:ea typeface="Roboto Mono"/>
                <a:cs typeface="Roboto Mono"/>
                <a:sym typeface="Roboto Mono"/>
              </a:rPr>
              <a:t>i-1,j</a:t>
            </a:r>
            <a:r>
              <a:rPr lang="en-GB" sz="1350">
                <a:solidFill>
                  <a:srgbClr val="111111"/>
                </a:solidFill>
                <a:highlight>
                  <a:srgbClr val="FFFFFF"/>
                </a:highlight>
              </a:rPr>
              <a:t>), and (</a:t>
            </a:r>
            <a:r>
              <a:rPr lang="en-GB" sz="1350">
                <a:solidFill>
                  <a:srgbClr val="111111"/>
                </a:solidFill>
                <a:highlight>
                  <a:srgbClr val="FFFFFF"/>
                </a:highlight>
                <a:latin typeface="Roboto Mono"/>
                <a:ea typeface="Roboto Mono"/>
                <a:cs typeface="Roboto Mono"/>
                <a:sym typeface="Roboto Mono"/>
              </a:rPr>
              <a:t>i-1,j-1</a:t>
            </a:r>
            <a:r>
              <a:rPr lang="en-GB" sz="1350">
                <a:solidFill>
                  <a:srgbClr val="111111"/>
                </a:solidFill>
                <a:highlight>
                  <a:srgbClr val="FFFFFF"/>
                </a:highlight>
              </a:rPr>
              <a:t>). If the 2 characters are identical, then the value at location (</a:t>
            </a:r>
            <a:r>
              <a:rPr lang="en-GB" sz="1350">
                <a:solidFill>
                  <a:srgbClr val="111111"/>
                </a:solidFill>
                <a:highlight>
                  <a:srgbClr val="FFFFFF"/>
                </a:highlight>
                <a:latin typeface="Roboto Mono"/>
                <a:ea typeface="Roboto Mono"/>
                <a:cs typeface="Roboto Mono"/>
                <a:sym typeface="Roboto Mono"/>
              </a:rPr>
              <a:t>i,j</a:t>
            </a:r>
            <a:r>
              <a:rPr lang="en-GB" sz="1350">
                <a:solidFill>
                  <a:srgbClr val="111111"/>
                </a:solidFill>
                <a:highlight>
                  <a:srgbClr val="FFFFFF"/>
                </a:highlight>
              </a:rPr>
              <a:t>) equals the minimum of the mentioned 3 locations. Otherwise, it will be equal to the minimum value at those 3 locations after adding </a:t>
            </a:r>
            <a:r>
              <a:rPr lang="en-GB" sz="1350">
                <a:solidFill>
                  <a:srgbClr val="111111"/>
                </a:solidFill>
                <a:highlight>
                  <a:srgbClr val="FFFFFF"/>
                </a:highlight>
                <a:latin typeface="Roboto Mono"/>
                <a:ea typeface="Roboto Mono"/>
                <a:cs typeface="Roboto Mono"/>
                <a:sym typeface="Roboto Mono"/>
              </a:rPr>
              <a:t>1</a:t>
            </a:r>
            <a:r>
              <a:rPr lang="en-GB" sz="1350">
                <a:solidFill>
                  <a:srgbClr val="111111"/>
                </a:solidFill>
                <a:highlight>
                  <a:srgbClr val="FFFFFF"/>
                </a:highlight>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4a7f2d1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4a7f2d1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0C0D0E"/>
                </a:solidFill>
              </a:rPr>
              <a:t>So, if the user enters the name "National School" you need to compute the fuzzy matching score only for school names starting with the letter "N".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4a7f2d1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4a7f2d1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4a7f2d1c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4a7f2d1c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seatgeek/thefuzz/blob/master/thefuzz/fuzz.py#L21" TargetMode="External"/><Relationship Id="rId4" Type="http://schemas.openxmlformats.org/officeDocument/2006/relationships/hyperlink" Target="https://github.com/seatgeek/thefuzz/blob/master/thefuzz/fuzz.py#L2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huggingface.co/datasets/wikipedi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hyperlink" Target="https://docs.python.org/2/library/difflib.html#difflib.SequenceMatcher.ratio" TargetMode="External"/><Relationship Id="rId5" Type="http://schemas.openxmlformats.org/officeDocument/2006/relationships/hyperlink" Target="https://docs.python.org/2/library/difflib.html#difflib.SequenceMatcher.ratio" TargetMode="External"/><Relationship Id="rId6" Type="http://schemas.openxmlformats.org/officeDocument/2006/relationships/image" Target="../media/image3.png"/><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p:nvPr/>
        </p:nvSpPr>
        <p:spPr>
          <a:xfrm>
            <a:off x="577850" y="3441700"/>
            <a:ext cx="647700" cy="399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60" name="Google Shape;60;p13"/>
          <p:cNvSpPr txBox="1"/>
          <p:nvPr>
            <p:ph type="ctrTitle"/>
          </p:nvPr>
        </p:nvSpPr>
        <p:spPr>
          <a:xfrm>
            <a:off x="512700" y="769975"/>
            <a:ext cx="8118600" cy="2223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UGP</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END TERM PRESENTATION</a:t>
            </a:r>
            <a:endParaRPr/>
          </a:p>
        </p:txBody>
      </p:sp>
      <p:sp>
        <p:nvSpPr>
          <p:cNvPr id="61" name="Google Shape;61;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r">
              <a:spcBef>
                <a:spcPts val="0"/>
              </a:spcBef>
              <a:spcAft>
                <a:spcPts val="0"/>
              </a:spcAft>
              <a:buNone/>
            </a:pPr>
            <a:r>
              <a:rPr lang="en-GB"/>
              <a:t>SNEHAL S. KANE</a:t>
            </a:r>
            <a:endParaRPr/>
          </a:p>
          <a:p>
            <a:pPr indent="0" lvl="0" marL="0" rtl="0" algn="r">
              <a:spcBef>
                <a:spcPts val="0"/>
              </a:spcBef>
              <a:spcAft>
                <a:spcPts val="0"/>
              </a:spcAft>
              <a:buNone/>
            </a:pPr>
            <a:r>
              <a:rPr lang="en-GB"/>
              <a:t>211044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2164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highlight>
                  <a:schemeClr val="accent1"/>
                </a:highlight>
                <a:latin typeface="Proxima Nova"/>
                <a:ea typeface="Proxima Nova"/>
                <a:cs typeface="Proxima Nova"/>
                <a:sym typeface="Proxima Nova"/>
              </a:rPr>
              <a:t>WEEK 3 (21/01/24 - 03/02/24) </a:t>
            </a:r>
            <a:endParaRPr sz="2000">
              <a:highlight>
                <a:schemeClr val="accent1"/>
              </a:highlight>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GB" sz="2000" u="sng">
                <a:highlight>
                  <a:schemeClr val="accent1"/>
                </a:highlight>
                <a:latin typeface="Proxima Nova"/>
                <a:ea typeface="Proxima Nova"/>
                <a:cs typeface="Proxima Nova"/>
                <a:sym typeface="Proxima Nova"/>
              </a:rPr>
              <a:t>Subject – Fuzzy library (Thefuzz).</a:t>
            </a:r>
            <a:r>
              <a:rPr lang="en-GB" sz="2000">
                <a:highlight>
                  <a:schemeClr val="accent1"/>
                </a:highlight>
                <a:latin typeface="Proxima Nova"/>
                <a:ea typeface="Proxima Nova"/>
                <a:cs typeface="Proxima Nova"/>
                <a:sym typeface="Proxima Nova"/>
              </a:rPr>
              <a:t> </a:t>
            </a:r>
            <a:endParaRPr sz="2000">
              <a:highlight>
                <a:schemeClr val="accent1"/>
              </a:highlight>
              <a:latin typeface="Proxima Nova"/>
              <a:ea typeface="Proxima Nova"/>
              <a:cs typeface="Proxima Nova"/>
              <a:sym typeface="Proxima Nova"/>
            </a:endParaRPr>
          </a:p>
          <a:p>
            <a:pPr indent="0" lvl="0" marL="0" rtl="0" algn="l">
              <a:spcBef>
                <a:spcPts val="1200"/>
              </a:spcBef>
              <a:spcAft>
                <a:spcPts val="0"/>
              </a:spcAft>
              <a:buNone/>
            </a:pPr>
            <a:r>
              <a:t/>
            </a:r>
            <a:endParaRPr/>
          </a:p>
        </p:txBody>
      </p:sp>
      <p:sp>
        <p:nvSpPr>
          <p:cNvPr id="137" name="Google Shape;137;p22"/>
          <p:cNvSpPr txBox="1"/>
          <p:nvPr>
            <p:ph idx="1" type="body"/>
          </p:nvPr>
        </p:nvSpPr>
        <p:spPr>
          <a:xfrm>
            <a:off x="311700" y="1098550"/>
            <a:ext cx="8520600" cy="4045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73333"/>
              <a:buFont typeface="Arial"/>
              <a:buNone/>
            </a:pPr>
            <a:r>
              <a:rPr lang="en-GB" sz="1500">
                <a:highlight>
                  <a:schemeClr val="accent1"/>
                </a:highlight>
                <a:latin typeface="Arial"/>
                <a:ea typeface="Arial"/>
                <a:cs typeface="Arial"/>
                <a:sym typeface="Arial"/>
              </a:rPr>
              <a:t>Thefuzz actual repo --&gt;</a:t>
            </a:r>
            <a:r>
              <a:rPr lang="en-GB" sz="1500">
                <a:highlight>
                  <a:schemeClr val="accent1"/>
                </a:highlight>
                <a:uFill>
                  <a:noFill/>
                </a:uFill>
                <a:latin typeface="Arial"/>
                <a:ea typeface="Arial"/>
                <a:cs typeface="Arial"/>
                <a:sym typeface="Arial"/>
                <a:hlinkClick r:id="rId3"/>
              </a:rPr>
              <a:t> </a:t>
            </a:r>
            <a:r>
              <a:rPr lang="en-GB" sz="1500" u="sng">
                <a:highlight>
                  <a:schemeClr val="accent1"/>
                </a:highlight>
                <a:latin typeface="Arial"/>
                <a:ea typeface="Arial"/>
                <a:cs typeface="Arial"/>
                <a:sym typeface="Arial"/>
                <a:hlinkClick r:id="rId4"/>
              </a:rPr>
              <a:t>https://github.com/seatgeek/thefuzz/blob/master/thefuzz/fuzz.py#L21</a:t>
            </a:r>
            <a:r>
              <a:rPr lang="en-GB" sz="1500">
                <a:highlight>
                  <a:schemeClr val="accent1"/>
                </a:highlight>
                <a:latin typeface="Arial"/>
                <a:ea typeface="Arial"/>
                <a:cs typeface="Arial"/>
                <a:sym typeface="Arial"/>
              </a:rPr>
              <a:t> </a:t>
            </a:r>
            <a:br>
              <a:rPr lang="en-GB" sz="1500">
                <a:highlight>
                  <a:schemeClr val="accent1"/>
                </a:highlight>
                <a:latin typeface="Arial"/>
                <a:ea typeface="Arial"/>
                <a:cs typeface="Arial"/>
                <a:sym typeface="Arial"/>
              </a:rPr>
            </a:br>
            <a:r>
              <a:rPr lang="en-GB" sz="1500">
                <a:highlight>
                  <a:schemeClr val="accent1"/>
                </a:highlight>
                <a:latin typeface="Arial"/>
                <a:ea typeface="Arial"/>
                <a:cs typeface="Arial"/>
                <a:sym typeface="Arial"/>
              </a:rPr>
              <a:t>It is a Python library which has been originally developed by SeatGeek. The core method being used here is the calculation of Levenshtein Distance between two strings.</a:t>
            </a:r>
            <a:endParaRPr sz="1500">
              <a:highlight>
                <a:schemeClr val="accent1"/>
              </a:highlight>
              <a:latin typeface="Arial"/>
              <a:ea typeface="Arial"/>
              <a:cs typeface="Arial"/>
              <a:sym typeface="Arial"/>
            </a:endParaRPr>
          </a:p>
          <a:p>
            <a:pPr indent="0" lvl="0" marL="0" rtl="0" algn="l">
              <a:spcBef>
                <a:spcPts val="1200"/>
              </a:spcBef>
              <a:spcAft>
                <a:spcPts val="0"/>
              </a:spcAft>
              <a:buNone/>
            </a:pPr>
            <a:r>
              <a:rPr lang="en-GB" sz="1500">
                <a:highlight>
                  <a:schemeClr val="accent1"/>
                </a:highlight>
                <a:latin typeface="Arial"/>
                <a:ea typeface="Arial"/>
                <a:cs typeface="Arial"/>
                <a:sym typeface="Arial"/>
              </a:rPr>
              <a:t>Calculating Ratio from Levenshtein distance - The Levenshtein ratio is calculated by dividing the Levenshtein distance by the maximum of the length of the string1 and string 2. </a:t>
            </a:r>
            <a:endParaRPr sz="1500">
              <a:highlight>
                <a:schemeClr val="accent1"/>
              </a:highlight>
              <a:latin typeface="Arial"/>
              <a:ea typeface="Arial"/>
              <a:cs typeface="Arial"/>
              <a:sym typeface="Arial"/>
            </a:endParaRPr>
          </a:p>
          <a:p>
            <a:pPr indent="0" lvl="0" marL="0" rtl="0" algn="l">
              <a:spcBef>
                <a:spcPts val="1200"/>
              </a:spcBef>
              <a:spcAft>
                <a:spcPts val="0"/>
              </a:spcAft>
              <a:buNone/>
            </a:pPr>
            <a:r>
              <a:rPr lang="en-GB" sz="1500">
                <a:highlight>
                  <a:schemeClr val="accent1"/>
                </a:highlight>
                <a:latin typeface="Arial"/>
                <a:ea typeface="Arial"/>
                <a:cs typeface="Arial"/>
                <a:sym typeface="Arial"/>
              </a:rPr>
              <a:t>Eg - HOUSE and MOUSE → LD = 1 so RATIO = 1/max(5,5) = ⅕ = 20</a:t>
            </a:r>
            <a:endParaRPr sz="1500">
              <a:highlight>
                <a:schemeClr val="accent1"/>
              </a:highlight>
              <a:latin typeface="Arial"/>
              <a:ea typeface="Arial"/>
              <a:cs typeface="Arial"/>
              <a:sym typeface="Arial"/>
            </a:endParaRPr>
          </a:p>
          <a:p>
            <a:pPr indent="0" lvl="0" marL="0" rtl="0" algn="l">
              <a:spcBef>
                <a:spcPts val="1200"/>
              </a:spcBef>
              <a:spcAft>
                <a:spcPts val="0"/>
              </a:spcAft>
              <a:buNone/>
            </a:pPr>
            <a:r>
              <a:rPr lang="en-GB" sz="1500">
                <a:highlight>
                  <a:schemeClr val="accent1"/>
                </a:highlight>
                <a:latin typeface="Arial"/>
                <a:ea typeface="Arial"/>
                <a:cs typeface="Arial"/>
                <a:sym typeface="Arial"/>
              </a:rPr>
              <a:t>Understanding the git repo - </a:t>
            </a:r>
            <a:endParaRPr sz="1500">
              <a:highlight>
                <a:schemeClr val="accent1"/>
              </a:highlight>
              <a:latin typeface="Arial"/>
              <a:ea typeface="Arial"/>
              <a:cs typeface="Arial"/>
              <a:sym typeface="Arial"/>
            </a:endParaRPr>
          </a:p>
          <a:p>
            <a:pPr indent="0" lvl="0" marL="0" rtl="0" algn="l">
              <a:spcBef>
                <a:spcPts val="1200"/>
              </a:spcBef>
              <a:spcAft>
                <a:spcPts val="0"/>
              </a:spcAft>
              <a:buClr>
                <a:schemeClr val="dk1"/>
              </a:buClr>
              <a:buSzPct val="73333"/>
              <a:buFont typeface="Arial"/>
              <a:buNone/>
            </a:pPr>
            <a:r>
              <a:rPr lang="en-GB" sz="1500">
                <a:solidFill>
                  <a:srgbClr val="05192D"/>
                </a:solidFill>
                <a:highlight>
                  <a:schemeClr val="accent1"/>
                </a:highlight>
                <a:latin typeface="Arial"/>
                <a:ea typeface="Arial"/>
                <a:cs typeface="Arial"/>
                <a:sym typeface="Arial"/>
              </a:rPr>
              <a:t>.py →  </a:t>
            </a:r>
            <a:r>
              <a:rPr lang="en-GB" sz="1500">
                <a:solidFill>
                  <a:srgbClr val="374151"/>
                </a:solidFill>
                <a:highlight>
                  <a:schemeClr val="accent1"/>
                </a:highlight>
                <a:latin typeface="Arial"/>
                <a:ea typeface="Arial"/>
                <a:cs typeface="Arial"/>
                <a:sym typeface="Arial"/>
              </a:rPr>
              <a:t>These files contain actual Python code that is meant to be executed.They may include functions, classes, and other executable code.When you run a Python program, it is typically the .py files that are executed. </a:t>
            </a:r>
            <a:r>
              <a:rPr lang="en-GB" sz="1500">
                <a:highlight>
                  <a:schemeClr val="accent1"/>
                </a:highlight>
                <a:latin typeface="Arial"/>
                <a:ea typeface="Arial"/>
                <a:cs typeface="Arial"/>
                <a:sym typeface="Arial"/>
              </a:rPr>
              <a:t> </a:t>
            </a:r>
            <a:endParaRPr sz="1500">
              <a:highlight>
                <a:schemeClr val="accent1"/>
              </a:highlight>
              <a:latin typeface="Arial"/>
              <a:ea typeface="Arial"/>
              <a:cs typeface="Arial"/>
              <a:sym typeface="Arial"/>
            </a:endParaRPr>
          </a:p>
          <a:p>
            <a:pPr indent="0" lvl="0" marL="0" rtl="0" algn="l">
              <a:spcBef>
                <a:spcPts val="1200"/>
              </a:spcBef>
              <a:spcAft>
                <a:spcPts val="0"/>
              </a:spcAft>
              <a:buClr>
                <a:schemeClr val="dk1"/>
              </a:buClr>
              <a:buSzPct val="73333"/>
              <a:buFont typeface="Arial"/>
              <a:buNone/>
            </a:pPr>
            <a:r>
              <a:rPr lang="en-GB" sz="1500">
                <a:solidFill>
                  <a:srgbClr val="05192D"/>
                </a:solidFill>
                <a:highlight>
                  <a:schemeClr val="accent1"/>
                </a:highlight>
                <a:latin typeface="Arial"/>
                <a:ea typeface="Arial"/>
                <a:cs typeface="Arial"/>
                <a:sym typeface="Arial"/>
              </a:rPr>
              <a:t>.pyi →  </a:t>
            </a:r>
            <a:r>
              <a:rPr lang="en-GB" sz="1500">
                <a:solidFill>
                  <a:srgbClr val="374151"/>
                </a:solidFill>
                <a:highlight>
                  <a:schemeClr val="accent1"/>
                </a:highlight>
                <a:latin typeface="Arial"/>
                <a:ea typeface="Arial"/>
                <a:cs typeface="Arial"/>
                <a:sym typeface="Arial"/>
              </a:rPr>
              <a:t>Static type hinting in Python involves adding type information to your code to help tools and developers catch potential errors and improve code understanding without actually executing the code. </a:t>
            </a:r>
            <a:endParaRPr sz="1500">
              <a:solidFill>
                <a:srgbClr val="374151"/>
              </a:solidFill>
              <a:highlight>
                <a:schemeClr val="accent1"/>
              </a:highlight>
              <a:latin typeface="Arial"/>
              <a:ea typeface="Arial"/>
              <a:cs typeface="Arial"/>
              <a:sym typeface="Arial"/>
            </a:endParaRPr>
          </a:p>
          <a:p>
            <a:pPr indent="0" lvl="0" marL="0" rtl="0" algn="l">
              <a:spcBef>
                <a:spcPts val="0"/>
              </a:spcBef>
              <a:spcAft>
                <a:spcPts val="0"/>
              </a:spcAft>
              <a:buNone/>
            </a:pPr>
            <a:r>
              <a:rPr b="1" lang="en-GB" sz="1500">
                <a:solidFill>
                  <a:srgbClr val="374151"/>
                </a:solidFill>
                <a:highlight>
                  <a:schemeClr val="accent1"/>
                </a:highlight>
                <a:latin typeface="Arial"/>
                <a:ea typeface="Arial"/>
                <a:cs typeface="Arial"/>
                <a:sym typeface="Arial"/>
              </a:rPr>
              <a:t>__init__</a:t>
            </a:r>
            <a:r>
              <a:rPr lang="en-GB" sz="1500">
                <a:solidFill>
                  <a:srgbClr val="374151"/>
                </a:solidFill>
                <a:highlight>
                  <a:schemeClr val="accent1"/>
                </a:highlight>
                <a:latin typeface="Arial"/>
                <a:ea typeface="Arial"/>
                <a:cs typeface="Arial"/>
                <a:sym typeface="Arial"/>
              </a:rPr>
              <a:t>.py → The </a:t>
            </a:r>
            <a:r>
              <a:rPr lang="en-GB" sz="1500">
                <a:solidFill>
                  <a:srgbClr val="188038"/>
                </a:solidFill>
                <a:highlight>
                  <a:schemeClr val="accent1"/>
                </a:highlight>
                <a:latin typeface="Arial"/>
                <a:ea typeface="Arial"/>
                <a:cs typeface="Arial"/>
                <a:sym typeface="Arial"/>
              </a:rPr>
              <a:t>__init__.py</a:t>
            </a:r>
            <a:r>
              <a:rPr lang="en-GB" sz="1500">
                <a:solidFill>
                  <a:srgbClr val="374151"/>
                </a:solidFill>
                <a:highlight>
                  <a:schemeClr val="accent1"/>
                </a:highlight>
                <a:latin typeface="Arial"/>
                <a:ea typeface="Arial"/>
                <a:cs typeface="Arial"/>
                <a:sym typeface="Arial"/>
              </a:rPr>
              <a:t> file serves a special purpose in Python and is used to indicate that a directory should be treated as a Python package.</a:t>
            </a:r>
            <a:endParaRPr sz="1500">
              <a:highlight>
                <a:schemeClr val="accent1"/>
              </a:highlight>
              <a:latin typeface="Arial"/>
              <a:ea typeface="Arial"/>
              <a:cs typeface="Arial"/>
              <a:sym typeface="Arial"/>
            </a:endParaRPr>
          </a:p>
        </p:txBody>
      </p:sp>
      <p:cxnSp>
        <p:nvCxnSpPr>
          <p:cNvPr id="138" name="Google Shape;138;p22"/>
          <p:cNvCxnSpPr/>
          <p:nvPr/>
        </p:nvCxnSpPr>
        <p:spPr>
          <a:xfrm flipH="1" rot="10800000">
            <a:off x="311700" y="2889400"/>
            <a:ext cx="4114200" cy="17400"/>
          </a:xfrm>
          <a:prstGeom prst="straightConnector1">
            <a:avLst/>
          </a:prstGeom>
          <a:noFill/>
          <a:ln cap="flat" cmpd="sng" w="19050">
            <a:solidFill>
              <a:schemeClr val="dk2"/>
            </a:solidFill>
            <a:prstDash val="solid"/>
            <a:round/>
            <a:headEnd len="med" w="med" type="none"/>
            <a:tailEnd len="med" w="med" type="none"/>
          </a:ln>
        </p:spPr>
      </p:cxnSp>
      <p:sp>
        <p:nvSpPr>
          <p:cNvPr id="139" name="Google Shape;139;p22"/>
          <p:cNvSpPr txBox="1"/>
          <p:nvPr/>
        </p:nvSpPr>
        <p:spPr>
          <a:xfrm>
            <a:off x="6369050" y="2774950"/>
            <a:ext cx="1962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140" name="Google Shape;140;p22"/>
          <p:cNvSpPr/>
          <p:nvPr/>
        </p:nvSpPr>
        <p:spPr>
          <a:xfrm>
            <a:off x="6673850" y="2591500"/>
            <a:ext cx="1866900" cy="613200"/>
          </a:xfrm>
          <a:prstGeom prst="flowChartMagneticTape">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chemeClr val="lt1"/>
                </a:solidFill>
                <a:latin typeface="Old Standard TT"/>
                <a:ea typeface="Old Standard TT"/>
                <a:cs typeface="Old Standard TT"/>
                <a:sym typeface="Old Standard TT"/>
              </a:rPr>
              <a:t>Explanation of code from Word doc</a:t>
            </a:r>
            <a:endParaRPr sz="1000">
              <a:solidFill>
                <a:schemeClr val="lt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2164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0000"/>
              <a:buFont typeface="Arial"/>
              <a:buNone/>
            </a:pPr>
            <a:r>
              <a:rPr lang="en-GB" sz="2200">
                <a:highlight>
                  <a:schemeClr val="accent1"/>
                </a:highlight>
                <a:latin typeface="Proxima Nova"/>
                <a:ea typeface="Proxima Nova"/>
                <a:cs typeface="Proxima Nova"/>
                <a:sym typeface="Proxima Nova"/>
              </a:rPr>
              <a:t>WEEK 4 (04/02/24 - 12/02/24) </a:t>
            </a:r>
            <a:endParaRPr sz="2200">
              <a:highlight>
                <a:schemeClr val="accent1"/>
              </a:highlight>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ct val="50000"/>
              <a:buFont typeface="Arial"/>
              <a:buNone/>
            </a:pPr>
            <a:r>
              <a:rPr lang="en-GB" sz="2200" u="sng">
                <a:highlight>
                  <a:schemeClr val="accent1"/>
                </a:highlight>
                <a:latin typeface="Proxima Nova"/>
                <a:ea typeface="Proxima Nova"/>
                <a:cs typeface="Proxima Nova"/>
                <a:sym typeface="Proxima Nova"/>
              </a:rPr>
              <a:t>Subject – Using examples : Which ratio suits best to which error(spelling)</a:t>
            </a:r>
            <a:r>
              <a:rPr lang="en-GB" sz="1400">
                <a:highlight>
                  <a:srgbClr val="FFFFFF"/>
                </a:highlight>
                <a:latin typeface="Arial"/>
                <a:ea typeface="Arial"/>
                <a:cs typeface="Arial"/>
                <a:sym typeface="Arial"/>
              </a:rPr>
              <a:t> </a:t>
            </a:r>
            <a:endParaRPr sz="1400">
              <a:highlight>
                <a:srgbClr val="FFFFFF"/>
              </a:highlight>
              <a:latin typeface="Arial"/>
              <a:ea typeface="Arial"/>
              <a:cs typeface="Arial"/>
              <a:sym typeface="Arial"/>
            </a:endParaRPr>
          </a:p>
          <a:p>
            <a:pPr indent="0" lvl="0" marL="0" rtl="0" algn="l">
              <a:spcBef>
                <a:spcPts val="1100"/>
              </a:spcBef>
              <a:spcAft>
                <a:spcPts val="0"/>
              </a:spcAft>
              <a:buNone/>
            </a:pPr>
            <a:r>
              <a:t/>
            </a:r>
            <a:endParaRPr/>
          </a:p>
        </p:txBody>
      </p:sp>
      <p:sp>
        <p:nvSpPr>
          <p:cNvPr id="146" name="Google Shape;146;p23"/>
          <p:cNvSpPr txBox="1"/>
          <p:nvPr>
            <p:ph idx="1" type="body"/>
          </p:nvPr>
        </p:nvSpPr>
        <p:spPr>
          <a:xfrm>
            <a:off x="311700" y="1171600"/>
            <a:ext cx="8610000" cy="365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run </a:t>
            </a:r>
            <a:r>
              <a:rPr lang="en-GB"/>
              <a:t>test cases</a:t>
            </a:r>
            <a:r>
              <a:rPr lang="en-GB"/>
              <a:t> there are 3 broad parameters -</a:t>
            </a:r>
            <a:endParaRPr/>
          </a:p>
          <a:p>
            <a:pPr indent="-342900" lvl="0" marL="457200" rtl="0" algn="l">
              <a:spcBef>
                <a:spcPts val="1200"/>
              </a:spcBef>
              <a:spcAft>
                <a:spcPts val="0"/>
              </a:spcAft>
              <a:buSzPts val="1800"/>
              <a:buChar char="-"/>
            </a:pPr>
            <a:r>
              <a:rPr lang="en-GB"/>
              <a:t>Ratio type</a:t>
            </a:r>
            <a:endParaRPr/>
          </a:p>
          <a:p>
            <a:pPr indent="-342900" lvl="0" marL="457200" rtl="0" algn="l">
              <a:spcBef>
                <a:spcPts val="0"/>
              </a:spcBef>
              <a:spcAft>
                <a:spcPts val="0"/>
              </a:spcAft>
              <a:buSzPts val="1800"/>
              <a:buChar char="-"/>
            </a:pPr>
            <a:r>
              <a:rPr lang="en-GB"/>
              <a:t>Query type (length and extent of errors)</a:t>
            </a:r>
            <a:endParaRPr/>
          </a:p>
          <a:p>
            <a:pPr indent="-342900" lvl="0" marL="457200" rtl="0" algn="l">
              <a:spcBef>
                <a:spcPts val="0"/>
              </a:spcBef>
              <a:spcAft>
                <a:spcPts val="0"/>
              </a:spcAft>
              <a:buSzPts val="1800"/>
              <a:buChar char="-"/>
            </a:pPr>
            <a:r>
              <a:rPr lang="en-GB"/>
              <a:t>Error type</a:t>
            </a:r>
            <a:endParaRPr/>
          </a:p>
          <a:p>
            <a:pPr indent="0" lvl="0" marL="0" rtl="0" algn="l">
              <a:spcBef>
                <a:spcPts val="1200"/>
              </a:spcBef>
              <a:spcAft>
                <a:spcPts val="0"/>
              </a:spcAft>
              <a:buNone/>
            </a:pPr>
            <a:r>
              <a:rPr lang="en-GB"/>
              <a:t>Usually in all egs we saw that (Query len) = (Text len) to obtain a reasonable ratio. If (Query len &lt;&lt; Text len) &amp;&amp; (</a:t>
            </a:r>
            <a:r>
              <a:rPr lang="en-GB"/>
              <a:t>Query lens to be individually comparable</a:t>
            </a:r>
            <a:r>
              <a:rPr lang="en-GB"/>
              <a:t>) then ratios are bound to be small but we can compare them to get the maximum one.</a:t>
            </a:r>
            <a:endParaRPr/>
          </a:p>
          <a:p>
            <a:pPr indent="0" lvl="0" marL="0" rtl="0" algn="l">
              <a:spcBef>
                <a:spcPts val="1200"/>
              </a:spcBef>
              <a:spcAft>
                <a:spcPts val="1200"/>
              </a:spcAft>
              <a:buNone/>
            </a:pPr>
            <a:r>
              <a:rPr lang="en-GB"/>
              <a:t>So here I keep the query constant and calculate all 6 Ratios for different errors that I add in the Query.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295825" y="92100"/>
            <a:ext cx="8694600" cy="498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Deletion Errors - </a:t>
            </a:r>
            <a:r>
              <a:rPr b="1" lang="en-GB"/>
              <a:t>(i) </a:t>
            </a:r>
            <a:r>
              <a:rPr lang="en-GB"/>
              <a:t>Single word Query</a:t>
            </a:r>
            <a:endParaRPr/>
          </a:p>
          <a:p>
            <a:pPr indent="0" lvl="0" marL="457200" rtl="0" algn="l">
              <a:spcBef>
                <a:spcPts val="1200"/>
              </a:spcBef>
              <a:spcAft>
                <a:spcPts val="0"/>
              </a:spcAft>
              <a:buNone/>
            </a:pPr>
            <a:r>
              <a:rPr lang="en-GB"/>
              <a:t>Results - Partial Ratio(PR) was best performing followed by Partial Token Set Ratio (PTSR)</a:t>
            </a:r>
            <a:endParaRPr/>
          </a:p>
          <a:p>
            <a:pPr indent="0" lvl="0" marL="0" rtl="0" algn="l">
              <a:spcBef>
                <a:spcPts val="1200"/>
              </a:spcBef>
              <a:spcAft>
                <a:spcPts val="0"/>
              </a:spcAft>
              <a:buNone/>
            </a:pPr>
            <a:r>
              <a:rPr b="1" i="1" lang="en-GB"/>
              <a:t>Peculiarity 1</a:t>
            </a:r>
            <a:r>
              <a:rPr lang="en-GB"/>
              <a:t> -  with a letter in a case → word = inventory </a:t>
            </a:r>
            <a:endParaRPr/>
          </a:p>
          <a:p>
            <a:pPr indent="0" lvl="0" marL="1371600" rtl="0" algn="l">
              <a:spcBef>
                <a:spcPts val="1200"/>
              </a:spcBef>
              <a:spcAft>
                <a:spcPts val="0"/>
              </a:spcAft>
              <a:buNone/>
            </a:pPr>
            <a:r>
              <a:rPr lang="en-GB"/>
              <a:t>For deleting any letter the PR stayed on 100 unless I touched ‘r’. Upon removing it the ratio changes. </a:t>
            </a:r>
            <a:endParaRPr/>
          </a:p>
          <a:p>
            <a:pPr indent="0" lvl="0" marL="1371600" rtl="0" algn="l">
              <a:spcBef>
                <a:spcPts val="1200"/>
              </a:spcBef>
              <a:spcAft>
                <a:spcPts val="0"/>
              </a:spcAft>
              <a:buNone/>
            </a:pPr>
            <a:r>
              <a:rPr lang="en-GB"/>
              <a:t>So until we change ‘r’ PR &gt; PTSR but after changing ‘r’ PTSR &gt; PR</a:t>
            </a:r>
            <a:endParaRPr/>
          </a:p>
          <a:p>
            <a:pPr indent="0" lvl="0" marL="457200" rtl="0" algn="l">
              <a:spcBef>
                <a:spcPts val="1200"/>
              </a:spcBef>
              <a:spcAft>
                <a:spcPts val="1200"/>
              </a:spcAft>
              <a:buNone/>
            </a:pPr>
            <a:r>
              <a:rPr lang="en-GB"/>
              <a:t>                         </a:t>
            </a:r>
            <a:endParaRPr/>
          </a:p>
        </p:txBody>
      </p:sp>
      <p:pic>
        <p:nvPicPr>
          <p:cNvPr id="152" name="Google Shape;152;p24"/>
          <p:cNvPicPr preferRelativeResize="0"/>
          <p:nvPr/>
        </p:nvPicPr>
        <p:blipFill>
          <a:blip r:embed="rId3">
            <a:alphaModFix/>
          </a:blip>
          <a:stretch>
            <a:fillRect/>
          </a:stretch>
        </p:blipFill>
        <p:spPr>
          <a:xfrm>
            <a:off x="2268750" y="3054949"/>
            <a:ext cx="4225502" cy="1913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311700" y="266725"/>
            <a:ext cx="8520600" cy="4633500"/>
          </a:xfrm>
          <a:prstGeom prst="rect">
            <a:avLst/>
          </a:prstGeom>
        </p:spPr>
        <p:txBody>
          <a:bodyPr anchorCtr="0" anchor="t" bIns="91425" lIns="91425" spcFirstLastPara="1" rIns="91425" wrap="square" tIns="91425">
            <a:normAutofit fontScale="32500" lnSpcReduction="20000"/>
          </a:bodyPr>
          <a:lstStyle/>
          <a:p>
            <a:pPr indent="0" lvl="0" marL="457200" rtl="0" algn="l">
              <a:spcBef>
                <a:spcPts val="0"/>
              </a:spcBef>
              <a:spcAft>
                <a:spcPts val="0"/>
              </a:spcAft>
              <a:buClr>
                <a:schemeClr val="dk1"/>
              </a:buClr>
              <a:buSzPts val="358"/>
              <a:buFont typeface="Arial"/>
              <a:buNone/>
            </a:pPr>
            <a:r>
              <a:rPr lang="en-GB"/>
              <a:t>-</a:t>
            </a:r>
            <a:r>
              <a:rPr b="1" lang="en-GB"/>
              <a:t> </a:t>
            </a:r>
            <a:r>
              <a:rPr b="1" lang="en-GB" sz="5554"/>
              <a:t>(ii) </a:t>
            </a:r>
            <a:r>
              <a:rPr lang="en-GB" sz="5554"/>
              <a:t>String Query</a:t>
            </a:r>
            <a:endParaRPr sz="5554"/>
          </a:p>
          <a:p>
            <a:pPr indent="0" lvl="0" marL="457200" rtl="0" algn="l">
              <a:spcBef>
                <a:spcPts val="1200"/>
              </a:spcBef>
              <a:spcAft>
                <a:spcPts val="0"/>
              </a:spcAft>
              <a:buClr>
                <a:schemeClr val="dk1"/>
              </a:buClr>
              <a:buSzPts val="358"/>
              <a:buFont typeface="Arial"/>
              <a:buNone/>
            </a:pPr>
            <a:r>
              <a:rPr lang="en-GB" sz="5554"/>
              <a:t>Results - In general Partial Token Set Ratio is good followed by Partial Ratio</a:t>
            </a:r>
            <a:endParaRPr sz="5554"/>
          </a:p>
          <a:p>
            <a:pPr indent="0" lvl="0" marL="914400" rtl="0" algn="l">
              <a:spcBef>
                <a:spcPts val="1200"/>
              </a:spcBef>
              <a:spcAft>
                <a:spcPts val="0"/>
              </a:spcAft>
              <a:buClr>
                <a:schemeClr val="dk1"/>
              </a:buClr>
              <a:buSzPts val="358"/>
              <a:buFont typeface="Arial"/>
              <a:buNone/>
            </a:pPr>
            <a:r>
              <a:rPr lang="en-GB" sz="5554"/>
              <a:t>     -  For strings with 3 words a peculiar thing was observed:</a:t>
            </a:r>
            <a:endParaRPr sz="5554"/>
          </a:p>
          <a:p>
            <a:pPr indent="0" lvl="0" marL="914400" rtl="0" algn="l">
              <a:spcBef>
                <a:spcPts val="1200"/>
              </a:spcBef>
              <a:spcAft>
                <a:spcPts val="0"/>
              </a:spcAft>
              <a:buClr>
                <a:schemeClr val="dk1"/>
              </a:buClr>
              <a:buSzPts val="358"/>
              <a:buFont typeface="Arial"/>
              <a:buNone/>
            </a:pPr>
            <a:r>
              <a:rPr lang="en-GB" sz="5554"/>
              <a:t>(a) Changing only 1st and 3rd words =&gt; PR &lt; PTSR</a:t>
            </a:r>
            <a:endParaRPr sz="5554"/>
          </a:p>
          <a:p>
            <a:pPr indent="0" lvl="0" marL="914400" rtl="0" algn="l">
              <a:spcBef>
                <a:spcPts val="1200"/>
              </a:spcBef>
              <a:spcAft>
                <a:spcPts val="0"/>
              </a:spcAft>
              <a:buNone/>
            </a:pPr>
            <a:r>
              <a:rPr lang="en-GB" sz="5554"/>
              <a:t>(b) Changing 2nd word with (a) such that the (changed 2nd word) is or is not a subset of (original 2nd word) =&gt; PR &gt; PTSR</a:t>
            </a:r>
            <a:endParaRPr sz="5554"/>
          </a:p>
          <a:p>
            <a:pPr indent="0" lvl="0" marL="0" rtl="0" algn="l">
              <a:spcBef>
                <a:spcPts val="1200"/>
              </a:spcBef>
              <a:spcAft>
                <a:spcPts val="0"/>
              </a:spcAft>
              <a:buNone/>
            </a:pPr>
            <a:r>
              <a:rPr b="1" i="1" lang="en-GB" sz="5554"/>
              <a:t>Peculiarity 2</a:t>
            </a:r>
            <a:r>
              <a:rPr lang="en-GB" sz="5554"/>
              <a:t> - In string queries for all queries PTSR&gt;PR except when middle word was changed.</a:t>
            </a:r>
            <a:endParaRPr sz="5554"/>
          </a:p>
          <a:p>
            <a:pPr indent="0" lvl="0" marL="0" rtl="0" algn="l">
              <a:spcBef>
                <a:spcPts val="1200"/>
              </a:spcBef>
              <a:spcAft>
                <a:spcPts val="0"/>
              </a:spcAft>
              <a:buNone/>
            </a:pPr>
            <a:r>
              <a:rPr b="1" i="1" lang="en-GB" sz="5554"/>
              <a:t>Peculiarity 3</a:t>
            </a:r>
            <a:r>
              <a:rPr lang="en-GB" sz="5554"/>
              <a:t> - Although PR performed good for single word queries, no ratio gave 100 result for any approximate query whereas for some approximate string queries PTSR gave 100 result. </a:t>
            </a:r>
            <a:endParaRPr sz="5554"/>
          </a:p>
          <a:p>
            <a:pPr indent="0" lvl="0" marL="0" rtl="0" algn="l">
              <a:spcBef>
                <a:spcPts val="1200"/>
              </a:spcBef>
              <a:spcAft>
                <a:spcPts val="0"/>
              </a:spcAft>
              <a:buClr>
                <a:schemeClr val="dk1"/>
              </a:buClr>
              <a:buSzPts val="358"/>
              <a:buFont typeface="Arial"/>
              <a:buNone/>
            </a:pPr>
            <a:r>
              <a:rPr lang="en-GB" sz="5554" u="sng"/>
              <a:t>Tried Addition and Substitution errors next</a:t>
            </a:r>
            <a:endParaRPr sz="5554" u="sng"/>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15927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2200">
                <a:highlight>
                  <a:schemeClr val="accent1"/>
                </a:highlight>
                <a:latin typeface="Proxima Nova"/>
                <a:ea typeface="Proxima Nova"/>
                <a:cs typeface="Proxima Nova"/>
                <a:sym typeface="Proxima Nova"/>
              </a:rPr>
              <a:t>WEEK 4 (13/02/24 - 29/02/24)  </a:t>
            </a:r>
            <a:r>
              <a:rPr lang="en-GB" sz="2200" u="sng">
                <a:highlight>
                  <a:schemeClr val="accent1"/>
                </a:highlight>
                <a:latin typeface="Proxima Nova"/>
                <a:ea typeface="Proxima Nova"/>
                <a:cs typeface="Proxima Nova"/>
                <a:sym typeface="Proxima Nova"/>
              </a:rPr>
              <a:t>Pre Midsem and Midsem week. To find the working of TheFuzz library, incorporated them in previous weeks.</a:t>
            </a:r>
            <a:endParaRPr sz="2200" u="sng">
              <a:highlight>
                <a:schemeClr val="accent1"/>
              </a:highlight>
              <a:latin typeface="Proxima Nova"/>
              <a:ea typeface="Proxima Nova"/>
              <a:cs typeface="Proxima Nova"/>
              <a:sym typeface="Proxima Nova"/>
            </a:endParaRPr>
          </a:p>
          <a:p>
            <a:pPr indent="0" lvl="0" marL="0" rtl="0" algn="l">
              <a:lnSpc>
                <a:spcPct val="115000"/>
              </a:lnSpc>
              <a:spcBef>
                <a:spcPts val="1200"/>
              </a:spcBef>
              <a:spcAft>
                <a:spcPts val="0"/>
              </a:spcAft>
              <a:buNone/>
            </a:pPr>
            <a:r>
              <a:rPr lang="en-GB" sz="2200">
                <a:highlight>
                  <a:schemeClr val="accent1"/>
                </a:highlight>
                <a:latin typeface="Proxima Nova"/>
                <a:ea typeface="Proxima Nova"/>
                <a:cs typeface="Proxima Nova"/>
                <a:sym typeface="Proxima Nova"/>
              </a:rPr>
              <a:t>WEEK 5 (01/03/24 - 08/03/24)</a:t>
            </a:r>
            <a:endParaRPr sz="2200">
              <a:highlight>
                <a:schemeClr val="accent1"/>
              </a:highlight>
              <a:latin typeface="Proxima Nova"/>
              <a:ea typeface="Proxima Nova"/>
              <a:cs typeface="Proxima Nova"/>
              <a:sym typeface="Proxima Nova"/>
            </a:endParaRPr>
          </a:p>
          <a:p>
            <a:pPr indent="0" lvl="0" marL="0" rtl="0" algn="l">
              <a:lnSpc>
                <a:spcPct val="115000"/>
              </a:lnSpc>
              <a:spcBef>
                <a:spcPts val="1200"/>
              </a:spcBef>
              <a:spcAft>
                <a:spcPts val="1200"/>
              </a:spcAft>
              <a:buClr>
                <a:schemeClr val="dk1"/>
              </a:buClr>
              <a:buSzPct val="50000"/>
              <a:buFont typeface="Arial"/>
              <a:buNone/>
            </a:pPr>
            <a:r>
              <a:rPr lang="en-GB" sz="2200" u="sng">
                <a:highlight>
                  <a:schemeClr val="accent1"/>
                </a:highlight>
                <a:latin typeface="Proxima Nova"/>
                <a:ea typeface="Proxima Nova"/>
                <a:cs typeface="Proxima Nova"/>
                <a:sym typeface="Proxima Nova"/>
              </a:rPr>
              <a:t>Subject – AGREP research paper.</a:t>
            </a:r>
            <a:r>
              <a:rPr lang="en-GB" sz="2200">
                <a:highlight>
                  <a:schemeClr val="accent1"/>
                </a:highlight>
                <a:latin typeface="Proxima Nova"/>
                <a:ea typeface="Proxima Nova"/>
                <a:cs typeface="Proxima Nova"/>
                <a:sym typeface="Proxima Nova"/>
              </a:rPr>
              <a:t> </a:t>
            </a:r>
            <a:endParaRPr sz="2200">
              <a:highlight>
                <a:schemeClr val="accent1"/>
              </a:highlight>
              <a:latin typeface="Proxima Nova"/>
              <a:ea typeface="Proxima Nova"/>
              <a:cs typeface="Proxima Nova"/>
              <a:sym typeface="Proxima Nova"/>
            </a:endParaRPr>
          </a:p>
        </p:txBody>
      </p:sp>
      <p:sp>
        <p:nvSpPr>
          <p:cNvPr id="163" name="Google Shape;163;p26"/>
          <p:cNvSpPr txBox="1"/>
          <p:nvPr>
            <p:ph idx="1" type="body"/>
          </p:nvPr>
        </p:nvSpPr>
        <p:spPr>
          <a:xfrm>
            <a:off x="311700" y="2248950"/>
            <a:ext cx="8520600" cy="2783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2329">
                <a:latin typeface="Arial"/>
                <a:ea typeface="Arial"/>
                <a:cs typeface="Arial"/>
                <a:sym typeface="Arial"/>
              </a:rPr>
              <a:t>Introduction and Uses</a:t>
            </a:r>
            <a:r>
              <a:rPr lang="en-GB" sz="2329">
                <a:latin typeface="Arial"/>
                <a:ea typeface="Arial"/>
                <a:cs typeface="Arial"/>
                <a:sym typeface="Arial"/>
              </a:rPr>
              <a:t> -</a:t>
            </a:r>
            <a:endParaRPr sz="2329">
              <a:latin typeface="Arial"/>
              <a:ea typeface="Arial"/>
              <a:cs typeface="Arial"/>
              <a:sym typeface="Arial"/>
            </a:endParaRPr>
          </a:p>
          <a:p>
            <a:pPr indent="0" lvl="0" marL="0" rtl="0" algn="l">
              <a:spcBef>
                <a:spcPts val="1200"/>
              </a:spcBef>
              <a:spcAft>
                <a:spcPts val="0"/>
              </a:spcAft>
              <a:buClr>
                <a:schemeClr val="dk1"/>
              </a:buClr>
              <a:buSzPct val="61111"/>
              <a:buFont typeface="Arial"/>
              <a:buNone/>
            </a:pPr>
            <a:r>
              <a:rPr lang="en-GB">
                <a:latin typeface="Arial"/>
                <a:ea typeface="Arial"/>
                <a:cs typeface="Arial"/>
                <a:sym typeface="Arial"/>
              </a:rPr>
              <a:t>The most common string-searching problem is to find all occurrences of a string P =p1,p2...pm, inside a large text file T=t1,t2…tn. </a:t>
            </a:r>
            <a:endParaRPr>
              <a:latin typeface="Arial"/>
              <a:ea typeface="Arial"/>
              <a:cs typeface="Arial"/>
              <a:sym typeface="Arial"/>
            </a:endParaRPr>
          </a:p>
          <a:p>
            <a:pPr indent="0" lvl="0" marL="0" rtl="0" algn="l">
              <a:spcBef>
                <a:spcPts val="1600"/>
              </a:spcBef>
              <a:spcAft>
                <a:spcPts val="0"/>
              </a:spcAft>
              <a:buClr>
                <a:schemeClr val="dk1"/>
              </a:buClr>
              <a:buSzPct val="61111"/>
              <a:buFont typeface="Arial"/>
              <a:buNone/>
            </a:pPr>
            <a:r>
              <a:rPr lang="en-GB">
                <a:latin typeface="Arial"/>
                <a:ea typeface="Arial"/>
                <a:cs typeface="Arial"/>
                <a:sym typeface="Arial"/>
              </a:rPr>
              <a:t>Here throughout we assume the string and text to be part of a finite character set ‘G’ (sigma). </a:t>
            </a:r>
            <a:endParaRPr>
              <a:latin typeface="Arial"/>
              <a:ea typeface="Arial"/>
              <a:cs typeface="Arial"/>
              <a:sym typeface="Arial"/>
            </a:endParaRPr>
          </a:p>
          <a:p>
            <a:pPr indent="0" lvl="0" marL="0" rtl="0" algn="l">
              <a:spcBef>
                <a:spcPts val="1600"/>
              </a:spcBef>
              <a:spcAft>
                <a:spcPts val="0"/>
              </a:spcAft>
              <a:buClr>
                <a:schemeClr val="dk1"/>
              </a:buClr>
              <a:buSzPct val="61111"/>
              <a:buFont typeface="Arial"/>
              <a:buNone/>
            </a:pPr>
            <a:r>
              <a:rPr lang="en-GB">
                <a:latin typeface="Arial"/>
                <a:ea typeface="Arial"/>
                <a:cs typeface="Arial"/>
                <a:sym typeface="Arial"/>
              </a:rPr>
              <a:t>The 3 distinctive features of agrep (not supported by grep) are - (i) Searching for approximate patterns (ii) searching for records rather than just lines (iii) searching for multiple patterns with AND (or OR) logic queries.</a:t>
            </a:r>
            <a:endParaRPr>
              <a:latin typeface="Arial"/>
              <a:ea typeface="Arial"/>
              <a:cs typeface="Arial"/>
              <a:sym typeface="Arial"/>
            </a:endParaRPr>
          </a:p>
          <a:p>
            <a:pPr indent="0" lvl="0" marL="0" rtl="0" algn="l">
              <a:spcBef>
                <a:spcPts val="1600"/>
              </a:spcBef>
              <a:spcAft>
                <a:spcPts val="1200"/>
              </a:spcAft>
              <a:buNone/>
            </a:pPr>
            <a:r>
              <a:rPr lang="en-GB">
                <a:latin typeface="Arial"/>
                <a:ea typeface="Arial"/>
                <a:cs typeface="Arial"/>
                <a:sym typeface="Arial"/>
              </a:rPr>
              <a:t>Refer PDF for egs.</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1932063" y="3800463"/>
            <a:ext cx="4352925" cy="1152525"/>
          </a:xfrm>
          <a:prstGeom prst="rect">
            <a:avLst/>
          </a:prstGeom>
          <a:noFill/>
          <a:ln>
            <a:noFill/>
          </a:ln>
        </p:spPr>
      </p:pic>
      <p:sp>
        <p:nvSpPr>
          <p:cNvPr id="169" name="Google Shape;169;p27"/>
          <p:cNvSpPr txBox="1"/>
          <p:nvPr>
            <p:ph idx="1" type="body"/>
          </p:nvPr>
        </p:nvSpPr>
        <p:spPr>
          <a:xfrm>
            <a:off x="311700" y="203225"/>
            <a:ext cx="8520600" cy="45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2050">
                <a:latin typeface="Arial"/>
                <a:ea typeface="Arial"/>
                <a:cs typeface="Arial"/>
                <a:sym typeface="Arial"/>
              </a:rPr>
              <a:t>AGREP : </a:t>
            </a:r>
            <a:r>
              <a:rPr b="1" lang="en-GB" sz="2050">
                <a:latin typeface="Arial"/>
                <a:ea typeface="Arial"/>
                <a:cs typeface="Arial"/>
                <a:sym typeface="Arial"/>
              </a:rPr>
              <a:t>Algorithms -</a:t>
            </a:r>
            <a:r>
              <a:rPr b="1" lang="en-GB" sz="1950">
                <a:latin typeface="Arial"/>
                <a:ea typeface="Arial"/>
                <a:cs typeface="Arial"/>
                <a:sym typeface="Arial"/>
              </a:rPr>
              <a:t> </a:t>
            </a:r>
            <a:endParaRPr b="1" sz="1950">
              <a:latin typeface="Arial"/>
              <a:ea typeface="Arial"/>
              <a:cs typeface="Arial"/>
              <a:sym typeface="Arial"/>
            </a:endParaRPr>
          </a:p>
          <a:p>
            <a:pPr indent="-336550" lvl="0" marL="457200" rtl="0" algn="l">
              <a:lnSpc>
                <a:spcPct val="100000"/>
              </a:lnSpc>
              <a:spcBef>
                <a:spcPts val="1200"/>
              </a:spcBef>
              <a:spcAft>
                <a:spcPts val="0"/>
              </a:spcAft>
              <a:buSzPts val="1700"/>
              <a:buFont typeface="Arial"/>
              <a:buChar char="●"/>
            </a:pPr>
            <a:r>
              <a:rPr lang="en-GB" sz="1700">
                <a:latin typeface="Arial"/>
                <a:ea typeface="Arial"/>
                <a:cs typeface="Arial"/>
                <a:sym typeface="Arial"/>
              </a:rPr>
              <a:t>Arbitrary patterns with errors</a:t>
            </a:r>
            <a:endParaRPr sz="1700">
              <a:latin typeface="Arial"/>
              <a:ea typeface="Arial"/>
              <a:cs typeface="Arial"/>
              <a:sym typeface="Arial"/>
            </a:endParaRPr>
          </a:p>
          <a:p>
            <a:pPr indent="-336550" lvl="0" marL="457200" rtl="0" algn="l">
              <a:spcBef>
                <a:spcPts val="1600"/>
              </a:spcBef>
              <a:spcAft>
                <a:spcPts val="0"/>
              </a:spcAft>
              <a:buSzPts val="1700"/>
              <a:buFont typeface="Arial"/>
              <a:buChar char="●"/>
            </a:pPr>
            <a:r>
              <a:rPr lang="en-GB" sz="1700">
                <a:latin typeface="Arial"/>
                <a:ea typeface="Arial"/>
                <a:cs typeface="Arial"/>
                <a:sym typeface="Arial"/>
              </a:rPr>
              <a:t>Algorithm for Multi Patterns (not for approx search)</a:t>
            </a:r>
            <a:endParaRPr sz="1700">
              <a:latin typeface="Arial"/>
              <a:ea typeface="Arial"/>
              <a:cs typeface="Arial"/>
              <a:sym typeface="Arial"/>
            </a:endParaRPr>
          </a:p>
          <a:p>
            <a:pPr indent="0" lvl="0" marL="0" rtl="0" algn="l">
              <a:spcBef>
                <a:spcPts val="1200"/>
              </a:spcBef>
              <a:spcAft>
                <a:spcPts val="0"/>
              </a:spcAft>
              <a:buNone/>
            </a:pPr>
            <a:br>
              <a:rPr lang="en-GB" sz="1700">
                <a:latin typeface="Arial"/>
                <a:ea typeface="Arial"/>
                <a:cs typeface="Arial"/>
                <a:sym typeface="Arial"/>
              </a:rPr>
            </a:br>
            <a:r>
              <a:rPr lang="en-GB" sz="1900">
                <a:latin typeface="Arial"/>
                <a:ea typeface="Arial"/>
                <a:cs typeface="Arial"/>
                <a:sym typeface="Arial"/>
              </a:rPr>
              <a:t>Arbitrary patterns with errors</a:t>
            </a:r>
            <a:endParaRPr sz="1900">
              <a:latin typeface="Arial"/>
              <a:ea typeface="Arial"/>
              <a:cs typeface="Arial"/>
              <a:sym typeface="Arial"/>
            </a:endParaRPr>
          </a:p>
          <a:p>
            <a:pPr indent="0" lvl="0" marL="0" rtl="0" algn="l">
              <a:spcBef>
                <a:spcPts val="1200"/>
              </a:spcBef>
              <a:spcAft>
                <a:spcPts val="0"/>
              </a:spcAft>
              <a:buNone/>
            </a:pPr>
            <a:r>
              <a:rPr lang="en-GB" sz="1700">
                <a:latin typeface="Lato"/>
                <a:ea typeface="Lato"/>
                <a:cs typeface="Lato"/>
                <a:sym typeface="Lato"/>
              </a:rPr>
              <a:t>Let R be a bit array of size m (the size of the pattern). We denote by Rj the value of the array R after the j character of the text has been processed. The array Rj contains information about all matches of prefixes of P with a suffix of the text that ends at j. </a:t>
            </a:r>
            <a:r>
              <a:rPr lang="en-GB">
                <a:latin typeface="Lato"/>
                <a:ea typeface="Lato"/>
                <a:cs typeface="Lato"/>
                <a:sym typeface="Lato"/>
              </a:rPr>
              <a:t>More precisely, Rj[i]=1 if the first i characters of the pattern match exactly the last i characters up to j in the text. The transition from Rj to R(j+1) :</a:t>
            </a:r>
            <a:br>
              <a:rPr lang="en-GB">
                <a:latin typeface="Lato"/>
                <a:ea typeface="Lato"/>
                <a:cs typeface="Lato"/>
                <a:sym typeface="Lato"/>
              </a:rPr>
            </a:br>
            <a:endParaRPr sz="1500">
              <a:latin typeface="Arial"/>
              <a:ea typeface="Arial"/>
              <a:cs typeface="Arial"/>
              <a:sym typeface="Arial"/>
            </a:endParaRPr>
          </a:p>
          <a:p>
            <a:pPr indent="0" lvl="0" marL="0" rtl="0" algn="l">
              <a:spcBef>
                <a:spcPts val="16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sp>
        <p:nvSpPr>
          <p:cNvPr id="174" name="Google Shape;174;p28"/>
          <p:cNvSpPr txBox="1"/>
          <p:nvPr>
            <p:ph idx="4294967295" type="title"/>
          </p:nvPr>
        </p:nvSpPr>
        <p:spPr>
          <a:xfrm>
            <a:off x="535775" y="3610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sz="2400"/>
              <a:t>Steps -</a:t>
            </a:r>
            <a:endParaRPr sz="2400"/>
          </a:p>
        </p:txBody>
      </p:sp>
      <p:sp>
        <p:nvSpPr>
          <p:cNvPr id="175" name="Google Shape;175;p28"/>
          <p:cNvSpPr txBox="1"/>
          <p:nvPr>
            <p:ph idx="4294967295" type="title"/>
          </p:nvPr>
        </p:nvSpPr>
        <p:spPr>
          <a:xfrm>
            <a:off x="411550" y="933500"/>
            <a:ext cx="8492100" cy="40278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SzPct val="100000"/>
              <a:buFont typeface="Lato"/>
              <a:buAutoNum type="arabicParenR"/>
            </a:pPr>
            <a:r>
              <a:rPr lang="en-GB" sz="1800">
                <a:latin typeface="Lato"/>
                <a:ea typeface="Lato"/>
                <a:cs typeface="Lato"/>
                <a:sym typeface="Lato"/>
              </a:rPr>
              <a:t>However, suppose that m &lt;32 (which is usually the case in practice), and that R is represented as a bit vector using one 32-bit word. </a:t>
            </a:r>
            <a:br>
              <a:rPr lang="en-GB" sz="1800">
                <a:latin typeface="Lato"/>
                <a:ea typeface="Lato"/>
                <a:cs typeface="Lato"/>
                <a:sym typeface="Lato"/>
              </a:rPr>
            </a:br>
            <a:r>
              <a:rPr lang="en-GB" sz="1800">
                <a:latin typeface="Lato"/>
                <a:ea typeface="Lato"/>
                <a:cs typeface="Lato"/>
                <a:sym typeface="Lato"/>
              </a:rPr>
              <a:t>For each character si in the alphabet we construct a bit array Si of size m such that Si[r]=1 if pr=si.{It is sufficient to construct the S arrays only for the characters that appear in the pattern.)</a:t>
            </a:r>
            <a:endParaRPr sz="1800">
              <a:latin typeface="Lato"/>
              <a:ea typeface="Lato"/>
              <a:cs typeface="Lato"/>
              <a:sym typeface="Lato"/>
            </a:endParaRPr>
          </a:p>
          <a:p>
            <a:pPr indent="-331470" lvl="0" marL="457200" rtl="0" algn="l">
              <a:lnSpc>
                <a:spcPct val="115000"/>
              </a:lnSpc>
              <a:spcBef>
                <a:spcPts val="0"/>
              </a:spcBef>
              <a:spcAft>
                <a:spcPts val="0"/>
              </a:spcAft>
              <a:buSzPct val="100000"/>
              <a:buFont typeface="Lato"/>
              <a:buAutoNum type="arabicParenR"/>
            </a:pPr>
            <a:r>
              <a:rPr lang="en-GB" sz="1800">
                <a:latin typeface="Lato"/>
                <a:ea typeface="Lato"/>
                <a:cs typeface="Lato"/>
                <a:sym typeface="Lato"/>
              </a:rPr>
              <a:t>Now that the transition from Rj to Rj+1, amounts to no more than a right shift of Rj and an AND operation with Si,where si=tj+1;. So, each transition can be executed with only two simple arithmetic operations, a shift and an AND.</a:t>
            </a:r>
            <a:endParaRPr sz="1800">
              <a:latin typeface="Lato"/>
              <a:ea typeface="Lato"/>
              <a:cs typeface="Lato"/>
              <a:sym typeface="Lato"/>
            </a:endParaRPr>
          </a:p>
          <a:p>
            <a:pPr indent="-331470" lvl="0" marL="457200" rtl="0" algn="l">
              <a:lnSpc>
                <a:spcPct val="115000"/>
              </a:lnSpc>
              <a:spcBef>
                <a:spcPts val="0"/>
              </a:spcBef>
              <a:spcAft>
                <a:spcPts val="0"/>
              </a:spcAft>
              <a:buSzPct val="100000"/>
              <a:buFont typeface="Lato"/>
              <a:buAutoNum type="arabicParenR"/>
            </a:pPr>
            <a:r>
              <a:rPr lang="en-GB" sz="1800">
                <a:latin typeface="Lato"/>
                <a:ea typeface="Lato"/>
                <a:cs typeface="Lato"/>
                <a:sym typeface="Lato"/>
              </a:rPr>
              <a:t>Suppose now that we want to allow one substitution error. We introduce one more array, denoted by R’,which indicates all possible matches up to tj; with at most one substitution. The transition for the R array is the same as before. We need only to specify the transition for R’. There are two cases for a match with at most one substitution of the first i characters of P up to tj+1 :</a:t>
            </a:r>
            <a:endParaRPr sz="1800">
              <a:latin typeface="Lato"/>
              <a:ea typeface="Lato"/>
              <a:cs typeface="Lato"/>
              <a:sym typeface="Lato"/>
            </a:endParaRPr>
          </a:p>
          <a:p>
            <a:pPr indent="0" lvl="0" marL="457200" rtl="0" algn="l">
              <a:lnSpc>
                <a:spcPct val="115000"/>
              </a:lnSpc>
              <a:spcBef>
                <a:spcPts val="1600"/>
              </a:spcBef>
              <a:spcAft>
                <a:spcPts val="1600"/>
              </a:spcAft>
              <a:buNone/>
            </a:pPr>
            <a:r>
              <a:t/>
            </a:r>
            <a:endParaRPr sz="18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9" name="Shape 179"/>
        <p:cNvGrpSpPr/>
        <p:nvPr/>
      </p:nvGrpSpPr>
      <p:grpSpPr>
        <a:xfrm>
          <a:off x="0" y="0"/>
          <a:ext cx="0" cy="0"/>
          <a:chOff x="0" y="0"/>
          <a:chExt cx="0" cy="0"/>
        </a:xfrm>
      </p:grpSpPr>
      <p:sp>
        <p:nvSpPr>
          <p:cNvPr id="180" name="Google Shape;180;p29"/>
          <p:cNvSpPr txBox="1"/>
          <p:nvPr>
            <p:ph idx="4294967295" type="title"/>
          </p:nvPr>
        </p:nvSpPr>
        <p:spPr>
          <a:xfrm>
            <a:off x="5801300" y="0"/>
            <a:ext cx="5197200" cy="5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t/>
            </a:r>
            <a:endParaRPr sz="2400"/>
          </a:p>
        </p:txBody>
      </p:sp>
      <p:sp>
        <p:nvSpPr>
          <p:cNvPr id="181" name="Google Shape;181;p29"/>
          <p:cNvSpPr txBox="1"/>
          <p:nvPr>
            <p:ph idx="4294967295" type="title"/>
          </p:nvPr>
        </p:nvSpPr>
        <p:spPr>
          <a:xfrm>
            <a:off x="527250" y="239025"/>
            <a:ext cx="8089500" cy="4741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1800">
                <a:latin typeface="Lato"/>
                <a:ea typeface="Lato"/>
                <a:cs typeface="Lato"/>
                <a:sym typeface="Lato"/>
              </a:rPr>
              <a:t>S1. There is an exact match of the first i-1 characters up to tj. This case corresponds to substituting tj+1 with pi (whether or not they are equal — the equality will be indicated in R) and matching the first i—1 characters.</a:t>
            </a:r>
            <a:endParaRPr sz="1800">
              <a:latin typeface="Lato"/>
              <a:ea typeface="Lato"/>
              <a:cs typeface="Lato"/>
              <a:sym typeface="Lato"/>
            </a:endParaRPr>
          </a:p>
          <a:p>
            <a:pPr indent="0" lvl="0" marL="0" rtl="0" algn="l">
              <a:lnSpc>
                <a:spcPct val="115000"/>
              </a:lnSpc>
              <a:spcBef>
                <a:spcPts val="1600"/>
              </a:spcBef>
              <a:spcAft>
                <a:spcPts val="0"/>
              </a:spcAft>
              <a:buNone/>
            </a:pPr>
            <a:r>
              <a:rPr lang="en-GB" sz="1800">
                <a:latin typeface="Lato"/>
                <a:ea typeface="Lato"/>
                <a:cs typeface="Lato"/>
                <a:sym typeface="Lato"/>
              </a:rPr>
              <a:t>S2. There is a match of the first i-1 characters up to tj with one substitution and tj+1 =pi.</a:t>
            </a:r>
            <a:endParaRPr sz="1800">
              <a:latin typeface="Lato"/>
              <a:ea typeface="Lato"/>
              <a:cs typeface="Lato"/>
              <a:sym typeface="Lato"/>
            </a:endParaRPr>
          </a:p>
          <a:p>
            <a:pPr indent="0" lvl="0" marL="0" rtl="0" algn="l">
              <a:lnSpc>
                <a:spcPct val="115000"/>
              </a:lnSpc>
              <a:spcBef>
                <a:spcPts val="1600"/>
              </a:spcBef>
              <a:spcAft>
                <a:spcPts val="0"/>
              </a:spcAft>
              <a:buNone/>
            </a:pPr>
            <a:r>
              <a:rPr lang="en-GB" sz="1800">
                <a:latin typeface="Lato"/>
                <a:ea typeface="Lato"/>
                <a:cs typeface="Lato"/>
                <a:sym typeface="Lato"/>
              </a:rPr>
              <a:t>If we want to allow more than one error, then we maintain more than one additional R’ array. Overall, the number of operations is proportional to the number of errors.</a:t>
            </a:r>
            <a:endParaRPr sz="1800">
              <a:latin typeface="Lato"/>
              <a:ea typeface="Lato"/>
              <a:cs typeface="Lato"/>
              <a:sym typeface="Lato"/>
            </a:endParaRPr>
          </a:p>
          <a:p>
            <a:pPr indent="0" lvl="0" marL="0" rtl="0" algn="l">
              <a:lnSpc>
                <a:spcPct val="115000"/>
              </a:lnSpc>
              <a:spcBef>
                <a:spcPts val="1600"/>
              </a:spcBef>
              <a:spcAft>
                <a:spcPts val="0"/>
              </a:spcAft>
              <a:buNone/>
            </a:pPr>
            <a:r>
              <a:rPr lang="en-GB" sz="1800">
                <a:latin typeface="Lato"/>
                <a:ea typeface="Lato"/>
                <a:cs typeface="Lato"/>
                <a:sym typeface="Lato"/>
              </a:rPr>
              <a:t>—----</a:t>
            </a:r>
            <a:br>
              <a:rPr lang="en-GB" sz="1800">
                <a:latin typeface="Lato"/>
                <a:ea typeface="Lato"/>
                <a:cs typeface="Lato"/>
                <a:sym typeface="Lato"/>
              </a:rPr>
            </a:br>
            <a:r>
              <a:rPr lang="en-GB" sz="1800">
                <a:latin typeface="Lato"/>
                <a:ea typeface="Lato"/>
                <a:cs typeface="Lato"/>
                <a:sym typeface="Lato"/>
              </a:rPr>
              <a:t>Suppose again that the pattern P is of size m and that at most k errors are allowed. Let r =m/(k+1) divide P into k+1 blocks each of size r and call them P1, P2, ..., Pk+1. If P matches the text with at most k errors, then atleast one of the Pj’s must match the text exactly. We can search for all Pj’s at the same time (by using a combined interleaved pattern, see in pdf) and, if one of them matches, then we check the whole pattern directly (using the R’ array) but only within a neighborhood of size m from the position of the match (say i is match position so i- M +k to i+M+k-m is the ‘candidate’ area).</a:t>
            </a:r>
            <a:endParaRPr sz="1800">
              <a:latin typeface="Lato"/>
              <a:ea typeface="Lato"/>
              <a:cs typeface="Lato"/>
              <a:sym typeface="Lato"/>
            </a:endParaRPr>
          </a:p>
          <a:p>
            <a:pPr indent="0" lvl="0" marL="0" rtl="0" algn="l">
              <a:lnSpc>
                <a:spcPct val="115000"/>
              </a:lnSpc>
              <a:spcBef>
                <a:spcPts val="1600"/>
              </a:spcBef>
              <a:spcAft>
                <a:spcPts val="0"/>
              </a:spcAft>
              <a:buNone/>
            </a:pPr>
            <a:r>
              <a:t/>
            </a:r>
            <a:endParaRPr sz="1800">
              <a:latin typeface="Lato"/>
              <a:ea typeface="Lato"/>
              <a:cs typeface="Lato"/>
              <a:sym typeface="Lato"/>
            </a:endParaRPr>
          </a:p>
          <a:p>
            <a:pPr indent="0" lvl="0" marL="0" rtl="0" algn="l">
              <a:lnSpc>
                <a:spcPct val="115000"/>
              </a:lnSpc>
              <a:spcBef>
                <a:spcPts val="1600"/>
              </a:spcBef>
              <a:spcAft>
                <a:spcPts val="0"/>
              </a:spcAft>
              <a:buNone/>
            </a:pPr>
            <a:r>
              <a:t/>
            </a:r>
            <a:endParaRPr sz="1800">
              <a:latin typeface="Lato"/>
              <a:ea typeface="Lato"/>
              <a:cs typeface="Lato"/>
              <a:sym typeface="Lato"/>
            </a:endParaRPr>
          </a:p>
          <a:p>
            <a:pPr indent="0" lvl="0" marL="0" rtl="0" algn="l">
              <a:lnSpc>
                <a:spcPct val="115000"/>
              </a:lnSpc>
              <a:spcBef>
                <a:spcPts val="1600"/>
              </a:spcBef>
              <a:spcAft>
                <a:spcPts val="0"/>
              </a:spcAft>
              <a:buNone/>
            </a:pPr>
            <a:r>
              <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idx="4294967295" type="title"/>
          </p:nvPr>
        </p:nvSpPr>
        <p:spPr>
          <a:xfrm>
            <a:off x="535775" y="3610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sz="3600"/>
              <a:t>Experimental results</a:t>
            </a:r>
            <a:endParaRPr sz="2400"/>
          </a:p>
        </p:txBody>
      </p:sp>
      <p:sp>
        <p:nvSpPr>
          <p:cNvPr id="187" name="Google Shape;187;p30"/>
          <p:cNvSpPr txBox="1"/>
          <p:nvPr>
            <p:ph idx="4294967295" type="title"/>
          </p:nvPr>
        </p:nvSpPr>
        <p:spPr>
          <a:xfrm>
            <a:off x="535775" y="1480150"/>
            <a:ext cx="8089500" cy="30675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SzPct val="100000"/>
              <a:buFont typeface="Lato"/>
              <a:buChar char="●"/>
            </a:pPr>
            <a:r>
              <a:rPr lang="en-GB" sz="1800">
                <a:latin typeface="Lato"/>
                <a:ea typeface="Lato"/>
                <a:cs typeface="Lato"/>
                <a:sym typeface="Lato"/>
              </a:rPr>
              <a:t>Table 1 compares agrep against other programs for exact string matching. The first three programs use Boyer-Moore type algorithms. The original egrep does not. We used 50 words of varying sizes (3-12) as patterns and averaged the results.</a:t>
            </a:r>
            <a:endParaRPr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lang="en-GB" sz="1800">
                <a:latin typeface="Lato"/>
                <a:ea typeface="Lato"/>
                <a:cs typeface="Lato"/>
                <a:sym typeface="Lato"/>
              </a:rPr>
              <a:t>Table 2 shows results of searching for multi patterns. In the first line the pattern consisted of 50 words (the same words that were used in Table 1, but all in once) searched inside a dictionary; in the second line the pattern consists of 20 separate titles (each two words long), searched in a bibliographic file.</a:t>
            </a:r>
            <a:endParaRPr sz="1800">
              <a:latin typeface="Lato"/>
              <a:ea typeface="Lato"/>
              <a:cs typeface="Lato"/>
              <a:sym typeface="Lato"/>
            </a:endParaRPr>
          </a:p>
          <a:p>
            <a:pPr indent="0" lvl="0" marL="457200" rtl="0" algn="l">
              <a:lnSpc>
                <a:spcPct val="115000"/>
              </a:lnSpc>
              <a:spcBef>
                <a:spcPts val="1600"/>
              </a:spcBef>
              <a:spcAft>
                <a:spcPts val="0"/>
              </a:spcAft>
              <a:buNone/>
            </a:pPr>
            <a:br>
              <a:rPr lang="en-GB" sz="1800">
                <a:latin typeface="Lato"/>
                <a:ea typeface="Lato"/>
                <a:cs typeface="Lato"/>
                <a:sym typeface="Lato"/>
              </a:rPr>
            </a:br>
            <a:br>
              <a:rPr lang="en-GB" sz="1800">
                <a:latin typeface="Lato"/>
                <a:ea typeface="Lato"/>
                <a:cs typeface="Lato"/>
                <a:sym typeface="Lato"/>
              </a:rPr>
            </a:b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pic>
        <p:nvPicPr>
          <p:cNvPr id="188" name="Google Shape;188;p30"/>
          <p:cNvPicPr preferRelativeResize="0"/>
          <p:nvPr/>
        </p:nvPicPr>
        <p:blipFill>
          <a:blip r:embed="rId3">
            <a:alphaModFix/>
          </a:blip>
          <a:stretch>
            <a:fillRect/>
          </a:stretch>
        </p:blipFill>
        <p:spPr>
          <a:xfrm>
            <a:off x="1123950" y="3630675"/>
            <a:ext cx="3448050" cy="1162050"/>
          </a:xfrm>
          <a:prstGeom prst="rect">
            <a:avLst/>
          </a:prstGeom>
          <a:noFill/>
          <a:ln>
            <a:noFill/>
          </a:ln>
        </p:spPr>
      </p:pic>
      <p:pic>
        <p:nvPicPr>
          <p:cNvPr id="189" name="Google Shape;189;p30"/>
          <p:cNvPicPr preferRelativeResize="0"/>
          <p:nvPr/>
        </p:nvPicPr>
        <p:blipFill>
          <a:blip r:embed="rId4">
            <a:alphaModFix/>
          </a:blip>
          <a:stretch>
            <a:fillRect/>
          </a:stretch>
        </p:blipFill>
        <p:spPr>
          <a:xfrm>
            <a:off x="4860650" y="3674600"/>
            <a:ext cx="3106225" cy="1074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31"/>
          <p:cNvSpPr txBox="1"/>
          <p:nvPr>
            <p:ph idx="4294967295" type="title"/>
          </p:nvPr>
        </p:nvSpPr>
        <p:spPr>
          <a:xfrm>
            <a:off x="535775" y="3610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sz="3600"/>
              <a:t>Conclusions</a:t>
            </a:r>
            <a:endParaRPr sz="2400"/>
          </a:p>
        </p:txBody>
      </p:sp>
      <p:sp>
        <p:nvSpPr>
          <p:cNvPr id="195" name="Google Shape;195;p31"/>
          <p:cNvSpPr txBox="1"/>
          <p:nvPr>
            <p:ph idx="4294967295" type="title"/>
          </p:nvPr>
        </p:nvSpPr>
        <p:spPr>
          <a:xfrm>
            <a:off x="535775" y="1480150"/>
            <a:ext cx="8089500" cy="30675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SzPct val="100000"/>
              <a:buFont typeface="Lato"/>
              <a:buChar char="●"/>
            </a:pPr>
            <a:r>
              <a:rPr lang="en-GB" sz="1800">
                <a:latin typeface="Lato"/>
                <a:ea typeface="Lato"/>
                <a:cs typeface="Lato"/>
                <a:sym typeface="Lato"/>
              </a:rPr>
              <a:t>Agrep seems better for multi patterns. For approximate matching, agrep is one to two orders of magnitude faster than other programs that we tested. We believe that the main strength of agrep is that it is more flexible, general, and convenient than all previous programs.</a:t>
            </a:r>
            <a:endParaRPr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lang="en-GB" sz="1800">
                <a:latin typeface="Lato"/>
                <a:ea typeface="Lato"/>
                <a:cs typeface="Lato"/>
                <a:sym typeface="Lato"/>
              </a:rPr>
              <a:t>Agrep is very fast and general and it should find numerous applications. It has already been used in the Collaboratory system [HPS90], in a new tool (under development) for locating files in a UNIX system [FMW92], and in a new algorithm for finding information in a distributed environment [FM92]. In the last two applications, agrep is modified in a novel way to search inside specially compressed files without having to decompress them first.</a:t>
            </a:r>
            <a:endParaRPr sz="1800">
              <a:latin typeface="Lato"/>
              <a:ea typeface="Lato"/>
              <a:cs typeface="Lato"/>
              <a:sym typeface="Lato"/>
            </a:endParaRPr>
          </a:p>
          <a:p>
            <a:pPr indent="0" lvl="0" marL="0" rtl="0" algn="l">
              <a:lnSpc>
                <a:spcPct val="115000"/>
              </a:lnSpc>
              <a:spcBef>
                <a:spcPts val="1600"/>
              </a:spcBef>
              <a:spcAft>
                <a:spcPts val="1600"/>
              </a:spcAft>
              <a:buNone/>
            </a:pPr>
            <a:r>
              <a:t/>
            </a:r>
            <a:endParaRPr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926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Proxima Nova"/>
                <a:ea typeface="Proxima Nova"/>
                <a:cs typeface="Proxima Nova"/>
                <a:sym typeface="Proxima Nova"/>
              </a:rPr>
              <a:t>WEEK 1 (4/1/24 - 12/1/24)</a:t>
            </a:r>
            <a:endParaRPr sz="1800">
              <a:latin typeface="Proxima Nova"/>
              <a:ea typeface="Proxima Nova"/>
              <a:cs typeface="Proxima Nova"/>
              <a:sym typeface="Proxima Nova"/>
            </a:endParaRPr>
          </a:p>
          <a:p>
            <a:pPr indent="0" lvl="0" marL="0" rtl="0" algn="l">
              <a:spcBef>
                <a:spcPts val="0"/>
              </a:spcBef>
              <a:spcAft>
                <a:spcPts val="0"/>
              </a:spcAft>
              <a:buNone/>
            </a:pPr>
            <a:r>
              <a:rPr lang="en-GB" sz="2000" u="sng">
                <a:highlight>
                  <a:schemeClr val="accent1"/>
                </a:highlight>
                <a:latin typeface="Proxima Nova"/>
                <a:ea typeface="Proxima Nova"/>
                <a:cs typeface="Proxima Nova"/>
                <a:sym typeface="Proxima Nova"/>
              </a:rPr>
              <a:t>Subject – Investigating existing subsequence search models.</a:t>
            </a:r>
            <a:r>
              <a:rPr lang="en-GB" sz="2000">
                <a:highlight>
                  <a:srgbClr val="FFFFFF"/>
                </a:highlight>
                <a:latin typeface="Proxima Nova"/>
                <a:ea typeface="Proxima Nova"/>
                <a:cs typeface="Proxima Nova"/>
                <a:sym typeface="Proxima Nova"/>
              </a:rPr>
              <a:t> </a:t>
            </a:r>
            <a:endParaRPr sz="2000">
              <a:latin typeface="Proxima Nova"/>
              <a:ea typeface="Proxima Nova"/>
              <a:cs typeface="Proxima Nova"/>
              <a:sym typeface="Proxima Nova"/>
            </a:endParaRPr>
          </a:p>
          <a:p>
            <a:pPr indent="0" lvl="0" marL="0" rtl="0" algn="l">
              <a:spcBef>
                <a:spcPts val="0"/>
              </a:spcBef>
              <a:spcAft>
                <a:spcPts val="0"/>
              </a:spcAft>
              <a:buNone/>
            </a:pPr>
            <a:r>
              <a:t/>
            </a:r>
            <a:endParaRPr sz="3200"/>
          </a:p>
        </p:txBody>
      </p:sp>
      <p:sp>
        <p:nvSpPr>
          <p:cNvPr id="67" name="Google Shape;67;p14"/>
          <p:cNvSpPr txBox="1"/>
          <p:nvPr>
            <p:ph idx="1" type="body"/>
          </p:nvPr>
        </p:nvSpPr>
        <p:spPr>
          <a:xfrm>
            <a:off x="311700" y="13717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Arial"/>
                <a:ea typeface="Arial"/>
                <a:cs typeface="Arial"/>
                <a:sym typeface="Arial"/>
              </a:rPr>
              <a:t>Various methods which are employed for subsequence searching:</a:t>
            </a:r>
            <a:endParaRPr sz="1500">
              <a:latin typeface="Arial"/>
              <a:ea typeface="Arial"/>
              <a:cs typeface="Arial"/>
              <a:sym typeface="Arial"/>
            </a:endParaRPr>
          </a:p>
          <a:p>
            <a:pPr indent="-368300" lvl="0" marL="457200" rtl="0" algn="l">
              <a:spcBef>
                <a:spcPts val="1200"/>
              </a:spcBef>
              <a:spcAft>
                <a:spcPts val="0"/>
              </a:spcAft>
              <a:buSzPts val="2200"/>
              <a:buAutoNum type="arabicPeriod"/>
            </a:pPr>
            <a:r>
              <a:rPr b="1" lang="en-GB" sz="1500">
                <a:highlight>
                  <a:schemeClr val="accent1"/>
                </a:highlight>
                <a:latin typeface="Arial"/>
                <a:ea typeface="Arial"/>
                <a:cs typeface="Arial"/>
                <a:sym typeface="Arial"/>
              </a:rPr>
              <a:t>Text Extraction and analysis – </a:t>
            </a:r>
            <a:r>
              <a:rPr lang="en-GB" sz="1500">
                <a:highlight>
                  <a:schemeClr val="accent1"/>
                </a:highlight>
                <a:latin typeface="Arial"/>
                <a:ea typeface="Arial"/>
                <a:cs typeface="Arial"/>
                <a:sym typeface="Arial"/>
              </a:rPr>
              <a:t>Text extraction includes preprocessing the data of the text like tokenising, stemming, lemmatization, stop word removal etc. So we reduce our text to a more concentrated, decoded version of itself from where pattern identification will be faster. Natural Language Toolkit (NLTK) Tokenizer, spaCy Tokenizers are some examples. </a:t>
            </a:r>
            <a:endParaRPr sz="1500">
              <a:highlight>
                <a:schemeClr val="accent1"/>
              </a:highlight>
              <a:latin typeface="Arial"/>
              <a:ea typeface="Arial"/>
              <a:cs typeface="Arial"/>
              <a:sym typeface="Arial"/>
            </a:endParaRPr>
          </a:p>
          <a:p>
            <a:pPr indent="-323850" lvl="0" marL="457200" rtl="0" algn="l">
              <a:spcBef>
                <a:spcPts val="0"/>
              </a:spcBef>
              <a:spcAft>
                <a:spcPts val="0"/>
              </a:spcAft>
              <a:buSzPts val="1500"/>
              <a:buFont typeface="Arial"/>
              <a:buAutoNum type="arabicPeriod"/>
            </a:pPr>
            <a:r>
              <a:rPr b="1" lang="en-GB" sz="1500">
                <a:highlight>
                  <a:schemeClr val="accent1"/>
                </a:highlight>
                <a:latin typeface="Arial"/>
                <a:ea typeface="Arial"/>
                <a:cs typeface="Arial"/>
                <a:sym typeface="Arial"/>
              </a:rPr>
              <a:t>Indexing and Full Text Search </a:t>
            </a:r>
            <a:r>
              <a:rPr lang="en-GB" sz="1500">
                <a:highlight>
                  <a:schemeClr val="accent1"/>
                </a:highlight>
                <a:latin typeface="Arial"/>
                <a:ea typeface="Arial"/>
                <a:cs typeface="Arial"/>
                <a:sym typeface="Arial"/>
              </a:rPr>
              <a:t>– Much like tokenising, inverted indexing is the most common of the indexing techniques for full text search. Once a search query is generated, the query is looked up in the inverted indexing to find relevant matches. </a:t>
            </a:r>
            <a:r>
              <a:rPr lang="en-GB" sz="1500">
                <a:solidFill>
                  <a:srgbClr val="0F0F0F"/>
                </a:solidFill>
                <a:highlight>
                  <a:schemeClr val="accent1"/>
                </a:highlight>
                <a:latin typeface="Arial"/>
                <a:ea typeface="Arial"/>
                <a:cs typeface="Arial"/>
                <a:sym typeface="Arial"/>
              </a:rPr>
              <a:t>The system may assign scores to documents based on the relevance of the terms and their positions in the documents.</a:t>
            </a:r>
            <a:endParaRPr sz="1500">
              <a:solidFill>
                <a:srgbClr val="0F0F0F"/>
              </a:solidFill>
              <a:highlight>
                <a:schemeClr val="accent1"/>
              </a:highlight>
              <a:latin typeface="Arial"/>
              <a:ea typeface="Arial"/>
              <a:cs typeface="Arial"/>
              <a:sym typeface="Arial"/>
            </a:endParaRPr>
          </a:p>
          <a:p>
            <a:pPr indent="-323850" lvl="0" marL="457200" rtl="0" algn="l">
              <a:spcBef>
                <a:spcPts val="0"/>
              </a:spcBef>
              <a:spcAft>
                <a:spcPts val="0"/>
              </a:spcAft>
              <a:buClr>
                <a:srgbClr val="0F0F0F"/>
              </a:buClr>
              <a:buSzPts val="1500"/>
              <a:buFont typeface="Arial"/>
              <a:buAutoNum type="arabicPeriod"/>
            </a:pPr>
            <a:r>
              <a:rPr b="1" lang="en-GB" sz="1500">
                <a:highlight>
                  <a:schemeClr val="accent1"/>
                </a:highlight>
                <a:latin typeface="Arial"/>
                <a:ea typeface="Arial"/>
                <a:cs typeface="Arial"/>
                <a:sym typeface="Arial"/>
              </a:rPr>
              <a:t>Regex (Regular Expression) Search</a:t>
            </a:r>
            <a:r>
              <a:rPr lang="en-GB" sz="1500">
                <a:highlight>
                  <a:schemeClr val="accent1"/>
                </a:highlight>
                <a:latin typeface="Arial"/>
                <a:ea typeface="Arial"/>
                <a:cs typeface="Arial"/>
                <a:sym typeface="Arial"/>
              </a:rPr>
              <a:t>  </a:t>
            </a:r>
            <a:endParaRPr sz="1500">
              <a:solidFill>
                <a:srgbClr val="0F0F0F"/>
              </a:solidFill>
              <a:highlight>
                <a:schemeClr val="accent1"/>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2545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5000"/>
              <a:buFont typeface="Arial"/>
              <a:buNone/>
            </a:pPr>
            <a:r>
              <a:rPr lang="en-GB" sz="2000">
                <a:highlight>
                  <a:schemeClr val="accent1"/>
                </a:highlight>
                <a:latin typeface="Proxima Nova"/>
                <a:ea typeface="Proxima Nova"/>
                <a:cs typeface="Proxima Nova"/>
                <a:sym typeface="Proxima Nova"/>
              </a:rPr>
              <a:t>WEEK 6 (09/03/24 - 17/03/24) </a:t>
            </a:r>
            <a:endParaRPr sz="2000">
              <a:highlight>
                <a:schemeClr val="accent1"/>
              </a:highlight>
              <a:latin typeface="Proxima Nova"/>
              <a:ea typeface="Proxima Nova"/>
              <a:cs typeface="Proxima Nova"/>
              <a:sym typeface="Proxima Nova"/>
            </a:endParaRPr>
          </a:p>
          <a:p>
            <a:pPr indent="0" lvl="0" marL="0" rtl="0" algn="l">
              <a:lnSpc>
                <a:spcPct val="115000"/>
              </a:lnSpc>
              <a:spcBef>
                <a:spcPts val="1200"/>
              </a:spcBef>
              <a:spcAft>
                <a:spcPts val="1200"/>
              </a:spcAft>
              <a:buClr>
                <a:schemeClr val="dk1"/>
              </a:buClr>
              <a:buSzPct val="55000"/>
              <a:buFont typeface="Arial"/>
              <a:buNone/>
            </a:pPr>
            <a:r>
              <a:rPr lang="en-GB" sz="2000" u="sng">
                <a:highlight>
                  <a:schemeClr val="accent1"/>
                </a:highlight>
                <a:latin typeface="Proxima Nova"/>
                <a:ea typeface="Proxima Nova"/>
                <a:cs typeface="Proxima Nova"/>
                <a:sym typeface="Proxima Nova"/>
              </a:rPr>
              <a:t>Subject – Comparing AGREP with TheFuzz.</a:t>
            </a:r>
            <a:r>
              <a:rPr lang="en-GB" sz="2000">
                <a:highlight>
                  <a:schemeClr val="accent1"/>
                </a:highlight>
                <a:latin typeface="Proxima Nova"/>
                <a:ea typeface="Proxima Nova"/>
                <a:cs typeface="Proxima Nova"/>
                <a:sym typeface="Proxima Nova"/>
              </a:rPr>
              <a:t> </a:t>
            </a:r>
            <a:endParaRPr/>
          </a:p>
        </p:txBody>
      </p:sp>
      <p:sp>
        <p:nvSpPr>
          <p:cNvPr id="201" name="Google Shape;201;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Agrep is available only on linux systems.</a:t>
            </a:r>
            <a:endParaRPr/>
          </a:p>
          <a:p>
            <a:pPr indent="0" lvl="0" marL="0" rtl="0" algn="l">
              <a:spcBef>
                <a:spcPts val="1200"/>
              </a:spcBef>
              <a:spcAft>
                <a:spcPts val="0"/>
              </a:spcAft>
              <a:buNone/>
            </a:pPr>
            <a:r>
              <a:rPr lang="en-GB" sz="2000">
                <a:highlight>
                  <a:schemeClr val="accent1"/>
                </a:highlight>
                <a:latin typeface="Proxima Nova"/>
                <a:ea typeface="Proxima Nova"/>
                <a:cs typeface="Proxima Nova"/>
                <a:sym typeface="Proxima Nova"/>
              </a:rPr>
              <a:t>WEEK 7 (18/03/24 - 24/03/24)  - midterm eval</a:t>
            </a:r>
            <a:endParaRPr sz="2000">
              <a:highlight>
                <a:schemeClr val="accent1"/>
              </a:highlight>
              <a:latin typeface="Proxima Nova"/>
              <a:ea typeface="Proxima Nova"/>
              <a:cs typeface="Proxima Nova"/>
              <a:sym typeface="Proxima Nova"/>
            </a:endParaRPr>
          </a:p>
          <a:p>
            <a:pPr indent="0" lvl="0" marL="0" rtl="0" algn="l">
              <a:spcBef>
                <a:spcPts val="1200"/>
              </a:spcBef>
              <a:spcAft>
                <a:spcPts val="0"/>
              </a:spcAft>
              <a:buNone/>
            </a:pPr>
            <a:r>
              <a:rPr lang="en-GB" sz="2000">
                <a:highlight>
                  <a:schemeClr val="accent1"/>
                </a:highlight>
                <a:latin typeface="Proxima Nova"/>
                <a:ea typeface="Proxima Nova"/>
                <a:cs typeface="Proxima Nova"/>
                <a:sym typeface="Proxima Nova"/>
              </a:rPr>
              <a:t>WEEK 8 (25/03/24 - 31/03/24)  - midsem break</a:t>
            </a:r>
            <a:endParaRPr sz="2000">
              <a:highlight>
                <a:schemeClr val="accent1"/>
              </a:highlight>
              <a:latin typeface="Proxima Nova"/>
              <a:ea typeface="Proxima Nova"/>
              <a:cs typeface="Proxima Nova"/>
              <a:sym typeface="Proxima Nova"/>
            </a:endParaRPr>
          </a:p>
          <a:p>
            <a:pPr indent="0" lvl="0" marL="0" rtl="0" algn="l">
              <a:spcBef>
                <a:spcPts val="1200"/>
              </a:spcBef>
              <a:spcAft>
                <a:spcPts val="0"/>
              </a:spcAft>
              <a:buNone/>
            </a:pPr>
            <a:r>
              <a:rPr lang="en-GB" sz="2000">
                <a:highlight>
                  <a:schemeClr val="accent1"/>
                </a:highlight>
                <a:latin typeface="Proxima Nova"/>
                <a:ea typeface="Proxima Nova"/>
                <a:cs typeface="Proxima Nova"/>
                <a:sym typeface="Proxima Nova"/>
              </a:rPr>
              <a:t>WEEK 9 (01/04/24 - 07/04/24) - implementing agrep (wsl)</a:t>
            </a:r>
            <a:endParaRPr sz="2000">
              <a:highlight>
                <a:schemeClr val="accent1"/>
              </a:highlight>
              <a:latin typeface="Proxima Nova"/>
              <a:ea typeface="Proxima Nova"/>
              <a:cs typeface="Proxima Nova"/>
              <a:sym typeface="Proxima Nova"/>
            </a:endParaRPr>
          </a:p>
          <a:p>
            <a:pPr indent="0" lvl="0" marL="0" rtl="0" algn="l">
              <a:spcBef>
                <a:spcPts val="1200"/>
              </a:spcBef>
              <a:spcAft>
                <a:spcPts val="0"/>
              </a:spcAft>
              <a:buNone/>
            </a:pPr>
            <a:r>
              <a:rPr lang="en-GB" sz="2000">
                <a:highlight>
                  <a:schemeClr val="accent1"/>
                </a:highlight>
                <a:latin typeface="Proxima Nova"/>
                <a:ea typeface="Proxima Nova"/>
                <a:cs typeface="Proxima Nova"/>
                <a:sym typeface="Proxima Nova"/>
              </a:rPr>
              <a:t>WEEK 10 (09/04/24 - 15/04/24) - taking in file and implementing fuzzy</a:t>
            </a:r>
            <a:endParaRPr sz="2000">
              <a:highlight>
                <a:schemeClr val="accent1"/>
              </a:highlight>
              <a:latin typeface="Proxima Nova"/>
              <a:ea typeface="Proxima Nova"/>
              <a:cs typeface="Proxima Nova"/>
              <a:sym typeface="Proxima Nova"/>
            </a:endParaRPr>
          </a:p>
          <a:p>
            <a:pPr indent="0" lvl="0" marL="0" rtl="0" algn="l">
              <a:spcBef>
                <a:spcPts val="1200"/>
              </a:spcBef>
              <a:spcAft>
                <a:spcPts val="0"/>
              </a:spcAft>
              <a:buNone/>
            </a:pPr>
            <a:r>
              <a:rPr lang="en-GB" sz="2000">
                <a:highlight>
                  <a:schemeClr val="accent1"/>
                </a:highlight>
                <a:latin typeface="Proxima Nova"/>
                <a:ea typeface="Proxima Nova"/>
                <a:cs typeface="Proxima Nova"/>
                <a:sym typeface="Proxima Nova"/>
              </a:rPr>
              <a:t>WEEK 11 (16/04/24 - 22/04/24) - ground reality </a:t>
            </a:r>
            <a:endParaRPr sz="2000">
              <a:highlight>
                <a:schemeClr val="accent1"/>
              </a:highlight>
              <a:latin typeface="Proxima Nova"/>
              <a:ea typeface="Proxima Nova"/>
              <a:cs typeface="Proxima Nova"/>
              <a:sym typeface="Proxima Nova"/>
            </a:endParaRPr>
          </a:p>
          <a:p>
            <a:pPr indent="0" lvl="0" marL="0" rtl="0" algn="l">
              <a:spcBef>
                <a:spcPts val="1200"/>
              </a:spcBef>
              <a:spcAft>
                <a:spcPts val="0"/>
              </a:spcAft>
              <a:buNone/>
            </a:pPr>
            <a:r>
              <a:rPr b="1" lang="en-GB" sz="2000">
                <a:highlight>
                  <a:schemeClr val="accent1"/>
                </a:highlight>
                <a:latin typeface="Proxima Nova"/>
                <a:ea typeface="Proxima Nova"/>
                <a:cs typeface="Proxima Nova"/>
                <a:sym typeface="Proxima Nova"/>
              </a:rPr>
              <a:t>Now, starting post MId term evaluation -</a:t>
            </a:r>
            <a:endParaRPr b="1" sz="2000">
              <a:highlight>
                <a:schemeClr val="accent1"/>
              </a:highlight>
              <a:latin typeface="Proxima Nova"/>
              <a:ea typeface="Proxima Nova"/>
              <a:cs typeface="Proxima Nova"/>
              <a:sym typeface="Proxima Nova"/>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2009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TWO MAJOR METHODS OF APPROXIMATE SEARCH</a:t>
            </a:r>
            <a:endParaRPr/>
          </a:p>
        </p:txBody>
      </p:sp>
      <p:sp>
        <p:nvSpPr>
          <p:cNvPr id="207" name="Google Shape;207;p33"/>
          <p:cNvSpPr txBox="1"/>
          <p:nvPr>
            <p:ph idx="1" type="body"/>
          </p:nvPr>
        </p:nvSpPr>
        <p:spPr>
          <a:xfrm>
            <a:off x="311700" y="1258775"/>
            <a:ext cx="8520600" cy="3704700"/>
          </a:xfrm>
          <a:prstGeom prst="rect">
            <a:avLst/>
          </a:prstGeom>
        </p:spPr>
        <p:txBody>
          <a:bodyPr anchorCtr="0" anchor="t" bIns="91425" lIns="91425" spcFirstLastPara="1" rIns="91425" wrap="square" tIns="91425">
            <a:normAutofit lnSpcReduction="20000"/>
          </a:bodyPr>
          <a:lstStyle/>
          <a:p>
            <a:pPr indent="-361950" lvl="0" marL="457200" rtl="0" algn="l">
              <a:spcBef>
                <a:spcPts val="0"/>
              </a:spcBef>
              <a:spcAft>
                <a:spcPts val="0"/>
              </a:spcAft>
              <a:buSzPts val="2100"/>
              <a:buChar char="●"/>
            </a:pPr>
            <a:r>
              <a:rPr lang="en-GB" sz="2100"/>
              <a:t>AGREP</a:t>
            </a:r>
            <a:endParaRPr sz="2100"/>
          </a:p>
          <a:p>
            <a:pPr indent="-361950" lvl="0" marL="457200" rtl="0" algn="l">
              <a:spcBef>
                <a:spcPts val="0"/>
              </a:spcBef>
              <a:spcAft>
                <a:spcPts val="0"/>
              </a:spcAft>
              <a:buSzPts val="2100"/>
              <a:buChar char="●"/>
            </a:pPr>
            <a:r>
              <a:rPr lang="en-GB" sz="2100"/>
              <a:t>Fuzzy Search</a:t>
            </a:r>
            <a:endParaRPr sz="2100"/>
          </a:p>
          <a:p>
            <a:pPr indent="0" lvl="0" marL="457200" rtl="0" algn="l">
              <a:spcBef>
                <a:spcPts val="1200"/>
              </a:spcBef>
              <a:spcAft>
                <a:spcPts val="0"/>
              </a:spcAft>
              <a:buNone/>
            </a:pPr>
            <a:r>
              <a:rPr lang="en-GB" sz="2100"/>
              <a:t>We will compare both on their ability to handle erroneous queries, time taken and accuracy displayed.</a:t>
            </a:r>
            <a:endParaRPr sz="2100"/>
          </a:p>
          <a:p>
            <a:pPr indent="0" lvl="0" marL="457200" rtl="0" algn="l">
              <a:spcBef>
                <a:spcPts val="1200"/>
              </a:spcBef>
              <a:spcAft>
                <a:spcPts val="0"/>
              </a:spcAft>
              <a:buNone/>
            </a:pPr>
            <a:r>
              <a:rPr lang="en-GB" sz="2100"/>
              <a:t>Lets first go through the errors. Errors are of different types, here I have considered :</a:t>
            </a:r>
            <a:endParaRPr sz="2100"/>
          </a:p>
          <a:p>
            <a:pPr indent="-361950" lvl="0" marL="457200" rtl="0" algn="l">
              <a:spcBef>
                <a:spcPts val="1200"/>
              </a:spcBef>
              <a:spcAft>
                <a:spcPts val="0"/>
              </a:spcAft>
              <a:buSzPts val="2100"/>
              <a:buChar char="-"/>
            </a:pPr>
            <a:r>
              <a:rPr lang="en-GB" sz="2100"/>
              <a:t>Deletion                                               - Repetition</a:t>
            </a:r>
            <a:endParaRPr sz="2100"/>
          </a:p>
          <a:p>
            <a:pPr indent="-361950" lvl="0" marL="457200" rtl="0" algn="l">
              <a:spcBef>
                <a:spcPts val="0"/>
              </a:spcBef>
              <a:spcAft>
                <a:spcPts val="0"/>
              </a:spcAft>
              <a:buSzPts val="2100"/>
              <a:buChar char="-"/>
            </a:pPr>
            <a:r>
              <a:rPr lang="en-GB" sz="2100"/>
              <a:t>Substitution                                         - Addition</a:t>
            </a:r>
            <a:endParaRPr sz="2100"/>
          </a:p>
          <a:p>
            <a:pPr indent="0" lvl="0" marL="914400" rtl="0" algn="l">
              <a:spcBef>
                <a:spcPts val="1200"/>
              </a:spcBef>
              <a:spcAft>
                <a:spcPts val="1200"/>
              </a:spcAft>
              <a:buNone/>
            </a:pPr>
            <a:r>
              <a:rPr lang="en-GB" sz="2100"/>
              <a:t>We will see each one separately by both algorithms.</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INPUTS</a:t>
            </a:r>
            <a:endParaRPr/>
          </a:p>
        </p:txBody>
      </p:sp>
      <p:sp>
        <p:nvSpPr>
          <p:cNvPr id="213" name="Google Shape;213;p34"/>
          <p:cNvSpPr/>
          <p:nvPr/>
        </p:nvSpPr>
        <p:spPr>
          <a:xfrm>
            <a:off x="3241989" y="2109583"/>
            <a:ext cx="738900" cy="42600"/>
          </a:xfrm>
          <a:prstGeom prst="roundRect">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34"/>
          <p:cNvGrpSpPr/>
          <p:nvPr/>
        </p:nvGrpSpPr>
        <p:grpSpPr>
          <a:xfrm>
            <a:off x="1261149" y="1772711"/>
            <a:ext cx="2181641" cy="2196909"/>
            <a:chOff x="571536" y="1957150"/>
            <a:chExt cx="1755000" cy="1897977"/>
          </a:xfrm>
        </p:grpSpPr>
        <p:sp>
          <p:nvSpPr>
            <p:cNvPr id="215" name="Google Shape;215;p34"/>
            <p:cNvSpPr/>
            <p:nvPr/>
          </p:nvSpPr>
          <p:spPr>
            <a:xfrm>
              <a:off x="1151886"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4"/>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300">
                  <a:solidFill>
                    <a:srgbClr val="A7291E"/>
                  </a:solidFill>
                  <a:latin typeface="Roboto"/>
                  <a:ea typeface="Roboto"/>
                  <a:cs typeface="Roboto"/>
                  <a:sym typeface="Roboto"/>
                </a:rPr>
                <a:t>1</a:t>
              </a:r>
              <a:endParaRPr b="1" sz="1300">
                <a:solidFill>
                  <a:srgbClr val="A7291E"/>
                </a:solidFill>
                <a:latin typeface="Roboto"/>
                <a:ea typeface="Roboto"/>
                <a:cs typeface="Roboto"/>
                <a:sym typeface="Roboto"/>
              </a:endParaRPr>
            </a:p>
          </p:txBody>
        </p:sp>
        <p:sp>
          <p:nvSpPr>
            <p:cNvPr id="217" name="Google Shape;217;p34"/>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A7291E"/>
                  </a:solidFill>
                  <a:latin typeface="Roboto"/>
                  <a:ea typeface="Roboto"/>
                  <a:cs typeface="Roboto"/>
                  <a:sym typeface="Roboto"/>
                </a:rPr>
                <a:t>Raw Data</a:t>
              </a:r>
              <a:endParaRPr b="1">
                <a:solidFill>
                  <a:srgbClr val="A7291E"/>
                </a:solidFill>
                <a:latin typeface="Roboto"/>
                <a:ea typeface="Roboto"/>
                <a:cs typeface="Roboto"/>
                <a:sym typeface="Roboto"/>
              </a:endParaRPr>
            </a:p>
          </p:txBody>
        </p:sp>
        <p:sp>
          <p:nvSpPr>
            <p:cNvPr id="218" name="Google Shape;218;p34"/>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en-GB" sz="1000">
                  <a:solidFill>
                    <a:srgbClr val="980000"/>
                  </a:solidFill>
                  <a:latin typeface="Roboto"/>
                  <a:ea typeface="Roboto"/>
                  <a:cs typeface="Roboto"/>
                  <a:sym typeface="Roboto"/>
                </a:rPr>
                <a:t>1000 </a:t>
              </a:r>
              <a:r>
                <a:rPr lang="en-GB" sz="1000">
                  <a:solidFill>
                    <a:srgbClr val="980000"/>
                  </a:solidFill>
                  <a:latin typeface="Roboto"/>
                  <a:ea typeface="Roboto"/>
                  <a:cs typeface="Roboto"/>
                  <a:sym typeface="Roboto"/>
                </a:rPr>
                <a:t>text files taken from the  </a:t>
              </a:r>
              <a:r>
                <a:rPr lang="en-GB" sz="1000" u="sng">
                  <a:solidFill>
                    <a:srgbClr val="0000FF"/>
                  </a:solidFill>
                  <a:latin typeface="Roboto"/>
                  <a:ea typeface="Roboto"/>
                  <a:cs typeface="Roboto"/>
                  <a:sym typeface="Roboto"/>
                  <a:hlinkClick r:id="rId3">
                    <a:extLst>
                      <a:ext uri="{A12FA001-AC4F-418D-AE19-62706E023703}">
                        <ahyp:hlinkClr val="tx"/>
                      </a:ext>
                    </a:extLst>
                  </a:hlinkClick>
                </a:rPr>
                <a:t>wikipedia dataset on Hugging Face</a:t>
              </a:r>
              <a:r>
                <a:rPr lang="en-GB" sz="1000">
                  <a:solidFill>
                    <a:srgbClr val="0000FF"/>
                  </a:solidFill>
                  <a:latin typeface="Roboto"/>
                  <a:ea typeface="Roboto"/>
                  <a:cs typeface="Roboto"/>
                  <a:sym typeface="Roboto"/>
                </a:rPr>
                <a:t>.</a:t>
              </a:r>
              <a:endParaRPr sz="1000">
                <a:solidFill>
                  <a:srgbClr val="0000FF"/>
                </a:solidFill>
                <a:latin typeface="Roboto"/>
                <a:ea typeface="Roboto"/>
                <a:cs typeface="Roboto"/>
                <a:sym typeface="Roboto"/>
              </a:endParaRPr>
            </a:p>
          </p:txBody>
        </p:sp>
      </p:grpSp>
      <p:grpSp>
        <p:nvGrpSpPr>
          <p:cNvPr id="219" name="Google Shape;219;p34"/>
          <p:cNvGrpSpPr/>
          <p:nvPr/>
        </p:nvGrpSpPr>
        <p:grpSpPr>
          <a:xfrm>
            <a:off x="3906325" y="1772711"/>
            <a:ext cx="2124586" cy="2196909"/>
            <a:chOff x="2699423" y="1957150"/>
            <a:chExt cx="1709103" cy="1897977"/>
          </a:xfrm>
        </p:grpSpPr>
        <p:sp>
          <p:nvSpPr>
            <p:cNvPr id="220" name="Google Shape;220;p34"/>
            <p:cNvSpPr/>
            <p:nvPr/>
          </p:nvSpPr>
          <p:spPr>
            <a:xfrm>
              <a:off x="3256823"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A7291E"/>
                  </a:solidFill>
                  <a:latin typeface="Roboto"/>
                  <a:ea typeface="Roboto"/>
                  <a:cs typeface="Roboto"/>
                  <a:sym typeface="Roboto"/>
                </a:rPr>
                <a:t>Processed Data</a:t>
              </a:r>
              <a:endParaRPr b="1" sz="1300">
                <a:solidFill>
                  <a:srgbClr val="A7291E"/>
                </a:solidFill>
                <a:latin typeface="Roboto"/>
                <a:ea typeface="Roboto"/>
                <a:cs typeface="Roboto"/>
                <a:sym typeface="Roboto"/>
              </a:endParaRPr>
            </a:p>
          </p:txBody>
        </p:sp>
        <p:sp>
          <p:nvSpPr>
            <p:cNvPr id="222" name="Google Shape;222;p34"/>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000">
                  <a:solidFill>
                    <a:srgbClr val="A7291E"/>
                  </a:solidFill>
                  <a:latin typeface="Roboto"/>
                  <a:ea typeface="Roboto"/>
                  <a:cs typeface="Roboto"/>
                  <a:sym typeface="Roboto"/>
                </a:rPr>
                <a:t>Each file is split from the end of line(.) such that every new sentence starts from a new line.</a:t>
              </a:r>
              <a:endParaRPr sz="1000">
                <a:solidFill>
                  <a:srgbClr val="A7291E"/>
                </a:solidFill>
                <a:latin typeface="Roboto"/>
                <a:ea typeface="Roboto"/>
                <a:cs typeface="Roboto"/>
                <a:sym typeface="Roboto"/>
              </a:endParaRPr>
            </a:p>
          </p:txBody>
        </p:sp>
        <p:sp>
          <p:nvSpPr>
            <p:cNvPr id="223" name="Google Shape;223;p34"/>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300">
                  <a:solidFill>
                    <a:srgbClr val="A7291E"/>
                  </a:solidFill>
                  <a:latin typeface="Roboto"/>
                  <a:ea typeface="Roboto"/>
                  <a:cs typeface="Roboto"/>
                  <a:sym typeface="Roboto"/>
                </a:rPr>
                <a:t>2</a:t>
              </a:r>
              <a:endParaRPr b="1" sz="1300">
                <a:solidFill>
                  <a:srgbClr val="A7291E"/>
                </a:solidFill>
                <a:latin typeface="Roboto"/>
                <a:ea typeface="Roboto"/>
                <a:cs typeface="Roboto"/>
                <a:sym typeface="Roboto"/>
              </a:endParaRPr>
            </a:p>
          </p:txBody>
        </p:sp>
      </p:grpSp>
      <p:grpSp>
        <p:nvGrpSpPr>
          <p:cNvPr id="224" name="Google Shape;224;p34"/>
          <p:cNvGrpSpPr/>
          <p:nvPr/>
        </p:nvGrpSpPr>
        <p:grpSpPr>
          <a:xfrm>
            <a:off x="6494472" y="1772711"/>
            <a:ext cx="2124589" cy="2196906"/>
            <a:chOff x="4781408" y="1957150"/>
            <a:chExt cx="1709106" cy="1897975"/>
          </a:xfrm>
        </p:grpSpPr>
        <p:sp>
          <p:nvSpPr>
            <p:cNvPr id="225" name="Google Shape;225;p34"/>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4"/>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300">
                  <a:solidFill>
                    <a:srgbClr val="858585"/>
                  </a:solidFill>
                  <a:latin typeface="Roboto"/>
                  <a:ea typeface="Roboto"/>
                  <a:cs typeface="Roboto"/>
                  <a:sym typeface="Roboto"/>
                </a:rPr>
                <a:t>AGREP</a:t>
              </a:r>
              <a:endParaRPr b="1" sz="1300">
                <a:solidFill>
                  <a:srgbClr val="858585"/>
                </a:solidFill>
                <a:latin typeface="Roboto"/>
                <a:ea typeface="Roboto"/>
                <a:cs typeface="Roboto"/>
                <a:sym typeface="Roboto"/>
              </a:endParaRPr>
            </a:p>
          </p:txBody>
        </p:sp>
        <p:sp>
          <p:nvSpPr>
            <p:cNvPr id="227" name="Google Shape;227;p34"/>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000">
                  <a:solidFill>
                    <a:srgbClr val="858585"/>
                  </a:solidFill>
                  <a:latin typeface="Roboto"/>
                  <a:ea typeface="Roboto"/>
                  <a:cs typeface="Roboto"/>
                  <a:sym typeface="Roboto"/>
                </a:rPr>
                <a:t>Apply AGREP on this preprocessed data.</a:t>
              </a:r>
              <a:endParaRPr sz="1000">
                <a:solidFill>
                  <a:srgbClr val="858585"/>
                </a:solidFill>
                <a:latin typeface="Roboto"/>
                <a:ea typeface="Roboto"/>
                <a:cs typeface="Roboto"/>
                <a:sym typeface="Roboto"/>
              </a:endParaRPr>
            </a:p>
          </p:txBody>
        </p:sp>
        <p:sp>
          <p:nvSpPr>
            <p:cNvPr id="228" name="Google Shape;228;p34"/>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300">
                  <a:solidFill>
                    <a:srgbClr val="858585"/>
                  </a:solidFill>
                  <a:latin typeface="Roboto"/>
                  <a:ea typeface="Roboto"/>
                  <a:cs typeface="Roboto"/>
                  <a:sym typeface="Roboto"/>
                </a:rPr>
                <a:t>3</a:t>
              </a:r>
              <a:endParaRPr b="1" sz="1300">
                <a:solidFill>
                  <a:srgbClr val="858585"/>
                </a:solidFill>
                <a:latin typeface="Roboto"/>
                <a:ea typeface="Roboto"/>
                <a:cs typeface="Roboto"/>
                <a:sym typeface="Roboto"/>
              </a:endParaRPr>
            </a:p>
          </p:txBody>
        </p:sp>
      </p:grpSp>
      <p:sp>
        <p:nvSpPr>
          <p:cNvPr id="229" name="Google Shape;229;p34"/>
          <p:cNvSpPr/>
          <p:nvPr/>
        </p:nvSpPr>
        <p:spPr>
          <a:xfrm>
            <a:off x="5942318" y="2109583"/>
            <a:ext cx="738900" cy="426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txBox="1"/>
          <p:nvPr/>
        </p:nvSpPr>
        <p:spPr>
          <a:xfrm>
            <a:off x="459125" y="1197400"/>
            <a:ext cx="12729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1"/>
                </a:solidFill>
                <a:latin typeface="Old Standard TT"/>
                <a:ea typeface="Old Standard TT"/>
                <a:cs typeface="Old Standard TT"/>
                <a:sym typeface="Old Standard TT"/>
              </a:rPr>
              <a:t>Dataset</a:t>
            </a:r>
            <a:r>
              <a:rPr lang="en-GB" sz="1800">
                <a:solidFill>
                  <a:schemeClr val="dk1"/>
                </a:solidFill>
                <a:latin typeface="Old Standard TT"/>
                <a:ea typeface="Old Standard TT"/>
                <a:cs typeface="Old Standard TT"/>
                <a:sym typeface="Old Standard TT"/>
              </a:rPr>
              <a:t>:</a:t>
            </a:r>
            <a:endParaRPr sz="1800">
              <a:solidFill>
                <a:schemeClr val="dk1"/>
              </a:solidFill>
              <a:latin typeface="Old Standard TT"/>
              <a:ea typeface="Old Standard TT"/>
              <a:cs typeface="Old Standard TT"/>
              <a:sym typeface="Old Standard TT"/>
            </a:endParaRPr>
          </a:p>
        </p:txBody>
      </p:sp>
      <p:sp>
        <p:nvSpPr>
          <p:cNvPr id="231" name="Google Shape;231;p34"/>
          <p:cNvSpPr txBox="1"/>
          <p:nvPr/>
        </p:nvSpPr>
        <p:spPr>
          <a:xfrm>
            <a:off x="459125" y="3795150"/>
            <a:ext cx="6137400" cy="11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1"/>
                </a:solidFill>
                <a:latin typeface="Old Standard TT"/>
                <a:ea typeface="Old Standard TT"/>
                <a:cs typeface="Old Standard TT"/>
                <a:sym typeface="Old Standard TT"/>
              </a:rPr>
              <a:t>Search Query: </a:t>
            </a:r>
            <a:endParaRPr sz="21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2100">
                <a:solidFill>
                  <a:schemeClr val="dk1"/>
                </a:solidFill>
                <a:latin typeface="Old Standard TT"/>
                <a:ea typeface="Old Standard TT"/>
                <a:cs typeface="Old Standard TT"/>
                <a:sym typeface="Old Standard TT"/>
              </a:rPr>
              <a:t>(i) airport  (ii) </a:t>
            </a:r>
            <a:endParaRPr sz="21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267225" y="4666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 Working</a:t>
            </a:r>
            <a:endParaRPr/>
          </a:p>
        </p:txBody>
      </p:sp>
      <p:sp>
        <p:nvSpPr>
          <p:cNvPr id="237" name="Google Shape;237;p35"/>
          <p:cNvSpPr/>
          <p:nvPr/>
        </p:nvSpPr>
        <p:spPr>
          <a:xfrm>
            <a:off x="137350" y="2028819"/>
            <a:ext cx="1970100" cy="159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Old Standard TT"/>
                <a:ea typeface="Old Standard TT"/>
                <a:cs typeface="Old Standard TT"/>
                <a:sym typeface="Old Standard TT"/>
              </a:rPr>
              <a:t>We take processed files one by one as input</a:t>
            </a:r>
            <a:endParaRPr>
              <a:solidFill>
                <a:schemeClr val="lt1"/>
              </a:solidFill>
              <a:latin typeface="Old Standard TT"/>
              <a:ea typeface="Old Standard TT"/>
              <a:cs typeface="Old Standard TT"/>
              <a:sym typeface="Old Standard TT"/>
            </a:endParaRPr>
          </a:p>
        </p:txBody>
      </p:sp>
      <p:sp>
        <p:nvSpPr>
          <p:cNvPr id="238" name="Google Shape;238;p35"/>
          <p:cNvSpPr/>
          <p:nvPr/>
        </p:nvSpPr>
        <p:spPr>
          <a:xfrm>
            <a:off x="2407425" y="2028819"/>
            <a:ext cx="1970100" cy="159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Old Standard TT"/>
                <a:ea typeface="Old Standard TT"/>
                <a:cs typeface="Old Standard TT"/>
                <a:sym typeface="Old Standard TT"/>
              </a:rPr>
              <a:t>Apply AGREP/Fuzzy Search to them</a:t>
            </a:r>
            <a:endParaRPr>
              <a:solidFill>
                <a:schemeClr val="lt1"/>
              </a:solidFill>
              <a:latin typeface="Old Standard TT"/>
              <a:ea typeface="Old Standard TT"/>
              <a:cs typeface="Old Standard TT"/>
              <a:sym typeface="Old Standard TT"/>
            </a:endParaRPr>
          </a:p>
        </p:txBody>
      </p:sp>
      <p:sp>
        <p:nvSpPr>
          <p:cNvPr id="239" name="Google Shape;239;p35"/>
          <p:cNvSpPr/>
          <p:nvPr/>
        </p:nvSpPr>
        <p:spPr>
          <a:xfrm>
            <a:off x="4677500" y="2028819"/>
            <a:ext cx="1970100" cy="159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Old Standard TT"/>
                <a:ea typeface="Old Standard TT"/>
                <a:cs typeface="Old Standard TT"/>
                <a:sym typeface="Old Standard TT"/>
              </a:rPr>
              <a:t>Send output to terminal, WSL for AGREP.</a:t>
            </a:r>
            <a:endParaRPr>
              <a:solidFill>
                <a:schemeClr val="lt1"/>
              </a:solidFill>
              <a:latin typeface="Old Standard TT"/>
              <a:ea typeface="Old Standard TT"/>
              <a:cs typeface="Old Standard TT"/>
              <a:sym typeface="Old Standard TT"/>
            </a:endParaRPr>
          </a:p>
        </p:txBody>
      </p:sp>
      <p:sp>
        <p:nvSpPr>
          <p:cNvPr id="240" name="Google Shape;240;p35"/>
          <p:cNvSpPr/>
          <p:nvPr/>
        </p:nvSpPr>
        <p:spPr>
          <a:xfrm>
            <a:off x="6947575" y="2028819"/>
            <a:ext cx="1970100" cy="159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Old Standard TT"/>
                <a:ea typeface="Old Standard TT"/>
                <a:cs typeface="Old Standard TT"/>
                <a:sym typeface="Old Standard TT"/>
              </a:rPr>
              <a:t>Store the terminal results in a text file</a:t>
            </a:r>
            <a:endParaRPr>
              <a:solidFill>
                <a:schemeClr val="lt1"/>
              </a:solidFill>
              <a:latin typeface="Old Standard TT"/>
              <a:ea typeface="Old Standard TT"/>
              <a:cs typeface="Old Standard TT"/>
              <a:sym typeface="Old Standard TT"/>
            </a:endParaRPr>
          </a:p>
        </p:txBody>
      </p:sp>
      <p:sp>
        <p:nvSpPr>
          <p:cNvPr id="241" name="Google Shape;241;p35"/>
          <p:cNvSpPr/>
          <p:nvPr/>
        </p:nvSpPr>
        <p:spPr>
          <a:xfrm>
            <a:off x="1644775" y="1423899"/>
            <a:ext cx="1237800" cy="4818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42" name="Google Shape;242;p35"/>
          <p:cNvSpPr/>
          <p:nvPr/>
        </p:nvSpPr>
        <p:spPr>
          <a:xfrm>
            <a:off x="6208375" y="1423899"/>
            <a:ext cx="1237800" cy="4818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43" name="Google Shape;243;p35"/>
          <p:cNvSpPr/>
          <p:nvPr/>
        </p:nvSpPr>
        <p:spPr>
          <a:xfrm>
            <a:off x="3969513" y="3627289"/>
            <a:ext cx="1116000" cy="4818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 True word - </a:t>
            </a:r>
            <a:r>
              <a:rPr b="1" lang="en-GB"/>
              <a:t>airport</a:t>
            </a:r>
            <a:endParaRPr b="1"/>
          </a:p>
        </p:txBody>
      </p:sp>
      <p:sp>
        <p:nvSpPr>
          <p:cNvPr id="249" name="Google Shape;249;p36"/>
          <p:cNvSpPr txBox="1"/>
          <p:nvPr>
            <p:ph idx="1" type="body"/>
          </p:nvPr>
        </p:nvSpPr>
        <p:spPr>
          <a:xfrm>
            <a:off x="311700" y="1010263"/>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Actual number of </a:t>
            </a:r>
            <a:r>
              <a:rPr lang="en-GB"/>
              <a:t>occurrences</a:t>
            </a:r>
            <a:r>
              <a:rPr lang="en-GB"/>
              <a:t> = 20 </a:t>
            </a:r>
            <a:endParaRPr/>
          </a:p>
          <a:p>
            <a:pPr indent="0" lvl="0" marL="0" rtl="0" algn="l">
              <a:spcBef>
                <a:spcPts val="1200"/>
              </a:spcBef>
              <a:spcAft>
                <a:spcPts val="0"/>
              </a:spcAft>
              <a:buClr>
                <a:schemeClr val="dk1"/>
              </a:buClr>
              <a:buSzPts val="1100"/>
              <a:buFont typeface="Arial"/>
              <a:buNone/>
            </a:pPr>
            <a:r>
              <a:rPr lang="en-GB"/>
              <a:t>Actual number of occurrences (case insensitive) = 55 </a:t>
            </a:r>
            <a:endParaRPr/>
          </a:p>
          <a:p>
            <a:pPr indent="0" lvl="0" marL="0" rtl="0" algn="l">
              <a:spcBef>
                <a:spcPts val="1200"/>
              </a:spcBef>
              <a:spcAft>
                <a:spcPts val="1200"/>
              </a:spcAft>
              <a:buNone/>
            </a:pPr>
            <a:r>
              <a:t/>
            </a:r>
            <a:endParaRPr/>
          </a:p>
        </p:txBody>
      </p:sp>
      <p:sp>
        <p:nvSpPr>
          <p:cNvPr id="250" name="Google Shape;250;p36"/>
          <p:cNvSpPr/>
          <p:nvPr/>
        </p:nvSpPr>
        <p:spPr>
          <a:xfrm>
            <a:off x="6143150" y="1371600"/>
            <a:ext cx="191700" cy="6132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51" name="Google Shape;251;p36"/>
          <p:cNvSpPr txBox="1"/>
          <p:nvPr/>
        </p:nvSpPr>
        <p:spPr>
          <a:xfrm>
            <a:off x="6334850" y="1476225"/>
            <a:ext cx="28944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dk1"/>
                </a:solidFill>
                <a:latin typeface="Old Standard TT"/>
                <a:ea typeface="Old Standard TT"/>
                <a:cs typeface="Old Standard TT"/>
                <a:sym typeface="Old Standard TT"/>
              </a:rPr>
              <a:t>Via GREP (100% accuracy)</a:t>
            </a:r>
            <a:endParaRPr sz="1700">
              <a:solidFill>
                <a:schemeClr val="dk1"/>
              </a:solidFill>
              <a:latin typeface="Old Standard TT"/>
              <a:ea typeface="Old Standard TT"/>
              <a:cs typeface="Old Standard TT"/>
              <a:sym typeface="Old Standard TT"/>
            </a:endParaRPr>
          </a:p>
        </p:txBody>
      </p:sp>
      <p:graphicFrame>
        <p:nvGraphicFramePr>
          <p:cNvPr id="252" name="Google Shape;252;p36"/>
          <p:cNvGraphicFramePr/>
          <p:nvPr/>
        </p:nvGraphicFramePr>
        <p:xfrm>
          <a:off x="882788" y="1984800"/>
          <a:ext cx="3000000" cy="3000000"/>
        </p:xfrm>
        <a:graphic>
          <a:graphicData uri="http://schemas.openxmlformats.org/drawingml/2006/table">
            <a:tbl>
              <a:tblPr>
                <a:noFill/>
                <a:tableStyleId>{542C3AC6-C1D4-4047-88A5-23CC5FB46654}</a:tableStyleId>
              </a:tblPr>
              <a:tblGrid>
                <a:gridCol w="3689225"/>
                <a:gridCol w="3619500"/>
              </a:tblGrid>
              <a:tr h="381000">
                <a:tc gridSpan="2">
                  <a:txBody>
                    <a:bodyPr/>
                    <a:lstStyle/>
                    <a:p>
                      <a:pPr indent="0" lvl="0" marL="0" rtl="0" algn="l">
                        <a:spcBef>
                          <a:spcPts val="0"/>
                        </a:spcBef>
                        <a:spcAft>
                          <a:spcPts val="0"/>
                        </a:spcAft>
                        <a:buNone/>
                      </a:pPr>
                      <a:r>
                        <a:rPr b="1" lang="en-GB" sz="1600"/>
                        <a:t>ACTUAL WORD</a:t>
                      </a:r>
                      <a:endParaRPr b="1"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r>
              <a:tr h="381000">
                <a:tc>
                  <a:txBody>
                    <a:bodyPr/>
                    <a:lstStyle/>
                    <a:p>
                      <a:pPr indent="0" lvl="0" marL="0" rtl="0" algn="l">
                        <a:spcBef>
                          <a:spcPts val="0"/>
                        </a:spcBef>
                        <a:spcAft>
                          <a:spcPts val="0"/>
                        </a:spcAft>
                        <a:buNone/>
                      </a:pPr>
                      <a:r>
                        <a:rPr lang="en-GB"/>
                        <a:t>No. of errors (in query) = 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a:t>Cost/ Distance (allowed no. of output) errors  = 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bl>
          </a:graphicData>
        </a:graphic>
      </p:graphicFrame>
      <p:graphicFrame>
        <p:nvGraphicFramePr>
          <p:cNvPr id="253" name="Google Shape;253;p36"/>
          <p:cNvGraphicFramePr/>
          <p:nvPr/>
        </p:nvGraphicFramePr>
        <p:xfrm>
          <a:off x="882813" y="2949150"/>
          <a:ext cx="3000000" cy="3000000"/>
        </p:xfrm>
        <a:graphic>
          <a:graphicData uri="http://schemas.openxmlformats.org/drawingml/2006/table">
            <a:tbl>
              <a:tblPr>
                <a:noFill/>
                <a:tableStyleId>{542C3AC6-C1D4-4047-88A5-23CC5FB46654}</a:tableStyleId>
              </a:tblPr>
              <a:tblGrid>
                <a:gridCol w="941550"/>
                <a:gridCol w="1810450"/>
                <a:gridCol w="1156950"/>
                <a:gridCol w="1103750"/>
                <a:gridCol w="2296000"/>
              </a:tblGrid>
              <a:tr h="5544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airport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airport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airport (case insensitive)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9575">
                <a:tc>
                  <a:txBody>
                    <a:bodyPr/>
                    <a:lstStyle/>
                    <a:p>
                      <a:pPr indent="0" lvl="0" marL="0" rtl="0" algn="l">
                        <a:spcBef>
                          <a:spcPts val="0"/>
                        </a:spcBef>
                        <a:spcAft>
                          <a:spcPts val="0"/>
                        </a:spcAft>
                        <a:buNone/>
                      </a:pPr>
                      <a:r>
                        <a:rPr lang="en-GB"/>
                        <a:t>AGREP</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NO. OF OUTPUTS</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20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20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55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9575">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TIME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1.36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1.35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1.34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9575">
                <a:tc>
                  <a:txBody>
                    <a:bodyPr/>
                    <a:lstStyle/>
                    <a:p>
                      <a:pPr indent="0" lvl="0" marL="0" rtl="0" algn="l">
                        <a:spcBef>
                          <a:spcPts val="0"/>
                        </a:spcBef>
                        <a:spcAft>
                          <a:spcPts val="0"/>
                        </a:spcAft>
                        <a:buNone/>
                      </a:pPr>
                      <a:r>
                        <a:rPr lang="en-GB"/>
                        <a:t>FUZZY</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NO. OF OUTPUTS</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20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20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20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15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TIME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0.65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nvSpPr>
        <p:spPr>
          <a:xfrm>
            <a:off x="1187450" y="641350"/>
            <a:ext cx="4914900" cy="10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chemeClr val="dk1"/>
                </a:solidFill>
                <a:latin typeface="Old Standard TT"/>
                <a:ea typeface="Old Standard TT"/>
                <a:cs typeface="Old Standard TT"/>
                <a:sym typeface="Old Standard TT"/>
              </a:rPr>
              <a:t>With errors :-</a:t>
            </a:r>
            <a:endParaRPr b="1" sz="2200">
              <a:solidFill>
                <a:schemeClr val="dk1"/>
              </a:solidFill>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aphicFrame>
        <p:nvGraphicFramePr>
          <p:cNvPr id="263" name="Google Shape;263;p38"/>
          <p:cNvGraphicFramePr/>
          <p:nvPr/>
        </p:nvGraphicFramePr>
        <p:xfrm>
          <a:off x="825588" y="0"/>
          <a:ext cx="3000000" cy="3000000"/>
        </p:xfrm>
        <a:graphic>
          <a:graphicData uri="http://schemas.openxmlformats.org/drawingml/2006/table">
            <a:tbl>
              <a:tblPr>
                <a:noFill/>
                <a:tableStyleId>{542C3AC6-C1D4-4047-88A5-23CC5FB46654}</a:tableStyleId>
              </a:tblPr>
              <a:tblGrid>
                <a:gridCol w="1135425"/>
                <a:gridCol w="2076750"/>
                <a:gridCol w="1533775"/>
                <a:gridCol w="1533775"/>
                <a:gridCol w="1533775"/>
              </a:tblGrid>
              <a:tr h="399800">
                <a:tc gridSpan="5">
                  <a:txBody>
                    <a:bodyPr/>
                    <a:lstStyle/>
                    <a:p>
                      <a:pPr indent="0" lvl="0" marL="0" rtl="0" algn="l">
                        <a:spcBef>
                          <a:spcPts val="0"/>
                        </a:spcBef>
                        <a:spcAft>
                          <a:spcPts val="0"/>
                        </a:spcAft>
                        <a:buNone/>
                      </a:pPr>
                      <a:r>
                        <a:rPr b="1" lang="en-GB" sz="1200"/>
                        <a:t>DELETION</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c hMerge="1"/>
                <a:tc hMerge="1"/>
              </a:tr>
              <a:tr h="571150">
                <a:tc gridSpan="2">
                  <a:txBody>
                    <a:bodyPr/>
                    <a:lstStyle/>
                    <a:p>
                      <a:pPr indent="0" lvl="0" marL="0" rtl="0" algn="l">
                        <a:spcBef>
                          <a:spcPts val="0"/>
                        </a:spcBef>
                        <a:spcAft>
                          <a:spcPts val="0"/>
                        </a:spcAft>
                        <a:buNone/>
                      </a:pPr>
                      <a:r>
                        <a:rPr lang="en-GB" sz="1200"/>
                        <a:t>No. of errors (in query) = 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gridSpan="3">
                  <a:txBody>
                    <a:bodyPr/>
                    <a:lstStyle/>
                    <a:p>
                      <a:pPr indent="0" lvl="0" marL="0" rtl="0" algn="l">
                        <a:spcBef>
                          <a:spcPts val="0"/>
                        </a:spcBef>
                        <a:spcAft>
                          <a:spcPts val="0"/>
                        </a:spcAft>
                        <a:buNone/>
                      </a:pPr>
                      <a:r>
                        <a:rPr lang="en-GB" sz="1200">
                          <a:solidFill>
                            <a:schemeClr val="dk1"/>
                          </a:solidFill>
                        </a:rPr>
                        <a:t>Cost/ Distance (allowed no. of output) errors  = 1</a:t>
                      </a:r>
                      <a:endParaRPr sz="1200">
                        <a:solidFill>
                          <a:schemeClr val="dk1"/>
                        </a:solidFill>
                      </a:endParaRPr>
                    </a:p>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r>
              <a:tr h="371250">
                <a:tc>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airpot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AGREP</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1.37</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1.34</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FUZZY</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24</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0.46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0.49</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0.47</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gridSpan="2">
                  <a:txBody>
                    <a:bodyPr/>
                    <a:lstStyle/>
                    <a:p>
                      <a:pPr indent="0" lvl="0" marL="0" rtl="0" algn="l">
                        <a:spcBef>
                          <a:spcPts val="0"/>
                        </a:spcBef>
                        <a:spcAft>
                          <a:spcPts val="0"/>
                        </a:spcAft>
                        <a:buNone/>
                      </a:pPr>
                      <a:r>
                        <a:rPr lang="en-GB" sz="1200">
                          <a:solidFill>
                            <a:schemeClr val="dk1"/>
                          </a:solidFill>
                        </a:rPr>
                        <a:t>No. of errors (in query) = 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gridSpan="3">
                  <a:txBody>
                    <a:bodyPr/>
                    <a:lstStyle/>
                    <a:p>
                      <a:pPr indent="0" lvl="0" marL="0" rtl="0" algn="l">
                        <a:spcBef>
                          <a:spcPts val="0"/>
                        </a:spcBef>
                        <a:spcAft>
                          <a:spcPts val="0"/>
                        </a:spcAft>
                        <a:buNone/>
                      </a:pPr>
                      <a:r>
                        <a:rPr lang="en-GB" sz="1200">
                          <a:solidFill>
                            <a:schemeClr val="dk1"/>
                          </a:solidFill>
                        </a:rPr>
                        <a:t>Cost/ Distance (allowed no. of output) errors  = 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airpot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AGREP</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116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5728</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134</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1.39</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1.61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FUZZY</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128</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5827</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176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3.05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3.99</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3.31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9"/>
          <p:cNvGraphicFramePr/>
          <p:nvPr/>
        </p:nvGraphicFramePr>
        <p:xfrm>
          <a:off x="825588" y="0"/>
          <a:ext cx="3000000" cy="3000000"/>
        </p:xfrm>
        <a:graphic>
          <a:graphicData uri="http://schemas.openxmlformats.org/drawingml/2006/table">
            <a:tbl>
              <a:tblPr>
                <a:noFill/>
                <a:tableStyleId>{542C3AC6-C1D4-4047-88A5-23CC5FB46654}</a:tableStyleId>
              </a:tblPr>
              <a:tblGrid>
                <a:gridCol w="1135425"/>
                <a:gridCol w="2076750"/>
                <a:gridCol w="1533775"/>
                <a:gridCol w="1533775"/>
                <a:gridCol w="1533775"/>
              </a:tblGrid>
              <a:tr h="399800">
                <a:tc gridSpan="5">
                  <a:txBody>
                    <a:bodyPr/>
                    <a:lstStyle/>
                    <a:p>
                      <a:pPr indent="0" lvl="0" marL="0" rtl="0" algn="l">
                        <a:spcBef>
                          <a:spcPts val="0"/>
                        </a:spcBef>
                        <a:spcAft>
                          <a:spcPts val="0"/>
                        </a:spcAft>
                        <a:buNone/>
                      </a:pPr>
                      <a:r>
                        <a:rPr b="1" lang="en-GB" sz="1200"/>
                        <a:t>REPETITION</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c hMerge="1"/>
                <a:tc hMerge="1"/>
              </a:tr>
              <a:tr h="571150">
                <a:tc gridSpan="2">
                  <a:txBody>
                    <a:bodyPr/>
                    <a:lstStyle/>
                    <a:p>
                      <a:pPr indent="0" lvl="0" marL="0" rtl="0" algn="l">
                        <a:spcBef>
                          <a:spcPts val="0"/>
                        </a:spcBef>
                        <a:spcAft>
                          <a:spcPts val="0"/>
                        </a:spcAft>
                        <a:buNone/>
                      </a:pPr>
                      <a:r>
                        <a:rPr lang="en-GB" sz="1200"/>
                        <a:t>No. of errors (in query) = 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gridSpan="3">
                  <a:txBody>
                    <a:bodyPr/>
                    <a:lstStyle/>
                    <a:p>
                      <a:pPr indent="0" lvl="0" marL="0" rtl="0" algn="l">
                        <a:spcBef>
                          <a:spcPts val="0"/>
                        </a:spcBef>
                        <a:spcAft>
                          <a:spcPts val="0"/>
                        </a:spcAft>
                        <a:buNone/>
                      </a:pPr>
                      <a:r>
                        <a:rPr lang="en-GB" sz="1200">
                          <a:solidFill>
                            <a:schemeClr val="dk1"/>
                          </a:solidFill>
                        </a:rPr>
                        <a:t>Cost/ Distance (allowed no. of output) errors  = 2</a:t>
                      </a:r>
                      <a:endParaRPr sz="1200">
                        <a:solidFill>
                          <a:schemeClr val="dk1"/>
                        </a:solidFill>
                      </a:endParaRPr>
                    </a:p>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r>
              <a:tr h="371250">
                <a:tc>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airrrport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airppport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aairrport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AGREP</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1.42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1.58</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1.42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FUZZY</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0.51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0.51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0.59</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gridSpan="2">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gridSpan="3">
                  <a:txBody>
                    <a:bodyPr/>
                    <a:lstStyle/>
                    <a:p>
                      <a:pPr indent="0" lvl="0" marL="0" rtl="0" algn="l">
                        <a:spcBef>
                          <a:spcPts val="0"/>
                        </a:spcBef>
                        <a:spcAft>
                          <a:spcPts val="0"/>
                        </a:spcAft>
                        <a:buNone/>
                      </a:pPr>
                      <a:r>
                        <a:rPr lang="en-GB" sz="1200">
                          <a:solidFill>
                            <a:schemeClr val="dk1"/>
                          </a:solidFill>
                        </a:rPr>
                        <a:t>Cost/ Distance (allowed no. of output) errors  = 3</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r>
              <a:tr h="371250">
                <a:tc>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airrrport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airppport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aairrport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AGREP</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56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58</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55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1.53</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1.46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1.25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FUZZY</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145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86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141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5.86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5.97</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5.16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aphicFrame>
        <p:nvGraphicFramePr>
          <p:cNvPr id="273" name="Google Shape;273;p40"/>
          <p:cNvGraphicFramePr/>
          <p:nvPr/>
        </p:nvGraphicFramePr>
        <p:xfrm>
          <a:off x="825588" y="0"/>
          <a:ext cx="3000000" cy="3000000"/>
        </p:xfrm>
        <a:graphic>
          <a:graphicData uri="http://schemas.openxmlformats.org/drawingml/2006/table">
            <a:tbl>
              <a:tblPr>
                <a:noFill/>
                <a:tableStyleId>{542C3AC6-C1D4-4047-88A5-23CC5FB46654}</a:tableStyleId>
              </a:tblPr>
              <a:tblGrid>
                <a:gridCol w="1135425"/>
                <a:gridCol w="2076750"/>
                <a:gridCol w="1533775"/>
                <a:gridCol w="1533775"/>
                <a:gridCol w="1533775"/>
              </a:tblGrid>
              <a:tr h="399800">
                <a:tc gridSpan="5">
                  <a:txBody>
                    <a:bodyPr/>
                    <a:lstStyle/>
                    <a:p>
                      <a:pPr indent="0" lvl="0" marL="0" rtl="0" algn="l">
                        <a:spcBef>
                          <a:spcPts val="0"/>
                        </a:spcBef>
                        <a:spcAft>
                          <a:spcPts val="0"/>
                        </a:spcAft>
                        <a:buNone/>
                      </a:pPr>
                      <a:r>
                        <a:rPr b="1" lang="en-GB" sz="1200"/>
                        <a:t>SUBSTITUTION</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c hMerge="1"/>
                <a:tc hMerge="1"/>
              </a:tr>
              <a:tr h="571150">
                <a:tc gridSpan="2">
                  <a:txBody>
                    <a:bodyPr/>
                    <a:lstStyle/>
                    <a:p>
                      <a:pPr indent="0" lvl="0" marL="0" rtl="0" algn="l">
                        <a:spcBef>
                          <a:spcPts val="0"/>
                        </a:spcBef>
                        <a:spcAft>
                          <a:spcPts val="0"/>
                        </a:spcAft>
                        <a:buNone/>
                      </a:pPr>
                      <a:r>
                        <a:rPr lang="en-GB" sz="1200"/>
                        <a:t>No. of errors (in query) = 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gridSpan="3">
                  <a:txBody>
                    <a:bodyPr/>
                    <a:lstStyle/>
                    <a:p>
                      <a:pPr indent="0" lvl="0" marL="0" rtl="0" algn="l">
                        <a:spcBef>
                          <a:spcPts val="0"/>
                        </a:spcBef>
                        <a:spcAft>
                          <a:spcPts val="0"/>
                        </a:spcAft>
                        <a:buNone/>
                      </a:pPr>
                      <a:r>
                        <a:rPr lang="en-GB" sz="1200">
                          <a:solidFill>
                            <a:schemeClr val="dk1"/>
                          </a:solidFill>
                        </a:rPr>
                        <a:t>Cost/ Distance (allowed no. of output) errors  = 1</a:t>
                      </a:r>
                      <a:endParaRPr sz="1200">
                        <a:solidFill>
                          <a:schemeClr val="dk1"/>
                        </a:solidFill>
                      </a:endParaRPr>
                    </a:p>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r>
              <a:tr h="371250">
                <a:tc>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airfort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airpork</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airpora</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AGREP</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1.47</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1.38</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1.86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FUZZY</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0.44</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0.55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0.48</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gridSpan="2">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gridSpan="3">
                  <a:txBody>
                    <a:bodyPr/>
                    <a:lstStyle/>
                    <a:p>
                      <a:pPr indent="0" lvl="0" marL="0" rtl="0" algn="l">
                        <a:spcBef>
                          <a:spcPts val="0"/>
                        </a:spcBef>
                        <a:spcAft>
                          <a:spcPts val="0"/>
                        </a:spcAft>
                        <a:buNone/>
                      </a:pPr>
                      <a:r>
                        <a:rPr lang="en-GB" sz="1200">
                          <a:solidFill>
                            <a:schemeClr val="dk1"/>
                          </a:solidFill>
                        </a:rPr>
                        <a:t>Cost/ Distance (allowed no. of output) errors  = 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airfort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airpork</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airpora</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AGREP</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62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61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153</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1.50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1.75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1.37</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FUZZY</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69</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62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155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3.2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3.36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3.02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aphicFrame>
        <p:nvGraphicFramePr>
          <p:cNvPr id="278" name="Google Shape;278;p41"/>
          <p:cNvGraphicFramePr/>
          <p:nvPr/>
        </p:nvGraphicFramePr>
        <p:xfrm>
          <a:off x="825588" y="0"/>
          <a:ext cx="3000000" cy="3000000"/>
        </p:xfrm>
        <a:graphic>
          <a:graphicData uri="http://schemas.openxmlformats.org/drawingml/2006/table">
            <a:tbl>
              <a:tblPr>
                <a:noFill/>
                <a:tableStyleId>{542C3AC6-C1D4-4047-88A5-23CC5FB46654}</a:tableStyleId>
              </a:tblPr>
              <a:tblGrid>
                <a:gridCol w="1135425"/>
                <a:gridCol w="2076750"/>
                <a:gridCol w="1533775"/>
                <a:gridCol w="1533775"/>
                <a:gridCol w="1533775"/>
              </a:tblGrid>
              <a:tr h="399800">
                <a:tc gridSpan="5">
                  <a:txBody>
                    <a:bodyPr/>
                    <a:lstStyle/>
                    <a:p>
                      <a:pPr indent="0" lvl="0" marL="0" rtl="0" algn="l">
                        <a:spcBef>
                          <a:spcPts val="0"/>
                        </a:spcBef>
                        <a:spcAft>
                          <a:spcPts val="0"/>
                        </a:spcAft>
                        <a:buNone/>
                      </a:pPr>
                      <a:r>
                        <a:rPr b="1" lang="en-GB" sz="1200"/>
                        <a:t>ADDITION</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c hMerge="1"/>
                <a:tc hMerge="1"/>
              </a:tr>
              <a:tr h="571150">
                <a:tc gridSpan="2">
                  <a:txBody>
                    <a:bodyPr/>
                    <a:lstStyle/>
                    <a:p>
                      <a:pPr indent="0" lvl="0" marL="0" rtl="0" algn="l">
                        <a:spcBef>
                          <a:spcPts val="0"/>
                        </a:spcBef>
                        <a:spcAft>
                          <a:spcPts val="0"/>
                        </a:spcAft>
                        <a:buNone/>
                      </a:pPr>
                      <a:r>
                        <a:rPr lang="en-GB" sz="1200"/>
                        <a:t>No. of errors (in query) = 1</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gridSpan="3">
                  <a:txBody>
                    <a:bodyPr/>
                    <a:lstStyle/>
                    <a:p>
                      <a:pPr indent="0" lvl="0" marL="0" rtl="0" algn="l">
                        <a:spcBef>
                          <a:spcPts val="0"/>
                        </a:spcBef>
                        <a:spcAft>
                          <a:spcPts val="0"/>
                        </a:spcAft>
                        <a:buNone/>
                      </a:pPr>
                      <a:r>
                        <a:rPr lang="en-GB" sz="1200">
                          <a:solidFill>
                            <a:schemeClr val="dk1"/>
                          </a:solidFill>
                        </a:rPr>
                        <a:t>Cost/ Distance (allowed no. of output) errors  = 1</a:t>
                      </a:r>
                      <a:endParaRPr sz="1200">
                        <a:solidFill>
                          <a:schemeClr val="dk1"/>
                        </a:solidFill>
                      </a:endParaRPr>
                    </a:p>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r>
              <a:tr h="371250">
                <a:tc>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aireport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airtport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airporet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AGREP</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1.37</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1.38</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1.33</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FUZZY</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35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0.466</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0.54</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0.47</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gridSpan="2">
                  <a:txBody>
                    <a:bodyPr/>
                    <a:lstStyle/>
                    <a:p>
                      <a:pPr indent="0" lvl="0" marL="0" rtl="0" algn="l">
                        <a:spcBef>
                          <a:spcPts val="0"/>
                        </a:spcBef>
                        <a:spcAft>
                          <a:spcPts val="0"/>
                        </a:spcAft>
                        <a:buClr>
                          <a:schemeClr val="dk1"/>
                        </a:buClr>
                        <a:buSzPts val="1100"/>
                        <a:buFont typeface="Arial"/>
                        <a:buNone/>
                      </a:pPr>
                      <a:r>
                        <a:rPr lang="en-GB" sz="1200">
                          <a:solidFill>
                            <a:schemeClr val="dk1"/>
                          </a:solidFill>
                        </a:rPr>
                        <a:t>No. of errors (in query) = 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gridSpan="3">
                  <a:txBody>
                    <a:bodyPr/>
                    <a:lstStyle/>
                    <a:p>
                      <a:pPr indent="0" lvl="0" marL="0" rtl="0" algn="l">
                        <a:spcBef>
                          <a:spcPts val="0"/>
                        </a:spcBef>
                        <a:spcAft>
                          <a:spcPts val="0"/>
                        </a:spcAft>
                        <a:buNone/>
                      </a:pPr>
                      <a:r>
                        <a:rPr lang="en-GB" sz="1200">
                          <a:solidFill>
                            <a:schemeClr val="dk1"/>
                          </a:solidFill>
                        </a:rPr>
                        <a:t>Cost/ Distance (allowed no. of output) errors  = 2</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c hMerge="1"/>
                <a:tc hMerge="1"/>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airenport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airetport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aireporut</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AGREP</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20</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1.33</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1.47</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1.39</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rPr b="1" lang="en-GB" sz="1200"/>
                        <a:t>FUZZY</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NO. OF OUTPUTS</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35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35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35</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71250">
                <a:tc>
                  <a:txBody>
                    <a:bodyPr/>
                    <a:lstStyle/>
                    <a:p>
                      <a:pPr indent="0" lvl="0" marL="0" rtl="0" algn="l">
                        <a:spcBef>
                          <a:spcPts val="0"/>
                        </a:spcBef>
                        <a:spcAft>
                          <a:spcPts val="0"/>
                        </a:spcAft>
                        <a:buNone/>
                      </a:pPr>
                      <a:r>
                        <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sz="1200"/>
                        <a:t>TIME</a:t>
                      </a:r>
                      <a:endParaRPr b="1"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0.577</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0.48</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sz="1200"/>
                        <a:t>0.54</a:t>
                      </a:r>
                      <a:endParaRPr sz="12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290600"/>
            <a:ext cx="8520600" cy="42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GB" sz="1400">
                <a:highlight>
                  <a:schemeClr val="accent1"/>
                </a:highlight>
                <a:latin typeface="Arial"/>
                <a:ea typeface="Arial"/>
                <a:cs typeface="Arial"/>
                <a:sym typeface="Arial"/>
              </a:rPr>
              <a:t>3 major algorithms for exact subsequence searching and their working :</a:t>
            </a:r>
            <a:endParaRPr sz="1400">
              <a:highlight>
                <a:schemeClr val="accent1"/>
              </a:highlight>
              <a:latin typeface="Arial"/>
              <a:ea typeface="Arial"/>
              <a:cs typeface="Arial"/>
              <a:sym typeface="Arial"/>
            </a:endParaRPr>
          </a:p>
          <a:p>
            <a:pPr indent="-317500" lvl="0" marL="457200" rtl="0" algn="l">
              <a:spcBef>
                <a:spcPts val="1200"/>
              </a:spcBef>
              <a:spcAft>
                <a:spcPts val="0"/>
              </a:spcAft>
              <a:buSzPts val="1400"/>
              <a:buChar char="●"/>
            </a:pPr>
            <a:r>
              <a:rPr b="1" lang="en-GB" sz="1400">
                <a:highlight>
                  <a:schemeClr val="accent1"/>
                </a:highlight>
                <a:latin typeface="Arial"/>
                <a:ea typeface="Arial"/>
                <a:cs typeface="Arial"/>
                <a:sym typeface="Arial"/>
              </a:rPr>
              <a:t>Boyer Moores Algorithm</a:t>
            </a:r>
            <a:r>
              <a:rPr lang="en-GB" sz="1400">
                <a:highlight>
                  <a:schemeClr val="accent1"/>
                </a:highlight>
                <a:latin typeface="Arial"/>
                <a:ea typeface="Arial"/>
                <a:cs typeface="Arial"/>
                <a:sym typeface="Arial"/>
              </a:rPr>
              <a:t> - Involves back searching, preprocessing for last occurence and matching. Has 2 methods Bad Character and 	Good Suffix (usually for smaller patterns)</a:t>
            </a:r>
            <a:endParaRPr sz="1400">
              <a:highlight>
                <a:schemeClr val="accent1"/>
              </a:highlight>
              <a:latin typeface="Arial"/>
              <a:ea typeface="Arial"/>
              <a:cs typeface="Arial"/>
              <a:sym typeface="Arial"/>
            </a:endParaRPr>
          </a:p>
          <a:p>
            <a:pPr indent="-317500" lvl="0" marL="457200" rtl="0" algn="l">
              <a:spcBef>
                <a:spcPts val="0"/>
              </a:spcBef>
              <a:spcAft>
                <a:spcPts val="0"/>
              </a:spcAft>
              <a:buSzPts val="1400"/>
              <a:buChar char="●"/>
            </a:pPr>
            <a:r>
              <a:rPr b="1" lang="en-GB" sz="1400">
                <a:highlight>
                  <a:schemeClr val="accent1"/>
                </a:highlight>
                <a:latin typeface="Arial"/>
                <a:ea typeface="Arial"/>
                <a:cs typeface="Arial"/>
                <a:sym typeface="Arial"/>
              </a:rPr>
              <a:t>Knuth-Morris-Pratt (KMP) Algorithm</a:t>
            </a:r>
            <a:r>
              <a:rPr lang="en-GB" sz="1400">
                <a:highlight>
                  <a:schemeClr val="accent1"/>
                </a:highlight>
                <a:latin typeface="Arial"/>
                <a:ea typeface="Arial"/>
                <a:cs typeface="Arial"/>
                <a:sym typeface="Arial"/>
              </a:rPr>
              <a:t> - Employs a Prefix table called as LPS (Longest Proper Prefix which is also a Suffix) and then 2 pointers. Preprocesses pattern.</a:t>
            </a:r>
            <a:endParaRPr sz="1400">
              <a:highlight>
                <a:schemeClr val="accent1"/>
              </a:highlight>
              <a:latin typeface="Arial"/>
              <a:ea typeface="Arial"/>
              <a:cs typeface="Arial"/>
              <a:sym typeface="Arial"/>
            </a:endParaRPr>
          </a:p>
          <a:p>
            <a:pPr indent="-317500" lvl="0" marL="457200" rtl="0" algn="l">
              <a:spcBef>
                <a:spcPts val="0"/>
              </a:spcBef>
              <a:spcAft>
                <a:spcPts val="0"/>
              </a:spcAft>
              <a:buSzPts val="1400"/>
              <a:buChar char="●"/>
            </a:pPr>
            <a:r>
              <a:rPr b="1" lang="en-GB" sz="1400">
                <a:highlight>
                  <a:schemeClr val="accent1"/>
                </a:highlight>
                <a:latin typeface="Arial"/>
                <a:ea typeface="Arial"/>
                <a:cs typeface="Arial"/>
                <a:sym typeface="Arial"/>
              </a:rPr>
              <a:t>Rabin-Karp Algorithm</a:t>
            </a:r>
            <a:r>
              <a:rPr lang="en-GB" sz="1400">
                <a:highlight>
                  <a:schemeClr val="accent1"/>
                </a:highlight>
                <a:latin typeface="Arial"/>
                <a:ea typeface="Arial"/>
                <a:cs typeface="Arial"/>
                <a:sym typeface="Arial"/>
              </a:rPr>
              <a:t> - The pattern and the text are given Hash values (sliding window algorithm) </a:t>
            </a:r>
            <a:endParaRPr sz="1400">
              <a:highlight>
                <a:schemeClr val="accent1"/>
              </a:highlight>
              <a:latin typeface="Arial"/>
              <a:ea typeface="Arial"/>
              <a:cs typeface="Arial"/>
              <a:sym typeface="Arial"/>
            </a:endParaRPr>
          </a:p>
          <a:p>
            <a:pPr indent="0" lvl="0" marL="457200" rtl="0" algn="l">
              <a:spcBef>
                <a:spcPts val="120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rPr lang="en-GB" sz="1100">
                <a:highlight>
                  <a:srgbClr val="FFFFFF"/>
                </a:highlight>
                <a:latin typeface="Arial"/>
                <a:ea typeface="Arial"/>
                <a:cs typeface="Arial"/>
                <a:sym typeface="Arial"/>
              </a:rPr>
              <a:t>                      </a:t>
            </a:r>
            <a:endParaRPr sz="1100">
              <a:highlight>
                <a:srgbClr val="FFFFFF"/>
              </a:highlight>
              <a:latin typeface="Arial"/>
              <a:ea typeface="Arial"/>
              <a:cs typeface="Arial"/>
              <a:sym typeface="Arial"/>
            </a:endParaRPr>
          </a:p>
          <a:p>
            <a:pPr indent="0" lvl="0" marL="0" rtl="0" algn="l">
              <a:spcBef>
                <a:spcPts val="0"/>
              </a:spcBef>
              <a:spcAft>
                <a:spcPts val="0"/>
              </a:spcAft>
              <a:buNone/>
            </a:pPr>
            <a:r>
              <a:rPr lang="en-GB" sz="1100">
                <a:highlight>
                  <a:srgbClr val="FFFFFF"/>
                </a:highlight>
                <a:latin typeface="Arial"/>
                <a:ea typeface="Arial"/>
                <a:cs typeface="Arial"/>
                <a:sym typeface="Arial"/>
              </a:rPr>
              <a:t>                            </a:t>
            </a:r>
            <a:r>
              <a:rPr lang="en-GB" sz="1100">
                <a:highlight>
                  <a:schemeClr val="accent1"/>
                </a:highlight>
                <a:latin typeface="Arial"/>
                <a:ea typeface="Arial"/>
                <a:cs typeface="Arial"/>
                <a:sym typeface="Arial"/>
              </a:rPr>
              <a:t>n = length of text  	m = length of pattern </a:t>
            </a:r>
            <a:endParaRPr sz="1400">
              <a:highlight>
                <a:schemeClr val="accent1"/>
              </a:highlight>
            </a:endParaRPr>
          </a:p>
        </p:txBody>
      </p:sp>
      <p:pic>
        <p:nvPicPr>
          <p:cNvPr id="73" name="Google Shape;73;p15"/>
          <p:cNvPicPr preferRelativeResize="0"/>
          <p:nvPr/>
        </p:nvPicPr>
        <p:blipFill>
          <a:blip r:embed="rId3">
            <a:alphaModFix/>
          </a:blip>
          <a:stretch>
            <a:fillRect/>
          </a:stretch>
        </p:blipFill>
        <p:spPr>
          <a:xfrm>
            <a:off x="1052038" y="2163975"/>
            <a:ext cx="5610225" cy="262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311700" y="3307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(ii) String Query - </a:t>
            </a:r>
            <a:r>
              <a:rPr b="1" lang="en-GB"/>
              <a:t>at the airport </a:t>
            </a:r>
            <a:endParaRPr b="1"/>
          </a:p>
        </p:txBody>
      </p:sp>
      <p:graphicFrame>
        <p:nvGraphicFramePr>
          <p:cNvPr id="284" name="Google Shape;284;p42"/>
          <p:cNvGraphicFramePr/>
          <p:nvPr/>
        </p:nvGraphicFramePr>
        <p:xfrm>
          <a:off x="800100" y="1641450"/>
          <a:ext cx="3000000" cy="3000000"/>
        </p:xfrm>
        <a:graphic>
          <a:graphicData uri="http://schemas.openxmlformats.org/drawingml/2006/table">
            <a:tbl>
              <a:tblPr>
                <a:noFill/>
                <a:tableStyleId>{542C3AC6-C1D4-4047-88A5-23CC5FB46654}</a:tableStyleId>
              </a:tblPr>
              <a:tblGrid>
                <a:gridCol w="1447800"/>
                <a:gridCol w="1447800"/>
                <a:gridCol w="1447800"/>
                <a:gridCol w="1447800"/>
                <a:gridCol w="1447800"/>
              </a:tblGrid>
              <a:tr h="419825">
                <a:tc gridSpan="5">
                  <a:txBody>
                    <a:bodyPr/>
                    <a:lstStyle/>
                    <a:p>
                      <a:pPr indent="0" lvl="0" marL="0" rtl="0" algn="l">
                        <a:spcBef>
                          <a:spcPts val="0"/>
                        </a:spcBef>
                        <a:spcAft>
                          <a:spcPts val="0"/>
                        </a:spcAft>
                        <a:buNone/>
                      </a:pPr>
                      <a:r>
                        <a:rPr b="1" lang="en-GB"/>
                        <a:t>Actual string</a:t>
                      </a:r>
                      <a:endParaRPr b="1"/>
                    </a:p>
                  </a:txBody>
                  <a:tcPr marT="91425" marB="91425" marR="91425" marL="91425">
                    <a:solidFill>
                      <a:srgbClr val="EAD1DC"/>
                    </a:solidFill>
                  </a:tcPr>
                </a:tc>
                <a:tc hMerge="1"/>
                <a:tc hMerge="1"/>
                <a:tc hMerge="1"/>
                <a:tc hMerge="1"/>
              </a:tr>
              <a:tr h="419825">
                <a:tc gridSpan="2">
                  <a:txBody>
                    <a:bodyPr/>
                    <a:lstStyle/>
                    <a:p>
                      <a:pPr indent="0" lvl="0" marL="0" rtl="0" algn="l">
                        <a:spcBef>
                          <a:spcPts val="0"/>
                        </a:spcBef>
                        <a:spcAft>
                          <a:spcPts val="0"/>
                        </a:spcAft>
                        <a:buNone/>
                      </a:pPr>
                      <a:r>
                        <a:rPr lang="en-GB"/>
                        <a:t>No. of errors = 0</a:t>
                      </a:r>
                      <a:endParaRPr/>
                    </a:p>
                  </a:txBody>
                  <a:tcPr marT="91425" marB="91425" marR="91425" marL="91425">
                    <a:lnB cap="flat" cmpd="sng" w="19050">
                      <a:solidFill>
                        <a:srgbClr val="9E9E9E"/>
                      </a:solidFill>
                      <a:prstDash val="solid"/>
                      <a:round/>
                      <a:headEnd len="sm" w="sm" type="none"/>
                      <a:tailEnd len="sm" w="sm" type="none"/>
                    </a:lnB>
                    <a:solidFill>
                      <a:srgbClr val="EAD1DC"/>
                    </a:solidFill>
                  </a:tcPr>
                </a:tc>
                <a:tc hMerge="1"/>
                <a:tc gridSpan="3">
                  <a:txBody>
                    <a:bodyPr/>
                    <a:lstStyle/>
                    <a:p>
                      <a:pPr indent="0" lvl="0" marL="0" rtl="0" algn="l">
                        <a:spcBef>
                          <a:spcPts val="0"/>
                        </a:spcBef>
                        <a:spcAft>
                          <a:spcPts val="0"/>
                        </a:spcAft>
                        <a:buNone/>
                      </a:pPr>
                      <a:r>
                        <a:rPr lang="en-GB"/>
                        <a:t>Cost / distance allowed </a:t>
                      </a:r>
                      <a:endParaRPr/>
                    </a:p>
                  </a:txBody>
                  <a:tcPr marT="91425" marB="91425" marR="91425" marL="91425">
                    <a:lnB cap="flat" cmpd="sng" w="19050">
                      <a:solidFill>
                        <a:srgbClr val="9E9E9E"/>
                      </a:solidFill>
                      <a:prstDash val="solid"/>
                      <a:round/>
                      <a:headEnd len="sm" w="sm" type="none"/>
                      <a:tailEnd len="sm" w="sm" type="none"/>
                    </a:lnB>
                    <a:solidFill>
                      <a:srgbClr val="EAD1DC"/>
                    </a:solidFill>
                  </a:tcPr>
                </a:tc>
                <a:tc hMerge="1"/>
                <a:tc hMerge="1"/>
              </a:tr>
              <a:tr h="419825">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Cost = 0</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Cost = 1</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Cost = 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645875">
                <a:tc>
                  <a:txBody>
                    <a:bodyPr/>
                    <a:lstStyle/>
                    <a:p>
                      <a:pPr indent="0" lvl="0" marL="0" rtl="0" algn="l">
                        <a:spcBef>
                          <a:spcPts val="0"/>
                        </a:spcBef>
                        <a:spcAft>
                          <a:spcPts val="0"/>
                        </a:spcAft>
                        <a:buNone/>
                      </a:pPr>
                      <a:r>
                        <a:rPr b="1" lang="en-GB"/>
                        <a:t>AGREP</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NO. OF OUTPUTS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19825">
                <a:tc>
                  <a:txBody>
                    <a:bodyPr/>
                    <a:lstStyle/>
                    <a:p>
                      <a:pPr indent="0" lvl="0" marL="0" rtl="0" algn="l">
                        <a:spcBef>
                          <a:spcPts val="0"/>
                        </a:spcBef>
                        <a:spcAft>
                          <a:spcPts val="0"/>
                        </a:spcAft>
                        <a:buNone/>
                      </a:pPr>
                      <a:r>
                        <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TIME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1.34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1.35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1.36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645875">
                <a:tc>
                  <a:txBody>
                    <a:bodyPr/>
                    <a:lstStyle/>
                    <a:p>
                      <a:pPr indent="0" lvl="0" marL="0" rtl="0" algn="l">
                        <a:spcBef>
                          <a:spcPts val="0"/>
                        </a:spcBef>
                        <a:spcAft>
                          <a:spcPts val="0"/>
                        </a:spcAft>
                        <a:buNone/>
                      </a:pPr>
                      <a:r>
                        <a:rPr b="1" lang="en-GB"/>
                        <a:t>FUZZY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NO. OF OUTPUTS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19825">
                <a:tc>
                  <a:txBody>
                    <a:bodyPr/>
                    <a:lstStyle/>
                    <a:p>
                      <a:pPr indent="0" lvl="0" marL="0" rtl="0" algn="l">
                        <a:spcBef>
                          <a:spcPts val="0"/>
                        </a:spcBef>
                        <a:spcAft>
                          <a:spcPts val="0"/>
                        </a:spcAft>
                        <a:buNone/>
                      </a:pPr>
                      <a:r>
                        <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TIME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0.47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0.47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0.55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bl>
          </a:graphicData>
        </a:graphic>
      </p:graphicFrame>
      <p:sp>
        <p:nvSpPr>
          <p:cNvPr id="285" name="Google Shape;285;p42"/>
          <p:cNvSpPr txBox="1"/>
          <p:nvPr/>
        </p:nvSpPr>
        <p:spPr>
          <a:xfrm>
            <a:off x="1069950" y="1102200"/>
            <a:ext cx="7004100" cy="3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Old Standard TT"/>
                <a:ea typeface="Old Standard TT"/>
                <a:cs typeface="Old Standard TT"/>
                <a:sym typeface="Old Standard TT"/>
              </a:rPr>
              <a:t>Actual number of occurrences = 1 </a:t>
            </a:r>
            <a:endParaRPr sz="1800">
              <a:solidFill>
                <a:schemeClr val="dk1"/>
              </a:solidFill>
              <a:latin typeface="Old Standard TT"/>
              <a:ea typeface="Old Standard TT"/>
              <a:cs typeface="Old Standard TT"/>
              <a:sym typeface="Old Standard TT"/>
            </a:endParaRPr>
          </a:p>
          <a:p>
            <a:pPr indent="0" lvl="0" marL="0" rtl="0" algn="l">
              <a:spcBef>
                <a:spcPts val="120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aphicFrame>
        <p:nvGraphicFramePr>
          <p:cNvPr id="290" name="Google Shape;290;p43"/>
          <p:cNvGraphicFramePr/>
          <p:nvPr/>
        </p:nvGraphicFramePr>
        <p:xfrm>
          <a:off x="762000" y="685800"/>
          <a:ext cx="3000000" cy="3000000"/>
        </p:xfrm>
        <a:graphic>
          <a:graphicData uri="http://schemas.openxmlformats.org/drawingml/2006/table">
            <a:tbl>
              <a:tblPr>
                <a:noFill/>
                <a:tableStyleId>{542C3AC6-C1D4-4047-88A5-23CC5FB46654}</a:tableStyleId>
              </a:tblPr>
              <a:tblGrid>
                <a:gridCol w="1447800"/>
                <a:gridCol w="1447800"/>
                <a:gridCol w="1447800"/>
                <a:gridCol w="1447800"/>
                <a:gridCol w="1447800"/>
              </a:tblGrid>
              <a:tr h="381000">
                <a:tc gridSpan="5">
                  <a:txBody>
                    <a:bodyPr/>
                    <a:lstStyle/>
                    <a:p>
                      <a:pPr indent="0" lvl="0" marL="0" rtl="0" algn="l">
                        <a:spcBef>
                          <a:spcPts val="0"/>
                        </a:spcBef>
                        <a:spcAft>
                          <a:spcPts val="0"/>
                        </a:spcAft>
                        <a:buNone/>
                      </a:pPr>
                      <a:r>
                        <a:rPr b="1" lang="en-GB"/>
                        <a:t>at th areport </a:t>
                      </a:r>
                      <a:endParaRPr b="1"/>
                    </a:p>
                  </a:txBody>
                  <a:tcPr marT="91425" marB="91425" marR="91425" marL="91425">
                    <a:solidFill>
                      <a:srgbClr val="EAD1DC"/>
                    </a:solidFill>
                  </a:tcPr>
                </a:tc>
                <a:tc hMerge="1"/>
                <a:tc hMerge="1"/>
                <a:tc hMerge="1"/>
                <a:tc hMerge="1"/>
              </a:tr>
              <a:tr h="381000">
                <a:tc gridSpan="2">
                  <a:txBody>
                    <a:bodyPr/>
                    <a:lstStyle/>
                    <a:p>
                      <a:pPr indent="0" lvl="0" marL="0" rtl="0" algn="l">
                        <a:spcBef>
                          <a:spcPts val="0"/>
                        </a:spcBef>
                        <a:spcAft>
                          <a:spcPts val="0"/>
                        </a:spcAft>
                        <a:buNone/>
                      </a:pPr>
                      <a:r>
                        <a:rPr lang="en-GB"/>
                        <a:t>No. of errors = 0</a:t>
                      </a:r>
                      <a:endParaRPr/>
                    </a:p>
                  </a:txBody>
                  <a:tcPr marT="91425" marB="91425" marR="91425" marL="91425">
                    <a:lnB cap="flat" cmpd="sng" w="19050">
                      <a:solidFill>
                        <a:srgbClr val="9E9E9E"/>
                      </a:solidFill>
                      <a:prstDash val="solid"/>
                      <a:round/>
                      <a:headEnd len="sm" w="sm" type="none"/>
                      <a:tailEnd len="sm" w="sm" type="none"/>
                    </a:lnB>
                    <a:solidFill>
                      <a:srgbClr val="EAD1DC"/>
                    </a:solidFill>
                  </a:tcPr>
                </a:tc>
                <a:tc hMerge="1"/>
                <a:tc gridSpan="3">
                  <a:txBody>
                    <a:bodyPr/>
                    <a:lstStyle/>
                    <a:p>
                      <a:pPr indent="0" lvl="0" marL="0" rtl="0" algn="l">
                        <a:spcBef>
                          <a:spcPts val="0"/>
                        </a:spcBef>
                        <a:spcAft>
                          <a:spcPts val="0"/>
                        </a:spcAft>
                        <a:buNone/>
                      </a:pPr>
                      <a:r>
                        <a:rPr lang="en-GB"/>
                        <a:t>Cost / distance allowed </a:t>
                      </a:r>
                      <a:endParaRPr/>
                    </a:p>
                  </a:txBody>
                  <a:tcPr marT="91425" marB="91425" marR="91425" marL="91425">
                    <a:lnB cap="flat" cmpd="sng" w="19050">
                      <a:solidFill>
                        <a:srgbClr val="9E9E9E"/>
                      </a:solidFill>
                      <a:prstDash val="solid"/>
                      <a:round/>
                      <a:headEnd len="sm" w="sm" type="none"/>
                      <a:tailEnd len="sm" w="sm" type="none"/>
                    </a:lnB>
                    <a:solidFill>
                      <a:srgbClr val="EAD1DC"/>
                    </a:solidFill>
                  </a:tcPr>
                </a:tc>
                <a:tc hMerge="1"/>
                <a:tc hMerge="1"/>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Cost = 3</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Cost = 4</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Cost = 5</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81000">
                <a:tc>
                  <a:txBody>
                    <a:bodyPr/>
                    <a:lstStyle/>
                    <a:p>
                      <a:pPr indent="0" lvl="0" marL="0" rtl="0" algn="l">
                        <a:spcBef>
                          <a:spcPts val="0"/>
                        </a:spcBef>
                        <a:spcAft>
                          <a:spcPts val="0"/>
                        </a:spcAft>
                        <a:buNone/>
                      </a:pPr>
                      <a:r>
                        <a:rPr b="1" lang="en-GB"/>
                        <a:t>AGREP</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NO. OF OUTPUTS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87800">
                <a:tc>
                  <a:txBody>
                    <a:bodyPr/>
                    <a:lstStyle/>
                    <a:p>
                      <a:pPr indent="0" lvl="0" marL="0" rtl="0" algn="l">
                        <a:spcBef>
                          <a:spcPts val="0"/>
                        </a:spcBef>
                        <a:spcAft>
                          <a:spcPts val="0"/>
                        </a:spcAft>
                        <a:buNone/>
                      </a:pPr>
                      <a:r>
                        <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TIME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1.54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1.52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1.62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81000">
                <a:tc>
                  <a:txBody>
                    <a:bodyPr/>
                    <a:lstStyle/>
                    <a:p>
                      <a:pPr indent="0" lvl="0" marL="0" rtl="0" algn="l">
                        <a:spcBef>
                          <a:spcPts val="0"/>
                        </a:spcBef>
                        <a:spcAft>
                          <a:spcPts val="0"/>
                        </a:spcAft>
                        <a:buNone/>
                      </a:pPr>
                      <a:r>
                        <a:rPr b="1" lang="en-GB"/>
                        <a:t>FUZZY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NO. OF OUTPUTS</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41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415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81000">
                <a:tc>
                  <a:txBody>
                    <a:bodyPr/>
                    <a:lstStyle/>
                    <a:p>
                      <a:pPr indent="0" lvl="0" marL="0" rtl="0" algn="l">
                        <a:spcBef>
                          <a:spcPts val="0"/>
                        </a:spcBef>
                        <a:spcAft>
                          <a:spcPts val="0"/>
                        </a:spcAft>
                        <a:buNone/>
                      </a:pPr>
                      <a:r>
                        <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TIME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0.50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16.67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37.30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311700" y="2926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900">
                <a:latin typeface="Roboto"/>
                <a:ea typeface="Roboto"/>
                <a:cs typeface="Roboto"/>
                <a:sym typeface="Roboto"/>
              </a:rPr>
              <a:t>CONCLUSIONS</a:t>
            </a:r>
            <a:endParaRPr sz="2900">
              <a:latin typeface="Roboto"/>
              <a:ea typeface="Roboto"/>
              <a:cs typeface="Roboto"/>
              <a:sym typeface="Roboto"/>
            </a:endParaRPr>
          </a:p>
        </p:txBody>
      </p:sp>
      <p:graphicFrame>
        <p:nvGraphicFramePr>
          <p:cNvPr id="296" name="Google Shape;296;p44"/>
          <p:cNvGraphicFramePr/>
          <p:nvPr/>
        </p:nvGraphicFramePr>
        <p:xfrm>
          <a:off x="952500" y="1047750"/>
          <a:ext cx="3000000" cy="3000000"/>
        </p:xfrm>
        <a:graphic>
          <a:graphicData uri="http://schemas.openxmlformats.org/drawingml/2006/table">
            <a:tbl>
              <a:tblPr>
                <a:noFill/>
                <a:tableStyleId>{542C3AC6-C1D4-4047-88A5-23CC5FB46654}</a:tableStyleId>
              </a:tblPr>
              <a:tblGrid>
                <a:gridCol w="2413000"/>
                <a:gridCol w="2413000"/>
                <a:gridCol w="2413000"/>
              </a:tblGrid>
              <a:tr h="381000">
                <a:tc gridSpan="3">
                  <a:txBody>
                    <a:bodyPr/>
                    <a:lstStyle/>
                    <a:p>
                      <a:pPr indent="0" lvl="0" marL="0" rtl="0" algn="l">
                        <a:spcBef>
                          <a:spcPts val="0"/>
                        </a:spcBef>
                        <a:spcAft>
                          <a:spcPts val="0"/>
                        </a:spcAft>
                        <a:buNone/>
                      </a:pPr>
                      <a:r>
                        <a:rPr i="1" lang="en-GB"/>
                        <a:t>No. of errors ~ Cost</a:t>
                      </a:r>
                      <a:endParaRPr i="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hMerge="1"/>
                <a:tc hMerge="1"/>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Accuracy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Time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81000">
                <a:tc>
                  <a:txBody>
                    <a:bodyPr/>
                    <a:lstStyle/>
                    <a:p>
                      <a:pPr indent="0" lvl="0" marL="0" rtl="0" algn="l">
                        <a:spcBef>
                          <a:spcPts val="0"/>
                        </a:spcBef>
                        <a:spcAft>
                          <a:spcPts val="0"/>
                        </a:spcAft>
                        <a:buNone/>
                      </a:pPr>
                      <a:r>
                        <a:rPr b="1" lang="en-GB"/>
                        <a:t>AGREP</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98.84%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81000">
                <a:tc>
                  <a:txBody>
                    <a:bodyPr/>
                    <a:lstStyle/>
                    <a:p>
                      <a:pPr indent="0" lvl="0" marL="0" rtl="0" algn="l">
                        <a:spcBef>
                          <a:spcPts val="0"/>
                        </a:spcBef>
                        <a:spcAft>
                          <a:spcPts val="0"/>
                        </a:spcAft>
                        <a:buNone/>
                      </a:pPr>
                      <a:r>
                        <a:rPr b="1" lang="en-GB"/>
                        <a:t>Fuzzy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94.13%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T/3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81000">
                <a:tc>
                  <a:txBody>
                    <a:bodyPr/>
                    <a:lstStyle/>
                    <a:p>
                      <a:pPr indent="0" lvl="0" marL="0" rtl="0" algn="l">
                        <a:spcBef>
                          <a:spcPts val="0"/>
                        </a:spcBef>
                        <a:spcAft>
                          <a:spcPts val="0"/>
                        </a:spcAft>
                        <a:buClr>
                          <a:schemeClr val="dk1"/>
                        </a:buClr>
                        <a:buSzPts val="1100"/>
                        <a:buFont typeface="Arial"/>
                        <a:buNone/>
                      </a:pPr>
                      <a:r>
                        <a:rPr i="1" lang="en-GB">
                          <a:solidFill>
                            <a:schemeClr val="dk1"/>
                          </a:solidFill>
                        </a:rPr>
                        <a:t>No. of errors &lt; Cost</a:t>
                      </a:r>
                      <a:endParaRPr i="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81000">
                <a:tc>
                  <a:txBody>
                    <a:bodyPr/>
                    <a:lstStyle/>
                    <a:p>
                      <a:pPr indent="0" lvl="0" marL="0" rtl="0" algn="l">
                        <a:spcBef>
                          <a:spcPts val="0"/>
                        </a:spcBef>
                        <a:spcAft>
                          <a:spcPts val="0"/>
                        </a:spcAft>
                        <a:buNone/>
                      </a:pPr>
                      <a:r>
                        <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Accuracy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GB"/>
                        <a:t>Time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81000">
                <a:tc>
                  <a:txBody>
                    <a:bodyPr/>
                    <a:lstStyle/>
                    <a:p>
                      <a:pPr indent="0" lvl="0" marL="0" rtl="0" algn="l">
                        <a:spcBef>
                          <a:spcPts val="0"/>
                        </a:spcBef>
                        <a:spcAft>
                          <a:spcPts val="0"/>
                        </a:spcAft>
                        <a:buNone/>
                      </a:pPr>
                      <a:r>
                        <a:rPr b="1" lang="en-GB"/>
                        <a:t>AGREP</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19.4%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381000">
                <a:tc>
                  <a:txBody>
                    <a:bodyPr/>
                    <a:lstStyle/>
                    <a:p>
                      <a:pPr indent="0" lvl="0" marL="0" rtl="0" algn="l">
                        <a:spcBef>
                          <a:spcPts val="0"/>
                        </a:spcBef>
                        <a:spcAft>
                          <a:spcPts val="0"/>
                        </a:spcAft>
                        <a:buNone/>
                      </a:pPr>
                      <a:r>
                        <a:rPr b="1" lang="en-GB"/>
                        <a:t>Fuzzy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12.67%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GB"/>
                        <a:t>~2.5T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bl>
          </a:graphicData>
        </a:graphic>
      </p:graphicFrame>
      <p:sp>
        <p:nvSpPr>
          <p:cNvPr id="297" name="Google Shape;297;p44"/>
          <p:cNvSpPr txBox="1"/>
          <p:nvPr/>
        </p:nvSpPr>
        <p:spPr>
          <a:xfrm>
            <a:off x="273050" y="4375150"/>
            <a:ext cx="888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idx="1" type="body"/>
          </p:nvPr>
        </p:nvSpPr>
        <p:spPr>
          <a:xfrm>
            <a:off x="311700" y="714400"/>
            <a:ext cx="8520600" cy="3397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GB"/>
              <a:t>In general usage when a user doesn’t know his no. of errors, he tends to put cost &gt; no. Of errors so as to get some output. So in such cases AGREP is a preferable option than Fuzzy. </a:t>
            </a:r>
            <a:endParaRPr/>
          </a:p>
          <a:p>
            <a:pPr indent="0" lvl="0" marL="4572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GB"/>
              <a:t>But if we know the no. of errors (not their positions) then cost = no. of eros. In such cases Fuzzy is preferable than AGREP as it requires one third of the time taken by agrep by giving a good accuracy.</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GB"/>
              <a:t>So overall </a:t>
            </a:r>
            <a:r>
              <a:rPr i="1" lang="en-GB"/>
              <a:t>Accuracy</a:t>
            </a:r>
            <a:r>
              <a:rPr lang="en-GB"/>
              <a:t> wise AGREP &gt; Fuzzy</a:t>
            </a:r>
            <a:endParaRPr/>
          </a:p>
          <a:p>
            <a:pPr indent="0" lvl="0" marL="0" rtl="0" algn="l">
              <a:spcBef>
                <a:spcPts val="1200"/>
              </a:spcBef>
              <a:spcAft>
                <a:spcPts val="1200"/>
              </a:spcAft>
              <a:buNone/>
            </a:pPr>
            <a:r>
              <a:rPr lang="en-GB"/>
              <a:t>And </a:t>
            </a:r>
            <a:r>
              <a:rPr i="1" lang="en-GB"/>
              <a:t>Time</a:t>
            </a:r>
            <a:r>
              <a:rPr lang="en-GB"/>
              <a:t> wise too is precise no. of errors unknown then AGREP &gt; Fuzzy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215050" y="212675"/>
            <a:ext cx="86172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highlight>
                  <a:schemeClr val="accent1"/>
                </a:highlight>
                <a:latin typeface="Arial"/>
                <a:ea typeface="Arial"/>
                <a:cs typeface="Arial"/>
                <a:sym typeface="Arial"/>
              </a:rPr>
              <a:t>Overall results</a:t>
            </a:r>
            <a:r>
              <a:rPr lang="en-GB" sz="1500">
                <a:highlight>
                  <a:schemeClr val="accent1"/>
                </a:highlight>
                <a:latin typeface="Arial"/>
                <a:ea typeface="Arial"/>
                <a:cs typeface="Arial"/>
                <a:sym typeface="Arial"/>
              </a:rPr>
              <a:t> → </a:t>
            </a:r>
            <a:r>
              <a:rPr lang="en-GB" sz="1500">
                <a:solidFill>
                  <a:srgbClr val="333333"/>
                </a:solidFill>
                <a:highlight>
                  <a:schemeClr val="accent1"/>
                </a:highlight>
                <a:latin typeface="Roboto"/>
                <a:ea typeface="Roboto"/>
                <a:cs typeface="Roboto"/>
                <a:sym typeface="Roboto"/>
              </a:rPr>
              <a:t>The Rabin Karp algorithm is the slowest matching algorithm in all cases because it does not use a mismatch table. Boyer Moore was second in most cases as it used a mismatch table when there was any mismatch. The fastest algorithm was the Knuth-Morris-Pratt algorithm.</a:t>
            </a:r>
            <a:endParaRPr sz="1500">
              <a:highlight>
                <a:schemeClr val="accent1"/>
              </a:highlight>
              <a:latin typeface="Arial"/>
              <a:ea typeface="Arial"/>
              <a:cs typeface="Arial"/>
              <a:sym typeface="Arial"/>
            </a:endParaRPr>
          </a:p>
          <a:p>
            <a:pPr indent="0" lvl="0" marL="0" rtl="0" algn="l">
              <a:spcBef>
                <a:spcPts val="1200"/>
              </a:spcBef>
              <a:spcAft>
                <a:spcPts val="0"/>
              </a:spcAft>
              <a:buNone/>
            </a:pPr>
            <a:r>
              <a:t/>
            </a:r>
            <a:endParaRPr sz="1500">
              <a:highlight>
                <a:schemeClr val="accent1"/>
              </a:highlight>
              <a:latin typeface="Arial"/>
              <a:ea typeface="Arial"/>
              <a:cs typeface="Arial"/>
              <a:sym typeface="Arial"/>
            </a:endParaRPr>
          </a:p>
          <a:p>
            <a:pPr indent="0" lvl="0" marL="0" rtl="0" algn="l">
              <a:spcBef>
                <a:spcPts val="1200"/>
              </a:spcBef>
              <a:spcAft>
                <a:spcPts val="0"/>
              </a:spcAft>
              <a:buClr>
                <a:schemeClr val="dk1"/>
              </a:buClr>
              <a:buSzPts val="523"/>
              <a:buFont typeface="Arial"/>
              <a:buNone/>
            </a:pPr>
            <a:r>
              <a:rPr lang="en-GB" sz="1600">
                <a:highlight>
                  <a:schemeClr val="accent1"/>
                </a:highlight>
                <a:latin typeface="Arial"/>
                <a:ea typeface="Arial"/>
                <a:cs typeface="Arial"/>
                <a:sym typeface="Arial"/>
              </a:rPr>
              <a:t>Different approximate search algorithms used in Bioinformatics -</a:t>
            </a:r>
            <a:endParaRPr sz="1600">
              <a:highlight>
                <a:schemeClr val="accent1"/>
              </a:highlight>
              <a:latin typeface="Arial"/>
              <a:ea typeface="Arial"/>
              <a:cs typeface="Arial"/>
              <a:sym typeface="Arial"/>
            </a:endParaRPr>
          </a:p>
          <a:p>
            <a:pPr indent="-323850" lvl="0" marL="457200" rtl="0" algn="l">
              <a:spcBef>
                <a:spcPts val="1200"/>
              </a:spcBef>
              <a:spcAft>
                <a:spcPts val="0"/>
              </a:spcAft>
              <a:buSzPts val="1500"/>
              <a:buFont typeface="Arial"/>
              <a:buChar char="●"/>
            </a:pPr>
            <a:r>
              <a:rPr lang="en-GB" sz="1500">
                <a:highlight>
                  <a:schemeClr val="accent1"/>
                </a:highlight>
                <a:latin typeface="Arial"/>
                <a:ea typeface="Arial"/>
                <a:cs typeface="Arial"/>
                <a:sym typeface="Arial"/>
              </a:rPr>
              <a:t>BLAST (Basic Local Alignment Search Tool) - Uses heuristics and Dynamic Programming (DP). </a:t>
            </a:r>
            <a:r>
              <a:rPr lang="en-GB" sz="1500">
                <a:solidFill>
                  <a:srgbClr val="374151"/>
                </a:solidFill>
                <a:highlight>
                  <a:schemeClr val="accent1"/>
                </a:highlight>
                <a:latin typeface="Arial"/>
                <a:ea typeface="Arial"/>
                <a:cs typeface="Arial"/>
                <a:sym typeface="Arial"/>
              </a:rPr>
              <a:t>It performs sequence similarity searches by finding local alignments between a query sequence and sequences in a database. </a:t>
            </a:r>
            <a:endParaRPr sz="1500">
              <a:solidFill>
                <a:srgbClr val="374151"/>
              </a:solidFill>
              <a:highlight>
                <a:schemeClr val="accent1"/>
              </a:highlight>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solidFill>
                  <a:srgbClr val="374151"/>
                </a:solidFill>
                <a:highlight>
                  <a:schemeClr val="accent1"/>
                </a:highlight>
                <a:latin typeface="Arial"/>
                <a:ea typeface="Arial"/>
                <a:cs typeface="Arial"/>
                <a:sym typeface="Arial"/>
              </a:rPr>
              <a:t>Suffix Trees and Suffix Arrays - These data structures store all suffixes of a sequence, enabling rapid searches and queries.</a:t>
            </a:r>
            <a:endParaRPr sz="1500">
              <a:solidFill>
                <a:srgbClr val="374151"/>
              </a:solidFill>
              <a:highlight>
                <a:schemeClr val="accent1"/>
              </a:highlight>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highlight>
                  <a:schemeClr val="accent1"/>
                </a:highlight>
                <a:latin typeface="Arial"/>
                <a:ea typeface="Arial"/>
                <a:cs typeface="Arial"/>
                <a:sym typeface="Arial"/>
              </a:rPr>
              <a:t>Burrows-Wheeler Transform (BWT) and FM Index - </a:t>
            </a:r>
            <a:r>
              <a:rPr lang="en-GB" sz="1500">
                <a:solidFill>
                  <a:srgbClr val="374151"/>
                </a:solidFill>
                <a:highlight>
                  <a:schemeClr val="accent1"/>
                </a:highlight>
                <a:latin typeface="Arial"/>
                <a:ea typeface="Arial"/>
                <a:cs typeface="Arial"/>
                <a:sym typeface="Arial"/>
              </a:rPr>
              <a:t>BWT rearranges the sequence to improve compression, and the FM index enables fast searches without explicitly storing the entire index. </a:t>
            </a:r>
            <a:endParaRPr sz="1500">
              <a:solidFill>
                <a:srgbClr val="374151"/>
              </a:solidFill>
              <a:highlight>
                <a:schemeClr val="accent1"/>
              </a:highlight>
              <a:latin typeface="Arial"/>
              <a:ea typeface="Arial"/>
              <a:cs typeface="Arial"/>
              <a:sym typeface="Arial"/>
            </a:endParaRPr>
          </a:p>
          <a:p>
            <a:pPr indent="-323850" lvl="0" marL="457200" rtl="0" algn="l">
              <a:spcBef>
                <a:spcPts val="0"/>
              </a:spcBef>
              <a:spcAft>
                <a:spcPts val="0"/>
              </a:spcAft>
              <a:buSzPts val="1500"/>
              <a:buFont typeface="Arial"/>
              <a:buChar char="●"/>
            </a:pPr>
            <a:r>
              <a:rPr lang="en-GB" sz="1500">
                <a:highlight>
                  <a:schemeClr val="accent1"/>
                </a:highlight>
                <a:latin typeface="Arial"/>
                <a:ea typeface="Arial"/>
                <a:cs typeface="Arial"/>
                <a:sym typeface="Arial"/>
              </a:rPr>
              <a:t>Hidden Markov Models (HMMs) - </a:t>
            </a:r>
            <a:r>
              <a:rPr lang="en-GB" sz="1500">
                <a:solidFill>
                  <a:srgbClr val="374151"/>
                </a:solidFill>
                <a:highlight>
                  <a:schemeClr val="accent1"/>
                </a:highlight>
                <a:latin typeface="Arial"/>
                <a:ea typeface="Arial"/>
                <a:cs typeface="Arial"/>
                <a:sym typeface="Arial"/>
              </a:rPr>
              <a:t>HMMs are probabilistic models that identify the subsequences with specific characteristics. </a:t>
            </a:r>
            <a:endParaRPr sz="1500"/>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83500"/>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highlight>
                  <a:schemeClr val="accent1"/>
                </a:highlight>
                <a:latin typeface="Proxima Nova"/>
                <a:ea typeface="Proxima Nova"/>
                <a:cs typeface="Proxima Nova"/>
                <a:sym typeface="Proxima Nova"/>
              </a:rPr>
              <a:t>WEEK 2 (13/01/24 - 20/01/24) </a:t>
            </a:r>
            <a:endParaRPr sz="2000">
              <a:highlight>
                <a:schemeClr val="accent1"/>
              </a:highlight>
              <a:latin typeface="Proxima Nova"/>
              <a:ea typeface="Proxima Nova"/>
              <a:cs typeface="Proxima Nova"/>
              <a:sym typeface="Proxima Nova"/>
            </a:endParaRPr>
          </a:p>
          <a:p>
            <a:pPr indent="0" lvl="0" marL="0" rtl="0" algn="l">
              <a:lnSpc>
                <a:spcPct val="115000"/>
              </a:lnSpc>
              <a:spcBef>
                <a:spcPts val="800"/>
              </a:spcBef>
              <a:spcAft>
                <a:spcPts val="0"/>
              </a:spcAft>
              <a:buClr>
                <a:schemeClr val="dk1"/>
              </a:buClr>
              <a:buSzPts val="1100"/>
              <a:buFont typeface="Arial"/>
              <a:buNone/>
            </a:pPr>
            <a:r>
              <a:rPr lang="en-GB" sz="2000" u="sng">
                <a:highlight>
                  <a:schemeClr val="accent1"/>
                </a:highlight>
                <a:latin typeface="Proxima Nova"/>
                <a:ea typeface="Proxima Nova"/>
                <a:cs typeface="Proxima Nova"/>
                <a:sym typeface="Proxima Nova"/>
              </a:rPr>
              <a:t>Subject – Approximate search models.</a:t>
            </a:r>
            <a:r>
              <a:rPr lang="en-GB" sz="2000">
                <a:highlight>
                  <a:schemeClr val="accent1"/>
                </a:highlight>
                <a:latin typeface="Proxima Nova"/>
                <a:ea typeface="Proxima Nova"/>
                <a:cs typeface="Proxima Nova"/>
                <a:sym typeface="Proxima Nova"/>
              </a:rPr>
              <a:t> </a:t>
            </a:r>
            <a:endParaRPr sz="2000">
              <a:highlight>
                <a:schemeClr val="accent1"/>
              </a:highlight>
              <a:latin typeface="Proxima Nova"/>
              <a:ea typeface="Proxima Nova"/>
              <a:cs typeface="Proxima Nova"/>
              <a:sym typeface="Proxima Nova"/>
            </a:endParaRPr>
          </a:p>
          <a:p>
            <a:pPr indent="0" lvl="0" marL="0" rtl="0" algn="l">
              <a:spcBef>
                <a:spcPts val="800"/>
              </a:spcBef>
              <a:spcAft>
                <a:spcPts val="0"/>
              </a:spcAft>
              <a:buNone/>
            </a:pPr>
            <a:r>
              <a:t/>
            </a:r>
            <a:endParaRPr/>
          </a:p>
        </p:txBody>
      </p:sp>
      <p:sp>
        <p:nvSpPr>
          <p:cNvPr id="84" name="Google Shape;84;p17"/>
          <p:cNvSpPr txBox="1"/>
          <p:nvPr>
            <p:ph idx="1" type="body"/>
          </p:nvPr>
        </p:nvSpPr>
        <p:spPr>
          <a:xfrm>
            <a:off x="311700" y="1136725"/>
            <a:ext cx="8520600" cy="40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202122"/>
                </a:solidFill>
                <a:highlight>
                  <a:schemeClr val="accent1"/>
                </a:highlight>
                <a:latin typeface="Arial"/>
                <a:ea typeface="Arial"/>
                <a:cs typeface="Arial"/>
                <a:sym typeface="Arial"/>
              </a:rPr>
              <a:t>Basic working of the model </a:t>
            </a:r>
            <a:r>
              <a:rPr lang="en-GB" sz="1050">
                <a:solidFill>
                  <a:srgbClr val="202122"/>
                </a:solidFill>
                <a:highlight>
                  <a:srgbClr val="FFFFFF"/>
                </a:highlight>
                <a:latin typeface="Arial"/>
                <a:ea typeface="Arial"/>
                <a:cs typeface="Arial"/>
                <a:sym typeface="Arial"/>
              </a:rPr>
              <a:t>- </a:t>
            </a:r>
            <a:endParaRPr sz="105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u="sng">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en-GB" sz="1300" u="sng">
                <a:solidFill>
                  <a:srgbClr val="202122"/>
                </a:solidFill>
                <a:highlight>
                  <a:schemeClr val="accent1"/>
                </a:highlight>
                <a:latin typeface="Arial"/>
                <a:ea typeface="Arial"/>
                <a:cs typeface="Arial"/>
                <a:sym typeface="Arial"/>
              </a:rPr>
              <a:t>Edits - </a:t>
            </a:r>
            <a:r>
              <a:rPr lang="en-GB" sz="1300">
                <a:solidFill>
                  <a:srgbClr val="202122"/>
                </a:solidFill>
                <a:highlight>
                  <a:schemeClr val="accent1"/>
                </a:highlight>
                <a:latin typeface="Arial"/>
                <a:ea typeface="Arial"/>
                <a:cs typeface="Arial"/>
                <a:sym typeface="Arial"/>
              </a:rPr>
              <a:t>The closeness of a match is measured in terms of the number of primitive operations necessary to convert the string into an exact match. This number is called the edit distance between the string and the pattern.</a:t>
            </a:r>
            <a:endParaRPr sz="1300">
              <a:solidFill>
                <a:srgbClr val="202122"/>
              </a:solidFill>
              <a:highlight>
                <a:schemeClr val="accent1"/>
              </a:highlight>
              <a:latin typeface="Arial"/>
              <a:ea typeface="Arial"/>
              <a:cs typeface="Arial"/>
              <a:sym typeface="Arial"/>
            </a:endParaRPr>
          </a:p>
          <a:p>
            <a:pPr indent="-311150" lvl="0" marL="685800" rtl="0" algn="l">
              <a:spcBef>
                <a:spcPts val="1200"/>
              </a:spcBef>
              <a:spcAft>
                <a:spcPts val="0"/>
              </a:spcAft>
              <a:buSzPts val="1300"/>
              <a:buFont typeface="Arial"/>
              <a:buChar char="●"/>
            </a:pPr>
            <a:r>
              <a:rPr lang="en-GB" sz="1300">
                <a:solidFill>
                  <a:srgbClr val="202122"/>
                </a:solidFill>
                <a:highlight>
                  <a:schemeClr val="accent1"/>
                </a:highlight>
                <a:latin typeface="Arial"/>
                <a:ea typeface="Arial"/>
                <a:cs typeface="Arial"/>
                <a:sym typeface="Arial"/>
              </a:rPr>
              <a:t>insertion: </a:t>
            </a:r>
            <a:r>
              <a:rPr i="1" lang="en-GB" sz="1300">
                <a:solidFill>
                  <a:srgbClr val="202122"/>
                </a:solidFill>
                <a:highlight>
                  <a:schemeClr val="accent1"/>
                </a:highlight>
                <a:latin typeface="Arial"/>
                <a:ea typeface="Arial"/>
                <a:cs typeface="Arial"/>
                <a:sym typeface="Arial"/>
              </a:rPr>
              <a:t>cot</a:t>
            </a:r>
            <a:r>
              <a:rPr lang="en-GB" sz="1300">
                <a:solidFill>
                  <a:srgbClr val="202122"/>
                </a:solidFill>
                <a:highlight>
                  <a:schemeClr val="accent1"/>
                </a:highlight>
                <a:latin typeface="Arial"/>
                <a:ea typeface="Arial"/>
                <a:cs typeface="Arial"/>
                <a:sym typeface="Arial"/>
              </a:rPr>
              <a:t> → </a:t>
            </a:r>
            <a:r>
              <a:rPr i="1" lang="en-GB" sz="1300">
                <a:solidFill>
                  <a:srgbClr val="202122"/>
                </a:solidFill>
                <a:highlight>
                  <a:schemeClr val="accent1"/>
                </a:highlight>
                <a:latin typeface="Arial"/>
                <a:ea typeface="Arial"/>
                <a:cs typeface="Arial"/>
                <a:sym typeface="Arial"/>
              </a:rPr>
              <a:t>co</a:t>
            </a:r>
            <a:r>
              <a:rPr b="1" i="1" lang="en-GB" sz="1300">
                <a:solidFill>
                  <a:srgbClr val="202122"/>
                </a:solidFill>
                <a:highlight>
                  <a:schemeClr val="accent1"/>
                </a:highlight>
                <a:latin typeface="Arial"/>
                <a:ea typeface="Arial"/>
                <a:cs typeface="Arial"/>
                <a:sym typeface="Arial"/>
              </a:rPr>
              <a:t>a</a:t>
            </a:r>
            <a:r>
              <a:rPr i="1" lang="en-GB" sz="1300">
                <a:solidFill>
                  <a:srgbClr val="202122"/>
                </a:solidFill>
                <a:highlight>
                  <a:schemeClr val="accent1"/>
                </a:highlight>
                <a:latin typeface="Arial"/>
                <a:ea typeface="Arial"/>
                <a:cs typeface="Arial"/>
                <a:sym typeface="Arial"/>
              </a:rPr>
              <a:t>t</a:t>
            </a:r>
            <a:r>
              <a:rPr lang="en-GB" sz="1300">
                <a:solidFill>
                  <a:srgbClr val="202122"/>
                </a:solidFill>
                <a:highlight>
                  <a:schemeClr val="accent1"/>
                </a:highlight>
                <a:latin typeface="Arial"/>
                <a:ea typeface="Arial"/>
                <a:cs typeface="Arial"/>
                <a:sym typeface="Arial"/>
              </a:rPr>
              <a:t> </a:t>
            </a:r>
            <a:endParaRPr sz="1300">
              <a:solidFill>
                <a:srgbClr val="202122"/>
              </a:solidFill>
              <a:highlight>
                <a:schemeClr val="accent1"/>
              </a:highlight>
              <a:latin typeface="Arial"/>
              <a:ea typeface="Arial"/>
              <a:cs typeface="Arial"/>
              <a:sym typeface="Arial"/>
            </a:endParaRPr>
          </a:p>
          <a:p>
            <a:pPr indent="-311150" lvl="0" marL="685800" rtl="0" algn="l">
              <a:spcBef>
                <a:spcPts val="0"/>
              </a:spcBef>
              <a:spcAft>
                <a:spcPts val="0"/>
              </a:spcAft>
              <a:buSzPts val="1300"/>
              <a:buFont typeface="Arial"/>
              <a:buChar char="●"/>
            </a:pPr>
            <a:r>
              <a:rPr lang="en-GB" sz="1300">
                <a:solidFill>
                  <a:srgbClr val="202122"/>
                </a:solidFill>
                <a:highlight>
                  <a:schemeClr val="accent1"/>
                </a:highlight>
                <a:latin typeface="Arial"/>
                <a:ea typeface="Arial"/>
                <a:cs typeface="Arial"/>
                <a:sym typeface="Arial"/>
              </a:rPr>
              <a:t>deletion: </a:t>
            </a:r>
            <a:r>
              <a:rPr i="1" lang="en-GB" sz="1300">
                <a:solidFill>
                  <a:srgbClr val="202122"/>
                </a:solidFill>
                <a:highlight>
                  <a:schemeClr val="accent1"/>
                </a:highlight>
                <a:latin typeface="Arial"/>
                <a:ea typeface="Arial"/>
                <a:cs typeface="Arial"/>
                <a:sym typeface="Arial"/>
              </a:rPr>
              <a:t>co</a:t>
            </a:r>
            <a:r>
              <a:rPr b="1" i="1" lang="en-GB" sz="1300">
                <a:solidFill>
                  <a:srgbClr val="202122"/>
                </a:solidFill>
                <a:highlight>
                  <a:schemeClr val="accent1"/>
                </a:highlight>
                <a:latin typeface="Arial"/>
                <a:ea typeface="Arial"/>
                <a:cs typeface="Arial"/>
                <a:sym typeface="Arial"/>
              </a:rPr>
              <a:t>a</a:t>
            </a:r>
            <a:r>
              <a:rPr i="1" lang="en-GB" sz="1300">
                <a:solidFill>
                  <a:srgbClr val="202122"/>
                </a:solidFill>
                <a:highlight>
                  <a:schemeClr val="accent1"/>
                </a:highlight>
                <a:latin typeface="Arial"/>
                <a:ea typeface="Arial"/>
                <a:cs typeface="Arial"/>
                <a:sym typeface="Arial"/>
              </a:rPr>
              <a:t>t</a:t>
            </a:r>
            <a:r>
              <a:rPr lang="en-GB" sz="1300">
                <a:solidFill>
                  <a:srgbClr val="202122"/>
                </a:solidFill>
                <a:highlight>
                  <a:schemeClr val="accent1"/>
                </a:highlight>
                <a:latin typeface="Arial"/>
                <a:ea typeface="Arial"/>
                <a:cs typeface="Arial"/>
                <a:sym typeface="Arial"/>
              </a:rPr>
              <a:t> → </a:t>
            </a:r>
            <a:r>
              <a:rPr i="1" lang="en-GB" sz="1300">
                <a:solidFill>
                  <a:srgbClr val="202122"/>
                </a:solidFill>
                <a:highlight>
                  <a:schemeClr val="accent1"/>
                </a:highlight>
                <a:latin typeface="Arial"/>
                <a:ea typeface="Arial"/>
                <a:cs typeface="Arial"/>
                <a:sym typeface="Arial"/>
              </a:rPr>
              <a:t>cot</a:t>
            </a:r>
            <a:r>
              <a:rPr lang="en-GB" sz="1300">
                <a:solidFill>
                  <a:srgbClr val="202122"/>
                </a:solidFill>
                <a:highlight>
                  <a:schemeClr val="accent1"/>
                </a:highlight>
                <a:latin typeface="Arial"/>
                <a:ea typeface="Arial"/>
                <a:cs typeface="Arial"/>
                <a:sym typeface="Arial"/>
              </a:rPr>
              <a:t> </a:t>
            </a:r>
            <a:endParaRPr sz="1300">
              <a:solidFill>
                <a:srgbClr val="202122"/>
              </a:solidFill>
              <a:highlight>
                <a:schemeClr val="accent1"/>
              </a:highlight>
              <a:latin typeface="Arial"/>
              <a:ea typeface="Arial"/>
              <a:cs typeface="Arial"/>
              <a:sym typeface="Arial"/>
            </a:endParaRPr>
          </a:p>
          <a:p>
            <a:pPr indent="-311150" lvl="0" marL="685800" rtl="0" algn="l">
              <a:spcBef>
                <a:spcPts val="0"/>
              </a:spcBef>
              <a:spcAft>
                <a:spcPts val="0"/>
              </a:spcAft>
              <a:buSzPts val="1300"/>
              <a:buFont typeface="Arial"/>
              <a:buChar char="●"/>
            </a:pPr>
            <a:r>
              <a:rPr lang="en-GB" sz="1300">
                <a:solidFill>
                  <a:srgbClr val="202122"/>
                </a:solidFill>
                <a:highlight>
                  <a:schemeClr val="accent1"/>
                </a:highlight>
                <a:latin typeface="Arial"/>
                <a:ea typeface="Arial"/>
                <a:cs typeface="Arial"/>
                <a:sym typeface="Arial"/>
              </a:rPr>
              <a:t>substitution: </a:t>
            </a:r>
            <a:r>
              <a:rPr i="1" lang="en-GB" sz="1300">
                <a:solidFill>
                  <a:srgbClr val="202122"/>
                </a:solidFill>
                <a:highlight>
                  <a:schemeClr val="accent1"/>
                </a:highlight>
                <a:latin typeface="Arial"/>
                <a:ea typeface="Arial"/>
                <a:cs typeface="Arial"/>
                <a:sym typeface="Arial"/>
              </a:rPr>
              <a:t>co</a:t>
            </a:r>
            <a:r>
              <a:rPr b="1" i="1" lang="en-GB" sz="1300">
                <a:solidFill>
                  <a:srgbClr val="202122"/>
                </a:solidFill>
                <a:highlight>
                  <a:schemeClr val="accent1"/>
                </a:highlight>
                <a:latin typeface="Arial"/>
                <a:ea typeface="Arial"/>
                <a:cs typeface="Arial"/>
                <a:sym typeface="Arial"/>
              </a:rPr>
              <a:t>a</a:t>
            </a:r>
            <a:r>
              <a:rPr i="1" lang="en-GB" sz="1300">
                <a:solidFill>
                  <a:srgbClr val="202122"/>
                </a:solidFill>
                <a:highlight>
                  <a:schemeClr val="accent1"/>
                </a:highlight>
                <a:latin typeface="Arial"/>
                <a:ea typeface="Arial"/>
                <a:cs typeface="Arial"/>
                <a:sym typeface="Arial"/>
              </a:rPr>
              <a:t>t</a:t>
            </a:r>
            <a:r>
              <a:rPr lang="en-GB" sz="1300">
                <a:solidFill>
                  <a:srgbClr val="202122"/>
                </a:solidFill>
                <a:highlight>
                  <a:schemeClr val="accent1"/>
                </a:highlight>
                <a:latin typeface="Arial"/>
                <a:ea typeface="Arial"/>
                <a:cs typeface="Arial"/>
                <a:sym typeface="Arial"/>
              </a:rPr>
              <a:t> → </a:t>
            </a:r>
            <a:r>
              <a:rPr i="1" lang="en-GB" sz="1300">
                <a:solidFill>
                  <a:srgbClr val="202122"/>
                </a:solidFill>
                <a:highlight>
                  <a:schemeClr val="accent1"/>
                </a:highlight>
                <a:latin typeface="Arial"/>
                <a:ea typeface="Arial"/>
                <a:cs typeface="Arial"/>
                <a:sym typeface="Arial"/>
              </a:rPr>
              <a:t>co</a:t>
            </a:r>
            <a:r>
              <a:rPr b="1" i="1" lang="en-GB" sz="1300">
                <a:solidFill>
                  <a:srgbClr val="202122"/>
                </a:solidFill>
                <a:highlight>
                  <a:schemeClr val="accent1"/>
                </a:highlight>
                <a:latin typeface="Arial"/>
                <a:ea typeface="Arial"/>
                <a:cs typeface="Arial"/>
                <a:sym typeface="Arial"/>
              </a:rPr>
              <a:t>s</a:t>
            </a:r>
            <a:r>
              <a:rPr i="1" lang="en-GB" sz="1300">
                <a:solidFill>
                  <a:srgbClr val="202122"/>
                </a:solidFill>
                <a:highlight>
                  <a:schemeClr val="accent1"/>
                </a:highlight>
                <a:latin typeface="Arial"/>
                <a:ea typeface="Arial"/>
                <a:cs typeface="Arial"/>
                <a:sym typeface="Arial"/>
              </a:rPr>
              <a:t>t</a:t>
            </a:r>
            <a:r>
              <a:rPr lang="en-GB" sz="1300">
                <a:solidFill>
                  <a:srgbClr val="202122"/>
                </a:solidFill>
                <a:highlight>
                  <a:schemeClr val="accent1"/>
                </a:highlight>
                <a:latin typeface="Arial"/>
                <a:ea typeface="Arial"/>
                <a:cs typeface="Arial"/>
                <a:sym typeface="Arial"/>
              </a:rPr>
              <a:t> </a:t>
            </a:r>
            <a:endParaRPr sz="1300">
              <a:solidFill>
                <a:srgbClr val="202122"/>
              </a:solidFill>
              <a:highlight>
                <a:schemeClr val="accent1"/>
              </a:highlight>
              <a:latin typeface="Arial"/>
              <a:ea typeface="Arial"/>
              <a:cs typeface="Arial"/>
              <a:sym typeface="Arial"/>
            </a:endParaRPr>
          </a:p>
        </p:txBody>
      </p:sp>
      <p:grpSp>
        <p:nvGrpSpPr>
          <p:cNvPr id="85" name="Google Shape;85;p17"/>
          <p:cNvGrpSpPr/>
          <p:nvPr/>
        </p:nvGrpSpPr>
        <p:grpSpPr>
          <a:xfrm>
            <a:off x="5041776" y="1894900"/>
            <a:ext cx="1540306" cy="1418125"/>
            <a:chOff x="4303290" y="1676962"/>
            <a:chExt cx="1923459" cy="1854000"/>
          </a:xfrm>
        </p:grpSpPr>
        <p:sp>
          <p:nvSpPr>
            <p:cNvPr id="86" name="Google Shape;86;p17"/>
            <p:cNvSpPr/>
            <p:nvPr/>
          </p:nvSpPr>
          <p:spPr>
            <a:xfrm>
              <a:off x="4303290" y="1676962"/>
              <a:ext cx="1854000" cy="1854000"/>
            </a:xfrm>
            <a:prstGeom prst="ellipse">
              <a:avLst/>
            </a:prstGeom>
            <a:solidFill>
              <a:srgbClr val="0E9453"/>
            </a:solidFill>
            <a:ln cap="flat" cmpd="sng" w="28575">
              <a:solidFill>
                <a:srgbClr val="65F0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4372749" y="2363816"/>
              <a:ext cx="1854000" cy="6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chemeClr val="lt1"/>
                  </a:solidFill>
                </a:rPr>
                <a:t>Ranking different matches (how?)</a:t>
              </a:r>
              <a:endParaRPr sz="1100">
                <a:solidFill>
                  <a:schemeClr val="lt1"/>
                </a:solidFill>
                <a:latin typeface="Roboto"/>
                <a:ea typeface="Roboto"/>
                <a:cs typeface="Roboto"/>
                <a:sym typeface="Roboto"/>
              </a:endParaRPr>
            </a:p>
          </p:txBody>
        </p:sp>
      </p:grpSp>
      <p:grpSp>
        <p:nvGrpSpPr>
          <p:cNvPr id="88" name="Google Shape;88;p17"/>
          <p:cNvGrpSpPr/>
          <p:nvPr/>
        </p:nvGrpSpPr>
        <p:grpSpPr>
          <a:xfrm>
            <a:off x="311690" y="1676962"/>
            <a:ext cx="1854000" cy="1854000"/>
            <a:chOff x="4181240" y="1676962"/>
            <a:chExt cx="1854000" cy="1854000"/>
          </a:xfrm>
        </p:grpSpPr>
        <p:sp>
          <p:nvSpPr>
            <p:cNvPr id="89" name="Google Shape;89;p17"/>
            <p:cNvSpPr/>
            <p:nvPr/>
          </p:nvSpPr>
          <p:spPr>
            <a:xfrm>
              <a:off x="4181240" y="1676962"/>
              <a:ext cx="1854000" cy="1854000"/>
            </a:xfrm>
            <a:prstGeom prst="ellipse">
              <a:avLst/>
            </a:prstGeom>
            <a:solidFill>
              <a:srgbClr val="0E9453"/>
            </a:solidFill>
            <a:ln cap="flat" cmpd="sng" w="28575">
              <a:solidFill>
                <a:srgbClr val="65F0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4364675" y="2311050"/>
              <a:ext cx="1394700" cy="699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chemeClr val="lt1"/>
                  </a:solidFill>
                  <a:highlight>
                    <a:srgbClr val="0E9453"/>
                  </a:highlight>
                </a:rPr>
                <a:t>Preprocessing the available text (using trie, hash tables etc.)</a:t>
              </a:r>
              <a:endParaRPr sz="1100">
                <a:solidFill>
                  <a:schemeClr val="lt1"/>
                </a:solidFill>
                <a:highlight>
                  <a:srgbClr val="0E9453"/>
                </a:highlight>
                <a:latin typeface="Roboto"/>
                <a:ea typeface="Roboto"/>
                <a:cs typeface="Roboto"/>
                <a:sym typeface="Roboto"/>
              </a:endParaRPr>
            </a:p>
          </p:txBody>
        </p:sp>
      </p:grpSp>
      <p:grpSp>
        <p:nvGrpSpPr>
          <p:cNvPr id="91" name="Google Shape;91;p17"/>
          <p:cNvGrpSpPr/>
          <p:nvPr/>
        </p:nvGrpSpPr>
        <p:grpSpPr>
          <a:xfrm>
            <a:off x="2659437" y="1676974"/>
            <a:ext cx="1993488" cy="1854000"/>
            <a:chOff x="2986712" y="1676962"/>
            <a:chExt cx="1993488" cy="1854000"/>
          </a:xfrm>
        </p:grpSpPr>
        <p:sp>
          <p:nvSpPr>
            <p:cNvPr id="92" name="Google Shape;92;p17"/>
            <p:cNvSpPr/>
            <p:nvPr/>
          </p:nvSpPr>
          <p:spPr>
            <a:xfrm>
              <a:off x="2986712" y="1676962"/>
              <a:ext cx="1854000" cy="1854000"/>
            </a:xfrm>
            <a:prstGeom prst="ellipse">
              <a:avLst/>
            </a:prstGeom>
            <a:solidFill>
              <a:srgbClr val="0B7743"/>
            </a:solidFill>
            <a:ln cap="flat" cmpd="sng" w="28575">
              <a:solidFill>
                <a:srgbClr val="65F0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3126200" y="2228350"/>
              <a:ext cx="1854000" cy="75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chemeClr val="lt1"/>
                  </a:solidFill>
                  <a:highlight>
                    <a:srgbClr val="0B7743"/>
                  </a:highlight>
                </a:rPr>
                <a:t>Calculating the edit distance (levenshtein distance using Thefuzz (FuzzyWuzzy) etc)</a:t>
              </a:r>
              <a:endParaRPr sz="1100">
                <a:solidFill>
                  <a:schemeClr val="lt1"/>
                </a:solidFill>
                <a:highlight>
                  <a:srgbClr val="0B7743"/>
                </a:highlight>
                <a:latin typeface="Roboto"/>
                <a:ea typeface="Roboto"/>
                <a:cs typeface="Roboto"/>
                <a:sym typeface="Roboto"/>
              </a:endParaRPr>
            </a:p>
          </p:txBody>
        </p:sp>
      </p:grpSp>
      <p:grpSp>
        <p:nvGrpSpPr>
          <p:cNvPr id="94" name="Google Shape;94;p17"/>
          <p:cNvGrpSpPr/>
          <p:nvPr/>
        </p:nvGrpSpPr>
        <p:grpSpPr>
          <a:xfrm>
            <a:off x="7108494" y="1979437"/>
            <a:ext cx="1356757" cy="1333582"/>
            <a:chOff x="2986712" y="1676962"/>
            <a:chExt cx="1854000" cy="1854000"/>
          </a:xfrm>
        </p:grpSpPr>
        <p:sp>
          <p:nvSpPr>
            <p:cNvPr id="95" name="Google Shape;95;p17"/>
            <p:cNvSpPr/>
            <p:nvPr/>
          </p:nvSpPr>
          <p:spPr>
            <a:xfrm>
              <a:off x="2986712" y="1676962"/>
              <a:ext cx="1854000" cy="1854000"/>
            </a:xfrm>
            <a:prstGeom prst="ellipse">
              <a:avLst/>
            </a:prstGeom>
            <a:solidFill>
              <a:srgbClr val="0B7743"/>
            </a:solidFill>
            <a:ln cap="flat" cmpd="sng" w="28575">
              <a:solidFill>
                <a:srgbClr val="65F0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3316116" y="2455618"/>
              <a:ext cx="1358100" cy="52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chemeClr val="lt1"/>
                  </a:solidFill>
                  <a:highlight>
                    <a:srgbClr val="0B7743"/>
                  </a:highlight>
                </a:rPr>
                <a:t>Show top matches</a:t>
              </a:r>
              <a:r>
                <a:rPr lang="en-GB" sz="1100">
                  <a:solidFill>
                    <a:schemeClr val="lt1"/>
                  </a:solidFill>
                  <a:highlight>
                    <a:srgbClr val="0B7743"/>
                  </a:highlight>
                </a:rPr>
                <a:t> </a:t>
              </a:r>
              <a:endParaRPr sz="1100">
                <a:solidFill>
                  <a:schemeClr val="lt1"/>
                </a:solidFill>
                <a:highlight>
                  <a:srgbClr val="0B7743"/>
                </a:highlight>
                <a:latin typeface="Roboto"/>
                <a:ea typeface="Roboto"/>
                <a:cs typeface="Roboto"/>
                <a:sym typeface="Roboto"/>
              </a:endParaRPr>
            </a:p>
          </p:txBody>
        </p:sp>
      </p:grpSp>
      <p:sp>
        <p:nvSpPr>
          <p:cNvPr id="97" name="Google Shape;97;p17"/>
          <p:cNvSpPr/>
          <p:nvPr/>
        </p:nvSpPr>
        <p:spPr>
          <a:xfrm>
            <a:off x="2201663" y="2576475"/>
            <a:ext cx="421800" cy="1395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98" name="Google Shape;98;p17"/>
          <p:cNvSpPr/>
          <p:nvPr/>
        </p:nvSpPr>
        <p:spPr>
          <a:xfrm>
            <a:off x="4572000" y="2576475"/>
            <a:ext cx="421800" cy="1395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99" name="Google Shape;99;p17"/>
          <p:cNvSpPr/>
          <p:nvPr/>
        </p:nvSpPr>
        <p:spPr>
          <a:xfrm>
            <a:off x="6582075" y="2576475"/>
            <a:ext cx="421800" cy="1395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100" name="Google Shape;100;p17"/>
          <p:cNvSpPr/>
          <p:nvPr/>
        </p:nvSpPr>
        <p:spPr>
          <a:xfrm>
            <a:off x="5001925" y="4126425"/>
            <a:ext cx="1620000" cy="837000"/>
          </a:xfrm>
          <a:prstGeom prst="wedgeRoundRectCallout">
            <a:avLst>
              <a:gd fmla="val -20833" name="adj1"/>
              <a:gd fmla="val 62500" name="adj2"/>
              <a:gd fmla="val 0" name="adj3"/>
            </a:avLst>
          </a:prstGeom>
          <a:solidFill>
            <a:srgbClr val="0B77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chemeClr val="lt1"/>
                </a:solidFill>
                <a:latin typeface="Old Standard TT"/>
                <a:ea typeface="Old Standard TT"/>
                <a:cs typeface="Old Standard TT"/>
                <a:sym typeface="Old Standard TT"/>
              </a:rPr>
              <a:t>Each type of Edit can have different cost, depending on how we set it.</a:t>
            </a:r>
            <a:endParaRPr sz="1100">
              <a:solidFill>
                <a:schemeClr val="lt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1" type="body"/>
          </p:nvPr>
        </p:nvSpPr>
        <p:spPr>
          <a:xfrm>
            <a:off x="311700" y="168550"/>
            <a:ext cx="8655900" cy="483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400">
                <a:highlight>
                  <a:schemeClr val="accent1"/>
                </a:highlight>
              </a:rPr>
              <a:t>Fuzzy Algorithms :</a:t>
            </a:r>
            <a:endParaRPr sz="6400">
              <a:highlight>
                <a:schemeClr val="accent1"/>
              </a:highlight>
            </a:endParaRPr>
          </a:p>
          <a:p>
            <a:pPr indent="-321041" lvl="0" marL="457200" rtl="0" algn="l">
              <a:lnSpc>
                <a:spcPct val="115000"/>
              </a:lnSpc>
              <a:spcBef>
                <a:spcPts val="1200"/>
              </a:spcBef>
              <a:spcAft>
                <a:spcPts val="0"/>
              </a:spcAft>
              <a:buSzPct val="100000"/>
              <a:buFont typeface="Arial"/>
              <a:buAutoNum type="arabicPeriod"/>
            </a:pPr>
            <a:r>
              <a:rPr lang="en-GB" sz="5823">
                <a:highlight>
                  <a:schemeClr val="accent1"/>
                </a:highlight>
                <a:latin typeface="Arial"/>
                <a:ea typeface="Arial"/>
                <a:cs typeface="Arial"/>
                <a:sym typeface="Arial"/>
              </a:rPr>
              <a:t>Hamming distance - </a:t>
            </a:r>
            <a:r>
              <a:rPr lang="en-GB" sz="5823">
                <a:solidFill>
                  <a:srgbClr val="242424"/>
                </a:solidFill>
                <a:highlight>
                  <a:schemeClr val="accent1"/>
                </a:highlight>
                <a:latin typeface="Arial"/>
                <a:ea typeface="Arial"/>
                <a:cs typeface="Arial"/>
                <a:sym typeface="Arial"/>
              </a:rPr>
              <a:t>It describes the minimum amount of substitutions required to transform s1 into s2. For hamming distance comparison, two strings need to be of the same length.</a:t>
            </a:r>
            <a:endParaRPr sz="5823">
              <a:highlight>
                <a:schemeClr val="accent1"/>
              </a:highlight>
              <a:latin typeface="Arial"/>
              <a:ea typeface="Arial"/>
              <a:cs typeface="Arial"/>
              <a:sym typeface="Arial"/>
            </a:endParaRPr>
          </a:p>
          <a:p>
            <a:pPr indent="-321041" lvl="0" marL="457200" rtl="0" algn="l">
              <a:lnSpc>
                <a:spcPct val="115000"/>
              </a:lnSpc>
              <a:spcBef>
                <a:spcPts val="0"/>
              </a:spcBef>
              <a:spcAft>
                <a:spcPts val="0"/>
              </a:spcAft>
              <a:buSzPct val="100000"/>
              <a:buFont typeface="Arial"/>
              <a:buAutoNum type="arabicPeriod"/>
            </a:pPr>
            <a:r>
              <a:rPr lang="en-GB" sz="5823">
                <a:highlight>
                  <a:schemeClr val="accent1"/>
                </a:highlight>
                <a:latin typeface="Arial"/>
                <a:ea typeface="Arial"/>
                <a:cs typeface="Arial"/>
                <a:sym typeface="Arial"/>
              </a:rPr>
              <a:t>Levenshtein distance - </a:t>
            </a:r>
            <a:endParaRPr sz="5823">
              <a:highlight>
                <a:schemeClr val="accent1"/>
              </a:highlight>
              <a:latin typeface="Arial"/>
              <a:ea typeface="Arial"/>
              <a:cs typeface="Arial"/>
              <a:sym typeface="Arial"/>
            </a:endParaRPr>
          </a:p>
          <a:p>
            <a:pPr indent="0" lvl="0" marL="457200" rtl="0" algn="l">
              <a:lnSpc>
                <a:spcPct val="115000"/>
              </a:lnSpc>
              <a:spcBef>
                <a:spcPts val="1200"/>
              </a:spcBef>
              <a:spcAft>
                <a:spcPts val="0"/>
              </a:spcAft>
              <a:buNone/>
            </a:pPr>
            <a:r>
              <a:t/>
            </a:r>
            <a:endParaRPr sz="5823">
              <a:highlight>
                <a:schemeClr val="accent1"/>
              </a:highlight>
              <a:latin typeface="Arial"/>
              <a:ea typeface="Arial"/>
              <a:cs typeface="Arial"/>
              <a:sym typeface="Arial"/>
            </a:endParaRPr>
          </a:p>
          <a:p>
            <a:pPr indent="0" lvl="0" marL="457200" rtl="0" algn="l">
              <a:lnSpc>
                <a:spcPct val="115000"/>
              </a:lnSpc>
              <a:spcBef>
                <a:spcPts val="1200"/>
              </a:spcBef>
              <a:spcAft>
                <a:spcPts val="0"/>
              </a:spcAft>
              <a:buNone/>
            </a:pPr>
            <a:r>
              <a:t/>
            </a:r>
            <a:endParaRPr sz="5823">
              <a:highlight>
                <a:schemeClr val="accent1"/>
              </a:highlight>
              <a:latin typeface="Arial"/>
              <a:ea typeface="Arial"/>
              <a:cs typeface="Arial"/>
              <a:sym typeface="Arial"/>
            </a:endParaRPr>
          </a:p>
          <a:p>
            <a:pPr indent="0" lvl="0" marL="0" rtl="0" algn="l">
              <a:lnSpc>
                <a:spcPct val="115000"/>
              </a:lnSpc>
              <a:spcBef>
                <a:spcPts val="1200"/>
              </a:spcBef>
              <a:spcAft>
                <a:spcPts val="0"/>
              </a:spcAft>
              <a:buNone/>
            </a:pPr>
            <a:r>
              <a:rPr lang="en-GB" sz="5823">
                <a:solidFill>
                  <a:srgbClr val="05192D"/>
                </a:solidFill>
                <a:highlight>
                  <a:schemeClr val="accent1"/>
                </a:highlight>
                <a:latin typeface="Arial"/>
                <a:ea typeface="Arial"/>
                <a:cs typeface="Arial"/>
                <a:sym typeface="Arial"/>
              </a:rPr>
              <a:t>The rows on the minimum above correspond to a deletion, an insertion, and a substitution in that order. </a:t>
            </a:r>
            <a:br>
              <a:rPr lang="en-GB" sz="5823">
                <a:solidFill>
                  <a:srgbClr val="05192D"/>
                </a:solidFill>
                <a:highlight>
                  <a:schemeClr val="accent1"/>
                </a:highlight>
                <a:latin typeface="Arial"/>
                <a:ea typeface="Arial"/>
                <a:cs typeface="Arial"/>
                <a:sym typeface="Arial"/>
              </a:rPr>
            </a:br>
            <a:r>
              <a:rPr lang="en-GB" sz="5823">
                <a:solidFill>
                  <a:srgbClr val="05192D"/>
                </a:solidFill>
                <a:highlight>
                  <a:schemeClr val="accent1"/>
                </a:highlight>
                <a:latin typeface="Arial"/>
                <a:ea typeface="Arial"/>
                <a:cs typeface="Arial"/>
                <a:sym typeface="Arial"/>
              </a:rPr>
              <a:t>It is also possible to calculate the Levenshtein similarity ratio based on the Levenshtein distance. This       can be done using the following formula : </a:t>
            </a:r>
            <a:endParaRPr sz="5823">
              <a:solidFill>
                <a:srgbClr val="05192D"/>
              </a:solidFill>
              <a:highlight>
                <a:schemeClr val="accent1"/>
              </a:highlight>
              <a:latin typeface="Arial"/>
              <a:ea typeface="Arial"/>
              <a:cs typeface="Arial"/>
              <a:sym typeface="Arial"/>
            </a:endParaRPr>
          </a:p>
          <a:p>
            <a:pPr indent="0" lvl="0" marL="0" rtl="0" algn="l">
              <a:lnSpc>
                <a:spcPct val="115000"/>
              </a:lnSpc>
              <a:spcBef>
                <a:spcPts val="1100"/>
              </a:spcBef>
              <a:spcAft>
                <a:spcPts val="0"/>
              </a:spcAft>
              <a:buNone/>
            </a:pPr>
            <a:r>
              <a:t/>
            </a:r>
            <a:endParaRPr sz="5823">
              <a:solidFill>
                <a:srgbClr val="05192D"/>
              </a:solidFill>
              <a:highlight>
                <a:schemeClr val="accent1"/>
              </a:highlight>
              <a:latin typeface="Arial"/>
              <a:ea typeface="Arial"/>
              <a:cs typeface="Arial"/>
              <a:sym typeface="Arial"/>
            </a:endParaRPr>
          </a:p>
          <a:p>
            <a:pPr indent="0" lvl="0" marL="457200" rtl="0" algn="l">
              <a:lnSpc>
                <a:spcPct val="115000"/>
              </a:lnSpc>
              <a:spcBef>
                <a:spcPts val="1100"/>
              </a:spcBef>
              <a:spcAft>
                <a:spcPts val="0"/>
              </a:spcAft>
              <a:buNone/>
            </a:pPr>
            <a:r>
              <a:t/>
            </a:r>
            <a:endParaRPr sz="5823">
              <a:highlight>
                <a:schemeClr val="accent1"/>
              </a:highlight>
              <a:latin typeface="Arial"/>
              <a:ea typeface="Arial"/>
              <a:cs typeface="Arial"/>
              <a:sym typeface="Arial"/>
            </a:endParaRPr>
          </a:p>
          <a:p>
            <a:pPr indent="-321041" lvl="0" marL="457200" rtl="0" algn="l">
              <a:lnSpc>
                <a:spcPct val="115000"/>
              </a:lnSpc>
              <a:spcBef>
                <a:spcPts val="1200"/>
              </a:spcBef>
              <a:spcAft>
                <a:spcPts val="0"/>
              </a:spcAft>
              <a:buSzPct val="100000"/>
              <a:buFont typeface="Arial"/>
              <a:buAutoNum type="arabicPeriod"/>
            </a:pPr>
            <a:r>
              <a:rPr lang="en-GB" sz="5823">
                <a:highlight>
                  <a:schemeClr val="accent1"/>
                </a:highlight>
                <a:latin typeface="Arial"/>
                <a:ea typeface="Arial"/>
                <a:cs typeface="Arial"/>
                <a:sym typeface="Arial"/>
              </a:rPr>
              <a:t>N-gram Algo (Tri-grams) - </a:t>
            </a:r>
            <a:endParaRPr sz="5823">
              <a:highlight>
                <a:schemeClr val="accent1"/>
              </a:highlight>
              <a:latin typeface="Arial"/>
              <a:ea typeface="Arial"/>
              <a:cs typeface="Arial"/>
              <a:sym typeface="Arial"/>
            </a:endParaRPr>
          </a:p>
          <a:p>
            <a:pPr indent="-321041" lvl="0" marL="457200" rtl="0" algn="l">
              <a:lnSpc>
                <a:spcPct val="115000"/>
              </a:lnSpc>
              <a:spcBef>
                <a:spcPts val="0"/>
              </a:spcBef>
              <a:spcAft>
                <a:spcPts val="0"/>
              </a:spcAft>
              <a:buSzPct val="100000"/>
              <a:buFont typeface="Arial"/>
              <a:buAutoNum type="arabicPeriod"/>
            </a:pPr>
            <a:r>
              <a:rPr lang="en-GB" sz="5823">
                <a:highlight>
                  <a:schemeClr val="accent1"/>
                </a:highlight>
                <a:latin typeface="Arial"/>
                <a:ea typeface="Arial"/>
                <a:cs typeface="Arial"/>
                <a:sym typeface="Arial"/>
              </a:rPr>
              <a:t>BK Tree Algo - </a:t>
            </a:r>
            <a:endParaRPr sz="5823">
              <a:highlight>
                <a:schemeClr val="accent1"/>
              </a:highlight>
              <a:latin typeface="Arial"/>
              <a:ea typeface="Arial"/>
              <a:cs typeface="Arial"/>
              <a:sym typeface="Arial"/>
            </a:endParaRPr>
          </a:p>
          <a:p>
            <a:pPr indent="-321041" lvl="0" marL="457200" rtl="0" algn="l">
              <a:lnSpc>
                <a:spcPct val="115000"/>
              </a:lnSpc>
              <a:spcBef>
                <a:spcPts val="0"/>
              </a:spcBef>
              <a:spcAft>
                <a:spcPts val="0"/>
              </a:spcAft>
              <a:buSzPct val="100000"/>
              <a:buFont typeface="Arial"/>
              <a:buAutoNum type="arabicPeriod"/>
            </a:pPr>
            <a:r>
              <a:rPr lang="en-GB" sz="5823">
                <a:highlight>
                  <a:schemeClr val="accent1"/>
                </a:highlight>
                <a:latin typeface="Arial"/>
                <a:ea typeface="Arial"/>
                <a:cs typeface="Arial"/>
                <a:sym typeface="Arial"/>
              </a:rPr>
              <a:t>Jaro Similarity - The similarity between two strings is normalized, 0 is least and 1 is most similar. It depends on the intersection of characters, length of the two strings and the number of transpositions to match the string. </a:t>
            </a:r>
            <a:r>
              <a:rPr lang="en-GB" sz="3200">
                <a:highlight>
                  <a:schemeClr val="accent1"/>
                </a:highlight>
                <a:latin typeface="Arial"/>
                <a:ea typeface="Arial"/>
                <a:cs typeface="Arial"/>
                <a:sym typeface="Arial"/>
              </a:rPr>
              <a:t> </a:t>
            </a:r>
            <a:endParaRPr sz="3200">
              <a:highlight>
                <a:schemeClr val="accent1"/>
              </a:highlight>
              <a:latin typeface="Arial"/>
              <a:ea typeface="Arial"/>
              <a:cs typeface="Arial"/>
              <a:sym typeface="Arial"/>
            </a:endParaRPr>
          </a:p>
        </p:txBody>
      </p:sp>
      <p:pic>
        <p:nvPicPr>
          <p:cNvPr id="106" name="Google Shape;106;p18"/>
          <p:cNvPicPr preferRelativeResize="0"/>
          <p:nvPr/>
        </p:nvPicPr>
        <p:blipFill>
          <a:blip r:embed="rId3">
            <a:alphaModFix/>
          </a:blip>
          <a:stretch>
            <a:fillRect/>
          </a:stretch>
        </p:blipFill>
        <p:spPr>
          <a:xfrm>
            <a:off x="2845200" y="1164150"/>
            <a:ext cx="4572000" cy="1000125"/>
          </a:xfrm>
          <a:prstGeom prst="rect">
            <a:avLst/>
          </a:prstGeom>
          <a:noFill/>
          <a:ln>
            <a:noFill/>
          </a:ln>
        </p:spPr>
      </p:pic>
      <p:pic>
        <p:nvPicPr>
          <p:cNvPr id="107" name="Google Shape;107;p18"/>
          <p:cNvPicPr preferRelativeResize="0"/>
          <p:nvPr/>
        </p:nvPicPr>
        <p:blipFill>
          <a:blip r:embed="rId4">
            <a:alphaModFix/>
          </a:blip>
          <a:stretch>
            <a:fillRect/>
          </a:stretch>
        </p:blipFill>
        <p:spPr>
          <a:xfrm>
            <a:off x="2527825" y="2904725"/>
            <a:ext cx="2466975" cy="657225"/>
          </a:xfrm>
          <a:prstGeom prst="rect">
            <a:avLst/>
          </a:prstGeom>
          <a:noFill/>
          <a:ln>
            <a:noFill/>
          </a:ln>
        </p:spPr>
      </p:pic>
      <p:sp>
        <p:nvSpPr>
          <p:cNvPr id="108" name="Google Shape;108;p18"/>
          <p:cNvSpPr txBox="1"/>
          <p:nvPr/>
        </p:nvSpPr>
        <p:spPr>
          <a:xfrm>
            <a:off x="5359800" y="3008625"/>
            <a:ext cx="30339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05192D"/>
                </a:solidFill>
                <a:highlight>
                  <a:schemeClr val="accent1"/>
                </a:highlight>
              </a:rPr>
              <a:t>where |</a:t>
            </a:r>
            <a:r>
              <a:rPr i="1" lang="en-GB" sz="1150">
                <a:solidFill>
                  <a:srgbClr val="05192D"/>
                </a:solidFill>
                <a:highlight>
                  <a:schemeClr val="accent1"/>
                </a:highlight>
              </a:rPr>
              <a:t>a</a:t>
            </a:r>
            <a:r>
              <a:rPr lang="en-GB" sz="1150">
                <a:solidFill>
                  <a:srgbClr val="05192D"/>
                </a:solidFill>
                <a:highlight>
                  <a:schemeClr val="accent1"/>
                </a:highlight>
              </a:rPr>
              <a:t>| and |</a:t>
            </a:r>
            <a:r>
              <a:rPr i="1" lang="en-GB" sz="1150">
                <a:solidFill>
                  <a:srgbClr val="05192D"/>
                </a:solidFill>
                <a:highlight>
                  <a:schemeClr val="accent1"/>
                </a:highlight>
              </a:rPr>
              <a:t>b</a:t>
            </a:r>
            <a:r>
              <a:rPr lang="en-GB" sz="1150">
                <a:solidFill>
                  <a:srgbClr val="05192D"/>
                </a:solidFill>
                <a:highlight>
                  <a:schemeClr val="accent1"/>
                </a:highlight>
              </a:rPr>
              <a:t>| are the lengths of </a:t>
            </a:r>
            <a:r>
              <a:rPr i="1" lang="en-GB" sz="1150">
                <a:solidFill>
                  <a:srgbClr val="05192D"/>
                </a:solidFill>
                <a:highlight>
                  <a:schemeClr val="accent1"/>
                </a:highlight>
              </a:rPr>
              <a:t>a</a:t>
            </a:r>
            <a:r>
              <a:rPr lang="en-GB" sz="1150">
                <a:solidFill>
                  <a:srgbClr val="05192D"/>
                </a:solidFill>
                <a:highlight>
                  <a:schemeClr val="accent1"/>
                </a:highlight>
              </a:rPr>
              <a:t> sequence and </a:t>
            </a:r>
            <a:r>
              <a:rPr i="1" lang="en-GB" sz="1150">
                <a:solidFill>
                  <a:srgbClr val="05192D"/>
                </a:solidFill>
                <a:highlight>
                  <a:schemeClr val="accent1"/>
                </a:highlight>
              </a:rPr>
              <a:t>b</a:t>
            </a:r>
            <a:r>
              <a:rPr lang="en-GB" sz="1150">
                <a:solidFill>
                  <a:srgbClr val="05192D"/>
                </a:solidFill>
                <a:highlight>
                  <a:schemeClr val="accent1"/>
                </a:highlight>
              </a:rPr>
              <a:t> sequence, respectively. </a:t>
            </a:r>
            <a:endParaRPr sz="1900">
              <a:solidFill>
                <a:schemeClr val="dk1"/>
              </a:solidFill>
              <a:highlight>
                <a:schemeClr val="accent1"/>
              </a:highlight>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 name="Shape 112"/>
        <p:cNvGrpSpPr/>
        <p:nvPr/>
      </p:nvGrpSpPr>
      <p:grpSpPr>
        <a:xfrm>
          <a:off x="0" y="0"/>
          <a:ext cx="0" cy="0"/>
          <a:chOff x="0" y="0"/>
          <a:chExt cx="0" cy="0"/>
        </a:xfrm>
      </p:grpSpPr>
      <p:sp>
        <p:nvSpPr>
          <p:cNvPr id="113" name="Google Shape;113;p19"/>
          <p:cNvSpPr txBox="1"/>
          <p:nvPr>
            <p:ph idx="1" type="body"/>
          </p:nvPr>
        </p:nvSpPr>
        <p:spPr>
          <a:xfrm>
            <a:off x="311700" y="282400"/>
            <a:ext cx="8520600" cy="46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all fuzzy algorithms 2 factors are important, choosing the correct parameter and coming up with fast implementation of the same.</a:t>
            </a:r>
            <a:endParaRPr/>
          </a:p>
          <a:p>
            <a:pPr indent="-342900" lvl="0" marL="457200" rtl="0" algn="l">
              <a:spcBef>
                <a:spcPts val="1200"/>
              </a:spcBef>
              <a:spcAft>
                <a:spcPts val="0"/>
              </a:spcAft>
              <a:buSzPts val="1800"/>
              <a:buChar char="-"/>
            </a:pPr>
            <a:r>
              <a:rPr b="1" lang="en-GB"/>
              <a:t>Correct</a:t>
            </a:r>
            <a:r>
              <a:rPr b="1" lang="en-GB"/>
              <a:t> parameter</a:t>
            </a:r>
            <a:r>
              <a:rPr lang="en-GB"/>
              <a:t> - </a:t>
            </a:r>
            <a:r>
              <a:rPr lang="en-GB">
                <a:highlight>
                  <a:schemeClr val="accent1"/>
                </a:highlight>
              </a:rPr>
              <a:t>Since we have audio inputs </a:t>
            </a:r>
            <a:r>
              <a:rPr lang="en-GB">
                <a:solidFill>
                  <a:srgbClr val="0C0D0E"/>
                </a:solidFill>
                <a:highlight>
                  <a:schemeClr val="accent1"/>
                </a:highlight>
              </a:rPr>
              <a:t>using a combination of a distance-based score and a phonetic-based encoding is suitable i.e. initially computing a score based on the Levenshtein distance and later using Metaphone or Double Metaphone to complement the results.</a:t>
            </a:r>
            <a:endParaRPr>
              <a:solidFill>
                <a:srgbClr val="0C0D0E"/>
              </a:solidFill>
              <a:highlight>
                <a:schemeClr val="accent1"/>
              </a:highlight>
            </a:endParaRPr>
          </a:p>
          <a:p>
            <a:pPr indent="-342900" lvl="0" marL="457200" rtl="0" algn="l">
              <a:spcBef>
                <a:spcPts val="0"/>
              </a:spcBef>
              <a:spcAft>
                <a:spcPts val="0"/>
              </a:spcAft>
              <a:buClr>
                <a:srgbClr val="0C0D0E"/>
              </a:buClr>
              <a:buSzPts val="1800"/>
              <a:buChar char="-"/>
            </a:pPr>
            <a:r>
              <a:rPr b="1" lang="en-GB">
                <a:solidFill>
                  <a:srgbClr val="0C0D0E"/>
                </a:solidFill>
                <a:highlight>
                  <a:schemeClr val="accent1"/>
                </a:highlight>
              </a:rPr>
              <a:t>Fast implementation </a:t>
            </a:r>
            <a:r>
              <a:rPr lang="en-GB">
                <a:solidFill>
                  <a:srgbClr val="0C0D0E"/>
                </a:solidFill>
                <a:highlight>
                  <a:schemeClr val="accent1"/>
                </a:highlight>
              </a:rPr>
              <a:t>- Clustering our data into </a:t>
            </a:r>
            <a:r>
              <a:rPr lang="en-GB">
                <a:solidFill>
                  <a:srgbClr val="0C0D0E"/>
                </a:solidFill>
              </a:rPr>
              <a:t>several small groups based on your use case and load them into a dictionary. For example, If you can assume that your user enters the first letter of the name correctly, you can store the names based on this invariant in a dictionary.</a:t>
            </a:r>
            <a:endParaRPr>
              <a:solidFill>
                <a:srgbClr val="0C0D0E"/>
              </a:solidFill>
            </a:endParaRPr>
          </a:p>
          <a:p>
            <a:pPr indent="0" lvl="0" marL="0" rtl="0" algn="l">
              <a:spcBef>
                <a:spcPts val="1200"/>
              </a:spcBef>
              <a:spcAft>
                <a:spcPts val="0"/>
              </a:spcAft>
              <a:buNone/>
            </a:pPr>
            <a:r>
              <a:rPr lang="en-GB">
                <a:solidFill>
                  <a:srgbClr val="0C0D0E"/>
                </a:solidFill>
              </a:rPr>
              <a:t>-----------------------------------------------x-----------------------------------------------</a:t>
            </a:r>
            <a:endParaRPr>
              <a:solidFill>
                <a:srgbClr val="0C0D0E"/>
              </a:solidFill>
            </a:endParaRPr>
          </a:p>
          <a:p>
            <a:pPr indent="0" lvl="0" marL="0" rtl="0" algn="l">
              <a:spcBef>
                <a:spcPts val="1200"/>
              </a:spcBef>
              <a:spcAft>
                <a:spcPts val="1200"/>
              </a:spcAft>
              <a:buNone/>
            </a:pPr>
            <a:r>
              <a:t/>
            </a:r>
            <a:endParaRPr>
              <a:solidFill>
                <a:srgbClr val="0C0D0E"/>
              </a:solidFill>
              <a:highlight>
                <a:schemeClr val="accen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3163075" y="1725975"/>
            <a:ext cx="3990975" cy="619125"/>
          </a:xfrm>
          <a:prstGeom prst="rect">
            <a:avLst/>
          </a:prstGeom>
          <a:noFill/>
          <a:ln>
            <a:noFill/>
          </a:ln>
        </p:spPr>
      </p:pic>
      <p:sp>
        <p:nvSpPr>
          <p:cNvPr id="119" name="Google Shape;119;p20"/>
          <p:cNvSpPr txBox="1"/>
          <p:nvPr>
            <p:ph type="title"/>
          </p:nvPr>
        </p:nvSpPr>
        <p:spPr>
          <a:xfrm>
            <a:off x="311700" y="963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50">
                <a:solidFill>
                  <a:srgbClr val="0C0D0E"/>
                </a:solidFill>
                <a:highlight>
                  <a:schemeClr val="accent1"/>
                </a:highlight>
                <a:latin typeface="Arial"/>
                <a:ea typeface="Arial"/>
                <a:cs typeface="Arial"/>
                <a:sym typeface="Arial"/>
              </a:rPr>
              <a:t>TheFuzz (previously FuzzyWuzzy) :</a:t>
            </a:r>
            <a:endParaRPr sz="3800">
              <a:highlight>
                <a:schemeClr val="accent1"/>
              </a:highlight>
            </a:endParaRPr>
          </a:p>
        </p:txBody>
      </p:sp>
      <p:sp>
        <p:nvSpPr>
          <p:cNvPr id="120" name="Google Shape;120;p20"/>
          <p:cNvSpPr txBox="1"/>
          <p:nvPr>
            <p:ph idx="1" type="body"/>
          </p:nvPr>
        </p:nvSpPr>
        <p:spPr>
          <a:xfrm>
            <a:off x="311700" y="621875"/>
            <a:ext cx="8520600" cy="43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50">
                <a:solidFill>
                  <a:srgbClr val="05192D"/>
                </a:solidFill>
                <a:highlight>
                  <a:schemeClr val="accent1"/>
                </a:highlight>
                <a:latin typeface="Arial"/>
                <a:ea typeface="Arial"/>
                <a:cs typeface="Arial"/>
                <a:sym typeface="Arial"/>
              </a:rPr>
              <a:t>TheFuzz uses the Levenshtein edit distance to calculate the degree of closeness between two strings. It also provides features for determining string similarity in various situations. (All ratios use Levenshtein Distance to calculate ratios).</a:t>
            </a:r>
            <a:endParaRPr sz="1250">
              <a:solidFill>
                <a:srgbClr val="05192D"/>
              </a:solidFill>
              <a:highlight>
                <a:schemeClr val="accent1"/>
              </a:highlight>
              <a:latin typeface="Arial"/>
              <a:ea typeface="Arial"/>
              <a:cs typeface="Arial"/>
              <a:sym typeface="Arial"/>
            </a:endParaRPr>
          </a:p>
          <a:p>
            <a:pPr indent="-307975" lvl="0" marL="457200" rtl="0" algn="l">
              <a:lnSpc>
                <a:spcPct val="131041"/>
              </a:lnSpc>
              <a:spcBef>
                <a:spcPts val="1200"/>
              </a:spcBef>
              <a:spcAft>
                <a:spcPts val="0"/>
              </a:spcAft>
              <a:buClr>
                <a:srgbClr val="05192D"/>
              </a:buClr>
              <a:buSzPts val="1250"/>
              <a:buFont typeface="Arial"/>
              <a:buChar char="●"/>
            </a:pPr>
            <a:r>
              <a:rPr b="1" lang="en-GB" sz="1250">
                <a:solidFill>
                  <a:srgbClr val="05192D"/>
                </a:solidFill>
                <a:latin typeface="Arial"/>
                <a:ea typeface="Arial"/>
                <a:cs typeface="Arial"/>
                <a:sym typeface="Arial"/>
              </a:rPr>
              <a:t>Simple Ratio </a:t>
            </a:r>
            <a:r>
              <a:rPr lang="en-GB" sz="1250">
                <a:solidFill>
                  <a:srgbClr val="05192D"/>
                </a:solidFill>
                <a:latin typeface="Arial"/>
                <a:ea typeface="Arial"/>
                <a:cs typeface="Arial"/>
                <a:sym typeface="Arial"/>
              </a:rPr>
              <a:t>- This simply calculates the edit distance based on the ordering of both input strings difflib.ratio() – see the</a:t>
            </a:r>
            <a:r>
              <a:rPr lang="en-GB" sz="1250">
                <a:solidFill>
                  <a:srgbClr val="05192D"/>
                </a:solidFill>
                <a:uFill>
                  <a:noFill/>
                </a:uFill>
                <a:latin typeface="Arial"/>
                <a:ea typeface="Arial"/>
                <a:cs typeface="Arial"/>
                <a:sym typeface="Arial"/>
                <a:hlinkClick r:id="rId4">
                  <a:extLst>
                    <a:ext uri="{A12FA001-AC4F-418D-AE19-62706E023703}">
                      <ahyp:hlinkClr val="tx"/>
                    </a:ext>
                  </a:extLst>
                </a:hlinkClick>
              </a:rPr>
              <a:t> </a:t>
            </a:r>
            <a:r>
              <a:rPr b="1" lang="en-GB" sz="1250">
                <a:solidFill>
                  <a:srgbClr val="0075AD"/>
                </a:solidFill>
                <a:uFill>
                  <a:noFill/>
                </a:uFill>
                <a:latin typeface="Arial"/>
                <a:ea typeface="Arial"/>
                <a:cs typeface="Arial"/>
                <a:sym typeface="Arial"/>
                <a:hlinkClick r:id="rId5">
                  <a:extLst>
                    <a:ext uri="{A12FA001-AC4F-418D-AE19-62706E023703}">
                      <ahyp:hlinkClr val="tx"/>
                    </a:ext>
                  </a:extLst>
                </a:hlinkClick>
              </a:rPr>
              <a:t>difflib documentation</a:t>
            </a:r>
            <a:r>
              <a:rPr lang="en-GB" sz="1250">
                <a:solidFill>
                  <a:srgbClr val="05192D"/>
                </a:solidFill>
                <a:latin typeface="Arial"/>
                <a:ea typeface="Arial"/>
                <a:cs typeface="Arial"/>
                <a:sym typeface="Arial"/>
              </a:rPr>
              <a:t> to learn more. </a:t>
            </a:r>
            <a:endParaRPr sz="1250">
              <a:latin typeface="Arial"/>
              <a:ea typeface="Arial"/>
              <a:cs typeface="Arial"/>
              <a:sym typeface="Arial"/>
            </a:endParaRPr>
          </a:p>
          <a:p>
            <a:pPr indent="0" lvl="0" marL="457200" rtl="0" algn="l">
              <a:lnSpc>
                <a:spcPct val="131041"/>
              </a:lnSpc>
              <a:spcBef>
                <a:spcPts val="0"/>
              </a:spcBef>
              <a:spcAft>
                <a:spcPts val="0"/>
              </a:spcAft>
              <a:buNone/>
            </a:pPr>
            <a:r>
              <a:t/>
            </a:r>
            <a:endParaRPr sz="1250">
              <a:latin typeface="Arial"/>
              <a:ea typeface="Arial"/>
              <a:cs typeface="Arial"/>
              <a:sym typeface="Arial"/>
            </a:endParaRPr>
          </a:p>
          <a:p>
            <a:pPr indent="0" lvl="0" marL="457200" rtl="0" algn="l">
              <a:lnSpc>
                <a:spcPct val="131041"/>
              </a:lnSpc>
              <a:spcBef>
                <a:spcPts val="0"/>
              </a:spcBef>
              <a:spcAft>
                <a:spcPts val="0"/>
              </a:spcAft>
              <a:buNone/>
            </a:pPr>
            <a:r>
              <a:t/>
            </a:r>
            <a:endParaRPr sz="1250">
              <a:latin typeface="Arial"/>
              <a:ea typeface="Arial"/>
              <a:cs typeface="Arial"/>
              <a:sym typeface="Arial"/>
            </a:endParaRPr>
          </a:p>
          <a:p>
            <a:pPr indent="-307975" lvl="0" marL="457200" rtl="0" algn="l">
              <a:spcBef>
                <a:spcPts val="0"/>
              </a:spcBef>
              <a:spcAft>
                <a:spcPts val="0"/>
              </a:spcAft>
              <a:buClr>
                <a:srgbClr val="05192D"/>
              </a:buClr>
              <a:buSzPts val="1250"/>
              <a:buFont typeface="Arial"/>
              <a:buChar char="●"/>
            </a:pPr>
            <a:r>
              <a:rPr b="1" lang="en-GB" sz="1250">
                <a:latin typeface="Arial"/>
                <a:ea typeface="Arial"/>
                <a:cs typeface="Arial"/>
                <a:sym typeface="Arial"/>
              </a:rPr>
              <a:t>Partial Ratio </a:t>
            </a:r>
            <a:r>
              <a:rPr lang="en-GB" sz="1250">
                <a:latin typeface="Arial"/>
                <a:ea typeface="Arial"/>
                <a:cs typeface="Arial"/>
                <a:sym typeface="Arial"/>
              </a:rPr>
              <a:t>- </a:t>
            </a:r>
            <a:r>
              <a:rPr lang="en-GB" sz="1250">
                <a:solidFill>
                  <a:srgbClr val="05192D"/>
                </a:solidFill>
                <a:latin typeface="Arial"/>
                <a:ea typeface="Arial"/>
                <a:cs typeface="Arial"/>
                <a:sym typeface="Arial"/>
              </a:rPr>
              <a:t>The partial_ratio() calculates the similarity by taking the shortest string, which in this scenario is stored in the variable name, then compares it against the sub-strings of the same length in the longer string, which is stored in full_name. </a:t>
            </a:r>
            <a:endParaRPr sz="1250">
              <a:solidFill>
                <a:srgbClr val="05192D"/>
              </a:solidFill>
              <a:latin typeface="Arial"/>
              <a:ea typeface="Arial"/>
              <a:cs typeface="Arial"/>
              <a:sym typeface="Arial"/>
            </a:endParaRPr>
          </a:p>
          <a:p>
            <a:pPr indent="0" lvl="0" marL="457200" rtl="0" algn="l">
              <a:spcBef>
                <a:spcPts val="1200"/>
              </a:spcBef>
              <a:spcAft>
                <a:spcPts val="0"/>
              </a:spcAft>
              <a:buNone/>
            </a:pPr>
            <a:r>
              <a:t/>
            </a:r>
            <a:endParaRPr sz="1250">
              <a:solidFill>
                <a:srgbClr val="05192D"/>
              </a:solidFill>
              <a:latin typeface="Arial"/>
              <a:ea typeface="Arial"/>
              <a:cs typeface="Arial"/>
              <a:sym typeface="Arial"/>
            </a:endParaRPr>
          </a:p>
          <a:p>
            <a:pPr indent="-307975" lvl="0" marL="457200" rtl="0" algn="l">
              <a:lnSpc>
                <a:spcPct val="131041"/>
              </a:lnSpc>
              <a:spcBef>
                <a:spcPts val="1200"/>
              </a:spcBef>
              <a:spcAft>
                <a:spcPts val="0"/>
              </a:spcAft>
              <a:buClr>
                <a:srgbClr val="05192D"/>
              </a:buClr>
              <a:buSzPts val="1250"/>
              <a:buFont typeface="Arial"/>
              <a:buChar char="●"/>
            </a:pPr>
            <a:r>
              <a:rPr b="1" lang="en-GB" sz="1250">
                <a:latin typeface="Arial"/>
                <a:ea typeface="Arial"/>
                <a:cs typeface="Arial"/>
                <a:sym typeface="Arial"/>
              </a:rPr>
              <a:t>Token Sort Ratio</a:t>
            </a:r>
            <a:r>
              <a:rPr lang="en-GB" sz="1250">
                <a:latin typeface="Arial"/>
                <a:ea typeface="Arial"/>
                <a:cs typeface="Arial"/>
                <a:sym typeface="Arial"/>
              </a:rPr>
              <a:t> - </a:t>
            </a:r>
            <a:r>
              <a:rPr lang="en-GB" sz="1250">
                <a:solidFill>
                  <a:srgbClr val="05192D"/>
                </a:solidFill>
                <a:latin typeface="Arial"/>
                <a:ea typeface="Arial"/>
                <a:cs typeface="Arial"/>
                <a:sym typeface="Arial"/>
              </a:rPr>
              <a:t>Token sort doesn’t care about what order words occur in. It accounts for similar strings that aren’t in order as expressed above. </a:t>
            </a:r>
            <a:r>
              <a:rPr lang="en-GB" sz="1250">
                <a:solidFill>
                  <a:srgbClr val="05192D"/>
                </a:solidFill>
                <a:highlight>
                  <a:srgbClr val="FFFF00"/>
                </a:highlight>
                <a:latin typeface="Arial"/>
                <a:ea typeface="Arial"/>
                <a:cs typeface="Arial"/>
                <a:sym typeface="Arial"/>
              </a:rPr>
              <a:t>Token sort only disregards order</a:t>
            </a:r>
            <a:r>
              <a:rPr lang="en-GB" sz="1250">
                <a:solidFill>
                  <a:srgbClr val="05192D"/>
                </a:solidFill>
                <a:latin typeface="Arial"/>
                <a:ea typeface="Arial"/>
                <a:cs typeface="Arial"/>
                <a:sym typeface="Arial"/>
              </a:rPr>
              <a:t>. If there are words that are dissimilar words in the strings, it will negatively impact the similarity ratio. </a:t>
            </a:r>
            <a:endParaRPr sz="1250">
              <a:solidFill>
                <a:srgbClr val="05192D"/>
              </a:solidFill>
              <a:latin typeface="Arial"/>
              <a:ea typeface="Arial"/>
              <a:cs typeface="Arial"/>
              <a:sym typeface="Arial"/>
            </a:endParaRPr>
          </a:p>
        </p:txBody>
      </p:sp>
      <p:pic>
        <p:nvPicPr>
          <p:cNvPr id="121" name="Google Shape;121;p20"/>
          <p:cNvPicPr preferRelativeResize="0"/>
          <p:nvPr/>
        </p:nvPicPr>
        <p:blipFill>
          <a:blip r:embed="rId6">
            <a:alphaModFix/>
          </a:blip>
          <a:stretch>
            <a:fillRect/>
          </a:stretch>
        </p:blipFill>
        <p:spPr>
          <a:xfrm>
            <a:off x="3163075" y="2889800"/>
            <a:ext cx="4571999" cy="590550"/>
          </a:xfrm>
          <a:prstGeom prst="rect">
            <a:avLst/>
          </a:prstGeom>
          <a:noFill/>
          <a:ln>
            <a:noFill/>
          </a:ln>
        </p:spPr>
      </p:pic>
      <p:pic>
        <p:nvPicPr>
          <p:cNvPr id="122" name="Google Shape;122;p20"/>
          <p:cNvPicPr preferRelativeResize="0"/>
          <p:nvPr/>
        </p:nvPicPr>
        <p:blipFill>
          <a:blip r:embed="rId7">
            <a:alphaModFix/>
          </a:blip>
          <a:stretch>
            <a:fillRect/>
          </a:stretch>
        </p:blipFill>
        <p:spPr>
          <a:xfrm>
            <a:off x="3163075" y="4255075"/>
            <a:ext cx="4572000" cy="74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 type="body"/>
          </p:nvPr>
        </p:nvSpPr>
        <p:spPr>
          <a:xfrm>
            <a:off x="311700" y="151100"/>
            <a:ext cx="8520600" cy="4787100"/>
          </a:xfrm>
          <a:prstGeom prst="rect">
            <a:avLst/>
          </a:prstGeom>
        </p:spPr>
        <p:txBody>
          <a:bodyPr anchorCtr="0" anchor="t" bIns="91425" lIns="91425" spcFirstLastPara="1" rIns="91425" wrap="square" tIns="91425">
            <a:noAutofit/>
          </a:bodyPr>
          <a:lstStyle/>
          <a:p>
            <a:pPr indent="-307975" lvl="0" marL="457200" rtl="0" algn="l">
              <a:spcBef>
                <a:spcPts val="0"/>
              </a:spcBef>
              <a:spcAft>
                <a:spcPts val="0"/>
              </a:spcAft>
              <a:buSzPts val="1250"/>
              <a:buChar char="●"/>
            </a:pPr>
            <a:r>
              <a:rPr b="1" lang="en-GB" sz="1250">
                <a:latin typeface="Arial"/>
                <a:ea typeface="Arial"/>
                <a:cs typeface="Arial"/>
                <a:sym typeface="Arial"/>
              </a:rPr>
              <a:t>Token Set Ratio</a:t>
            </a:r>
            <a:r>
              <a:rPr lang="en-GB" sz="1250">
                <a:latin typeface="Arial"/>
                <a:ea typeface="Arial"/>
                <a:cs typeface="Arial"/>
                <a:sym typeface="Arial"/>
              </a:rPr>
              <a:t> - </a:t>
            </a:r>
            <a:r>
              <a:rPr lang="en-GB" sz="1250">
                <a:solidFill>
                  <a:srgbClr val="05192D"/>
                </a:solidFill>
                <a:latin typeface="Arial"/>
                <a:ea typeface="Arial"/>
                <a:cs typeface="Arial"/>
                <a:sym typeface="Arial"/>
              </a:rPr>
              <a:t>The token_set_ratio() method is pretty similar to the token_sort_ratio(), except it takes out common tokens before calculating how similar the strings are: this is extremely helpful when the strings are significantly different in length. </a:t>
            </a:r>
            <a:br>
              <a:rPr lang="en-GB" sz="1250">
                <a:solidFill>
                  <a:srgbClr val="05192D"/>
                </a:solidFill>
                <a:latin typeface="Arial"/>
                <a:ea typeface="Arial"/>
                <a:cs typeface="Arial"/>
                <a:sym typeface="Arial"/>
              </a:rPr>
            </a:br>
            <a:endParaRPr sz="1250">
              <a:solidFill>
                <a:srgbClr val="05192D"/>
              </a:solidFill>
              <a:latin typeface="Arial"/>
              <a:ea typeface="Arial"/>
              <a:cs typeface="Arial"/>
              <a:sym typeface="Arial"/>
            </a:endParaRPr>
          </a:p>
          <a:p>
            <a:pPr indent="0" lvl="0" marL="457200" rtl="0" algn="l">
              <a:spcBef>
                <a:spcPts val="1200"/>
              </a:spcBef>
              <a:spcAft>
                <a:spcPts val="0"/>
              </a:spcAft>
              <a:buNone/>
            </a:pPr>
            <a:r>
              <a:t/>
            </a:r>
            <a:endParaRPr sz="1250">
              <a:solidFill>
                <a:srgbClr val="05192D"/>
              </a:solidFill>
              <a:latin typeface="Arial"/>
              <a:ea typeface="Arial"/>
              <a:cs typeface="Arial"/>
              <a:sym typeface="Arial"/>
            </a:endParaRPr>
          </a:p>
          <a:p>
            <a:pPr indent="-307975" lvl="0" marL="457200" rtl="0" algn="l">
              <a:spcBef>
                <a:spcPts val="1200"/>
              </a:spcBef>
              <a:spcAft>
                <a:spcPts val="0"/>
              </a:spcAft>
              <a:buClr>
                <a:srgbClr val="05192D"/>
              </a:buClr>
              <a:buSzPts val="1250"/>
              <a:buFont typeface="Arial"/>
              <a:buChar char="●"/>
            </a:pPr>
            <a:r>
              <a:rPr b="1" lang="en-GB" sz="1250">
                <a:latin typeface="Arial"/>
                <a:ea typeface="Arial"/>
                <a:cs typeface="Arial"/>
                <a:sym typeface="Arial"/>
              </a:rPr>
              <a:t>Partial Token Sort Ratio</a:t>
            </a:r>
            <a:br>
              <a:rPr b="1" lang="en-GB" sz="1250">
                <a:latin typeface="Arial"/>
                <a:ea typeface="Arial"/>
                <a:cs typeface="Arial"/>
                <a:sym typeface="Arial"/>
              </a:rPr>
            </a:br>
            <a:endParaRPr b="1" sz="1250">
              <a:latin typeface="Arial"/>
              <a:ea typeface="Arial"/>
              <a:cs typeface="Arial"/>
              <a:sym typeface="Arial"/>
            </a:endParaRPr>
          </a:p>
          <a:p>
            <a:pPr indent="0" lvl="0" marL="457200" rtl="0" algn="l">
              <a:spcBef>
                <a:spcPts val="1200"/>
              </a:spcBef>
              <a:spcAft>
                <a:spcPts val="0"/>
              </a:spcAft>
              <a:buNone/>
            </a:pPr>
            <a:r>
              <a:t/>
            </a:r>
            <a:endParaRPr sz="1250">
              <a:latin typeface="Arial"/>
              <a:ea typeface="Arial"/>
              <a:cs typeface="Arial"/>
              <a:sym typeface="Arial"/>
            </a:endParaRPr>
          </a:p>
          <a:p>
            <a:pPr indent="-307975" lvl="0" marL="457200" rtl="0" algn="l">
              <a:lnSpc>
                <a:spcPct val="131041"/>
              </a:lnSpc>
              <a:spcBef>
                <a:spcPts val="1200"/>
              </a:spcBef>
              <a:spcAft>
                <a:spcPts val="0"/>
              </a:spcAft>
              <a:buSzPts val="1250"/>
              <a:buFont typeface="Arial"/>
              <a:buChar char="●"/>
            </a:pPr>
            <a:r>
              <a:rPr b="1" lang="en-GB" sz="1250">
                <a:latin typeface="Arial"/>
                <a:ea typeface="Arial"/>
                <a:cs typeface="Arial"/>
                <a:sym typeface="Arial"/>
              </a:rPr>
              <a:t>Process</a:t>
            </a:r>
            <a:r>
              <a:rPr lang="en-GB" sz="1250">
                <a:latin typeface="Arial"/>
                <a:ea typeface="Arial"/>
                <a:cs typeface="Arial"/>
                <a:sym typeface="Arial"/>
              </a:rPr>
              <a:t> - </a:t>
            </a:r>
            <a:r>
              <a:rPr lang="en-GB" sz="1250">
                <a:solidFill>
                  <a:srgbClr val="05192D"/>
                </a:solidFill>
                <a:latin typeface="Arial"/>
                <a:ea typeface="Arial"/>
                <a:cs typeface="Arial"/>
                <a:sym typeface="Arial"/>
              </a:rPr>
              <a:t>The process module enables users to extract text from a collection using fuzzy string matching. Calling the extract() method on the process module returns the strings with a similarity score in a vector. We can control the length of the vector returned (the edit distance ig) by the extract() method by setting the limit parameter to the desired length.</a:t>
            </a:r>
            <a:br>
              <a:rPr lang="en-GB" sz="1250">
                <a:solidFill>
                  <a:srgbClr val="05192D"/>
                </a:solidFill>
                <a:latin typeface="Arial"/>
                <a:ea typeface="Arial"/>
                <a:cs typeface="Arial"/>
                <a:sym typeface="Arial"/>
              </a:rPr>
            </a:br>
            <a:endParaRPr sz="1250">
              <a:latin typeface="Arial"/>
              <a:ea typeface="Arial"/>
              <a:cs typeface="Arial"/>
              <a:sym typeface="Arial"/>
            </a:endParaRPr>
          </a:p>
          <a:p>
            <a:pPr indent="0" lvl="0" marL="457200" rtl="0" algn="l">
              <a:spcBef>
                <a:spcPts val="0"/>
              </a:spcBef>
              <a:spcAft>
                <a:spcPts val="0"/>
              </a:spcAft>
              <a:buNone/>
            </a:pPr>
            <a:r>
              <a:t/>
            </a:r>
            <a:endParaRPr sz="1250">
              <a:latin typeface="Arial"/>
              <a:ea typeface="Arial"/>
              <a:cs typeface="Arial"/>
              <a:sym typeface="Arial"/>
            </a:endParaRPr>
          </a:p>
          <a:p>
            <a:pPr indent="-307975" lvl="0" marL="457200" rtl="0" algn="l">
              <a:spcBef>
                <a:spcPts val="1200"/>
              </a:spcBef>
              <a:spcAft>
                <a:spcPts val="0"/>
              </a:spcAft>
              <a:buSzPts val="1250"/>
              <a:buFont typeface="Arial"/>
              <a:buChar char="●"/>
            </a:pPr>
            <a:r>
              <a:rPr b="1" lang="en-GB" sz="1250">
                <a:solidFill>
                  <a:srgbClr val="242424"/>
                </a:solidFill>
                <a:highlight>
                  <a:schemeClr val="accent1"/>
                </a:highlight>
                <a:latin typeface="Arial"/>
                <a:ea typeface="Arial"/>
                <a:cs typeface="Arial"/>
                <a:sym typeface="Arial"/>
              </a:rPr>
              <a:t>Wratio</a:t>
            </a:r>
            <a:r>
              <a:rPr lang="en-GB" sz="1250">
                <a:solidFill>
                  <a:srgbClr val="242424"/>
                </a:solidFill>
                <a:highlight>
                  <a:schemeClr val="accent1"/>
                </a:highlight>
                <a:latin typeface="Arial"/>
                <a:ea typeface="Arial"/>
                <a:cs typeface="Arial"/>
                <a:sym typeface="Arial"/>
              </a:rPr>
              <a:t> — compares the complete string without taking into consideration the case of the string and some special characters.</a:t>
            </a:r>
            <a:endParaRPr sz="1250">
              <a:solidFill>
                <a:srgbClr val="242424"/>
              </a:solidFill>
              <a:highlight>
                <a:schemeClr val="accent1"/>
              </a:highlight>
              <a:latin typeface="Arial"/>
              <a:ea typeface="Arial"/>
              <a:cs typeface="Arial"/>
              <a:sym typeface="Arial"/>
            </a:endParaRPr>
          </a:p>
          <a:p>
            <a:pPr indent="0" lvl="0" marL="457200" rtl="0" algn="l">
              <a:spcBef>
                <a:spcPts val="1200"/>
              </a:spcBef>
              <a:spcAft>
                <a:spcPts val="1200"/>
              </a:spcAft>
              <a:buNone/>
            </a:pPr>
            <a:r>
              <a:t/>
            </a:r>
            <a:endParaRPr sz="1250">
              <a:latin typeface="Arial"/>
              <a:ea typeface="Arial"/>
              <a:cs typeface="Arial"/>
              <a:sym typeface="Arial"/>
            </a:endParaRPr>
          </a:p>
        </p:txBody>
      </p:sp>
      <p:pic>
        <p:nvPicPr>
          <p:cNvPr id="128" name="Google Shape;128;p21"/>
          <p:cNvPicPr preferRelativeResize="0"/>
          <p:nvPr/>
        </p:nvPicPr>
        <p:blipFill>
          <a:blip r:embed="rId3">
            <a:alphaModFix/>
          </a:blip>
          <a:stretch>
            <a:fillRect/>
          </a:stretch>
        </p:blipFill>
        <p:spPr>
          <a:xfrm>
            <a:off x="3041275" y="759800"/>
            <a:ext cx="4572000" cy="828675"/>
          </a:xfrm>
          <a:prstGeom prst="rect">
            <a:avLst/>
          </a:prstGeom>
          <a:noFill/>
          <a:ln>
            <a:noFill/>
          </a:ln>
        </p:spPr>
      </p:pic>
      <p:pic>
        <p:nvPicPr>
          <p:cNvPr id="129" name="Google Shape;129;p21"/>
          <p:cNvPicPr preferRelativeResize="0"/>
          <p:nvPr/>
        </p:nvPicPr>
        <p:blipFill>
          <a:blip r:embed="rId4">
            <a:alphaModFix/>
          </a:blip>
          <a:stretch>
            <a:fillRect/>
          </a:stretch>
        </p:blipFill>
        <p:spPr>
          <a:xfrm>
            <a:off x="3041275" y="1781163"/>
            <a:ext cx="4572000" cy="790575"/>
          </a:xfrm>
          <a:prstGeom prst="rect">
            <a:avLst/>
          </a:prstGeom>
          <a:noFill/>
          <a:ln>
            <a:noFill/>
          </a:ln>
        </p:spPr>
      </p:pic>
      <p:pic>
        <p:nvPicPr>
          <p:cNvPr id="130" name="Google Shape;130;p21"/>
          <p:cNvPicPr preferRelativeResize="0"/>
          <p:nvPr/>
        </p:nvPicPr>
        <p:blipFill>
          <a:blip r:embed="rId5">
            <a:alphaModFix/>
          </a:blip>
          <a:stretch>
            <a:fillRect/>
          </a:stretch>
        </p:blipFill>
        <p:spPr>
          <a:xfrm>
            <a:off x="3143050" y="3376825"/>
            <a:ext cx="4572000" cy="792344"/>
          </a:xfrm>
          <a:prstGeom prst="rect">
            <a:avLst/>
          </a:prstGeom>
          <a:noFill/>
          <a:ln>
            <a:noFill/>
          </a:ln>
        </p:spPr>
      </p:pic>
      <p:pic>
        <p:nvPicPr>
          <p:cNvPr id="131" name="Google Shape;131;p21"/>
          <p:cNvPicPr preferRelativeResize="0"/>
          <p:nvPr/>
        </p:nvPicPr>
        <p:blipFill>
          <a:blip r:embed="rId6">
            <a:alphaModFix/>
          </a:blip>
          <a:stretch>
            <a:fillRect/>
          </a:stretch>
        </p:blipFill>
        <p:spPr>
          <a:xfrm>
            <a:off x="3143050" y="4447300"/>
            <a:ext cx="4767424" cy="49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