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7" r:id="rId2"/>
    <p:sldId id="258" r:id="rId3"/>
    <p:sldId id="278" r:id="rId4"/>
    <p:sldId id="267" r:id="rId5"/>
    <p:sldId id="268" r:id="rId6"/>
    <p:sldId id="270" r:id="rId7"/>
    <p:sldId id="264" r:id="rId8"/>
    <p:sldId id="265" r:id="rId9"/>
    <p:sldId id="260" r:id="rId10"/>
    <p:sldId id="262" r:id="rId11"/>
    <p:sldId id="275" r:id="rId12"/>
    <p:sldId id="272" r:id="rId13"/>
    <p:sldId id="274"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8F115-4835-48D8-A7E2-6B561595D748}" v="7" dt="2024-04-30T02:41:49.334"/>
    <p1510:client id="{0B912B10-D415-4228-8D3A-086E828A3D85}" v="4" dt="2024-04-30T19:36:57.373"/>
    <p1510:client id="{16261F19-A34C-434F-A9B9-A2A005F0100E}" v="6" dt="2024-04-30T18:28:14.476"/>
    <p1510:client id="{1CE4A5C6-E7B5-E141-B47D-E4D2DE134E78}" v="236" dt="2024-04-30T19:47:31.192"/>
    <p1510:client id="{2BB9AC2E-9129-4C41-A9B2-E0F1993B26B0}" v="1" dt="2024-05-01T00:26:02.233"/>
    <p1510:client id="{2FCBFCE0-E510-494B-B75C-452655836738}" v="64" dt="2024-04-30T06:34:49.100"/>
    <p1510:client id="{34D390C0-BD88-43D6-97E7-201E2F55511D}" v="82" dt="2024-05-01T00:32:57.253"/>
    <p1510:client id="{391D0299-E310-40A2-BA47-EAA669E6DF79}" v="4" dt="2024-04-30T05:59:15.216"/>
    <p1510:client id="{5381FA5F-B22C-45A6-8D6D-7C9965A3133A}" v="23" dt="2024-05-01T00:28:00.339"/>
    <p1510:client id="{53B249D6-3518-45B5-9347-66DF11BE1C49}" v="38" dt="2024-04-30T17:10:41.340"/>
    <p1510:client id="{70E0C091-E52E-4339-B852-0017323F5281}" v="8" dt="2024-04-30T02:46:29.506"/>
    <p1510:client id="{7579CDC1-9BA5-4CF8-974A-6EAA6D84F943}" v="23" dt="2024-05-01T00:25:34.877"/>
    <p1510:client id="{8BC17884-8FDA-422D-92B1-EA40903798C5}" v="12" vWet="13" dt="2024-04-30T18:39:11.617"/>
    <p1510:client id="{917E6B6C-2320-4303-8AA2-66414B5AEFEE}" v="12" dt="2024-04-30T03:05:46.649"/>
    <p1510:client id="{9687F80F-5D00-E813-091B-D0A423A46F06}" v="73" dt="2024-04-30T18:46:53.376"/>
    <p1510:client id="{9D64A7C4-542F-4AF8-A3EC-EF46AEB1CB0B}" v="13" dt="2024-04-30T18:37:52.899"/>
    <p1510:client id="{A1542D0F-FBC1-4B9E-AE93-EFAE7D9A0CD4}" v="61" dt="2024-04-30T05:56:25.045"/>
    <p1510:client id="{A306BB0E-E3B3-4146-BF82-F88C96BC018D}" v="67" dt="2024-05-01T00:41:36.653"/>
    <p1510:client id="{AA7C5767-F7FF-482D-A4CC-FC51769365C0}" v="29" dt="2024-04-30T23:26:19.026"/>
    <p1510:client id="{AEA1C602-D18D-44B3-B7C1-ADE52A7CB00C}" v="1" dt="2024-04-30T01:41:33.148"/>
    <p1510:client id="{B7914DC2-A97D-4F35-93CD-0FFE332DC19F}" v="80" dt="2024-04-30T06:10:12.812"/>
    <p1510:client id="{B87C711A-0353-4BCE-94A4-7C591DB09602}" v="51" dt="2024-04-30T03:17:34.482"/>
    <p1510:client id="{C8E86CA0-6FDB-45FC-8103-82807AAA9980}" v="52" dt="2024-04-30T05:49:02.838"/>
    <p1510:client id="{D09EAA35-17B3-63DC-67CB-F3741B38D2A1}" v="667" dt="2024-04-30T23:02:24.959"/>
    <p1510:client id="{D249D6DA-8169-4455-8D7D-864A8CE1202B}" v="170" dt="2024-04-30T05:35:23.956"/>
    <p1510:client id="{D4D21A9C-1D71-4BB6-81D2-79B9475407A4}" v="9" dt="2024-05-01T00:31:15.699"/>
    <p1510:client id="{E5B1B30A-5F6A-41C2-AE6B-8C4AA1546A8F}" v="1" dt="2024-04-30T03:08:29.120"/>
    <p1510:client id="{F336E673-470A-464F-B71C-44501D76B993}" v="53" dt="2024-05-01T00:12:05.804"/>
    <p1510:client id="{F71DEBA0-957E-381F-8D31-4D69C210AFE5}" v="244" dt="2024-04-30T15:42:45.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585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951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72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151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103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5807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000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169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219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7036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0706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5/4/24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20069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ublic.tableau.com/views/CO2EmissionvsForestArea/Dashboard1?:language=en-US&amp;:sid=&amp;:display_count=n&amp;:origin=viz_share_link" TargetMode="Externa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4" descr="Smoke coming out of a smoke stack&#10;&#10;Description automatically generated">
            <a:extLst>
              <a:ext uri="{FF2B5EF4-FFF2-40B4-BE49-F238E27FC236}">
                <a16:creationId xmlns:a16="http://schemas.microsoft.com/office/drawing/2014/main" id="{90095D4E-DE0B-F9C5-8F19-770E4D1470AE}"/>
              </a:ext>
            </a:extLst>
          </p:cNvPr>
          <p:cNvPicPr>
            <a:picLocks noChangeAspect="1"/>
          </p:cNvPicPr>
          <p:nvPr/>
        </p:nvPicPr>
        <p:blipFill rotWithShape="1">
          <a:blip r:embed="rId2">
            <a:alphaModFix amt="40000"/>
          </a:blip>
          <a:srcRect r="226" b="1"/>
          <a:stretch/>
        </p:blipFill>
        <p:spPr>
          <a:xfrm>
            <a:off x="20" y="-1"/>
            <a:ext cx="12191980" cy="6873463"/>
          </a:xfrm>
          <a:prstGeom prst="rect">
            <a:avLst/>
          </a:prstGeom>
          <a:ln w="12700">
            <a:noFill/>
          </a:ln>
          <a:effectLst>
            <a:reflection stA="35000" endPos="35000" dir="5400000" sy="-100000" algn="bl" rotWithShape="0"/>
          </a:effectLst>
        </p:spPr>
      </p:pic>
      <p:sp>
        <p:nvSpPr>
          <p:cNvPr id="2" name="Title 1">
            <a:extLst>
              <a:ext uri="{FF2B5EF4-FFF2-40B4-BE49-F238E27FC236}">
                <a16:creationId xmlns:a16="http://schemas.microsoft.com/office/drawing/2014/main" id="{68514369-CBE7-3F95-DC45-188613C6CC14}"/>
              </a:ext>
            </a:extLst>
          </p:cNvPr>
          <p:cNvSpPr>
            <a:spLocks noGrp="1"/>
          </p:cNvSpPr>
          <p:nvPr>
            <p:ph type="title"/>
          </p:nvPr>
        </p:nvSpPr>
        <p:spPr>
          <a:xfrm>
            <a:off x="2290047" y="856131"/>
            <a:ext cx="7603066" cy="2141439"/>
          </a:xfrm>
        </p:spPr>
        <p:txBody>
          <a:bodyPr anchor="b">
            <a:normAutofit/>
          </a:bodyPr>
          <a:lstStyle/>
          <a:p>
            <a:pPr algn="ctr"/>
            <a:r>
              <a:rPr lang="en-US" sz="5400" b="1" i="1">
                <a:solidFill>
                  <a:srgbClr val="FFFFFF"/>
                </a:solidFill>
                <a:latin typeface="Calibri"/>
                <a:cs typeface="Calibri"/>
              </a:rPr>
              <a:t>Global CO2 Emissions</a:t>
            </a:r>
            <a:br>
              <a:rPr lang="en-US"/>
            </a:br>
            <a:endParaRPr lang="en-US">
              <a:solidFill>
                <a:srgbClr val="FFFFFF"/>
              </a:solidFill>
            </a:endParaRPr>
          </a:p>
        </p:txBody>
      </p:sp>
      <p:sp>
        <p:nvSpPr>
          <p:cNvPr id="41" name="Content Placeholder 2">
            <a:extLst>
              <a:ext uri="{FF2B5EF4-FFF2-40B4-BE49-F238E27FC236}">
                <a16:creationId xmlns:a16="http://schemas.microsoft.com/office/drawing/2014/main" id="{A114BF29-E23C-F332-5A42-42503B1D9291}"/>
              </a:ext>
            </a:extLst>
          </p:cNvPr>
          <p:cNvSpPr>
            <a:spLocks noGrp="1"/>
          </p:cNvSpPr>
          <p:nvPr>
            <p:ph idx="1"/>
          </p:nvPr>
        </p:nvSpPr>
        <p:spPr>
          <a:xfrm>
            <a:off x="7168964" y="4000002"/>
            <a:ext cx="5190066" cy="2016586"/>
          </a:xfrm>
        </p:spPr>
        <p:txBody>
          <a:bodyPr vert="horz" lIns="91440" tIns="45720" rIns="91440" bIns="45720" rtlCol="0" anchor="t">
            <a:noAutofit/>
          </a:bodyPr>
          <a:lstStyle/>
          <a:p>
            <a:pPr marL="0" indent="0">
              <a:buNone/>
            </a:pPr>
            <a:r>
              <a:rPr lang="en-US" sz="1800" i="1">
                <a:latin typeface="Calibri"/>
                <a:ea typeface="+mn-lt"/>
                <a:cs typeface="+mn-lt"/>
              </a:rPr>
              <a:t>By Group 6</a:t>
            </a:r>
            <a:endParaRPr lang="en-US" sz="1800">
              <a:latin typeface="Calibri"/>
              <a:cs typeface="Calibri"/>
            </a:endParaRPr>
          </a:p>
          <a:p>
            <a:pPr marL="342900" indent="-342900" algn="just">
              <a:buAutoNum type="arabicPeriod"/>
            </a:pPr>
            <a:r>
              <a:rPr lang="en-US" sz="1800" i="1">
                <a:latin typeface="Calibri"/>
                <a:ea typeface="+mn-lt"/>
                <a:cs typeface="+mn-lt"/>
              </a:rPr>
              <a:t>Gopi Krishna Sajja  (GXS220009) </a:t>
            </a:r>
            <a:endParaRPr lang="en-US" sz="1800">
              <a:latin typeface="Calibri"/>
              <a:cs typeface="Calibri"/>
            </a:endParaRPr>
          </a:p>
          <a:p>
            <a:pPr marL="0" indent="0" algn="just">
              <a:buNone/>
            </a:pPr>
            <a:r>
              <a:rPr lang="en-US" sz="1800">
                <a:latin typeface="Calibri"/>
                <a:ea typeface="+mn-lt"/>
                <a:cs typeface="+mn-lt"/>
              </a:rPr>
              <a:t>2.    </a:t>
            </a:r>
            <a:r>
              <a:rPr lang="en-US" sz="1800" i="1">
                <a:latin typeface="Calibri"/>
                <a:ea typeface="+mn-lt"/>
                <a:cs typeface="+mn-lt"/>
              </a:rPr>
              <a:t>Preet Paras Desa (PXD</a:t>
            </a:r>
            <a:r>
              <a:rPr lang="en-US" sz="1800">
                <a:latin typeface="Calibri"/>
                <a:ea typeface="+mn-lt"/>
                <a:cs typeface="+mn-lt"/>
              </a:rPr>
              <a:t>210046)</a:t>
            </a:r>
            <a:endParaRPr lang="en-US" sz="1800">
              <a:latin typeface="Calibri"/>
              <a:cs typeface="Calibri"/>
            </a:endParaRPr>
          </a:p>
          <a:p>
            <a:pPr marL="0" indent="0" algn="just">
              <a:buNone/>
            </a:pPr>
            <a:r>
              <a:rPr lang="en-US" sz="1800">
                <a:latin typeface="Calibri"/>
                <a:ea typeface="+mn-lt"/>
                <a:cs typeface="+mn-lt"/>
              </a:rPr>
              <a:t>3.    </a:t>
            </a:r>
            <a:r>
              <a:rPr lang="en-US" sz="1800" i="1">
                <a:latin typeface="Calibri"/>
                <a:ea typeface="+mn-lt"/>
                <a:cs typeface="+mn-lt"/>
              </a:rPr>
              <a:t>Snehal S </a:t>
            </a:r>
            <a:r>
              <a:rPr lang="en-US" sz="1800" i="1" err="1">
                <a:latin typeface="Calibri"/>
                <a:ea typeface="+mn-lt"/>
                <a:cs typeface="+mn-lt"/>
              </a:rPr>
              <a:t>Khapte</a:t>
            </a:r>
            <a:r>
              <a:rPr lang="en-US" sz="1800" i="1">
                <a:latin typeface="Calibri"/>
                <a:ea typeface="+mn-lt"/>
                <a:cs typeface="+mn-lt"/>
              </a:rPr>
              <a:t> (SXK</a:t>
            </a:r>
            <a:r>
              <a:rPr lang="en-US" sz="1800">
                <a:latin typeface="Calibri"/>
                <a:ea typeface="+mn-lt"/>
                <a:cs typeface="+mn-lt"/>
              </a:rPr>
              <a:t>220022)</a:t>
            </a:r>
            <a:endParaRPr lang="en-US" sz="1800">
              <a:latin typeface="Calibri"/>
              <a:cs typeface="Calibri"/>
            </a:endParaRPr>
          </a:p>
          <a:p>
            <a:pPr marL="0" indent="0" algn="just">
              <a:buNone/>
            </a:pPr>
            <a:r>
              <a:rPr lang="en-US" sz="1800">
                <a:latin typeface="Calibri"/>
                <a:ea typeface="+mn-lt"/>
                <a:cs typeface="+mn-lt"/>
              </a:rPr>
              <a:t>4.    </a:t>
            </a:r>
            <a:r>
              <a:rPr lang="en-US" sz="1800" i="1">
                <a:latin typeface="Calibri"/>
                <a:ea typeface="+mn-lt"/>
                <a:cs typeface="+mn-lt"/>
              </a:rPr>
              <a:t>Tanmayee Ashok Dharam (TXD220006)</a:t>
            </a:r>
            <a:endParaRPr lang="en-US" sz="1800">
              <a:latin typeface="Calibri"/>
              <a:cs typeface="Calibri"/>
            </a:endParaRPr>
          </a:p>
          <a:p>
            <a:pPr marL="0" indent="0" algn="just">
              <a:buNone/>
            </a:pPr>
            <a:r>
              <a:rPr lang="en-US" sz="1800">
                <a:latin typeface="Calibri"/>
                <a:ea typeface="+mn-lt"/>
                <a:cs typeface="+mn-lt"/>
              </a:rPr>
              <a:t>5.    </a:t>
            </a:r>
            <a:r>
              <a:rPr lang="en-US" sz="1800" i="1">
                <a:latin typeface="Calibri"/>
                <a:ea typeface="+mn-lt"/>
                <a:cs typeface="+mn-lt"/>
              </a:rPr>
              <a:t>Venkat Keerthan Boddu (VXB</a:t>
            </a:r>
            <a:r>
              <a:rPr lang="en-US" sz="1800">
                <a:latin typeface="Calibri"/>
                <a:ea typeface="+mn-lt"/>
                <a:cs typeface="+mn-lt"/>
              </a:rPr>
              <a:t>210054)</a:t>
            </a:r>
            <a:endParaRPr lang="en-US" sz="1800">
              <a:latin typeface="Calibri"/>
            </a:endParaRPr>
          </a:p>
          <a:p>
            <a:pPr algn="ctr">
              <a:buAutoNum type="arabicPeriod"/>
            </a:pPr>
            <a:endParaRPr lang="en-US">
              <a:solidFill>
                <a:srgbClr val="FFFFFF"/>
              </a:solidFill>
            </a:endParaRPr>
          </a:p>
        </p:txBody>
      </p:sp>
    </p:spTree>
    <p:extLst>
      <p:ext uri="{BB962C8B-B14F-4D97-AF65-F5344CB8AC3E}">
        <p14:creationId xmlns:p14="http://schemas.microsoft.com/office/powerpoint/2010/main" val="26233303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39F6-446D-2AF5-32A6-E9227F29B7A8}"/>
              </a:ext>
            </a:extLst>
          </p:cNvPr>
          <p:cNvSpPr>
            <a:spLocks noGrp="1"/>
          </p:cNvSpPr>
          <p:nvPr>
            <p:ph type="title"/>
          </p:nvPr>
        </p:nvSpPr>
        <p:spPr/>
        <p:txBody>
          <a:bodyPr>
            <a:normAutofit/>
          </a:bodyPr>
          <a:lstStyle/>
          <a:p>
            <a:r>
              <a:rPr lang="en-US" i="1">
                <a:latin typeface="Calibri"/>
                <a:ea typeface="+mj-lt"/>
                <a:cs typeface="+mj-lt"/>
              </a:rPr>
              <a:t>Dashboard for Global Temperatures </a:t>
            </a:r>
            <a:endParaRPr lang="en-US" i="1">
              <a:latin typeface="Calibri"/>
              <a:cs typeface="Calibri"/>
            </a:endParaRPr>
          </a:p>
        </p:txBody>
      </p:sp>
      <p:sp>
        <p:nvSpPr>
          <p:cNvPr id="3" name="Content Placeholder 2">
            <a:extLst>
              <a:ext uri="{FF2B5EF4-FFF2-40B4-BE49-F238E27FC236}">
                <a16:creationId xmlns:a16="http://schemas.microsoft.com/office/drawing/2014/main" id="{FD29C5F9-F10F-6C2A-7F66-687E9B702E8C}"/>
              </a:ext>
            </a:extLst>
          </p:cNvPr>
          <p:cNvSpPr>
            <a:spLocks noGrp="1"/>
          </p:cNvSpPr>
          <p:nvPr>
            <p:ph idx="1"/>
          </p:nvPr>
        </p:nvSpPr>
        <p:spPr/>
        <p:txBody>
          <a:bodyPr vert="horz" lIns="91440" tIns="45720" rIns="91440" bIns="45720" rtlCol="0" anchor="t">
            <a:normAutofit/>
          </a:bodyPr>
          <a:lstStyle/>
          <a:p>
            <a:pPr marL="0" indent="0">
              <a:buNone/>
            </a:pPr>
            <a:br>
              <a:rPr lang="en-US"/>
            </a:br>
            <a:r>
              <a:rPr lang="en-US"/>
              <a:t> </a:t>
            </a:r>
          </a:p>
        </p:txBody>
      </p:sp>
      <p:pic>
        <p:nvPicPr>
          <p:cNvPr id="4" name="Picture 3" descr="A thermometer and earth&#10;&#10;Description automatically generated">
            <a:extLst>
              <a:ext uri="{FF2B5EF4-FFF2-40B4-BE49-F238E27FC236}">
                <a16:creationId xmlns:a16="http://schemas.microsoft.com/office/drawing/2014/main" id="{115B4D26-3638-44D2-8C3F-22264FE0F0EF}"/>
              </a:ext>
            </a:extLst>
          </p:cNvPr>
          <p:cNvPicPr>
            <a:picLocks noChangeAspect="1"/>
          </p:cNvPicPr>
          <p:nvPr/>
        </p:nvPicPr>
        <p:blipFill>
          <a:blip r:embed="rId2"/>
          <a:stretch>
            <a:fillRect/>
          </a:stretch>
        </p:blipFill>
        <p:spPr>
          <a:xfrm>
            <a:off x="11070859" y="646907"/>
            <a:ext cx="820972" cy="752901"/>
          </a:xfrm>
          <a:prstGeom prst="rect">
            <a:avLst/>
          </a:prstGeom>
        </p:spPr>
      </p:pic>
      <p:pic>
        <p:nvPicPr>
          <p:cNvPr id="7" name="Picture 6" descr="A screenshot of a graph&#10;&#10;Description automatically generated">
            <a:extLst>
              <a:ext uri="{FF2B5EF4-FFF2-40B4-BE49-F238E27FC236}">
                <a16:creationId xmlns:a16="http://schemas.microsoft.com/office/drawing/2014/main" id="{3D4E0ED6-63C4-52F9-F90E-D5949D149B3F}"/>
              </a:ext>
            </a:extLst>
          </p:cNvPr>
          <p:cNvPicPr>
            <a:picLocks noChangeAspect="1"/>
          </p:cNvPicPr>
          <p:nvPr/>
        </p:nvPicPr>
        <p:blipFill>
          <a:blip r:embed="rId3"/>
          <a:stretch>
            <a:fillRect/>
          </a:stretch>
        </p:blipFill>
        <p:spPr>
          <a:xfrm>
            <a:off x="1774031" y="1549638"/>
            <a:ext cx="9013032" cy="4913631"/>
          </a:xfrm>
          <a:prstGeom prst="rect">
            <a:avLst/>
          </a:prstGeom>
        </p:spPr>
      </p:pic>
    </p:spTree>
    <p:extLst>
      <p:ext uri="{BB962C8B-B14F-4D97-AF65-F5344CB8AC3E}">
        <p14:creationId xmlns:p14="http://schemas.microsoft.com/office/powerpoint/2010/main" val="213983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4C6B278A-E36D-BC37-EC0D-85A052FBC57B}"/>
              </a:ext>
            </a:extLst>
          </p:cNvPr>
          <p:cNvPicPr>
            <a:picLocks noGrp="1" noChangeAspect="1"/>
          </p:cNvPicPr>
          <p:nvPr>
            <p:ph idx="1"/>
          </p:nvPr>
        </p:nvPicPr>
        <p:blipFill>
          <a:blip r:embed="rId2"/>
          <a:stretch>
            <a:fillRect/>
          </a:stretch>
        </p:blipFill>
        <p:spPr>
          <a:xfrm>
            <a:off x="503722" y="468312"/>
            <a:ext cx="11029772" cy="6042026"/>
          </a:xfrm>
        </p:spPr>
      </p:pic>
      <p:pic>
        <p:nvPicPr>
          <p:cNvPr id="6" name="Picture 5" descr="A screen shot of a graph&#10;&#10;Description automatically generated">
            <a:extLst>
              <a:ext uri="{FF2B5EF4-FFF2-40B4-BE49-F238E27FC236}">
                <a16:creationId xmlns:a16="http://schemas.microsoft.com/office/drawing/2014/main" id="{6A9376E1-CBCB-B88A-6983-695C5FE1D077}"/>
              </a:ext>
            </a:extLst>
          </p:cNvPr>
          <p:cNvPicPr>
            <a:picLocks noChangeAspect="1"/>
          </p:cNvPicPr>
          <p:nvPr/>
        </p:nvPicPr>
        <p:blipFill>
          <a:blip r:embed="rId3"/>
          <a:stretch>
            <a:fillRect/>
          </a:stretch>
        </p:blipFill>
        <p:spPr>
          <a:xfrm>
            <a:off x="5124450" y="469106"/>
            <a:ext cx="6800850" cy="2895600"/>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A26A8FD7-ACF7-C32C-0790-B0ABDB2C0A6C}"/>
              </a:ext>
            </a:extLst>
          </p:cNvPr>
          <p:cNvPicPr>
            <a:picLocks noChangeAspect="1"/>
          </p:cNvPicPr>
          <p:nvPr/>
        </p:nvPicPr>
        <p:blipFill>
          <a:blip r:embed="rId4"/>
          <a:stretch>
            <a:fillRect/>
          </a:stretch>
        </p:blipFill>
        <p:spPr>
          <a:xfrm>
            <a:off x="5286375" y="3426619"/>
            <a:ext cx="6477000" cy="3314700"/>
          </a:xfrm>
          <a:prstGeom prst="rect">
            <a:avLst/>
          </a:prstGeom>
        </p:spPr>
      </p:pic>
    </p:spTree>
    <p:extLst>
      <p:ext uri="{BB962C8B-B14F-4D97-AF65-F5344CB8AC3E}">
        <p14:creationId xmlns:p14="http://schemas.microsoft.com/office/powerpoint/2010/main" val="347885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58C4A5-4DAB-520A-48D9-9FF961220A78}"/>
              </a:ext>
            </a:extLst>
          </p:cNvPr>
          <p:cNvSpPr>
            <a:spLocks noGrp="1"/>
          </p:cNvSpPr>
          <p:nvPr>
            <p:ph type="title"/>
          </p:nvPr>
        </p:nvSpPr>
        <p:spPr>
          <a:xfrm>
            <a:off x="691622" y="365125"/>
            <a:ext cx="11158007" cy="1336146"/>
          </a:xfrm>
        </p:spPr>
        <p:txBody>
          <a:bodyPr>
            <a:normAutofit/>
          </a:bodyPr>
          <a:lstStyle/>
          <a:p>
            <a:r>
              <a:rPr lang="en-US" i="1">
                <a:solidFill>
                  <a:srgbClr val="000000"/>
                </a:solidFill>
                <a:effectLst/>
                <a:latin typeface="Calibri"/>
                <a:cs typeface="Calibri"/>
              </a:rPr>
              <a:t>CO2 Emission for most polluting countries &amp; their forest coverage </a:t>
            </a:r>
            <a:r>
              <a:rPr lang="en-US" sz="800" i="1">
                <a:solidFill>
                  <a:srgbClr val="000000"/>
                </a:solidFill>
                <a:effectLst/>
                <a:latin typeface="Calibri"/>
                <a:cs typeface="Calibri"/>
                <a:hlinkClick r:id="rId2"/>
              </a:rPr>
              <a:t>Link</a:t>
            </a:r>
            <a:endParaRPr lang="en-US" sz="800" i="1">
              <a:effectLst/>
              <a:latin typeface="Calibri"/>
              <a:cs typeface="Calibri"/>
            </a:endParaRPr>
          </a:p>
        </p:txBody>
      </p:sp>
      <p:pic>
        <p:nvPicPr>
          <p:cNvPr id="21" name="Content Placeholder 20">
            <a:extLst>
              <a:ext uri="{FF2B5EF4-FFF2-40B4-BE49-F238E27FC236}">
                <a16:creationId xmlns:a16="http://schemas.microsoft.com/office/drawing/2014/main" id="{EEFE79EB-21BA-B31B-BC6B-5F54EA672B2F}"/>
              </a:ext>
            </a:extLst>
          </p:cNvPr>
          <p:cNvPicPr>
            <a:picLocks noGrp="1" noChangeAspect="1"/>
          </p:cNvPicPr>
          <p:nvPr>
            <p:ph sz="half" idx="2"/>
          </p:nvPr>
        </p:nvPicPr>
        <p:blipFill>
          <a:blip r:embed="rId3"/>
          <a:stretch>
            <a:fillRect/>
          </a:stretch>
        </p:blipFill>
        <p:spPr>
          <a:xfrm>
            <a:off x="700088" y="2505074"/>
            <a:ext cx="5061510" cy="3789171"/>
          </a:xfrm>
          <a:prstGeom prst="rect">
            <a:avLst/>
          </a:prstGeom>
        </p:spPr>
      </p:pic>
      <p:pic>
        <p:nvPicPr>
          <p:cNvPr id="36" name="Content Placeholder 35">
            <a:extLst>
              <a:ext uri="{FF2B5EF4-FFF2-40B4-BE49-F238E27FC236}">
                <a16:creationId xmlns:a16="http://schemas.microsoft.com/office/drawing/2014/main" id="{05BF2BF4-498A-4E2A-C34F-05A2A1A0BD57}"/>
              </a:ext>
            </a:extLst>
          </p:cNvPr>
          <p:cNvPicPr>
            <a:picLocks noGrp="1" noChangeAspect="1"/>
          </p:cNvPicPr>
          <p:nvPr>
            <p:ph sz="quarter" idx="4"/>
          </p:nvPr>
        </p:nvPicPr>
        <p:blipFill>
          <a:blip r:embed="rId4"/>
          <a:stretch>
            <a:fillRect/>
          </a:stretch>
        </p:blipFill>
        <p:spPr>
          <a:xfrm>
            <a:off x="6095999" y="2505075"/>
            <a:ext cx="5762625" cy="3987800"/>
          </a:xfrm>
          <a:prstGeom prst="rect">
            <a:avLst/>
          </a:prstGeom>
        </p:spPr>
      </p:pic>
    </p:spTree>
    <p:extLst>
      <p:ext uri="{BB962C8B-B14F-4D97-AF65-F5344CB8AC3E}">
        <p14:creationId xmlns:p14="http://schemas.microsoft.com/office/powerpoint/2010/main" val="11554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4E86-CD9B-D8D1-0FB7-6954F10429EC}"/>
              </a:ext>
            </a:extLst>
          </p:cNvPr>
          <p:cNvSpPr>
            <a:spLocks noGrp="1"/>
          </p:cNvSpPr>
          <p:nvPr>
            <p:ph type="title"/>
          </p:nvPr>
        </p:nvSpPr>
        <p:spPr/>
        <p:txBody>
          <a:bodyPr/>
          <a:lstStyle/>
          <a:p>
            <a:r>
              <a:rPr lang="en-US" i="1">
                <a:latin typeface="Calibri"/>
                <a:cs typeface="Calibri"/>
              </a:rPr>
              <a:t>Recommendations</a:t>
            </a:r>
            <a:endParaRPr lang="en-US"/>
          </a:p>
        </p:txBody>
      </p:sp>
      <p:grpSp>
        <p:nvGrpSpPr>
          <p:cNvPr id="4" name="Google Shape;11415;p60">
            <a:extLst>
              <a:ext uri="{FF2B5EF4-FFF2-40B4-BE49-F238E27FC236}">
                <a16:creationId xmlns:a16="http://schemas.microsoft.com/office/drawing/2014/main" id="{2760B558-ABDE-469C-4973-92F4BFC48F0E}"/>
              </a:ext>
            </a:extLst>
          </p:cNvPr>
          <p:cNvGrpSpPr/>
          <p:nvPr/>
        </p:nvGrpSpPr>
        <p:grpSpPr>
          <a:xfrm rot="16200000">
            <a:off x="-755490" y="3303654"/>
            <a:ext cx="4605193" cy="1391260"/>
            <a:chOff x="3573092" y="3906900"/>
            <a:chExt cx="3148148" cy="987304"/>
          </a:xfrm>
        </p:grpSpPr>
        <p:grpSp>
          <p:nvGrpSpPr>
            <p:cNvPr id="5" name="Google Shape;11416;p60">
              <a:extLst>
                <a:ext uri="{FF2B5EF4-FFF2-40B4-BE49-F238E27FC236}">
                  <a16:creationId xmlns:a16="http://schemas.microsoft.com/office/drawing/2014/main" id="{3755C29C-B9E3-8270-131F-DF037068BD0F}"/>
                </a:ext>
              </a:extLst>
            </p:cNvPr>
            <p:cNvGrpSpPr/>
            <p:nvPr/>
          </p:nvGrpSpPr>
          <p:grpSpPr>
            <a:xfrm>
              <a:off x="5909905" y="3906900"/>
              <a:ext cx="811335" cy="987304"/>
              <a:chOff x="5909905" y="3906900"/>
              <a:chExt cx="1090650" cy="1327200"/>
            </a:xfrm>
          </p:grpSpPr>
          <p:sp>
            <p:nvSpPr>
              <p:cNvPr id="18" name="Google Shape;11417;p60">
                <a:extLst>
                  <a:ext uri="{FF2B5EF4-FFF2-40B4-BE49-F238E27FC236}">
                    <a16:creationId xmlns:a16="http://schemas.microsoft.com/office/drawing/2014/main" id="{89C2F295-4E5D-8A82-3FED-D1A5EA958BA9}"/>
                  </a:ext>
                </a:extLst>
              </p:cNvPr>
              <p:cNvSpPr/>
              <p:nvPr/>
            </p:nvSpPr>
            <p:spPr>
              <a:xfrm>
                <a:off x="6084955" y="4082025"/>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1418;p60">
                <a:extLst>
                  <a:ext uri="{FF2B5EF4-FFF2-40B4-BE49-F238E27FC236}">
                    <a16:creationId xmlns:a16="http://schemas.microsoft.com/office/drawing/2014/main" id="{DD0A14D7-509C-82A8-863A-803375C01428}"/>
                  </a:ext>
                </a:extLst>
              </p:cNvPr>
              <p:cNvSpPr/>
              <p:nvPr/>
            </p:nvSpPr>
            <p:spPr>
              <a:xfrm>
                <a:off x="5909905" y="3906900"/>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1419;p60">
                <a:extLst>
                  <a:ext uri="{FF2B5EF4-FFF2-40B4-BE49-F238E27FC236}">
                    <a16:creationId xmlns:a16="http://schemas.microsoft.com/office/drawing/2014/main" id="{8E9C003F-12C7-F515-4DE5-A4D0512BAE3D}"/>
                  </a:ext>
                </a:extLst>
              </p:cNvPr>
              <p:cNvSpPr/>
              <p:nvPr/>
            </p:nvSpPr>
            <p:spPr>
              <a:xfrm>
                <a:off x="6305530" y="5060800"/>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11420;p60">
              <a:extLst>
                <a:ext uri="{FF2B5EF4-FFF2-40B4-BE49-F238E27FC236}">
                  <a16:creationId xmlns:a16="http://schemas.microsoft.com/office/drawing/2014/main" id="{6FBADA93-8480-4232-F01B-9BCC69798A1D}"/>
                </a:ext>
              </a:extLst>
            </p:cNvPr>
            <p:cNvGrpSpPr/>
            <p:nvPr/>
          </p:nvGrpSpPr>
          <p:grpSpPr>
            <a:xfrm>
              <a:off x="5130930" y="3906900"/>
              <a:ext cx="811428" cy="987304"/>
              <a:chOff x="5130930" y="3906900"/>
              <a:chExt cx="1090775" cy="1327200"/>
            </a:xfrm>
          </p:grpSpPr>
          <p:sp>
            <p:nvSpPr>
              <p:cNvPr id="15" name="Google Shape;11421;p60">
                <a:extLst>
                  <a:ext uri="{FF2B5EF4-FFF2-40B4-BE49-F238E27FC236}">
                    <a16:creationId xmlns:a16="http://schemas.microsoft.com/office/drawing/2014/main" id="{9B958A8E-3F13-C464-533C-525AF9762C1C}"/>
                  </a:ext>
                </a:extLst>
              </p:cNvPr>
              <p:cNvSpPr/>
              <p:nvPr/>
            </p:nvSpPr>
            <p:spPr>
              <a:xfrm>
                <a:off x="5306080" y="4082025"/>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1422;p60">
                <a:extLst>
                  <a:ext uri="{FF2B5EF4-FFF2-40B4-BE49-F238E27FC236}">
                    <a16:creationId xmlns:a16="http://schemas.microsoft.com/office/drawing/2014/main" id="{5265621D-D369-6705-200C-7030FECFB628}"/>
                  </a:ext>
                </a:extLst>
              </p:cNvPr>
              <p:cNvSpPr/>
              <p:nvPr/>
            </p:nvSpPr>
            <p:spPr>
              <a:xfrm>
                <a:off x="5130930" y="3906900"/>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1423;p60">
                <a:extLst>
                  <a:ext uri="{FF2B5EF4-FFF2-40B4-BE49-F238E27FC236}">
                    <a16:creationId xmlns:a16="http://schemas.microsoft.com/office/drawing/2014/main" id="{1E7AF775-2491-1533-BE45-B06014192AB1}"/>
                  </a:ext>
                </a:extLst>
              </p:cNvPr>
              <p:cNvSpPr/>
              <p:nvPr/>
            </p:nvSpPr>
            <p:spPr>
              <a:xfrm>
                <a:off x="5526580" y="5060800"/>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 name="Google Shape;11424;p60">
              <a:extLst>
                <a:ext uri="{FF2B5EF4-FFF2-40B4-BE49-F238E27FC236}">
                  <a16:creationId xmlns:a16="http://schemas.microsoft.com/office/drawing/2014/main" id="{345D037D-CDC1-72DB-44A5-0DA9F5E8628A}"/>
                </a:ext>
              </a:extLst>
            </p:cNvPr>
            <p:cNvGrpSpPr/>
            <p:nvPr/>
          </p:nvGrpSpPr>
          <p:grpSpPr>
            <a:xfrm>
              <a:off x="4352048" y="3906900"/>
              <a:ext cx="811335" cy="987304"/>
              <a:chOff x="4352048" y="3906900"/>
              <a:chExt cx="1090650" cy="1327200"/>
            </a:xfrm>
          </p:grpSpPr>
          <p:sp>
            <p:nvSpPr>
              <p:cNvPr id="12" name="Google Shape;11425;p60">
                <a:extLst>
                  <a:ext uri="{FF2B5EF4-FFF2-40B4-BE49-F238E27FC236}">
                    <a16:creationId xmlns:a16="http://schemas.microsoft.com/office/drawing/2014/main" id="{2A31CFE3-078C-4684-AA00-D7AF74328B4C}"/>
                  </a:ext>
                </a:extLst>
              </p:cNvPr>
              <p:cNvSpPr/>
              <p:nvPr/>
            </p:nvSpPr>
            <p:spPr>
              <a:xfrm>
                <a:off x="4527098" y="4082025"/>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1426;p60">
                <a:extLst>
                  <a:ext uri="{FF2B5EF4-FFF2-40B4-BE49-F238E27FC236}">
                    <a16:creationId xmlns:a16="http://schemas.microsoft.com/office/drawing/2014/main" id="{D2849034-8952-CE25-31A2-394031BCF19D}"/>
                  </a:ext>
                </a:extLst>
              </p:cNvPr>
              <p:cNvSpPr/>
              <p:nvPr/>
            </p:nvSpPr>
            <p:spPr>
              <a:xfrm>
                <a:off x="4352048" y="3906900"/>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1427;p60">
                <a:extLst>
                  <a:ext uri="{FF2B5EF4-FFF2-40B4-BE49-F238E27FC236}">
                    <a16:creationId xmlns:a16="http://schemas.microsoft.com/office/drawing/2014/main" id="{BA7EB9F9-549B-FBE8-7ED6-5944C803F921}"/>
                  </a:ext>
                </a:extLst>
              </p:cNvPr>
              <p:cNvSpPr/>
              <p:nvPr/>
            </p:nvSpPr>
            <p:spPr>
              <a:xfrm>
                <a:off x="4747698" y="5060800"/>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11428;p60">
              <a:extLst>
                <a:ext uri="{FF2B5EF4-FFF2-40B4-BE49-F238E27FC236}">
                  <a16:creationId xmlns:a16="http://schemas.microsoft.com/office/drawing/2014/main" id="{487314BA-65C2-6C77-F9D6-BBDFC2AF17D6}"/>
                </a:ext>
              </a:extLst>
            </p:cNvPr>
            <p:cNvGrpSpPr/>
            <p:nvPr/>
          </p:nvGrpSpPr>
          <p:grpSpPr>
            <a:xfrm>
              <a:off x="3573092" y="3906900"/>
              <a:ext cx="811409" cy="987304"/>
              <a:chOff x="3573092" y="3906900"/>
              <a:chExt cx="1090750" cy="1327200"/>
            </a:xfrm>
          </p:grpSpPr>
          <p:sp>
            <p:nvSpPr>
              <p:cNvPr id="9" name="Google Shape;11429;p60">
                <a:extLst>
                  <a:ext uri="{FF2B5EF4-FFF2-40B4-BE49-F238E27FC236}">
                    <a16:creationId xmlns:a16="http://schemas.microsoft.com/office/drawing/2014/main" id="{5A965695-AF12-C069-3FEB-441D3B58474F}"/>
                  </a:ext>
                </a:extLst>
              </p:cNvPr>
              <p:cNvSpPr/>
              <p:nvPr/>
            </p:nvSpPr>
            <p:spPr>
              <a:xfrm>
                <a:off x="3748217" y="4082025"/>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1430;p60">
                <a:extLst>
                  <a:ext uri="{FF2B5EF4-FFF2-40B4-BE49-F238E27FC236}">
                    <a16:creationId xmlns:a16="http://schemas.microsoft.com/office/drawing/2014/main" id="{10A870AD-5C2E-C8EF-3F82-1050BFF229C4}"/>
                  </a:ext>
                </a:extLst>
              </p:cNvPr>
              <p:cNvSpPr/>
              <p:nvPr/>
            </p:nvSpPr>
            <p:spPr>
              <a:xfrm>
                <a:off x="3573092" y="3906900"/>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1431;p60">
                <a:extLst>
                  <a:ext uri="{FF2B5EF4-FFF2-40B4-BE49-F238E27FC236}">
                    <a16:creationId xmlns:a16="http://schemas.microsoft.com/office/drawing/2014/main" id="{31D9D98E-DA31-B4D5-7A84-5A983BB62C98}"/>
                  </a:ext>
                </a:extLst>
              </p:cNvPr>
              <p:cNvSpPr/>
              <p:nvPr/>
            </p:nvSpPr>
            <p:spPr>
              <a:xfrm>
                <a:off x="3968717" y="5060800"/>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21" name="TextBox 20">
            <a:extLst>
              <a:ext uri="{FF2B5EF4-FFF2-40B4-BE49-F238E27FC236}">
                <a16:creationId xmlns:a16="http://schemas.microsoft.com/office/drawing/2014/main" id="{B7CE13E4-C9CF-B764-A450-0F8D68A8FD27}"/>
              </a:ext>
            </a:extLst>
          </p:cNvPr>
          <p:cNvSpPr txBox="1"/>
          <p:nvPr/>
        </p:nvSpPr>
        <p:spPr>
          <a:xfrm>
            <a:off x="2455332" y="5087937"/>
            <a:ext cx="86492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Calibri"/>
                <a:cs typeface="Calibri"/>
              </a:rPr>
              <a:t>Reduce CO2 Emissions: To mitigate the effects of global warming, implementing policies and practices that reduce CO2 emissions are crucial.</a:t>
            </a:r>
            <a:endParaRPr lang="en-US"/>
          </a:p>
          <a:p>
            <a:pPr marL="285750" indent="-285750" algn="just">
              <a:buFont typeface="Arial"/>
              <a:buChar char="•"/>
            </a:pPr>
            <a:r>
              <a:rPr lang="en-US">
                <a:latin typeface="Calibri"/>
                <a:cs typeface="Calibri"/>
              </a:rPr>
              <a:t>Monitor and Adapt: Continued monitoring of global temperatures and developing adaptation strategies to address the consequences of rising temperatures are essential.</a:t>
            </a:r>
            <a:endParaRPr lang="en-US">
              <a:latin typeface="Calibri"/>
              <a:ea typeface="Calibri"/>
              <a:cs typeface="Calibri"/>
            </a:endParaRPr>
          </a:p>
        </p:txBody>
      </p:sp>
      <p:sp>
        <p:nvSpPr>
          <p:cNvPr id="22" name="TextBox 21">
            <a:extLst>
              <a:ext uri="{FF2B5EF4-FFF2-40B4-BE49-F238E27FC236}">
                <a16:creationId xmlns:a16="http://schemas.microsoft.com/office/drawing/2014/main" id="{93DA5D48-A65A-ADE1-B3BC-B5EDAC1C84C5}"/>
              </a:ext>
            </a:extLst>
          </p:cNvPr>
          <p:cNvSpPr txBox="1"/>
          <p:nvPr/>
        </p:nvSpPr>
        <p:spPr>
          <a:xfrm>
            <a:off x="2459691" y="1647264"/>
            <a:ext cx="8642536"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Symbol,Sans-Serif"/>
              <a:buChar char="•"/>
            </a:pPr>
            <a:r>
              <a:rPr lang="en-US">
                <a:latin typeface="Calibri"/>
                <a:ea typeface="Calibri"/>
                <a:cs typeface="Calibri"/>
              </a:rPr>
              <a:t>Transitioning to renewable energy sources like biomass to run industries. As of now coal is the major source to power the industries, which is also a great contributor to Co2 emissions.</a:t>
            </a:r>
          </a:p>
          <a:p>
            <a:pPr marL="285750" indent="-285750" algn="just">
              <a:buFont typeface="Symbol,Sans-Serif"/>
              <a:buChar char="•"/>
            </a:pPr>
            <a:r>
              <a:rPr lang="en-US">
                <a:latin typeface="Calibri"/>
                <a:ea typeface="Calibri"/>
                <a:cs typeface="Calibri"/>
              </a:rPr>
              <a:t>Establishing Green Financing (Loans and Grants to Industries that promote environmental-friendly activities) will encourage Industries to tune their processes and implement methods that reduce their overall Co2 emissions.</a:t>
            </a:r>
            <a:endParaRPr lang="en-US"/>
          </a:p>
        </p:txBody>
      </p:sp>
      <p:sp>
        <p:nvSpPr>
          <p:cNvPr id="3" name="TextBox 2">
            <a:extLst>
              <a:ext uri="{FF2B5EF4-FFF2-40B4-BE49-F238E27FC236}">
                <a16:creationId xmlns:a16="http://schemas.microsoft.com/office/drawing/2014/main" id="{E38C1237-8F40-3C86-CD3F-EA35B3787C9D}"/>
              </a:ext>
            </a:extLst>
          </p:cNvPr>
          <p:cNvSpPr txBox="1"/>
          <p:nvPr/>
        </p:nvSpPr>
        <p:spPr>
          <a:xfrm>
            <a:off x="2459690" y="3609675"/>
            <a:ext cx="86425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Symbol,Sans-Serif"/>
              <a:buChar char="•"/>
            </a:pPr>
            <a:r>
              <a:rPr lang="en-US">
                <a:latin typeface="Calibri"/>
                <a:cs typeface="Calibri"/>
              </a:rPr>
              <a:t>Countries should focus on promoting waste reduction and recycling practices to minimize incineration, while also exploring technologies like Carbon Capture Storage (CCS) to address CO2 emissions from nuclear power plant operations or wastewater treatment processes.</a:t>
            </a:r>
          </a:p>
          <a:p>
            <a:pPr marL="285750" indent="-285750" algn="just">
              <a:buFont typeface="Symbol,Sans-Serif"/>
              <a:buChar char="•"/>
            </a:pPr>
            <a:endParaRPr lang="en-US">
              <a:latin typeface="Calibri"/>
              <a:ea typeface="Calibri"/>
              <a:cs typeface="Calibri"/>
            </a:endParaRPr>
          </a:p>
        </p:txBody>
      </p:sp>
    </p:spTree>
    <p:extLst>
      <p:ext uri="{BB962C8B-B14F-4D97-AF65-F5344CB8AC3E}">
        <p14:creationId xmlns:p14="http://schemas.microsoft.com/office/powerpoint/2010/main" val="144944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74375-F1F8-2665-9359-27D4A0170597}"/>
              </a:ext>
            </a:extLst>
          </p:cNvPr>
          <p:cNvSpPr>
            <a:spLocks noGrp="1"/>
          </p:cNvSpPr>
          <p:nvPr>
            <p:ph idx="1"/>
          </p:nvPr>
        </p:nvSpPr>
        <p:spPr>
          <a:xfrm>
            <a:off x="838200" y="2788708"/>
            <a:ext cx="10515600" cy="4351338"/>
          </a:xfrm>
        </p:spPr>
        <p:txBody>
          <a:bodyPr vert="horz" lIns="91440" tIns="45720" rIns="91440" bIns="45720" rtlCol="0" anchor="t">
            <a:normAutofit/>
          </a:bodyPr>
          <a:lstStyle/>
          <a:p>
            <a:pPr marL="0" indent="0" algn="ctr">
              <a:buNone/>
            </a:pPr>
            <a:r>
              <a:rPr lang="en-US" sz="6600" i="1">
                <a:latin typeface="Calibri"/>
                <a:ea typeface="Calibri"/>
                <a:cs typeface="Calibri"/>
              </a:rPr>
              <a:t>THANKYOU!!</a:t>
            </a:r>
            <a:endParaRPr lang="en-US"/>
          </a:p>
        </p:txBody>
      </p:sp>
    </p:spTree>
    <p:extLst>
      <p:ext uri="{BB962C8B-B14F-4D97-AF65-F5344CB8AC3E}">
        <p14:creationId xmlns:p14="http://schemas.microsoft.com/office/powerpoint/2010/main" val="189466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DC274-70E9-0961-73D0-9E6481DD7243}"/>
              </a:ext>
            </a:extLst>
          </p:cNvPr>
          <p:cNvSpPr>
            <a:spLocks noGrp="1"/>
          </p:cNvSpPr>
          <p:nvPr>
            <p:ph type="title"/>
          </p:nvPr>
        </p:nvSpPr>
        <p:spPr>
          <a:xfrm>
            <a:off x="971368" y="371719"/>
            <a:ext cx="6161682" cy="1001989"/>
          </a:xfrm>
        </p:spPr>
        <p:txBody>
          <a:bodyPr anchor="b">
            <a:normAutofit/>
          </a:bodyPr>
          <a:lstStyle/>
          <a:p>
            <a:r>
              <a:rPr lang="en-US" i="1"/>
              <a:t>Introduction</a:t>
            </a:r>
          </a:p>
        </p:txBody>
      </p:sp>
      <p:sp>
        <p:nvSpPr>
          <p:cNvPr id="3" name="Content Placeholder 2">
            <a:extLst>
              <a:ext uri="{FF2B5EF4-FFF2-40B4-BE49-F238E27FC236}">
                <a16:creationId xmlns:a16="http://schemas.microsoft.com/office/drawing/2014/main" id="{EB3CA6D1-D630-DDC5-6C3A-6C4CFC463B8D}"/>
              </a:ext>
            </a:extLst>
          </p:cNvPr>
          <p:cNvSpPr>
            <a:spLocks noGrp="1"/>
          </p:cNvSpPr>
          <p:nvPr>
            <p:ph idx="1"/>
          </p:nvPr>
        </p:nvSpPr>
        <p:spPr>
          <a:xfrm>
            <a:off x="717368" y="1908385"/>
            <a:ext cx="5218113" cy="5677484"/>
          </a:xfrm>
        </p:spPr>
        <p:txBody>
          <a:bodyPr vert="horz" lIns="91440" tIns="45720" rIns="91440" bIns="45720" rtlCol="0" anchor="t">
            <a:noAutofit/>
          </a:bodyPr>
          <a:lstStyle/>
          <a:p>
            <a:r>
              <a:rPr lang="en-US" sz="2100">
                <a:latin typeface="Calibri"/>
                <a:ea typeface="+mn-lt"/>
                <a:cs typeface="+mn-lt"/>
              </a:rPr>
              <a:t>Examine carbon emissions</a:t>
            </a:r>
          </a:p>
          <a:p>
            <a:pPr marL="0" indent="0">
              <a:buNone/>
            </a:pPr>
            <a:endParaRPr lang="en-US" sz="2100">
              <a:latin typeface="Calibri"/>
              <a:ea typeface="+mn-lt"/>
              <a:cs typeface="+mn-lt"/>
            </a:endParaRPr>
          </a:p>
          <a:p>
            <a:r>
              <a:rPr lang="en-US" sz="2100">
                <a:latin typeface="Calibri"/>
                <a:ea typeface="+mn-lt"/>
                <a:cs typeface="+mn-lt"/>
              </a:rPr>
              <a:t>Waste, Industrial Combustion, and Power Industry across multiple countries.</a:t>
            </a:r>
          </a:p>
          <a:p>
            <a:endParaRPr lang="en-US" sz="2100">
              <a:latin typeface="Calibri"/>
              <a:ea typeface="+mn-lt"/>
              <a:cs typeface="+mn-lt"/>
            </a:endParaRPr>
          </a:p>
          <a:p>
            <a:r>
              <a:rPr lang="en-US" sz="2100">
                <a:latin typeface="Calibri"/>
                <a:ea typeface="+mn-lt"/>
                <a:cs typeface="+mn-lt"/>
              </a:rPr>
              <a:t>Identified the countries with the highest and lowest Carbon emissions in these sectors.</a:t>
            </a:r>
          </a:p>
          <a:p>
            <a:r>
              <a:rPr lang="en-US" sz="2100">
                <a:latin typeface="Calibri"/>
                <a:ea typeface="+mn-lt"/>
                <a:cs typeface="+mn-lt"/>
              </a:rPr>
              <a:t>Impact on global temperature. </a:t>
            </a:r>
          </a:p>
          <a:p>
            <a:endParaRPr lang="en-US" sz="2100">
              <a:latin typeface="Calibri"/>
              <a:ea typeface="+mn-lt"/>
              <a:cs typeface="+mn-lt"/>
            </a:endParaRPr>
          </a:p>
          <a:p>
            <a:r>
              <a:rPr lang="en-US" sz="2100">
                <a:latin typeface="Calibri"/>
                <a:ea typeface="+mn-lt"/>
                <a:cs typeface="+mn-lt"/>
              </a:rPr>
              <a:t>Drivers of carbon emissions.</a:t>
            </a:r>
            <a:endParaRPr lang="en-US" sz="2100">
              <a:latin typeface="Calibri"/>
              <a:ea typeface="Calibri"/>
              <a:cs typeface="Calibri"/>
            </a:endParaRPr>
          </a:p>
        </p:txBody>
      </p:sp>
      <p:pic>
        <p:nvPicPr>
          <p:cNvPr id="16" name="Picture 15" descr="High Temperature Photos and Images ...">
            <a:extLst>
              <a:ext uri="{FF2B5EF4-FFF2-40B4-BE49-F238E27FC236}">
                <a16:creationId xmlns:a16="http://schemas.microsoft.com/office/drawing/2014/main" id="{8886B38E-9497-2156-9734-151E8A45ADB6}"/>
              </a:ext>
            </a:extLst>
          </p:cNvPr>
          <p:cNvPicPr>
            <a:picLocks noChangeAspect="1"/>
          </p:cNvPicPr>
          <p:nvPr/>
        </p:nvPicPr>
        <p:blipFill rotWithShape="1">
          <a:blip r:embed="rId2"/>
          <a:srcRect r="13909" b="9022"/>
          <a:stretch/>
        </p:blipFill>
        <p:spPr>
          <a:xfrm>
            <a:off x="8464874" y="3967215"/>
            <a:ext cx="3731630" cy="2889852"/>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10" name="Picture 9" descr="Just 5% of the World's Power Plants are Responsible for 73% of Energy  Sector Carbon Emissions | Earth.Org">
            <a:extLst>
              <a:ext uri="{FF2B5EF4-FFF2-40B4-BE49-F238E27FC236}">
                <a16:creationId xmlns:a16="http://schemas.microsoft.com/office/drawing/2014/main" id="{4C020CC8-7CB3-9ECF-0F0A-88B83E103008}"/>
              </a:ext>
            </a:extLst>
          </p:cNvPr>
          <p:cNvPicPr>
            <a:picLocks noChangeAspect="1"/>
          </p:cNvPicPr>
          <p:nvPr/>
        </p:nvPicPr>
        <p:blipFill rotWithShape="1">
          <a:blip r:embed="rId3"/>
          <a:srcRect l="18687" r="14908" b="2"/>
          <a:stretch/>
        </p:blipFill>
        <p:spPr>
          <a:xfrm>
            <a:off x="5755464" y="2481782"/>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8" name="Picture 7" descr="Thermal power station">
            <a:extLst>
              <a:ext uri="{FF2B5EF4-FFF2-40B4-BE49-F238E27FC236}">
                <a16:creationId xmlns:a16="http://schemas.microsoft.com/office/drawing/2014/main" id="{ECF7A325-CD88-FDC1-8F87-FA2E816972F8}"/>
              </a:ext>
            </a:extLst>
          </p:cNvPr>
          <p:cNvPicPr>
            <a:picLocks noChangeAspect="1"/>
          </p:cNvPicPr>
          <p:nvPr/>
        </p:nvPicPr>
        <p:blipFill rotWithShape="1">
          <a:blip r:embed="rId4"/>
          <a:srcRect r="2870" b="-3"/>
          <a:stretch/>
        </p:blipFill>
        <p:spPr>
          <a:xfrm>
            <a:off x="7610441"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10736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p:cTn id="35"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7608-FA62-303A-63CF-2466AACDE75D}"/>
              </a:ext>
            </a:extLst>
          </p:cNvPr>
          <p:cNvSpPr>
            <a:spLocks noGrp="1"/>
          </p:cNvSpPr>
          <p:nvPr>
            <p:ph type="title"/>
          </p:nvPr>
        </p:nvSpPr>
        <p:spPr>
          <a:xfrm>
            <a:off x="937420" y="-105593"/>
            <a:ext cx="10515600" cy="1325563"/>
          </a:xfrm>
        </p:spPr>
        <p:txBody>
          <a:bodyPr/>
          <a:lstStyle/>
          <a:p>
            <a:r>
              <a:rPr lang="en-US" i="1">
                <a:latin typeface="Calibri"/>
                <a:ea typeface="Calibri"/>
                <a:cs typeface="Calibri"/>
              </a:rPr>
              <a:t>4 Layer Architecture </a:t>
            </a:r>
          </a:p>
        </p:txBody>
      </p:sp>
      <p:pic>
        <p:nvPicPr>
          <p:cNvPr id="4" name="Picture 3" descr="A close-up of a sign&#10;&#10;Description automatically generated">
            <a:extLst>
              <a:ext uri="{FF2B5EF4-FFF2-40B4-BE49-F238E27FC236}">
                <a16:creationId xmlns:a16="http://schemas.microsoft.com/office/drawing/2014/main" id="{9538F6AC-98B6-05B7-0DF8-3E6505B6B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80" y="1219970"/>
            <a:ext cx="8649907" cy="1371791"/>
          </a:xfrm>
          <a:prstGeom prst="rect">
            <a:avLst/>
          </a:prstGeom>
        </p:spPr>
      </p:pic>
      <p:pic>
        <p:nvPicPr>
          <p:cNvPr id="6" name="Picture 5" descr="A close-up of a power line&#10;&#10;Description automatically generated">
            <a:extLst>
              <a:ext uri="{FF2B5EF4-FFF2-40B4-BE49-F238E27FC236}">
                <a16:creationId xmlns:a16="http://schemas.microsoft.com/office/drawing/2014/main" id="{B0FDA6D4-822A-74D2-EF66-BC6C871F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479" y="2591761"/>
            <a:ext cx="8649907" cy="1533739"/>
          </a:xfrm>
          <a:prstGeom prst="rect">
            <a:avLst/>
          </a:prstGeom>
        </p:spPr>
      </p:pic>
      <p:pic>
        <p:nvPicPr>
          <p:cNvPr id="30" name="Picture 29" descr="A white background with black text&#10;&#10;Description automatically generated">
            <a:extLst>
              <a:ext uri="{FF2B5EF4-FFF2-40B4-BE49-F238E27FC236}">
                <a16:creationId xmlns:a16="http://schemas.microsoft.com/office/drawing/2014/main" id="{53DE7C12-D35D-BAC2-08CD-2B53CC348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479" y="3963552"/>
            <a:ext cx="8649907" cy="1533739"/>
          </a:xfrm>
          <a:prstGeom prst="rect">
            <a:avLst/>
          </a:prstGeom>
        </p:spPr>
      </p:pic>
      <p:pic>
        <p:nvPicPr>
          <p:cNvPr id="32" name="Picture 31" descr="A close up of a data&#10;&#10;Description automatically generated">
            <a:extLst>
              <a:ext uri="{FF2B5EF4-FFF2-40B4-BE49-F238E27FC236}">
                <a16:creationId xmlns:a16="http://schemas.microsoft.com/office/drawing/2014/main" id="{439ED7A6-7591-8EE2-0314-6F9033D32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8479" y="5497291"/>
            <a:ext cx="8649907" cy="1086002"/>
          </a:xfrm>
          <a:prstGeom prst="rect">
            <a:avLst/>
          </a:prstGeom>
        </p:spPr>
      </p:pic>
    </p:spTree>
    <p:extLst>
      <p:ext uri="{BB962C8B-B14F-4D97-AF65-F5344CB8AC3E}">
        <p14:creationId xmlns:p14="http://schemas.microsoft.com/office/powerpoint/2010/main" val="420396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91F6-3B2E-3077-A8BA-6F142C535498}"/>
              </a:ext>
            </a:extLst>
          </p:cNvPr>
          <p:cNvSpPr>
            <a:spLocks noGrp="1"/>
          </p:cNvSpPr>
          <p:nvPr>
            <p:ph type="title"/>
          </p:nvPr>
        </p:nvSpPr>
        <p:spPr>
          <a:xfrm>
            <a:off x="640080" y="325369"/>
            <a:ext cx="4368602" cy="1956841"/>
          </a:xfrm>
        </p:spPr>
        <p:txBody>
          <a:bodyPr anchor="b">
            <a:normAutofit/>
          </a:bodyPr>
          <a:lstStyle/>
          <a:p>
            <a:r>
              <a:rPr lang="en-US" i="1">
                <a:latin typeface="Calibri"/>
                <a:ea typeface="Calibri"/>
                <a:cs typeface="Calibri"/>
              </a:rPr>
              <a:t>Co2 Emissions by Industrial Sector</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2 emissions from building sector highest in 2019: UNEP">
            <a:extLst>
              <a:ext uri="{FF2B5EF4-FFF2-40B4-BE49-F238E27FC236}">
                <a16:creationId xmlns:a16="http://schemas.microsoft.com/office/drawing/2014/main" id="{CC0B664B-ABC1-5521-7111-FD6998AC03AD}"/>
              </a:ext>
            </a:extLst>
          </p:cNvPr>
          <p:cNvPicPr>
            <a:picLocks noChangeAspect="1"/>
          </p:cNvPicPr>
          <p:nvPr/>
        </p:nvPicPr>
        <p:blipFill rotWithShape="1">
          <a:blip r:embed="rId2"/>
          <a:srcRect l="2684" r="1983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999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6924-650C-1CF2-475D-1E97B2F47AA8}"/>
              </a:ext>
            </a:extLst>
          </p:cNvPr>
          <p:cNvSpPr>
            <a:spLocks noGrp="1"/>
          </p:cNvSpPr>
          <p:nvPr>
            <p:ph type="title"/>
          </p:nvPr>
        </p:nvSpPr>
        <p:spPr/>
        <p:txBody>
          <a:bodyPr/>
          <a:lstStyle/>
          <a:p>
            <a:r>
              <a:rPr lang="en-US" i="1">
                <a:latin typeface="Calibri"/>
                <a:ea typeface="Calibri"/>
                <a:cs typeface="Calibri"/>
              </a:rPr>
              <a:t>Co2 emissions by Industrial Combustion</a:t>
            </a:r>
          </a:p>
        </p:txBody>
      </p:sp>
      <p:pic>
        <p:nvPicPr>
          <p:cNvPr id="4" name="Content Placeholder 3" descr="A graph with red line&#10;&#10;Description automatically generated">
            <a:extLst>
              <a:ext uri="{FF2B5EF4-FFF2-40B4-BE49-F238E27FC236}">
                <a16:creationId xmlns:a16="http://schemas.microsoft.com/office/drawing/2014/main" id="{BD223224-3545-771F-A4D9-60FDB966279B}"/>
              </a:ext>
            </a:extLst>
          </p:cNvPr>
          <p:cNvPicPr>
            <a:picLocks noGrp="1" noChangeAspect="1"/>
          </p:cNvPicPr>
          <p:nvPr>
            <p:ph idx="1"/>
          </p:nvPr>
        </p:nvPicPr>
        <p:blipFill>
          <a:blip r:embed="rId2"/>
          <a:stretch>
            <a:fillRect/>
          </a:stretch>
        </p:blipFill>
        <p:spPr>
          <a:xfrm>
            <a:off x="5229614" y="1567890"/>
            <a:ext cx="5699654" cy="3510897"/>
          </a:xfrm>
        </p:spPr>
      </p:pic>
      <p:sp>
        <p:nvSpPr>
          <p:cNvPr id="5" name="TextBox 4">
            <a:extLst>
              <a:ext uri="{FF2B5EF4-FFF2-40B4-BE49-F238E27FC236}">
                <a16:creationId xmlns:a16="http://schemas.microsoft.com/office/drawing/2014/main" id="{331414CE-AFD7-2BF3-8C63-E6192D8F2429}"/>
              </a:ext>
            </a:extLst>
          </p:cNvPr>
          <p:cNvSpPr txBox="1"/>
          <p:nvPr/>
        </p:nvSpPr>
        <p:spPr>
          <a:xfrm>
            <a:off x="588308" y="2280396"/>
            <a:ext cx="44683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cs typeface="Calibri"/>
              </a:rPr>
              <a:t>The graph displays the top five countries that have the highest Co2 emissions through Industrial Combustion. It is evident that majority of the emissions are from China, US, Russia, India and Japan. Out of which China is the major contributor with almost 3000 Mt of Co2 released in 2022.</a:t>
            </a:r>
          </a:p>
        </p:txBody>
      </p:sp>
    </p:spTree>
    <p:extLst>
      <p:ext uri="{BB962C8B-B14F-4D97-AF65-F5344CB8AC3E}">
        <p14:creationId xmlns:p14="http://schemas.microsoft.com/office/powerpoint/2010/main" val="384005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the cost of carbon dioxide emissions&#10;&#10;Description automatically generated">
            <a:extLst>
              <a:ext uri="{FF2B5EF4-FFF2-40B4-BE49-F238E27FC236}">
                <a16:creationId xmlns:a16="http://schemas.microsoft.com/office/drawing/2014/main" id="{975E5BC1-7BDA-E994-02DB-17CEBB291985}"/>
              </a:ext>
            </a:extLst>
          </p:cNvPr>
          <p:cNvPicPr>
            <a:picLocks noChangeAspect="1"/>
          </p:cNvPicPr>
          <p:nvPr/>
        </p:nvPicPr>
        <p:blipFill rotWithShape="1">
          <a:blip r:embed="rId2"/>
          <a:srcRect l="3657" r="7736" b="222"/>
          <a:stretch/>
        </p:blipFill>
        <p:spPr>
          <a:xfrm>
            <a:off x="4886044" y="1397934"/>
            <a:ext cx="6744178" cy="5037058"/>
          </a:xfrm>
          <a:prstGeom prst="rect">
            <a:avLst/>
          </a:prstGeom>
        </p:spPr>
      </p:pic>
      <p:sp>
        <p:nvSpPr>
          <p:cNvPr id="3" name="TextBox 2">
            <a:extLst>
              <a:ext uri="{FF2B5EF4-FFF2-40B4-BE49-F238E27FC236}">
                <a16:creationId xmlns:a16="http://schemas.microsoft.com/office/drawing/2014/main" id="{657EAC4E-D782-0316-323C-B87CBF367898}"/>
              </a:ext>
            </a:extLst>
          </p:cNvPr>
          <p:cNvSpPr txBox="1"/>
          <p:nvPr/>
        </p:nvSpPr>
        <p:spPr>
          <a:xfrm>
            <a:off x="420220" y="308161"/>
            <a:ext cx="114300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i="1">
                <a:latin typeface="Calibri"/>
                <a:ea typeface="Calibri"/>
                <a:cs typeface="Calibri"/>
              </a:rPr>
              <a:t>Extrapolation till 2030</a:t>
            </a:r>
          </a:p>
        </p:txBody>
      </p:sp>
      <p:sp>
        <p:nvSpPr>
          <p:cNvPr id="4" name="TextBox 3">
            <a:extLst>
              <a:ext uri="{FF2B5EF4-FFF2-40B4-BE49-F238E27FC236}">
                <a16:creationId xmlns:a16="http://schemas.microsoft.com/office/drawing/2014/main" id="{A4C764FF-6566-C19E-924C-4BB11D712204}"/>
              </a:ext>
            </a:extLst>
          </p:cNvPr>
          <p:cNvSpPr txBox="1"/>
          <p:nvPr/>
        </p:nvSpPr>
        <p:spPr>
          <a:xfrm>
            <a:off x="347382" y="1397933"/>
            <a:ext cx="4538382"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Calibri"/>
                <a:cs typeface="Calibri"/>
              </a:rPr>
              <a:t> We can clearly see that almost 40% of the world’s Co2 emissions through Industrial Combustion are from China. </a:t>
            </a:r>
            <a:endParaRPr lang="en-US" sz="1600">
              <a:latin typeface="Calibri"/>
              <a:ea typeface="Calibri"/>
              <a:cs typeface="Calibri"/>
            </a:endParaRPr>
          </a:p>
          <a:p>
            <a:endParaRPr lang="en-US" sz="1600">
              <a:latin typeface="Calibri"/>
              <a:ea typeface="Calibri"/>
              <a:cs typeface="Calibri"/>
            </a:endParaRPr>
          </a:p>
          <a:p>
            <a:pPr marL="285750" indent="-285750">
              <a:buFont typeface="Arial,Sans-Serif"/>
              <a:buChar char="•"/>
            </a:pPr>
            <a:r>
              <a:rPr lang="en-US" sz="1600">
                <a:latin typeface="Calibri"/>
                <a:ea typeface="Calibri"/>
                <a:cs typeface="Calibri"/>
              </a:rPr>
              <a:t>The Co2 emissions from Industrial Combustion have increased over the years, by 2022 around 3500 Mt of Co2 is being emitted from Industries worldwide. Out of the 3500 Mt around 2500 Mt is from China.</a:t>
            </a:r>
          </a:p>
          <a:p>
            <a:endParaRPr lang="en-US" sz="1600">
              <a:latin typeface="Calibri"/>
              <a:ea typeface="Calibri"/>
              <a:cs typeface="Calibri"/>
            </a:endParaRPr>
          </a:p>
          <a:p>
            <a:pPr marL="285750" indent="-285750">
              <a:buFont typeface="Arial,Sans-Serif"/>
              <a:buChar char="•"/>
            </a:pPr>
            <a:r>
              <a:rPr lang="en-US" sz="1600">
                <a:latin typeface="Calibri"/>
                <a:ea typeface="Calibri"/>
                <a:cs typeface="Calibri"/>
              </a:rPr>
              <a:t>This is due to variety of factors such as the Industrial boom in China which is attracting Industries from other countries to migrate to China.</a:t>
            </a:r>
          </a:p>
          <a:p>
            <a:pPr marL="285750" indent="-285750">
              <a:buFont typeface="Arial,Sans-Serif"/>
              <a:buChar char="•"/>
            </a:pPr>
            <a:endParaRPr lang="en-US" sz="1600">
              <a:latin typeface="Calibri"/>
              <a:ea typeface="Calibri"/>
              <a:cs typeface="Calibri"/>
            </a:endParaRPr>
          </a:p>
          <a:p>
            <a:pPr marL="285750" indent="-285750">
              <a:buFont typeface="Arial,Sans-Serif"/>
              <a:buChar char="•"/>
            </a:pPr>
            <a:r>
              <a:rPr lang="en-US" sz="1600">
                <a:latin typeface="Calibri"/>
                <a:ea typeface="Calibri"/>
                <a:cs typeface="Calibri"/>
              </a:rPr>
              <a:t>The extrapolated results show that although the emissions worldwide are expected to decrease eventually but China’s emissions tend to increase. This suggests that focusing on China alone and taking measures that reduce these emissions would bring down the Co2 emissions drastically worldwide.</a:t>
            </a:r>
          </a:p>
          <a:p>
            <a:pPr marL="285750" indent="-285750">
              <a:buFont typeface="Arial"/>
              <a:buChar char="•"/>
            </a:pPr>
            <a:endParaRPr lang="en-US">
              <a:latin typeface="Calibri"/>
              <a:ea typeface="Calibri"/>
              <a:cs typeface="Calibri"/>
            </a:endParaRPr>
          </a:p>
        </p:txBody>
      </p:sp>
    </p:spTree>
    <p:extLst>
      <p:ext uri="{BB962C8B-B14F-4D97-AF65-F5344CB8AC3E}">
        <p14:creationId xmlns:p14="http://schemas.microsoft.com/office/powerpoint/2010/main" val="3390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igh angle view of a building&#10;&#10;Description automatically generated">
            <a:extLst>
              <a:ext uri="{FF2B5EF4-FFF2-40B4-BE49-F238E27FC236}">
                <a16:creationId xmlns:a16="http://schemas.microsoft.com/office/drawing/2014/main" id="{52DC32DD-28C9-6261-3FFE-5D375120DE30}"/>
              </a:ext>
            </a:extLst>
          </p:cNvPr>
          <p:cNvPicPr>
            <a:picLocks noChangeAspect="1"/>
          </p:cNvPicPr>
          <p:nvPr/>
        </p:nvPicPr>
        <p:blipFill rotWithShape="1">
          <a:blip r:embed="rId2"/>
          <a:srcRect t="32592" r="1" b="1"/>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7" name="Picture 6">
            <a:extLst>
              <a:ext uri="{FF2B5EF4-FFF2-40B4-BE49-F238E27FC236}">
                <a16:creationId xmlns:a16="http://schemas.microsoft.com/office/drawing/2014/main" id="{A1F88BF5-B25A-D886-BC7A-47B7AB87D4F3}"/>
              </a:ext>
            </a:extLst>
          </p:cNvPr>
          <p:cNvPicPr>
            <a:picLocks noChangeAspect="1"/>
          </p:cNvPicPr>
          <p:nvPr/>
        </p:nvPicPr>
        <p:blipFill rotWithShape="1">
          <a:blip r:embed="rId3"/>
          <a:srcRect t="102" r="-1" b="-1"/>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4" name="Picture 3" descr="A yellow excavator in a dump&#10;&#10;Description automatically generated">
            <a:extLst>
              <a:ext uri="{FF2B5EF4-FFF2-40B4-BE49-F238E27FC236}">
                <a16:creationId xmlns:a16="http://schemas.microsoft.com/office/drawing/2014/main" id="{062FEE0B-36C7-EDE2-BA23-31E2CABED1D6}"/>
              </a:ext>
            </a:extLst>
          </p:cNvPr>
          <p:cNvPicPr>
            <a:picLocks noChangeAspect="1"/>
          </p:cNvPicPr>
          <p:nvPr/>
        </p:nvPicPr>
        <p:blipFill rotWithShape="1">
          <a:blip r:embed="rId4"/>
          <a:srcRect l="24331" r="-2" b="-2"/>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91" name="Freeform: Shape 9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2" name="Freeform: Shape 91">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81D615-AF9C-CEC7-2576-427A25B33D74}"/>
              </a:ext>
            </a:extLst>
          </p:cNvPr>
          <p:cNvSpPr>
            <a:spLocks noGrp="1"/>
          </p:cNvSpPr>
          <p:nvPr>
            <p:ph type="title"/>
          </p:nvPr>
        </p:nvSpPr>
        <p:spPr>
          <a:xfrm>
            <a:off x="350689" y="2256367"/>
            <a:ext cx="3240446" cy="2504865"/>
          </a:xfrm>
        </p:spPr>
        <p:txBody>
          <a:bodyPr>
            <a:noAutofit/>
          </a:bodyPr>
          <a:lstStyle/>
          <a:p>
            <a:pPr algn="ctr"/>
            <a:r>
              <a:rPr lang="en-US" i="1">
                <a:latin typeface="Calibri"/>
                <a:ea typeface="Calibri"/>
                <a:cs typeface="Calibri"/>
              </a:rPr>
              <a:t>Carbon Emissions in the Waste Sector</a:t>
            </a:r>
          </a:p>
        </p:txBody>
      </p:sp>
      <p:sp>
        <p:nvSpPr>
          <p:cNvPr id="93" name="Rectangle 92">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4BDCE0-AD1E-B21E-F311-477FAA6ACD4E}"/>
              </a:ext>
            </a:extLst>
          </p:cNvPr>
          <p:cNvSpPr>
            <a:spLocks noGrp="1"/>
          </p:cNvSpPr>
          <p:nvPr>
            <p:ph idx="1"/>
          </p:nvPr>
        </p:nvSpPr>
        <p:spPr>
          <a:xfrm>
            <a:off x="448056" y="2258568"/>
            <a:ext cx="2807208" cy="3922776"/>
          </a:xfrm>
        </p:spPr>
        <p:txBody>
          <a:bodyPr vert="horz" lIns="91440" tIns="45720" rIns="91440" bIns="45720" rtlCol="0">
            <a:normAutofit/>
          </a:bodyPr>
          <a:lstStyle/>
          <a:p>
            <a:endParaRPr lang="en-US" sz="1700">
              <a:latin typeface="Calibri"/>
              <a:cs typeface="Helvetica"/>
            </a:endParaRPr>
          </a:p>
          <a:p>
            <a:endParaRPr lang="en-US" sz="1700"/>
          </a:p>
        </p:txBody>
      </p:sp>
      <p:pic>
        <p:nvPicPr>
          <p:cNvPr id="5" name="Picture 4" descr="A person&amp;#39;s hands picking up vegetables in a garden&#10;&#10;Description automatically generated">
            <a:extLst>
              <a:ext uri="{FF2B5EF4-FFF2-40B4-BE49-F238E27FC236}">
                <a16:creationId xmlns:a16="http://schemas.microsoft.com/office/drawing/2014/main" id="{3337EEF9-127A-E717-C8F6-1127483BA9A6}"/>
              </a:ext>
            </a:extLst>
          </p:cNvPr>
          <p:cNvPicPr>
            <a:picLocks noChangeAspect="1"/>
          </p:cNvPicPr>
          <p:nvPr/>
        </p:nvPicPr>
        <p:blipFill rotWithShape="1">
          <a:blip r:embed="rId5"/>
          <a:srcRect l="6338" r="1" b="1"/>
          <a:stretch/>
        </p:blipFill>
        <p:spPr>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218160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CB3C-12C0-DAEB-3079-9F34D3DCD8EE}"/>
              </a:ext>
            </a:extLst>
          </p:cNvPr>
          <p:cNvSpPr>
            <a:spLocks noGrp="1"/>
          </p:cNvSpPr>
          <p:nvPr>
            <p:ph type="title"/>
          </p:nvPr>
        </p:nvSpPr>
        <p:spPr/>
        <p:txBody>
          <a:bodyPr/>
          <a:lstStyle/>
          <a:p>
            <a:r>
              <a:rPr lang="en-US" i="1">
                <a:latin typeface="Calibri"/>
                <a:ea typeface="Calibri"/>
                <a:cs typeface="Calibri"/>
              </a:rPr>
              <a:t>Best Waste Management Country</a:t>
            </a:r>
          </a:p>
        </p:txBody>
      </p:sp>
      <p:pic>
        <p:nvPicPr>
          <p:cNvPr id="10" name="Content Placeholder 9" descr="A map of japan with red dots&#10;&#10;Description automatically generated">
            <a:extLst>
              <a:ext uri="{FF2B5EF4-FFF2-40B4-BE49-F238E27FC236}">
                <a16:creationId xmlns:a16="http://schemas.microsoft.com/office/drawing/2014/main" id="{589D1B17-8310-3336-A0E9-0A558DF757A6}"/>
              </a:ext>
            </a:extLst>
          </p:cNvPr>
          <p:cNvPicPr>
            <a:picLocks noGrp="1" noChangeAspect="1"/>
          </p:cNvPicPr>
          <p:nvPr>
            <p:ph idx="1"/>
          </p:nvPr>
        </p:nvPicPr>
        <p:blipFill>
          <a:blip r:embed="rId2"/>
          <a:stretch>
            <a:fillRect/>
          </a:stretch>
        </p:blipFill>
        <p:spPr>
          <a:xfrm>
            <a:off x="1836888" y="2331274"/>
            <a:ext cx="2422225" cy="2879964"/>
          </a:xfrm>
        </p:spPr>
      </p:pic>
      <p:pic>
        <p:nvPicPr>
          <p:cNvPr id="11" name="Picture 10" descr="A graph of different colored lines&#10;&#10;Description automatically generated">
            <a:extLst>
              <a:ext uri="{FF2B5EF4-FFF2-40B4-BE49-F238E27FC236}">
                <a16:creationId xmlns:a16="http://schemas.microsoft.com/office/drawing/2014/main" id="{06835289-AF24-2CD7-FB12-B9D70E0FC046}"/>
              </a:ext>
            </a:extLst>
          </p:cNvPr>
          <p:cNvPicPr>
            <a:picLocks noChangeAspect="1"/>
          </p:cNvPicPr>
          <p:nvPr/>
        </p:nvPicPr>
        <p:blipFill>
          <a:blip r:embed="rId3"/>
          <a:stretch>
            <a:fillRect/>
          </a:stretch>
        </p:blipFill>
        <p:spPr>
          <a:xfrm>
            <a:off x="5304347" y="1710007"/>
            <a:ext cx="5661802" cy="3774384"/>
          </a:xfrm>
          <a:prstGeom prst="rect">
            <a:avLst/>
          </a:prstGeom>
        </p:spPr>
      </p:pic>
    </p:spTree>
    <p:extLst>
      <p:ext uri="{BB962C8B-B14F-4D97-AF65-F5344CB8AC3E}">
        <p14:creationId xmlns:p14="http://schemas.microsoft.com/office/powerpoint/2010/main" val="373241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7E25-B96D-3C99-CBCA-FE6C0357A415}"/>
              </a:ext>
            </a:extLst>
          </p:cNvPr>
          <p:cNvSpPr>
            <a:spLocks noGrp="1"/>
          </p:cNvSpPr>
          <p:nvPr>
            <p:ph type="title"/>
          </p:nvPr>
        </p:nvSpPr>
        <p:spPr/>
        <p:txBody>
          <a:bodyPr/>
          <a:lstStyle/>
          <a:p>
            <a:r>
              <a:rPr lang="en-US" i="1">
                <a:latin typeface="Calibri"/>
                <a:ea typeface="Calibri"/>
                <a:cs typeface="Calibri"/>
              </a:rPr>
              <a:t>Global Temperature due to Co2 Emissions</a:t>
            </a:r>
          </a:p>
        </p:txBody>
      </p:sp>
      <p:pic>
        <p:nvPicPr>
          <p:cNvPr id="1026" name="Picture 2" descr="What is Climate Change? - Golden Gate National Recreation Area (U.S.  National Park Service)">
            <a:extLst>
              <a:ext uri="{FF2B5EF4-FFF2-40B4-BE49-F238E27FC236}">
                <a16:creationId xmlns:a16="http://schemas.microsoft.com/office/drawing/2014/main" id="{749AC6AB-8404-E771-36DB-452D6D92B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516" y="2113107"/>
            <a:ext cx="6710227" cy="3963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544ABE-A26D-E78E-8696-835E1BACF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5" y="1506947"/>
            <a:ext cx="3853246" cy="24161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A8C688D-5482-6D07-2C2D-E2B559CF37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25" y="4094721"/>
            <a:ext cx="3853246" cy="238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4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1000"/>
                                        <p:tgtEl>
                                          <p:spTgt spid="1030"/>
                                        </p:tgtEl>
                                      </p:cBhvr>
                                    </p:animEffect>
                                    <p:anim calcmode="lin" valueType="num">
                                      <p:cBhvr>
                                        <p:cTn id="22" dur="1000" fill="hold"/>
                                        <p:tgtEl>
                                          <p:spTgt spid="1030"/>
                                        </p:tgtEl>
                                        <p:attrNameLst>
                                          <p:attrName>ppt_x</p:attrName>
                                        </p:attrNameLst>
                                      </p:cBhvr>
                                      <p:tavLst>
                                        <p:tav tm="0">
                                          <p:val>
                                            <p:strVal val="#ppt_x"/>
                                          </p:val>
                                        </p:tav>
                                        <p:tav tm="100000">
                                          <p:val>
                                            <p:strVal val="#ppt_x"/>
                                          </p:val>
                                        </p:tav>
                                      </p:tavLst>
                                    </p:anim>
                                    <p:anim calcmode="lin" valueType="num">
                                      <p:cBhvr>
                                        <p:cTn id="2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471</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Arial,Sans-Serif</vt:lpstr>
      <vt:lpstr>Calibri</vt:lpstr>
      <vt:lpstr>Symbol,Sans-Serif</vt:lpstr>
      <vt:lpstr>Office Theme</vt:lpstr>
      <vt:lpstr>Global CO2 Emissions </vt:lpstr>
      <vt:lpstr>Introduction</vt:lpstr>
      <vt:lpstr>4 Layer Architecture </vt:lpstr>
      <vt:lpstr>Co2 Emissions by Industrial Sector</vt:lpstr>
      <vt:lpstr>Co2 emissions by Industrial Combustion</vt:lpstr>
      <vt:lpstr>PowerPoint Presentation</vt:lpstr>
      <vt:lpstr>Carbon Emissions in the Waste Sector</vt:lpstr>
      <vt:lpstr>Best Waste Management Country</vt:lpstr>
      <vt:lpstr>Global Temperature due to Co2 Emissions</vt:lpstr>
      <vt:lpstr>Dashboard for Global Temperatures </vt:lpstr>
      <vt:lpstr>PowerPoint Presentation</vt:lpstr>
      <vt:lpstr>CO2 Emission for most polluting countries &amp; their forest coverage Link</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Khatpe, Snehal S</cp:lastModifiedBy>
  <cp:revision>1</cp:revision>
  <dcterms:created xsi:type="dcterms:W3CDTF">2013-07-15T20:26:40Z</dcterms:created>
  <dcterms:modified xsi:type="dcterms:W3CDTF">2024-05-04T16:38:07Z</dcterms:modified>
</cp:coreProperties>
</file>