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63" r:id="rId6"/>
    <p:sldId id="264" r:id="rId7"/>
    <p:sldId id="265" r:id="rId8"/>
    <p:sldId id="267" r:id="rId9"/>
    <p:sldId id="282" r:id="rId10"/>
    <p:sldId id="266" r:id="rId11"/>
    <p:sldId id="268" r:id="rId12"/>
    <p:sldId id="273" r:id="rId13"/>
    <p:sldId id="272" r:id="rId14"/>
    <p:sldId id="279" r:id="rId15"/>
    <p:sldId id="278" r:id="rId16"/>
    <p:sldId id="277" r:id="rId17"/>
    <p:sldId id="285" r:id="rId18"/>
    <p:sldId id="274" r:id="rId19"/>
    <p:sldId id="289" r:id="rId20"/>
    <p:sldId id="284" r:id="rId21"/>
    <p:sldId id="261" r:id="rId22"/>
    <p:sldId id="271"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C7781-513C-4AA4-9A75-2C875E0CD45A}" v="1596" dt="2022-12-02T05:54:11.727"/>
    <p1510:client id="{6EF50C01-CC0E-0D4F-9A23-1B17774B260E}" v="84" dt="2022-12-03T03:58:26.470"/>
    <p1510:client id="{6F78F1D1-7329-4C71-9601-B69C25BA1C30}" v="54" dt="2022-12-02T05:31:50.254"/>
    <p1510:client id="{CE649020-EBF2-4DAD-9C8D-04CD48865299}" v="5" dt="2022-12-02T22:01:07.884"/>
    <p1510:client id="{D6C609EA-1E7C-4FD2-99FB-3740062F4653}" v="34" dt="2022-12-02T05:45:28.545"/>
    <p1510:client id="{FC47DCF4-30FB-4DDE-A780-4C0A072A62B1}" v="286" dt="2022-12-02T21:34:58.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20"/>
  </p:normalViewPr>
  <p:slideViewPr>
    <p:cSldViewPr snapToGrid="0">
      <p:cViewPr varScale="1">
        <p:scale>
          <a:sx n="61" d="100"/>
          <a:sy n="61" d="100"/>
        </p:scale>
        <p:origin x="7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5E49F-E029-46D1-9CC1-AB61F92B10D4}"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65C9-C882-4681-A708-7499099BF46A}" type="slidenum">
              <a:rPr lang="en-US" smtClean="0"/>
              <a:t>‹#›</a:t>
            </a:fld>
            <a:endParaRPr lang="en-US"/>
          </a:p>
        </p:txBody>
      </p:sp>
    </p:spTree>
    <p:extLst>
      <p:ext uri="{BB962C8B-B14F-4D97-AF65-F5344CB8AC3E}">
        <p14:creationId xmlns:p14="http://schemas.microsoft.com/office/powerpoint/2010/main" val="132488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2014, Google (now Alphabet) split stock 2 for 1, which is causing the variance in the information technology part and also why we chose to use data that was adjusted for splits, instead of just the straight prices</a:t>
            </a:r>
          </a:p>
        </p:txBody>
      </p:sp>
      <p:sp>
        <p:nvSpPr>
          <p:cNvPr id="4" name="Slide Number Placeholder 3"/>
          <p:cNvSpPr>
            <a:spLocks noGrp="1"/>
          </p:cNvSpPr>
          <p:nvPr>
            <p:ph type="sldNum" sz="quarter" idx="5"/>
          </p:nvPr>
        </p:nvSpPr>
        <p:spPr/>
        <p:txBody>
          <a:bodyPr/>
          <a:lstStyle/>
          <a:p>
            <a:fld id="{DE4465C9-C882-4681-A708-7499099BF46A}" type="slidenum">
              <a:rPr lang="en-US" smtClean="0"/>
              <a:t>4</a:t>
            </a:fld>
            <a:endParaRPr lang="en-US"/>
          </a:p>
        </p:txBody>
      </p:sp>
    </p:spTree>
    <p:extLst>
      <p:ext uri="{BB962C8B-B14F-4D97-AF65-F5344CB8AC3E}">
        <p14:creationId xmlns:p14="http://schemas.microsoft.com/office/powerpoint/2010/main" val="136997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When comparing to other models, R Squared tends to favor models with lots of covariates. </a:t>
            </a:r>
            <a:endParaRPr lang="en-US"/>
          </a:p>
        </p:txBody>
      </p:sp>
      <p:sp>
        <p:nvSpPr>
          <p:cNvPr id="4" name="Slide Number Placeholder 3"/>
          <p:cNvSpPr>
            <a:spLocks noGrp="1"/>
          </p:cNvSpPr>
          <p:nvPr>
            <p:ph type="sldNum" sz="quarter" idx="5"/>
          </p:nvPr>
        </p:nvSpPr>
        <p:spPr/>
        <p:txBody>
          <a:bodyPr/>
          <a:lstStyle/>
          <a:p>
            <a:fld id="{DE4465C9-C882-4681-A708-7499099BF46A}" type="slidenum">
              <a:rPr lang="en-US" smtClean="0"/>
              <a:t>12</a:t>
            </a:fld>
            <a:endParaRPr lang="en-US"/>
          </a:p>
        </p:txBody>
      </p:sp>
    </p:spTree>
    <p:extLst>
      <p:ext uri="{BB962C8B-B14F-4D97-AF65-F5344CB8AC3E}">
        <p14:creationId xmlns:p14="http://schemas.microsoft.com/office/powerpoint/2010/main" val="3063618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A7DC-8867-86BF-FF0D-0802853D1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4B36B-FD08-3843-A5A1-1728E9FEC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62E85B-D042-F95B-173E-49BF7427597F}"/>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5" name="Footer Placeholder 4">
            <a:extLst>
              <a:ext uri="{FF2B5EF4-FFF2-40B4-BE49-F238E27FC236}">
                <a16:creationId xmlns:a16="http://schemas.microsoft.com/office/drawing/2014/main" id="{F1D97F9B-D607-3F2D-7A4F-81EAE8A28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0868F-E061-6F2E-3B44-1EB729479D84}"/>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417730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32F8-3E86-6466-8EC4-4CDF06D57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18E8A-1A7E-104A-94B8-2E968B7C4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83028-62B2-F887-C99F-79AC2D7FC72F}"/>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5" name="Footer Placeholder 4">
            <a:extLst>
              <a:ext uri="{FF2B5EF4-FFF2-40B4-BE49-F238E27FC236}">
                <a16:creationId xmlns:a16="http://schemas.microsoft.com/office/drawing/2014/main" id="{E90E6AAF-9BCF-D185-7100-3A0F6C0D7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64B69-4831-C32E-F66F-37B663F21964}"/>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147115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89A55-2F20-4C83-2EF0-7ECB4DA8AA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189A5B-4758-4AE2-138E-1F33C6C74B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274A8-FB44-4EAC-1554-2E271D70AAED}"/>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5" name="Footer Placeholder 4">
            <a:extLst>
              <a:ext uri="{FF2B5EF4-FFF2-40B4-BE49-F238E27FC236}">
                <a16:creationId xmlns:a16="http://schemas.microsoft.com/office/drawing/2014/main" id="{C792A89A-65C5-076C-B184-64D9D55AF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79E88-C7AF-9297-6CDB-38658615DF55}"/>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371965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A4D9-0148-DD74-1D4B-726E2960B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9ADF4-3FE6-23A3-EC3F-8F970122E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8F5DA-5948-50FF-D81B-6911C88F6437}"/>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5" name="Footer Placeholder 4">
            <a:extLst>
              <a:ext uri="{FF2B5EF4-FFF2-40B4-BE49-F238E27FC236}">
                <a16:creationId xmlns:a16="http://schemas.microsoft.com/office/drawing/2014/main" id="{ED3F4988-5F5E-719F-BF54-2286B2E09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BF38B-CCF0-6C53-D06F-30D104F7D523}"/>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124563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B200-92FC-F316-6AE6-7EEE902E7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E39E2A-41E1-CB19-53AE-7DDDA8883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2F060-7DBB-711E-F19F-D6B5F5BB5D7E}"/>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5" name="Footer Placeholder 4">
            <a:extLst>
              <a:ext uri="{FF2B5EF4-FFF2-40B4-BE49-F238E27FC236}">
                <a16:creationId xmlns:a16="http://schemas.microsoft.com/office/drawing/2014/main" id="{3E6B01A1-FF86-1ACD-68CC-E45C0C771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9710-9DB2-3FA7-1A9A-058DB29BD77D}"/>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411434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9553-57C3-393D-6B29-EE5468C08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8BB70F-C53C-D88D-F9D2-CDEE5C723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54EAC5-12BD-98D0-7D40-5EF8391EAB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1C5179-8F15-602F-37C2-86F84A99C98C}"/>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6" name="Footer Placeholder 5">
            <a:extLst>
              <a:ext uri="{FF2B5EF4-FFF2-40B4-BE49-F238E27FC236}">
                <a16:creationId xmlns:a16="http://schemas.microsoft.com/office/drawing/2014/main" id="{104E83E8-5671-F15A-10C5-741D36AA3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5AC04-5A92-E504-51E6-3F30CB44D40E}"/>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288217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84A3-6663-C0FD-54D5-B59676FB7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2F2BAE-E9A4-ED1F-8F4D-180DA5947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4484E-7D3C-B913-975D-E1B36DD920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B5DD37-0EA6-BDF6-0784-784F4BA7E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200C6-6FEB-21B7-517E-D372B7B485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2F16DB-2EC7-888F-101F-CF42D1C09E3F}"/>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8" name="Footer Placeholder 7">
            <a:extLst>
              <a:ext uri="{FF2B5EF4-FFF2-40B4-BE49-F238E27FC236}">
                <a16:creationId xmlns:a16="http://schemas.microsoft.com/office/drawing/2014/main" id="{01D01835-4629-84E1-0F57-54FF4ECE7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FEE880-6621-5EB1-77AA-2E1254811FFC}"/>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40766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738D-5140-7533-7D65-F2C57DF7C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513A19-E12A-677C-7D28-1752F34F5707}"/>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4" name="Footer Placeholder 3">
            <a:extLst>
              <a:ext uri="{FF2B5EF4-FFF2-40B4-BE49-F238E27FC236}">
                <a16:creationId xmlns:a16="http://schemas.microsoft.com/office/drawing/2014/main" id="{A6500CAF-0E78-26A4-2710-E47FF47F86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2A49F5-C937-63AF-217B-848DE6939896}"/>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59462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C5FA8-E905-366C-DA36-4876C82E2813}"/>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3" name="Footer Placeholder 2">
            <a:extLst>
              <a:ext uri="{FF2B5EF4-FFF2-40B4-BE49-F238E27FC236}">
                <a16:creationId xmlns:a16="http://schemas.microsoft.com/office/drawing/2014/main" id="{C1F72740-1C8F-A964-6E67-A0F16D39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0594E-EEF3-2389-112C-3364F7B3CC0E}"/>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12010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8248-AD71-4F90-D9EB-062922082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95E410-98D2-34A3-EE9D-83395508F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B93A58-210B-26BA-7B9A-3B8EB959B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E68A3-A894-4ED1-AE89-CFF727A0AA0A}"/>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6" name="Footer Placeholder 5">
            <a:extLst>
              <a:ext uri="{FF2B5EF4-FFF2-40B4-BE49-F238E27FC236}">
                <a16:creationId xmlns:a16="http://schemas.microsoft.com/office/drawing/2014/main" id="{9F91375F-6AA2-AACF-D680-32F21E205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9CE5B-6E3A-A48A-EBC8-673B5DE170F3}"/>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30048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2C1B-584F-435D-F7FC-D0FAE86C6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27C956-FFF4-0B95-CB36-E7844EE6E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9A2B06-D396-1858-A77D-0AF564E02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1B813-F7E9-310B-2C5D-501605B6695F}"/>
              </a:ext>
            </a:extLst>
          </p:cNvPr>
          <p:cNvSpPr>
            <a:spLocks noGrp="1"/>
          </p:cNvSpPr>
          <p:nvPr>
            <p:ph type="dt" sz="half" idx="10"/>
          </p:nvPr>
        </p:nvSpPr>
        <p:spPr/>
        <p:txBody>
          <a:bodyPr/>
          <a:lstStyle/>
          <a:p>
            <a:fld id="{0C9EC89C-5BDC-423B-A051-F8F93C8A539C}" type="datetimeFigureOut">
              <a:rPr lang="en-US" smtClean="0"/>
              <a:t>12/2/2022</a:t>
            </a:fld>
            <a:endParaRPr lang="en-US"/>
          </a:p>
        </p:txBody>
      </p:sp>
      <p:sp>
        <p:nvSpPr>
          <p:cNvPr id="6" name="Footer Placeholder 5">
            <a:extLst>
              <a:ext uri="{FF2B5EF4-FFF2-40B4-BE49-F238E27FC236}">
                <a16:creationId xmlns:a16="http://schemas.microsoft.com/office/drawing/2014/main" id="{16ABAB17-090B-482C-7C36-4658E4BC5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AC9EF-8E2E-4323-6D46-5A4631C17D74}"/>
              </a:ext>
            </a:extLst>
          </p:cNvPr>
          <p:cNvSpPr>
            <a:spLocks noGrp="1"/>
          </p:cNvSpPr>
          <p:nvPr>
            <p:ph type="sldNum" sz="quarter" idx="12"/>
          </p:nvPr>
        </p:nvSpPr>
        <p:spPr/>
        <p:txBody>
          <a:bodyPr/>
          <a:lstStyle/>
          <a:p>
            <a:fld id="{308D40C9-C404-4E96-9E9A-FF2BDC3714E7}" type="slidenum">
              <a:rPr lang="en-US" smtClean="0"/>
              <a:t>‹#›</a:t>
            </a:fld>
            <a:endParaRPr lang="en-US"/>
          </a:p>
        </p:txBody>
      </p:sp>
    </p:spTree>
    <p:extLst>
      <p:ext uri="{BB962C8B-B14F-4D97-AF65-F5344CB8AC3E}">
        <p14:creationId xmlns:p14="http://schemas.microsoft.com/office/powerpoint/2010/main" val="392821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B7A284-42ED-1401-8008-E464D56FE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35A960-D6B0-2E9B-5108-4A76BEEFA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F428C-63F6-8111-C145-893FC0453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EC89C-5BDC-423B-A051-F8F93C8A539C}" type="datetimeFigureOut">
              <a:rPr lang="en-US" smtClean="0"/>
              <a:t>12/2/2022</a:t>
            </a:fld>
            <a:endParaRPr lang="en-US"/>
          </a:p>
        </p:txBody>
      </p:sp>
      <p:sp>
        <p:nvSpPr>
          <p:cNvPr id="5" name="Footer Placeholder 4">
            <a:extLst>
              <a:ext uri="{FF2B5EF4-FFF2-40B4-BE49-F238E27FC236}">
                <a16:creationId xmlns:a16="http://schemas.microsoft.com/office/drawing/2014/main" id="{782FBF74-EBD7-C4F7-09EF-E94BEF573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1A4962-1960-5B55-246D-760475236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D40C9-C404-4E96-9E9A-FF2BDC3714E7}" type="slidenum">
              <a:rPr lang="en-US" smtClean="0"/>
              <a:t>‹#›</a:t>
            </a:fld>
            <a:endParaRPr lang="en-US"/>
          </a:p>
        </p:txBody>
      </p:sp>
    </p:spTree>
    <p:extLst>
      <p:ext uri="{BB962C8B-B14F-4D97-AF65-F5344CB8AC3E}">
        <p14:creationId xmlns:p14="http://schemas.microsoft.com/office/powerpoint/2010/main" val="4003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6139-7B04-8A6C-83FE-903EA2CD10B0}"/>
              </a:ext>
            </a:extLst>
          </p:cNvPr>
          <p:cNvSpPr>
            <a:spLocks noGrp="1"/>
          </p:cNvSpPr>
          <p:nvPr>
            <p:ph type="ctrTitle"/>
          </p:nvPr>
        </p:nvSpPr>
        <p:spPr>
          <a:xfrm>
            <a:off x="7585384" y="334722"/>
            <a:ext cx="4087306" cy="2889114"/>
          </a:xfrm>
        </p:spPr>
        <p:txBody>
          <a:bodyPr anchor="b">
            <a:normAutofit/>
          </a:bodyPr>
          <a:lstStyle/>
          <a:p>
            <a:pPr algn="l"/>
            <a:r>
              <a:rPr lang="en-US" sz="5400">
                <a:latin typeface="Bahnschrift Condensed" panose="020B0502040204020203" pitchFamily="34" charset="0"/>
              </a:rPr>
              <a:t>New York Stock Exchange</a:t>
            </a:r>
          </a:p>
        </p:txBody>
      </p:sp>
      <p:sp>
        <p:nvSpPr>
          <p:cNvPr id="3" name="Subtitle 2">
            <a:extLst>
              <a:ext uri="{FF2B5EF4-FFF2-40B4-BE49-F238E27FC236}">
                <a16:creationId xmlns:a16="http://schemas.microsoft.com/office/drawing/2014/main" id="{99B4B60A-966A-F0AF-C233-FECF162A63C2}"/>
              </a:ext>
            </a:extLst>
          </p:cNvPr>
          <p:cNvSpPr>
            <a:spLocks noGrp="1"/>
          </p:cNvSpPr>
          <p:nvPr>
            <p:ph type="subTitle" idx="1"/>
          </p:nvPr>
        </p:nvSpPr>
        <p:spPr>
          <a:xfrm>
            <a:off x="8283154" y="5925135"/>
            <a:ext cx="3824685" cy="680174"/>
          </a:xfrm>
        </p:spPr>
        <p:txBody>
          <a:bodyPr anchor="t">
            <a:normAutofit/>
          </a:bodyPr>
          <a:lstStyle/>
          <a:p>
            <a:pPr algn="l"/>
            <a:r>
              <a:rPr lang="en-US" sz="2000" err="1">
                <a:latin typeface="Bahnschrift SemiLight Condensed" panose="020B0502040204020203" pitchFamily="34" charset="0"/>
              </a:rPr>
              <a:t>Yukyung</a:t>
            </a:r>
            <a:r>
              <a:rPr lang="en-US" sz="2000">
                <a:latin typeface="Bahnschrift SemiLight Condensed" panose="020B0502040204020203" pitchFamily="34" charset="0"/>
              </a:rPr>
              <a:t> Cha, Ismael Isak, </a:t>
            </a:r>
            <a:r>
              <a:rPr lang="en-US" sz="2000" err="1">
                <a:latin typeface="Bahnschrift SemiLight Condensed" panose="020B0502040204020203" pitchFamily="34" charset="0"/>
              </a:rPr>
              <a:t>Snehal</a:t>
            </a:r>
            <a:r>
              <a:rPr lang="en-US" sz="2000">
                <a:latin typeface="Bahnschrift SemiLight Condensed" panose="020B0502040204020203" pitchFamily="34" charset="0"/>
              </a:rPr>
              <a:t> </a:t>
            </a:r>
            <a:r>
              <a:rPr lang="en-US" sz="2000" err="1">
                <a:latin typeface="Bahnschrift SemiLight Condensed" panose="020B0502040204020203" pitchFamily="34" charset="0"/>
              </a:rPr>
              <a:t>Khatpe</a:t>
            </a:r>
            <a:r>
              <a:rPr lang="en-US" sz="2000">
                <a:latin typeface="Bahnschrift SemiLight Condensed" panose="020B0502040204020203" pitchFamily="34" charset="0"/>
              </a:rPr>
              <a:t>, </a:t>
            </a:r>
            <a:r>
              <a:rPr lang="en-US" sz="2000" err="1">
                <a:latin typeface="Bahnschrift SemiLight Condensed" panose="020B0502040204020203" pitchFamily="34" charset="0"/>
              </a:rPr>
              <a:t>Tashfia</a:t>
            </a:r>
            <a:r>
              <a:rPr lang="en-US" sz="2000">
                <a:latin typeface="Bahnschrift SemiLight Condensed" panose="020B0502040204020203" pitchFamily="34" charset="0"/>
              </a:rPr>
              <a:t> Mamun, and Naomi Snider</a:t>
            </a:r>
          </a:p>
        </p:txBody>
      </p:sp>
      <p:sp>
        <p:nvSpPr>
          <p:cNvPr id="11"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of New York City skyline">
            <a:extLst>
              <a:ext uri="{FF2B5EF4-FFF2-40B4-BE49-F238E27FC236}">
                <a16:creationId xmlns:a16="http://schemas.microsoft.com/office/drawing/2014/main" id="{5B147298-5C59-C89C-5A98-B61081754753}"/>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l="15587" r="2087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8657343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2C8DC7-909C-F8FD-38D3-E70B835730F8}"/>
              </a:ext>
            </a:extLst>
          </p:cNvPr>
          <p:cNvSpPr txBox="1">
            <a:spLocks/>
          </p:cNvSpPr>
          <p:nvPr/>
        </p:nvSpPr>
        <p:spPr>
          <a:xfrm>
            <a:off x="838200" y="1367921"/>
            <a:ext cx="9884900" cy="7356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a:solidFill>
                  <a:schemeClr val="accent1">
                    <a:lumMod val="75000"/>
                  </a:schemeClr>
                </a:solidFill>
              </a:rPr>
              <a:t>Objective</a:t>
            </a:r>
            <a:r>
              <a:rPr lang="en-US" sz="2000" u="sng">
                <a:solidFill>
                  <a:schemeClr val="accent1">
                    <a:lumMod val="75000"/>
                  </a:schemeClr>
                </a:solidFill>
              </a:rPr>
              <a:t>: </a:t>
            </a:r>
            <a:r>
              <a:rPr lang="en-US" sz="2000"/>
              <a:t>Predict Closing stock price based on: Opening stock price, highest and lowest price throughout the day, and volume of stock.</a:t>
            </a:r>
          </a:p>
        </p:txBody>
      </p:sp>
      <p:sp>
        <p:nvSpPr>
          <p:cNvPr id="11" name="Title 1">
            <a:extLst>
              <a:ext uri="{FF2B5EF4-FFF2-40B4-BE49-F238E27FC236}">
                <a16:creationId xmlns:a16="http://schemas.microsoft.com/office/drawing/2014/main" id="{3D1668CC-DE49-4F92-981D-CD56B5BB101F}"/>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a:solidFill>
                  <a:schemeClr val="accent1">
                    <a:lumMod val="50000"/>
                  </a:schemeClr>
                </a:solidFill>
                <a:latin typeface="Roboto" panose="02000000000000000000" pitchFamily="2" charset="0"/>
                <a:ea typeface="Roboto" panose="02000000000000000000" pitchFamily="2" charset="0"/>
              </a:rPr>
              <a:t>Model Preparation</a:t>
            </a:r>
            <a:endParaRPr lang="en-US" sz="3200">
              <a:solidFill>
                <a:schemeClr val="accent1">
                  <a:lumMod val="50000"/>
                </a:schemeClr>
              </a:solidFill>
              <a:latin typeface="Roboto" panose="02000000000000000000" pitchFamily="2" charset="0"/>
              <a:ea typeface="Roboto" panose="02000000000000000000" pitchFamily="2" charset="0"/>
            </a:endParaRPr>
          </a:p>
        </p:txBody>
      </p:sp>
      <p:sp>
        <p:nvSpPr>
          <p:cNvPr id="2" name="Title 1">
            <a:extLst>
              <a:ext uri="{FF2B5EF4-FFF2-40B4-BE49-F238E27FC236}">
                <a16:creationId xmlns:a16="http://schemas.microsoft.com/office/drawing/2014/main" id="{E5C19655-BF9A-6DC7-8020-DE643767E972}"/>
              </a:ext>
            </a:extLst>
          </p:cNvPr>
          <p:cNvSpPr txBox="1">
            <a:spLocks/>
          </p:cNvSpPr>
          <p:nvPr/>
        </p:nvSpPr>
        <p:spPr>
          <a:xfrm>
            <a:off x="838199" y="2103592"/>
            <a:ext cx="10126355" cy="10504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a:solidFill>
                  <a:schemeClr val="accent1">
                    <a:lumMod val="75000"/>
                  </a:schemeClr>
                </a:solidFill>
              </a:rPr>
              <a:t>Process: </a:t>
            </a:r>
            <a:r>
              <a:rPr lang="en-US" sz="2000"/>
              <a:t>Perform Feature Selection on data, then test multiple models to find the lowest Mean Square Error (MSE). </a:t>
            </a:r>
          </a:p>
          <a:p>
            <a:pPr marL="342900" indent="-342900">
              <a:buFont typeface="Arial" panose="020B0604020202020204" pitchFamily="34" charset="0"/>
              <a:buChar char="•"/>
            </a:pPr>
            <a:r>
              <a:rPr lang="en-US" sz="2000"/>
              <a:t>Once optimal model is selected, improve the model to have better accuracy</a:t>
            </a:r>
          </a:p>
        </p:txBody>
      </p:sp>
      <p:sp>
        <p:nvSpPr>
          <p:cNvPr id="3" name="Title 1">
            <a:extLst>
              <a:ext uri="{FF2B5EF4-FFF2-40B4-BE49-F238E27FC236}">
                <a16:creationId xmlns:a16="http://schemas.microsoft.com/office/drawing/2014/main" id="{C6292665-B2BF-82D0-6289-9A78ADE7CF4C}"/>
              </a:ext>
            </a:extLst>
          </p:cNvPr>
          <p:cNvSpPr txBox="1">
            <a:spLocks/>
          </p:cNvSpPr>
          <p:nvPr/>
        </p:nvSpPr>
        <p:spPr>
          <a:xfrm>
            <a:off x="838198" y="3029052"/>
            <a:ext cx="9884900" cy="16831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a:solidFill>
                  <a:schemeClr val="accent1">
                    <a:lumMod val="75000"/>
                  </a:schemeClr>
                </a:solidFill>
              </a:rPr>
              <a:t>Feature Selection</a:t>
            </a:r>
            <a:r>
              <a:rPr lang="en-US" sz="2000" u="sng">
                <a:solidFill>
                  <a:schemeClr val="accent1">
                    <a:lumMod val="75000"/>
                  </a:schemeClr>
                </a:solidFill>
              </a:rPr>
              <a:t>: </a:t>
            </a:r>
            <a:r>
              <a:rPr lang="en-US" sz="2000"/>
              <a:t>To determine what features/variables to use in the model, forward and backward stepwise regressions were performed.</a:t>
            </a:r>
          </a:p>
          <a:p>
            <a:pPr marL="342900" indent="-342900">
              <a:buFont typeface="Arial" panose="020B0604020202020204" pitchFamily="34" charset="0"/>
              <a:buChar char="•"/>
            </a:pPr>
            <a:r>
              <a:rPr lang="en-US" sz="2000"/>
              <a:t>Similar to the data visualization that was shown closing price had the strongest relationship with opening price, highest and lowest price, and stock volume, which is why these features were selected to predict closing price</a:t>
            </a:r>
          </a:p>
        </p:txBody>
      </p:sp>
      <p:sp>
        <p:nvSpPr>
          <p:cNvPr id="8" name="Title 1">
            <a:extLst>
              <a:ext uri="{FF2B5EF4-FFF2-40B4-BE49-F238E27FC236}">
                <a16:creationId xmlns:a16="http://schemas.microsoft.com/office/drawing/2014/main" id="{BDEB2C3D-B033-4093-6B47-9F9CEA0D3E9C}"/>
              </a:ext>
            </a:extLst>
          </p:cNvPr>
          <p:cNvSpPr txBox="1">
            <a:spLocks/>
          </p:cNvSpPr>
          <p:nvPr/>
        </p:nvSpPr>
        <p:spPr>
          <a:xfrm>
            <a:off x="838198" y="4647875"/>
            <a:ext cx="9884900" cy="23139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dirty="0">
                <a:solidFill>
                  <a:schemeClr val="accent1">
                    <a:lumMod val="75000"/>
                  </a:schemeClr>
                </a:solidFill>
              </a:rPr>
              <a:t>Techniques Used/Models Tested</a:t>
            </a:r>
            <a:r>
              <a:rPr lang="en-US" sz="2000" u="sng" dirty="0">
                <a:solidFill>
                  <a:schemeClr val="accent1">
                    <a:lumMod val="75000"/>
                  </a:schemeClr>
                </a:solidFill>
              </a:rPr>
              <a:t>: </a:t>
            </a:r>
            <a:r>
              <a:rPr lang="en-US" sz="2000" dirty="0"/>
              <a:t>Each of the following models were tested to find the best MSE</a:t>
            </a:r>
          </a:p>
          <a:p>
            <a:pPr marL="342900" indent="-342900">
              <a:buFont typeface="Arial" panose="020B0604020202020204" pitchFamily="34" charset="0"/>
              <a:buChar char="•"/>
            </a:pPr>
            <a:r>
              <a:rPr lang="en-US" sz="2000" dirty="0"/>
              <a:t>Ridge Regression</a:t>
            </a:r>
          </a:p>
          <a:p>
            <a:pPr marL="342900" indent="-342900">
              <a:buFont typeface="Arial" panose="020B0604020202020204" pitchFamily="34" charset="0"/>
              <a:buChar char="•"/>
            </a:pPr>
            <a:r>
              <a:rPr lang="en-US" sz="2000" dirty="0"/>
              <a:t>Lasso Regression</a:t>
            </a:r>
          </a:p>
          <a:p>
            <a:pPr marL="342900" indent="-342900">
              <a:buFont typeface="Arial" panose="020B0604020202020204" pitchFamily="34" charset="0"/>
              <a:buChar char="•"/>
            </a:pPr>
            <a:r>
              <a:rPr lang="en-US" sz="2000" dirty="0"/>
              <a:t>Regression Tree</a:t>
            </a:r>
          </a:p>
          <a:p>
            <a:pPr marL="342900" indent="-342900">
              <a:buFont typeface="Arial" panose="020B0604020202020204" pitchFamily="34" charset="0"/>
              <a:buChar char="•"/>
            </a:pPr>
            <a:r>
              <a:rPr lang="en-US" sz="2000" dirty="0"/>
              <a:t>Neural Network</a:t>
            </a:r>
          </a:p>
          <a:p>
            <a:pPr marL="342900" indent="-342900">
              <a:buFont typeface="Arial" panose="020B0604020202020204" pitchFamily="34" charset="0"/>
              <a:buChar char="•"/>
            </a:pPr>
            <a:r>
              <a:rPr lang="en-US" sz="2000" dirty="0"/>
              <a:t>Linear Regression</a:t>
            </a:r>
          </a:p>
          <a:p>
            <a:pPr marL="342900" indent="-34290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352290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AD7F-1766-1D1B-BC97-BCB7652511F8}"/>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a:solidFill>
                  <a:schemeClr val="accent1">
                    <a:lumMod val="50000"/>
                  </a:schemeClr>
                </a:solidFill>
                <a:latin typeface="Roboto" panose="02000000000000000000" pitchFamily="2" charset="0"/>
                <a:ea typeface="Roboto" panose="02000000000000000000" pitchFamily="2" charset="0"/>
              </a:rPr>
              <a:t>Model Preparation : </a:t>
            </a:r>
            <a:r>
              <a:rPr lang="en-US" altLang="ko-KR" sz="3200" kern="1200">
                <a:solidFill>
                  <a:schemeClr val="accent1">
                    <a:lumMod val="50000"/>
                  </a:schemeClr>
                </a:solidFill>
                <a:latin typeface="Roboto" panose="02000000000000000000" pitchFamily="2" charset="0"/>
                <a:ea typeface="Roboto" panose="02000000000000000000" pitchFamily="2" charset="0"/>
              </a:rPr>
              <a:t>Ridge Regression</a:t>
            </a:r>
            <a:endParaRPr lang="en-US" sz="3200">
              <a:solidFill>
                <a:schemeClr val="accent1">
                  <a:lumMod val="50000"/>
                </a:schemeClr>
              </a:solidFill>
              <a:latin typeface="Roboto" panose="02000000000000000000" pitchFamily="2" charset="0"/>
              <a:ea typeface="Roboto" panose="02000000000000000000" pitchFamily="2" charset="0"/>
            </a:endParaRPr>
          </a:p>
        </p:txBody>
      </p:sp>
      <p:sp>
        <p:nvSpPr>
          <p:cNvPr id="5" name="Title 1">
            <a:extLst>
              <a:ext uri="{FF2B5EF4-FFF2-40B4-BE49-F238E27FC236}">
                <a16:creationId xmlns:a16="http://schemas.microsoft.com/office/drawing/2014/main" id="{97AA6EFB-FB66-4344-8F51-14F7A5190601}"/>
              </a:ext>
            </a:extLst>
          </p:cNvPr>
          <p:cNvSpPr txBox="1">
            <a:spLocks/>
          </p:cNvSpPr>
          <p:nvPr/>
        </p:nvSpPr>
        <p:spPr>
          <a:xfrm>
            <a:off x="7152688" y="4513990"/>
            <a:ext cx="418519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MSE: 366908.4</a:t>
            </a:r>
          </a:p>
          <a:p>
            <a:pPr marL="285750" indent="-285750">
              <a:buFont typeface="Arial" panose="020B0604020202020204" pitchFamily="34" charset="0"/>
              <a:buChar char="•"/>
            </a:pPr>
            <a:r>
              <a:rPr lang="en-US" sz="1800" dirty="0"/>
              <a:t>R squared: -51.20822</a:t>
            </a:r>
          </a:p>
          <a:p>
            <a:pPr marL="285750" indent="-285750">
              <a:buFont typeface="Arial" panose="020B0604020202020204" pitchFamily="34" charset="0"/>
              <a:buChar char="•"/>
            </a:pPr>
            <a:r>
              <a:rPr lang="en-US" sz="1800" dirty="0"/>
              <a:t>Ridge regression is not the best option for the data set due to negative R Squared</a:t>
            </a:r>
          </a:p>
          <a:p>
            <a:pPr marL="285750" indent="-285750">
              <a:buFont typeface="Arial" panose="020B0604020202020204" pitchFamily="34" charset="0"/>
              <a:buChar char="•"/>
            </a:pPr>
            <a:r>
              <a:rPr lang="en-US" sz="1800" dirty="0"/>
              <a:t>Model’s prediction is less accurate than the average value of the data set</a:t>
            </a:r>
          </a:p>
        </p:txBody>
      </p:sp>
      <p:sp>
        <p:nvSpPr>
          <p:cNvPr id="6" name="Title 1">
            <a:extLst>
              <a:ext uri="{FF2B5EF4-FFF2-40B4-BE49-F238E27FC236}">
                <a16:creationId xmlns:a16="http://schemas.microsoft.com/office/drawing/2014/main" id="{98FB9285-62E0-E021-9BB3-0AB991B6DD1F}"/>
              </a:ext>
            </a:extLst>
          </p:cNvPr>
          <p:cNvSpPr txBox="1">
            <a:spLocks/>
          </p:cNvSpPr>
          <p:nvPr/>
        </p:nvSpPr>
        <p:spPr>
          <a:xfrm>
            <a:off x="7090138" y="1318135"/>
            <a:ext cx="2175528" cy="4386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i="1"/>
              <a:t>Ridge Trace Plot:</a:t>
            </a:r>
          </a:p>
          <a:p>
            <a:pPr marL="285750" indent="-285750">
              <a:buFont typeface="Arial" panose="020B0604020202020204" pitchFamily="34" charset="0"/>
              <a:buChar char="•"/>
            </a:pPr>
            <a:endParaRPr lang="en-US" sz="1400"/>
          </a:p>
        </p:txBody>
      </p:sp>
      <p:pic>
        <p:nvPicPr>
          <p:cNvPr id="10" name="Picture 9">
            <a:extLst>
              <a:ext uri="{FF2B5EF4-FFF2-40B4-BE49-F238E27FC236}">
                <a16:creationId xmlns:a16="http://schemas.microsoft.com/office/drawing/2014/main" id="{D7CE46C0-DA71-0A39-BBE6-232A2EAE985D}"/>
              </a:ext>
            </a:extLst>
          </p:cNvPr>
          <p:cNvPicPr>
            <a:picLocks noChangeAspect="1"/>
          </p:cNvPicPr>
          <p:nvPr/>
        </p:nvPicPr>
        <p:blipFill>
          <a:blip r:embed="rId2"/>
          <a:stretch>
            <a:fillRect/>
          </a:stretch>
        </p:blipFill>
        <p:spPr>
          <a:xfrm>
            <a:off x="354711" y="2541470"/>
            <a:ext cx="6455160" cy="4031961"/>
          </a:xfrm>
          <a:prstGeom prst="rect">
            <a:avLst/>
          </a:prstGeom>
        </p:spPr>
      </p:pic>
      <p:pic>
        <p:nvPicPr>
          <p:cNvPr id="12" name="Picture 11">
            <a:extLst>
              <a:ext uri="{FF2B5EF4-FFF2-40B4-BE49-F238E27FC236}">
                <a16:creationId xmlns:a16="http://schemas.microsoft.com/office/drawing/2014/main" id="{BE02EC99-666A-41D1-FE04-166106201F9A}"/>
              </a:ext>
            </a:extLst>
          </p:cNvPr>
          <p:cNvPicPr>
            <a:picLocks noChangeAspect="1"/>
          </p:cNvPicPr>
          <p:nvPr/>
        </p:nvPicPr>
        <p:blipFill>
          <a:blip r:embed="rId3"/>
          <a:stretch>
            <a:fillRect/>
          </a:stretch>
        </p:blipFill>
        <p:spPr>
          <a:xfrm>
            <a:off x="7193454" y="1563613"/>
            <a:ext cx="4144425" cy="2586274"/>
          </a:xfrm>
          <a:prstGeom prst="rect">
            <a:avLst/>
          </a:prstGeom>
        </p:spPr>
      </p:pic>
      <p:sp>
        <p:nvSpPr>
          <p:cNvPr id="15" name="TextBox 14">
            <a:extLst>
              <a:ext uri="{FF2B5EF4-FFF2-40B4-BE49-F238E27FC236}">
                <a16:creationId xmlns:a16="http://schemas.microsoft.com/office/drawing/2014/main" id="{DBC1C2C7-5AE3-4F4A-BF28-548B83F4E086}"/>
              </a:ext>
            </a:extLst>
          </p:cNvPr>
          <p:cNvSpPr txBox="1"/>
          <p:nvPr/>
        </p:nvSpPr>
        <p:spPr>
          <a:xfrm>
            <a:off x="309019" y="1106428"/>
            <a:ext cx="6781119" cy="338554"/>
          </a:xfrm>
          <a:prstGeom prst="rect">
            <a:avLst/>
          </a:prstGeom>
          <a:noFill/>
        </p:spPr>
        <p:txBody>
          <a:bodyPr wrap="square" rtlCol="0">
            <a:spAutoFit/>
          </a:bodyPr>
          <a:lstStyle/>
          <a:p>
            <a:r>
              <a:rPr lang="en-US" altLang="ko-KR" sz="1600">
                <a:latin typeface="+mj-lt"/>
              </a:rPr>
              <a:t>Predicted closing price based on open, low, high, and volume variables</a:t>
            </a:r>
          </a:p>
        </p:txBody>
      </p:sp>
      <p:pic>
        <p:nvPicPr>
          <p:cNvPr id="20" name="Picture 19">
            <a:extLst>
              <a:ext uri="{FF2B5EF4-FFF2-40B4-BE49-F238E27FC236}">
                <a16:creationId xmlns:a16="http://schemas.microsoft.com/office/drawing/2014/main" id="{57FC6037-B43E-1697-B867-D83445BA611E}"/>
              </a:ext>
            </a:extLst>
          </p:cNvPr>
          <p:cNvPicPr>
            <a:picLocks noChangeAspect="1"/>
          </p:cNvPicPr>
          <p:nvPr/>
        </p:nvPicPr>
        <p:blipFill rotWithShape="1">
          <a:blip r:embed="rId4"/>
          <a:srcRect r="21730"/>
          <a:stretch/>
        </p:blipFill>
        <p:spPr>
          <a:xfrm>
            <a:off x="354711" y="1442007"/>
            <a:ext cx="3605106" cy="1102438"/>
          </a:xfrm>
          <a:prstGeom prst="rect">
            <a:avLst/>
          </a:prstGeom>
        </p:spPr>
      </p:pic>
      <p:pic>
        <p:nvPicPr>
          <p:cNvPr id="22" name="Picture 21">
            <a:extLst>
              <a:ext uri="{FF2B5EF4-FFF2-40B4-BE49-F238E27FC236}">
                <a16:creationId xmlns:a16="http://schemas.microsoft.com/office/drawing/2014/main" id="{638E5C19-ED95-44FD-C208-41397A1C61D5}"/>
              </a:ext>
            </a:extLst>
          </p:cNvPr>
          <p:cNvPicPr>
            <a:picLocks noChangeAspect="1"/>
          </p:cNvPicPr>
          <p:nvPr/>
        </p:nvPicPr>
        <p:blipFill>
          <a:blip r:embed="rId5"/>
          <a:stretch>
            <a:fillRect/>
          </a:stretch>
        </p:blipFill>
        <p:spPr>
          <a:xfrm>
            <a:off x="3959817" y="1442007"/>
            <a:ext cx="2850054" cy="1102438"/>
          </a:xfrm>
          <a:prstGeom prst="rect">
            <a:avLst/>
          </a:prstGeom>
        </p:spPr>
      </p:pic>
    </p:spTree>
    <p:extLst>
      <p:ext uri="{BB962C8B-B14F-4D97-AF65-F5344CB8AC3E}">
        <p14:creationId xmlns:p14="http://schemas.microsoft.com/office/powerpoint/2010/main" val="60204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C5A6-9F48-C8D3-7BCF-48A01A06950B}"/>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a:solidFill>
                  <a:schemeClr val="accent1">
                    <a:lumMod val="50000"/>
                  </a:schemeClr>
                </a:solidFill>
                <a:latin typeface="Roboto" panose="02000000000000000000" pitchFamily="2" charset="0"/>
                <a:ea typeface="Roboto" panose="02000000000000000000" pitchFamily="2" charset="0"/>
              </a:rPr>
              <a:t>Model Preparation : </a:t>
            </a:r>
            <a:r>
              <a:rPr lang="en-US" altLang="ko-KR" sz="3200" kern="1200">
                <a:solidFill>
                  <a:schemeClr val="accent1">
                    <a:lumMod val="50000"/>
                  </a:schemeClr>
                </a:solidFill>
                <a:latin typeface="Roboto" panose="02000000000000000000" pitchFamily="2" charset="0"/>
                <a:ea typeface="Roboto" panose="02000000000000000000" pitchFamily="2" charset="0"/>
              </a:rPr>
              <a:t>Lasso Regression</a:t>
            </a:r>
            <a:endParaRPr lang="en-US" sz="3200">
              <a:solidFill>
                <a:schemeClr val="accent1">
                  <a:lumMod val="50000"/>
                </a:schemeClr>
              </a:solidFill>
              <a:latin typeface="Roboto" panose="02000000000000000000" pitchFamily="2" charset="0"/>
              <a:ea typeface="Roboto" panose="02000000000000000000" pitchFamily="2" charset="0"/>
            </a:endParaRPr>
          </a:p>
        </p:txBody>
      </p:sp>
      <p:sp>
        <p:nvSpPr>
          <p:cNvPr id="5" name="Title 1">
            <a:extLst>
              <a:ext uri="{FF2B5EF4-FFF2-40B4-BE49-F238E27FC236}">
                <a16:creationId xmlns:a16="http://schemas.microsoft.com/office/drawing/2014/main" id="{322790C6-74E6-D8D4-0C54-8FCAF9E93AB8}"/>
              </a:ext>
            </a:extLst>
          </p:cNvPr>
          <p:cNvSpPr txBox="1">
            <a:spLocks/>
          </p:cNvSpPr>
          <p:nvPr/>
        </p:nvSpPr>
        <p:spPr>
          <a:xfrm>
            <a:off x="7152688" y="4513990"/>
            <a:ext cx="418519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MSE: 7.053108</a:t>
            </a:r>
          </a:p>
          <a:p>
            <a:pPr marL="285750" indent="-285750">
              <a:buFont typeface="Arial" panose="020B0604020202020204" pitchFamily="34" charset="0"/>
              <a:buChar char="•"/>
            </a:pPr>
            <a:r>
              <a:rPr lang="en-US" sz="1800" dirty="0"/>
              <a:t>R squared: 0.9989964</a:t>
            </a:r>
          </a:p>
          <a:p>
            <a:pPr marL="285750" indent="-285750">
              <a:buFont typeface="Arial" panose="020B0604020202020204" pitchFamily="34" charset="0"/>
              <a:buChar char="•"/>
            </a:pPr>
            <a:r>
              <a:rPr lang="en-US" sz="1800" dirty="0"/>
              <a:t>For Lasso Regressions, R squared is not always the best way to check a model’s fit, as there are not many covariates. </a:t>
            </a:r>
          </a:p>
        </p:txBody>
      </p:sp>
      <p:pic>
        <p:nvPicPr>
          <p:cNvPr id="7" name="Picture 6">
            <a:extLst>
              <a:ext uri="{FF2B5EF4-FFF2-40B4-BE49-F238E27FC236}">
                <a16:creationId xmlns:a16="http://schemas.microsoft.com/office/drawing/2014/main" id="{70B22C13-A7C8-3BB4-BF5F-5B9E0C266C3B}"/>
              </a:ext>
            </a:extLst>
          </p:cNvPr>
          <p:cNvPicPr>
            <a:picLocks noChangeAspect="1"/>
          </p:cNvPicPr>
          <p:nvPr/>
        </p:nvPicPr>
        <p:blipFill>
          <a:blip r:embed="rId3"/>
          <a:stretch>
            <a:fillRect/>
          </a:stretch>
        </p:blipFill>
        <p:spPr>
          <a:xfrm>
            <a:off x="472333" y="1485195"/>
            <a:ext cx="6680355" cy="4157124"/>
          </a:xfrm>
          <a:prstGeom prst="rect">
            <a:avLst/>
          </a:prstGeom>
        </p:spPr>
      </p:pic>
      <p:pic>
        <p:nvPicPr>
          <p:cNvPr id="11" name="Picture 10">
            <a:extLst>
              <a:ext uri="{FF2B5EF4-FFF2-40B4-BE49-F238E27FC236}">
                <a16:creationId xmlns:a16="http://schemas.microsoft.com/office/drawing/2014/main" id="{F4CE8E03-1B13-FB5B-F3BA-B31844006BE7}"/>
              </a:ext>
            </a:extLst>
          </p:cNvPr>
          <p:cNvPicPr>
            <a:picLocks noChangeAspect="1"/>
          </p:cNvPicPr>
          <p:nvPr/>
        </p:nvPicPr>
        <p:blipFill>
          <a:blip r:embed="rId4"/>
          <a:stretch>
            <a:fillRect/>
          </a:stretch>
        </p:blipFill>
        <p:spPr>
          <a:xfrm>
            <a:off x="7253850" y="1162874"/>
            <a:ext cx="4260125" cy="2903803"/>
          </a:xfrm>
          <a:prstGeom prst="rect">
            <a:avLst/>
          </a:prstGeom>
        </p:spPr>
      </p:pic>
    </p:spTree>
    <p:extLst>
      <p:ext uri="{BB962C8B-B14F-4D97-AF65-F5344CB8AC3E}">
        <p14:creationId xmlns:p14="http://schemas.microsoft.com/office/powerpoint/2010/main" val="183122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ECE245-3184-FA15-5E7C-DF50BC026C8A}"/>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a:solidFill>
                  <a:schemeClr val="accent1">
                    <a:lumMod val="50000"/>
                  </a:schemeClr>
                </a:solidFill>
                <a:latin typeface="Roboto"/>
                <a:ea typeface="Roboto"/>
                <a:cs typeface="Roboto"/>
              </a:rPr>
              <a:t>Model Preparation : </a:t>
            </a:r>
            <a:r>
              <a:rPr lang="en-US" altLang="ko-KR" sz="3200">
                <a:solidFill>
                  <a:schemeClr val="accent1">
                    <a:lumMod val="50000"/>
                  </a:schemeClr>
                </a:solidFill>
                <a:latin typeface="Roboto"/>
                <a:ea typeface="Roboto"/>
                <a:cs typeface="Roboto"/>
              </a:rPr>
              <a:t>Decision Tree</a:t>
            </a:r>
            <a:endParaRPr lang="en-US" sz="3200">
              <a:solidFill>
                <a:schemeClr val="accent1">
                  <a:lumMod val="50000"/>
                </a:schemeClr>
              </a:solidFill>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018B50CF-B117-8A01-6912-551785F0172D}"/>
              </a:ext>
            </a:extLst>
          </p:cNvPr>
          <p:cNvSpPr txBox="1"/>
          <p:nvPr/>
        </p:nvSpPr>
        <p:spPr>
          <a:xfrm>
            <a:off x="371404" y="1460613"/>
            <a:ext cx="6108700" cy="369332"/>
          </a:xfrm>
          <a:prstGeom prst="rect">
            <a:avLst/>
          </a:prstGeom>
          <a:noFill/>
        </p:spPr>
        <p:txBody>
          <a:bodyPr wrap="square" rtlCol="0">
            <a:spAutoFit/>
          </a:bodyPr>
          <a:lstStyle/>
          <a:p>
            <a:r>
              <a:rPr lang="en-US" altLang="ko-KR">
                <a:latin typeface="+mj-lt"/>
              </a:rPr>
              <a:t>Training the model with numeric variables as predictors</a:t>
            </a:r>
          </a:p>
        </p:txBody>
      </p:sp>
      <p:sp>
        <p:nvSpPr>
          <p:cNvPr id="9" name="TextBox 8">
            <a:extLst>
              <a:ext uri="{FF2B5EF4-FFF2-40B4-BE49-F238E27FC236}">
                <a16:creationId xmlns:a16="http://schemas.microsoft.com/office/drawing/2014/main" id="{B03C5B6B-6C7D-EE28-FB49-1CA1C4DF2A9B}"/>
              </a:ext>
            </a:extLst>
          </p:cNvPr>
          <p:cNvSpPr txBox="1"/>
          <p:nvPr/>
        </p:nvSpPr>
        <p:spPr>
          <a:xfrm>
            <a:off x="7376432" y="4537687"/>
            <a:ext cx="4069897" cy="1200329"/>
          </a:xfrm>
          <a:prstGeom prst="rect">
            <a:avLst/>
          </a:prstGeom>
          <a:noFill/>
        </p:spPr>
        <p:txBody>
          <a:bodyPr wrap="square">
            <a:spAutoFit/>
          </a:bodyPr>
          <a:lstStyle/>
          <a:p>
            <a:pPr marL="285750" indent="-285750">
              <a:buFont typeface="Arial" panose="020B0604020202020204" pitchFamily="34" charset="0"/>
              <a:buChar char="•"/>
            </a:pPr>
            <a:r>
              <a:rPr lang="en-US" sz="1800" dirty="0"/>
              <a:t>MSE: 122.8483</a:t>
            </a:r>
          </a:p>
          <a:p>
            <a:pPr marL="285750" indent="-285750">
              <a:buFont typeface="Arial" panose="020B0604020202020204" pitchFamily="34" charset="0"/>
              <a:buChar char="•"/>
            </a:pPr>
            <a:r>
              <a:rPr lang="en-US" sz="1800" dirty="0"/>
              <a:t>R squared: </a:t>
            </a:r>
            <a:r>
              <a:rPr lang="en-US" dirty="0"/>
              <a:t>0.956</a:t>
            </a:r>
          </a:p>
          <a:p>
            <a:pPr marL="285750" indent="-285750">
              <a:buFont typeface="Arial" panose="020B0604020202020204" pitchFamily="34" charset="0"/>
              <a:buChar char="•"/>
            </a:pPr>
            <a:r>
              <a:rPr lang="en-US" sz="1800" dirty="0" err="1"/>
              <a:t>Rsq</a:t>
            </a:r>
            <a:r>
              <a:rPr lang="en-US" sz="1800" dirty="0"/>
              <a:t> value indicates it’s a good algorithm for this dataset</a:t>
            </a:r>
          </a:p>
        </p:txBody>
      </p:sp>
      <p:pic>
        <p:nvPicPr>
          <p:cNvPr id="4" name="Picture 3">
            <a:extLst>
              <a:ext uri="{FF2B5EF4-FFF2-40B4-BE49-F238E27FC236}">
                <a16:creationId xmlns:a16="http://schemas.microsoft.com/office/drawing/2014/main" id="{E60A5F82-E2CD-6563-DEA4-DBE9A3E86BD5}"/>
              </a:ext>
            </a:extLst>
          </p:cNvPr>
          <p:cNvPicPr>
            <a:picLocks noChangeAspect="1"/>
          </p:cNvPicPr>
          <p:nvPr/>
        </p:nvPicPr>
        <p:blipFill>
          <a:blip r:embed="rId2"/>
          <a:stretch>
            <a:fillRect/>
          </a:stretch>
        </p:blipFill>
        <p:spPr>
          <a:xfrm>
            <a:off x="371403" y="1873736"/>
            <a:ext cx="4218033" cy="1483529"/>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F171C85-356D-8D11-529B-01587BB4D0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395" y="3712201"/>
            <a:ext cx="3066612" cy="2190437"/>
          </a:xfrm>
          <a:prstGeom prst="rect">
            <a:avLst/>
          </a:prstGeom>
          <a:noFill/>
          <a:ln>
            <a:noFill/>
          </a:ln>
        </p:spPr>
      </p:pic>
      <p:pic>
        <p:nvPicPr>
          <p:cNvPr id="11" name="Picture 10" descr="Timeline&#10;&#10;Description automatically generated">
            <a:extLst>
              <a:ext uri="{FF2B5EF4-FFF2-40B4-BE49-F238E27FC236}">
                <a16:creationId xmlns:a16="http://schemas.microsoft.com/office/drawing/2014/main" id="{0A37F20A-A467-42C4-A51A-F62454DA66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27164" y="3510453"/>
            <a:ext cx="3066612" cy="2190437"/>
          </a:xfrm>
          <a:prstGeom prst="rect">
            <a:avLst/>
          </a:prstGeom>
          <a:noFill/>
          <a:ln>
            <a:noFill/>
          </a:ln>
        </p:spPr>
      </p:pic>
      <p:sp>
        <p:nvSpPr>
          <p:cNvPr id="13" name="Rectangle 2">
            <a:extLst>
              <a:ext uri="{FF2B5EF4-FFF2-40B4-BE49-F238E27FC236}">
                <a16:creationId xmlns:a16="http://schemas.microsoft.com/office/drawing/2014/main" id="{2863AAA0-296C-B061-2475-E2EE5812E678}"/>
              </a:ext>
            </a:extLst>
          </p:cNvPr>
          <p:cNvSpPr>
            <a:spLocks noChangeArrowheads="1"/>
          </p:cNvSpPr>
          <p:nvPr/>
        </p:nvSpPr>
        <p:spPr bwMode="auto">
          <a:xfrm>
            <a:off x="152400" y="257889"/>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D" sz="1000" b="0" i="0" u="none" strike="noStrike" cap="none" normalizeH="0" baseline="0" dirty="0">
                <a:ln>
                  <a:noFill/>
                </a:ln>
                <a:solidFill>
                  <a:schemeClr val="tx1"/>
                </a:solidFill>
                <a:effectLst/>
              </a:rPr>
              <a:t> </a:t>
            </a:r>
            <a:endParaRPr kumimoji="0" lang="en-US" altLang="en-BD"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DC39E4EF-5718-5A2C-A09A-29382B17AC66}"/>
              </a:ext>
            </a:extLst>
          </p:cNvPr>
          <p:cNvPicPr>
            <a:picLocks noChangeAspect="1"/>
          </p:cNvPicPr>
          <p:nvPr/>
        </p:nvPicPr>
        <p:blipFill>
          <a:blip r:embed="rId5"/>
          <a:stretch>
            <a:fillRect/>
          </a:stretch>
        </p:blipFill>
        <p:spPr>
          <a:xfrm>
            <a:off x="6653964" y="1064801"/>
            <a:ext cx="5166632" cy="3101398"/>
          </a:xfrm>
          <a:prstGeom prst="rect">
            <a:avLst/>
          </a:prstGeom>
        </p:spPr>
      </p:pic>
    </p:spTree>
    <p:extLst>
      <p:ext uri="{BB962C8B-B14F-4D97-AF65-F5344CB8AC3E}">
        <p14:creationId xmlns:p14="http://schemas.microsoft.com/office/powerpoint/2010/main" val="217535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A43A97-C157-9955-520F-1F36AAC9C485}"/>
              </a:ext>
            </a:extLst>
          </p:cNvPr>
          <p:cNvSpPr txBox="1">
            <a:spLocks/>
          </p:cNvSpPr>
          <p:nvPr/>
        </p:nvSpPr>
        <p:spPr>
          <a:xfrm>
            <a:off x="934290" y="214508"/>
            <a:ext cx="10175631" cy="1111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50000"/>
                  </a:schemeClr>
                </a:solidFill>
                <a:latin typeface="Roboto" panose="02000000000000000000" pitchFamily="2" charset="0"/>
                <a:ea typeface="Roboto" panose="02000000000000000000" pitchFamily="2" charset="0"/>
              </a:rPr>
              <a:t>Model Preparation : </a:t>
            </a:r>
            <a:r>
              <a:rPr lang="en-US" altLang="ko-KR" sz="3200">
                <a:solidFill>
                  <a:schemeClr val="accent1">
                    <a:lumMod val="50000"/>
                  </a:schemeClr>
                </a:solidFill>
                <a:latin typeface="Roboto" panose="02000000000000000000" pitchFamily="2" charset="0"/>
                <a:ea typeface="Roboto" panose="02000000000000000000" pitchFamily="2" charset="0"/>
              </a:rPr>
              <a:t>Neural Network</a:t>
            </a:r>
            <a:endParaRPr lang="en-US" sz="3200">
              <a:solidFill>
                <a:schemeClr val="accent1">
                  <a:lumMod val="50000"/>
                </a:schemeClr>
              </a:solidFill>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10B7ED88-3355-D320-8541-94A0D4F1582E}"/>
              </a:ext>
            </a:extLst>
          </p:cNvPr>
          <p:cNvPicPr>
            <a:picLocks noChangeAspect="1"/>
          </p:cNvPicPr>
          <p:nvPr/>
        </p:nvPicPr>
        <p:blipFill rotWithShape="1">
          <a:blip r:embed="rId2"/>
          <a:srcRect t="50000"/>
          <a:stretch/>
        </p:blipFill>
        <p:spPr>
          <a:xfrm>
            <a:off x="371404" y="2114550"/>
            <a:ext cx="6108700" cy="1314450"/>
          </a:xfrm>
          <a:prstGeom prst="rect">
            <a:avLst/>
          </a:prstGeom>
        </p:spPr>
      </p:pic>
      <p:sp>
        <p:nvSpPr>
          <p:cNvPr id="7" name="TextBox 6">
            <a:extLst>
              <a:ext uri="{FF2B5EF4-FFF2-40B4-BE49-F238E27FC236}">
                <a16:creationId xmlns:a16="http://schemas.microsoft.com/office/drawing/2014/main" id="{537508C8-A11F-55C6-52E8-5FB0949F5374}"/>
              </a:ext>
            </a:extLst>
          </p:cNvPr>
          <p:cNvSpPr txBox="1"/>
          <p:nvPr/>
        </p:nvSpPr>
        <p:spPr>
          <a:xfrm>
            <a:off x="371404" y="1460613"/>
            <a:ext cx="6108700" cy="923330"/>
          </a:xfrm>
          <a:prstGeom prst="rect">
            <a:avLst/>
          </a:prstGeom>
          <a:noFill/>
        </p:spPr>
        <p:txBody>
          <a:bodyPr wrap="square" rtlCol="0">
            <a:spAutoFit/>
          </a:bodyPr>
          <a:lstStyle/>
          <a:p>
            <a:r>
              <a:rPr lang="en-US" altLang="ko-KR" dirty="0">
                <a:latin typeface="+mj-lt"/>
              </a:rPr>
              <a:t>Training the model with numeric variables as predictors, and using two hidden layers</a:t>
            </a:r>
            <a:endParaRPr lang="ko-KR" altLang="en-US" dirty="0">
              <a:latin typeface="+mj-lt"/>
            </a:endParaRPr>
          </a:p>
          <a:p>
            <a:r>
              <a:rPr lang="en-US" altLang="ko-KR" dirty="0">
                <a:latin typeface="+mj-lt"/>
              </a:rPr>
              <a:t> </a:t>
            </a:r>
          </a:p>
        </p:txBody>
      </p:sp>
      <p:sp>
        <p:nvSpPr>
          <p:cNvPr id="9" name="Title 1">
            <a:extLst>
              <a:ext uri="{FF2B5EF4-FFF2-40B4-BE49-F238E27FC236}">
                <a16:creationId xmlns:a16="http://schemas.microsoft.com/office/drawing/2014/main" id="{9AADE6F4-7DBE-9671-BE9E-D34C31DB28D0}"/>
              </a:ext>
            </a:extLst>
          </p:cNvPr>
          <p:cNvSpPr txBox="1">
            <a:spLocks/>
          </p:cNvSpPr>
          <p:nvPr/>
        </p:nvSpPr>
        <p:spPr>
          <a:xfrm>
            <a:off x="7030676" y="4925470"/>
            <a:ext cx="418519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MSE: 2205.179</a:t>
            </a:r>
          </a:p>
          <a:p>
            <a:pPr marL="285750" indent="-285750">
              <a:buFont typeface="Arial" panose="020B0604020202020204" pitchFamily="34" charset="0"/>
              <a:buChar char="•"/>
            </a:pPr>
            <a:r>
              <a:rPr lang="en-US" sz="1800" dirty="0"/>
              <a:t>R squared: -0.06</a:t>
            </a:r>
          </a:p>
          <a:p>
            <a:pPr marL="285750" indent="-285750">
              <a:buFont typeface="Arial" panose="020B0604020202020204" pitchFamily="34" charset="0"/>
              <a:buChar char="•"/>
            </a:pPr>
            <a:r>
              <a:rPr lang="en-US" sz="1800" dirty="0"/>
              <a:t>Negative </a:t>
            </a:r>
            <a:r>
              <a:rPr lang="en-US" sz="1800" dirty="0" err="1"/>
              <a:t>Rsq</a:t>
            </a:r>
            <a:r>
              <a:rPr lang="en-US" sz="1800" dirty="0"/>
              <a:t> means model's predictions are worse than a constant function that always predicts the mean of the data</a:t>
            </a:r>
          </a:p>
          <a:p>
            <a:pPr marL="285750" indent="-285750">
              <a:buFont typeface="Arial" panose="020B0604020202020204" pitchFamily="34" charset="0"/>
              <a:buChar char="•"/>
            </a:pPr>
            <a:r>
              <a:rPr lang="en-US" sz="1800" dirty="0"/>
              <a:t>Not suitable for this dataset</a:t>
            </a:r>
          </a:p>
          <a:p>
            <a:pPr marL="285750" indent="-285750">
              <a:buFont typeface="Arial" panose="020B0604020202020204" pitchFamily="34" charset="0"/>
              <a:buChar char="•"/>
            </a:pPr>
            <a:endParaRPr lang="en-US" sz="1800" dirty="0"/>
          </a:p>
        </p:txBody>
      </p:sp>
      <p:pic>
        <p:nvPicPr>
          <p:cNvPr id="10" name="Picture 9">
            <a:extLst>
              <a:ext uri="{FF2B5EF4-FFF2-40B4-BE49-F238E27FC236}">
                <a16:creationId xmlns:a16="http://schemas.microsoft.com/office/drawing/2014/main" id="{A16A890B-4E40-45E1-15BC-C97D6477C2D7}"/>
              </a:ext>
            </a:extLst>
          </p:cNvPr>
          <p:cNvPicPr>
            <a:picLocks noChangeAspect="1"/>
          </p:cNvPicPr>
          <p:nvPr/>
        </p:nvPicPr>
        <p:blipFill>
          <a:blip r:embed="rId3"/>
          <a:stretch>
            <a:fillRect/>
          </a:stretch>
        </p:blipFill>
        <p:spPr>
          <a:xfrm>
            <a:off x="698862" y="3507369"/>
            <a:ext cx="4462463" cy="2836201"/>
          </a:xfrm>
          <a:prstGeom prst="rect">
            <a:avLst/>
          </a:prstGeom>
        </p:spPr>
      </p:pic>
      <p:pic>
        <p:nvPicPr>
          <p:cNvPr id="11" name="Picture 10">
            <a:extLst>
              <a:ext uri="{FF2B5EF4-FFF2-40B4-BE49-F238E27FC236}">
                <a16:creationId xmlns:a16="http://schemas.microsoft.com/office/drawing/2014/main" id="{49166CC2-8044-63FA-9397-CCC4F2556711}"/>
              </a:ext>
            </a:extLst>
          </p:cNvPr>
          <p:cNvPicPr>
            <a:picLocks noChangeAspect="1"/>
          </p:cNvPicPr>
          <p:nvPr/>
        </p:nvPicPr>
        <p:blipFill>
          <a:blip r:embed="rId4"/>
          <a:stretch>
            <a:fillRect/>
          </a:stretch>
        </p:blipFill>
        <p:spPr>
          <a:xfrm>
            <a:off x="6890112" y="1381138"/>
            <a:ext cx="4820875" cy="2781273"/>
          </a:xfrm>
          <a:prstGeom prst="rect">
            <a:avLst/>
          </a:prstGeom>
        </p:spPr>
      </p:pic>
    </p:spTree>
    <p:extLst>
      <p:ext uri="{BB962C8B-B14F-4D97-AF65-F5344CB8AC3E}">
        <p14:creationId xmlns:p14="http://schemas.microsoft.com/office/powerpoint/2010/main" val="116593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100555-BD61-7CBD-D6D2-D788C5793A23}"/>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dirty="0">
                <a:solidFill>
                  <a:schemeClr val="accent1">
                    <a:lumMod val="50000"/>
                  </a:schemeClr>
                </a:solidFill>
                <a:latin typeface="Roboto"/>
                <a:ea typeface="Roboto"/>
                <a:cs typeface="Roboto"/>
              </a:rPr>
              <a:t>Model Preparation : </a:t>
            </a:r>
            <a:r>
              <a:rPr lang="en-US" sz="3200" dirty="0">
                <a:solidFill>
                  <a:schemeClr val="accent1">
                    <a:lumMod val="50000"/>
                  </a:schemeClr>
                </a:solidFill>
                <a:latin typeface="Roboto"/>
                <a:ea typeface="Roboto"/>
                <a:cs typeface="Roboto"/>
              </a:rPr>
              <a:t>Linear Regression</a:t>
            </a:r>
            <a:endParaRPr lang="en-US" sz="3200" dirty="0">
              <a:solidFill>
                <a:schemeClr val="accent1">
                  <a:lumMod val="50000"/>
                </a:schemeClr>
              </a:solidFill>
              <a:latin typeface="Roboto" panose="02000000000000000000" pitchFamily="2" charset="0"/>
              <a:ea typeface="Roboto" panose="02000000000000000000" pitchFamily="2" charset="0"/>
            </a:endParaRPr>
          </a:p>
        </p:txBody>
      </p:sp>
      <p:sp>
        <p:nvSpPr>
          <p:cNvPr id="17" name="TextBox 16">
            <a:extLst>
              <a:ext uri="{FF2B5EF4-FFF2-40B4-BE49-F238E27FC236}">
                <a16:creationId xmlns:a16="http://schemas.microsoft.com/office/drawing/2014/main" id="{32E95B4B-257E-407D-CED7-F3353D542CEF}"/>
              </a:ext>
            </a:extLst>
          </p:cNvPr>
          <p:cNvSpPr txBox="1"/>
          <p:nvPr/>
        </p:nvSpPr>
        <p:spPr>
          <a:xfrm>
            <a:off x="7446659" y="1326351"/>
            <a:ext cx="3452249" cy="369332"/>
          </a:xfrm>
          <a:prstGeom prst="rect">
            <a:avLst/>
          </a:prstGeom>
          <a:noFill/>
        </p:spPr>
        <p:txBody>
          <a:bodyPr wrap="square" rtlCol="0">
            <a:spAutoFit/>
          </a:bodyPr>
          <a:lstStyle/>
          <a:p>
            <a:r>
              <a:rPr lang="en-US" altLang="ko-KR">
                <a:latin typeface="+mj-lt"/>
              </a:rPr>
              <a:t>Result &amp; Evaluation</a:t>
            </a:r>
          </a:p>
        </p:txBody>
      </p:sp>
      <p:sp>
        <p:nvSpPr>
          <p:cNvPr id="2" name="TextBox 1">
            <a:extLst>
              <a:ext uri="{FF2B5EF4-FFF2-40B4-BE49-F238E27FC236}">
                <a16:creationId xmlns:a16="http://schemas.microsoft.com/office/drawing/2014/main" id="{1F8886FC-244F-82B4-61AB-2430C6C616BF}"/>
              </a:ext>
            </a:extLst>
          </p:cNvPr>
          <p:cNvSpPr txBox="1"/>
          <p:nvPr/>
        </p:nvSpPr>
        <p:spPr>
          <a:xfrm>
            <a:off x="337388" y="1530888"/>
            <a:ext cx="6108700" cy="369332"/>
          </a:xfrm>
          <a:prstGeom prst="rect">
            <a:avLst/>
          </a:prstGeom>
          <a:noFill/>
        </p:spPr>
        <p:txBody>
          <a:bodyPr wrap="square" rtlCol="0">
            <a:spAutoFit/>
          </a:bodyPr>
          <a:lstStyle/>
          <a:p>
            <a:r>
              <a:rPr lang="en-US" altLang="ko-KR" dirty="0">
                <a:latin typeface="+mj-lt"/>
              </a:rPr>
              <a:t>Training the model with numeric variables as predictors</a:t>
            </a:r>
            <a:endParaRPr lang="ko-KR" altLang="en-US" dirty="0">
              <a:latin typeface="+mj-lt"/>
            </a:endParaRPr>
          </a:p>
        </p:txBody>
      </p:sp>
      <p:pic>
        <p:nvPicPr>
          <p:cNvPr id="3" name="Picture 2">
            <a:extLst>
              <a:ext uri="{FF2B5EF4-FFF2-40B4-BE49-F238E27FC236}">
                <a16:creationId xmlns:a16="http://schemas.microsoft.com/office/drawing/2014/main" id="{5734DD14-3AE6-2A7C-67E4-9D13A41793A6}"/>
              </a:ext>
            </a:extLst>
          </p:cNvPr>
          <p:cNvPicPr>
            <a:picLocks noChangeAspect="1"/>
          </p:cNvPicPr>
          <p:nvPr/>
        </p:nvPicPr>
        <p:blipFill>
          <a:blip r:embed="rId2"/>
          <a:stretch>
            <a:fillRect/>
          </a:stretch>
        </p:blipFill>
        <p:spPr>
          <a:xfrm>
            <a:off x="278530" y="2053146"/>
            <a:ext cx="5715000" cy="444500"/>
          </a:xfrm>
          <a:prstGeom prst="rect">
            <a:avLst/>
          </a:prstGeom>
        </p:spPr>
      </p:pic>
      <p:sp>
        <p:nvSpPr>
          <p:cNvPr id="8" name="Title 1">
            <a:extLst>
              <a:ext uri="{FF2B5EF4-FFF2-40B4-BE49-F238E27FC236}">
                <a16:creationId xmlns:a16="http://schemas.microsoft.com/office/drawing/2014/main" id="{43A43EBB-0709-A9A6-A4D9-CEE04C5130C7}"/>
              </a:ext>
            </a:extLst>
          </p:cNvPr>
          <p:cNvSpPr txBox="1">
            <a:spLocks/>
          </p:cNvSpPr>
          <p:nvPr/>
        </p:nvSpPr>
        <p:spPr>
          <a:xfrm>
            <a:off x="6924729" y="4868867"/>
            <a:ext cx="418519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MSE: 0.2199</a:t>
            </a:r>
          </a:p>
          <a:p>
            <a:pPr marL="285750" indent="-285750">
              <a:buFont typeface="Arial" panose="020B0604020202020204" pitchFamily="34" charset="0"/>
              <a:buChar char="•"/>
            </a:pPr>
            <a:r>
              <a:rPr lang="en-US" sz="1800" dirty="0"/>
              <a:t>R squared: 0.99989</a:t>
            </a:r>
          </a:p>
          <a:p>
            <a:pPr marL="285750" indent="-285750">
              <a:buFont typeface="Arial" panose="020B0604020202020204" pitchFamily="34" charset="0"/>
              <a:buChar char="•"/>
            </a:pPr>
            <a:r>
              <a:rPr lang="en-US" sz="1800" dirty="0"/>
              <a:t>Low MSE and high R square indicate that its suitable for our dataset</a:t>
            </a:r>
          </a:p>
          <a:p>
            <a:pPr marL="285750" indent="-285750">
              <a:buFont typeface="Arial" panose="020B0604020202020204" pitchFamily="34" charset="0"/>
              <a:buChar char="•"/>
            </a:pPr>
            <a:endParaRPr lang="en-US" sz="1800" dirty="0"/>
          </a:p>
        </p:txBody>
      </p:sp>
      <p:pic>
        <p:nvPicPr>
          <p:cNvPr id="9" name="Picture 8">
            <a:extLst>
              <a:ext uri="{FF2B5EF4-FFF2-40B4-BE49-F238E27FC236}">
                <a16:creationId xmlns:a16="http://schemas.microsoft.com/office/drawing/2014/main" id="{A31EFD20-629C-9674-E91D-9CF2AF029F71}"/>
              </a:ext>
            </a:extLst>
          </p:cNvPr>
          <p:cNvPicPr>
            <a:picLocks noChangeAspect="1"/>
          </p:cNvPicPr>
          <p:nvPr/>
        </p:nvPicPr>
        <p:blipFill>
          <a:blip r:embed="rId3"/>
          <a:stretch>
            <a:fillRect/>
          </a:stretch>
        </p:blipFill>
        <p:spPr>
          <a:xfrm>
            <a:off x="6446088" y="1795568"/>
            <a:ext cx="4452820" cy="2672915"/>
          </a:xfrm>
          <a:prstGeom prst="rect">
            <a:avLst/>
          </a:prstGeom>
        </p:spPr>
      </p:pic>
    </p:spTree>
    <p:extLst>
      <p:ext uri="{BB962C8B-B14F-4D97-AF65-F5344CB8AC3E}">
        <p14:creationId xmlns:p14="http://schemas.microsoft.com/office/powerpoint/2010/main" val="84685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100555-BD61-7CBD-D6D2-D788C5793A23}"/>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dirty="0">
                <a:solidFill>
                  <a:schemeClr val="accent1">
                    <a:lumMod val="50000"/>
                  </a:schemeClr>
                </a:solidFill>
                <a:latin typeface="Roboto"/>
                <a:ea typeface="Roboto"/>
                <a:cs typeface="Roboto"/>
              </a:rPr>
              <a:t>Model Preparation : </a:t>
            </a:r>
            <a:r>
              <a:rPr lang="en-US" sz="3200" dirty="0">
                <a:solidFill>
                  <a:schemeClr val="accent1">
                    <a:lumMod val="50000"/>
                  </a:schemeClr>
                </a:solidFill>
                <a:latin typeface="Roboto"/>
                <a:ea typeface="Roboto"/>
                <a:cs typeface="Roboto"/>
              </a:rPr>
              <a:t>Linear Regression</a:t>
            </a:r>
            <a:endParaRPr lang="en-US" sz="3200" dirty="0">
              <a:solidFill>
                <a:schemeClr val="accent1">
                  <a:lumMod val="50000"/>
                </a:schemeClr>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19AE362-77D1-A91E-BC13-9163E58FECCB}"/>
              </a:ext>
            </a:extLst>
          </p:cNvPr>
          <p:cNvSpPr txBox="1"/>
          <p:nvPr/>
        </p:nvSpPr>
        <p:spPr>
          <a:xfrm>
            <a:off x="1106817" y="1326351"/>
            <a:ext cx="5789783" cy="646331"/>
          </a:xfrm>
          <a:prstGeom prst="rect">
            <a:avLst/>
          </a:prstGeom>
          <a:noFill/>
        </p:spPr>
        <p:txBody>
          <a:bodyPr wrap="square" lIns="91440" tIns="45720" rIns="91440" bIns="45720" rtlCol="0" anchor="t">
            <a:spAutoFit/>
          </a:bodyPr>
          <a:lstStyle/>
          <a:p>
            <a:r>
              <a:rPr lang="en-US" altLang="ko-KR" dirty="0">
                <a:latin typeface="+mj-lt"/>
                <a:ea typeface="맑은 고딕"/>
                <a:cs typeface="Calibri Light"/>
              </a:rPr>
              <a:t>Residual Plot</a:t>
            </a:r>
          </a:p>
          <a:p>
            <a:endParaRPr lang="en-US" altLang="ko-KR" dirty="0">
              <a:latin typeface="+mj-lt"/>
              <a:ea typeface="맑은 고딕"/>
              <a:cs typeface="Calibri Light"/>
            </a:endParaRPr>
          </a:p>
        </p:txBody>
      </p:sp>
      <p:sp>
        <p:nvSpPr>
          <p:cNvPr id="18" name="TextBox 17">
            <a:extLst>
              <a:ext uri="{FF2B5EF4-FFF2-40B4-BE49-F238E27FC236}">
                <a16:creationId xmlns:a16="http://schemas.microsoft.com/office/drawing/2014/main" id="{623B5A64-4D23-C923-AB95-6B6290A69F5F}"/>
              </a:ext>
            </a:extLst>
          </p:cNvPr>
          <p:cNvSpPr txBox="1"/>
          <p:nvPr/>
        </p:nvSpPr>
        <p:spPr>
          <a:xfrm>
            <a:off x="4292833" y="5453760"/>
            <a:ext cx="3596560"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ko-KR" dirty="0">
                <a:latin typeface="Calibri Light"/>
                <a:ea typeface="맑은 고딕"/>
                <a:cs typeface="Calibri Light"/>
              </a:rPr>
              <a:t>Randomly scattered around 0</a:t>
            </a:r>
            <a:endParaRPr lang="en-US" dirty="0">
              <a:cs typeface="Calibri" panose="020F0502020204030204"/>
            </a:endParaRPr>
          </a:p>
          <a:p>
            <a:pPr marL="285750" indent="-285750">
              <a:buFont typeface="Arial" panose="020B0604020202020204" pitchFamily="34" charset="0"/>
              <a:buChar char="•"/>
            </a:pPr>
            <a:r>
              <a:rPr lang="en-US" dirty="0">
                <a:latin typeface="Calibri Light"/>
                <a:ea typeface="맑은 고딕"/>
                <a:cs typeface="Calibri Light"/>
              </a:rPr>
              <a:t>Not too centered</a:t>
            </a:r>
            <a:endParaRPr lang="en-US" altLang="ko-KR" dirty="0">
              <a:latin typeface="Calibri Light"/>
              <a:ea typeface="맑은 고딕"/>
              <a:cs typeface="Calibri Light"/>
            </a:endParaRPr>
          </a:p>
          <a:p>
            <a:pPr marL="285750" indent="-285750">
              <a:buFont typeface="Arial" panose="020B0604020202020204" pitchFamily="34" charset="0"/>
              <a:buChar char="•"/>
            </a:pPr>
            <a:r>
              <a:rPr lang="en-US" altLang="ko-KR" dirty="0">
                <a:latin typeface="Calibri Light"/>
                <a:ea typeface="맑은 고딕"/>
                <a:cs typeface="Calibri Light"/>
              </a:rPr>
              <a:t>Good fit</a:t>
            </a:r>
          </a:p>
        </p:txBody>
      </p:sp>
      <p:pic>
        <p:nvPicPr>
          <p:cNvPr id="2" name="Picture 1">
            <a:extLst>
              <a:ext uri="{FF2B5EF4-FFF2-40B4-BE49-F238E27FC236}">
                <a16:creationId xmlns:a16="http://schemas.microsoft.com/office/drawing/2014/main" id="{AF756FE5-062A-B482-AEFB-B43CAFC0C9D3}"/>
              </a:ext>
            </a:extLst>
          </p:cNvPr>
          <p:cNvPicPr>
            <a:picLocks noChangeAspect="1"/>
          </p:cNvPicPr>
          <p:nvPr/>
        </p:nvPicPr>
        <p:blipFill>
          <a:blip r:embed="rId2"/>
          <a:stretch>
            <a:fillRect/>
          </a:stretch>
        </p:blipFill>
        <p:spPr>
          <a:xfrm>
            <a:off x="492221" y="1847052"/>
            <a:ext cx="5612405" cy="3221405"/>
          </a:xfrm>
          <a:prstGeom prst="rect">
            <a:avLst/>
          </a:prstGeom>
        </p:spPr>
      </p:pic>
      <p:pic>
        <p:nvPicPr>
          <p:cNvPr id="3" name="Picture 2">
            <a:extLst>
              <a:ext uri="{FF2B5EF4-FFF2-40B4-BE49-F238E27FC236}">
                <a16:creationId xmlns:a16="http://schemas.microsoft.com/office/drawing/2014/main" id="{A182BC8C-1E8B-E62F-95BE-41FBD888BED1}"/>
              </a:ext>
            </a:extLst>
          </p:cNvPr>
          <p:cNvPicPr>
            <a:picLocks noChangeAspect="1"/>
          </p:cNvPicPr>
          <p:nvPr/>
        </p:nvPicPr>
        <p:blipFill>
          <a:blip r:embed="rId3"/>
          <a:stretch>
            <a:fillRect/>
          </a:stretch>
        </p:blipFill>
        <p:spPr>
          <a:xfrm>
            <a:off x="5910262" y="1619935"/>
            <a:ext cx="5934075" cy="3406037"/>
          </a:xfrm>
          <a:prstGeom prst="rect">
            <a:avLst/>
          </a:prstGeom>
        </p:spPr>
      </p:pic>
    </p:spTree>
    <p:extLst>
      <p:ext uri="{BB962C8B-B14F-4D97-AF65-F5344CB8AC3E}">
        <p14:creationId xmlns:p14="http://schemas.microsoft.com/office/powerpoint/2010/main" val="320761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01D7828-BB1C-2B64-D4FA-9DBD5C8E8B7B}"/>
              </a:ext>
            </a:extLst>
          </p:cNvPr>
          <p:cNvSpPr txBox="1">
            <a:spLocks/>
          </p:cNvSpPr>
          <p:nvPr/>
        </p:nvSpPr>
        <p:spPr>
          <a:xfrm>
            <a:off x="934290" y="214508"/>
            <a:ext cx="10175631" cy="1111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50000"/>
                  </a:schemeClr>
                </a:solidFill>
                <a:latin typeface="Roboto" panose="02000000000000000000" pitchFamily="2" charset="0"/>
                <a:ea typeface="Roboto" panose="02000000000000000000" pitchFamily="2" charset="0"/>
              </a:rPr>
              <a:t>Model Results: </a:t>
            </a:r>
            <a:r>
              <a:rPr lang="en-US" sz="3200">
                <a:solidFill>
                  <a:schemeClr val="accent1">
                    <a:lumMod val="50000"/>
                  </a:schemeClr>
                </a:solidFill>
                <a:latin typeface="Roboto" panose="02000000000000000000" pitchFamily="2" charset="0"/>
                <a:ea typeface="Roboto" panose="02000000000000000000" pitchFamily="2" charset="0"/>
              </a:rPr>
              <a:t>Summary</a:t>
            </a:r>
            <a:r>
              <a:rPr lang="en-US" b="1">
                <a:solidFill>
                  <a:schemeClr val="accent1">
                    <a:lumMod val="50000"/>
                  </a:schemeClr>
                </a:solidFill>
                <a:latin typeface="Roboto" panose="02000000000000000000" pitchFamily="2" charset="0"/>
                <a:ea typeface="Roboto" panose="02000000000000000000" pitchFamily="2" charset="0"/>
              </a:rPr>
              <a:t>  </a:t>
            </a:r>
            <a:endParaRPr lang="en-US" sz="3200">
              <a:solidFill>
                <a:schemeClr val="accent1">
                  <a:lumMod val="50000"/>
                </a:schemeClr>
              </a:solidFill>
              <a:latin typeface="Roboto" panose="02000000000000000000" pitchFamily="2" charset="0"/>
              <a:ea typeface="Roboto" panose="02000000000000000000" pitchFamily="2" charset="0"/>
            </a:endParaRPr>
          </a:p>
        </p:txBody>
      </p:sp>
      <p:sp>
        <p:nvSpPr>
          <p:cNvPr id="2" name="Title 1">
            <a:extLst>
              <a:ext uri="{FF2B5EF4-FFF2-40B4-BE49-F238E27FC236}">
                <a16:creationId xmlns:a16="http://schemas.microsoft.com/office/drawing/2014/main" id="{813AD40C-472E-1129-57E2-59104088ABC2}"/>
              </a:ext>
            </a:extLst>
          </p:cNvPr>
          <p:cNvSpPr txBox="1">
            <a:spLocks/>
          </p:cNvSpPr>
          <p:nvPr/>
        </p:nvSpPr>
        <p:spPr>
          <a:xfrm>
            <a:off x="624887" y="1326351"/>
            <a:ext cx="9884900" cy="11973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dirty="0">
                <a:solidFill>
                  <a:schemeClr val="accent1">
                    <a:lumMod val="75000"/>
                  </a:schemeClr>
                </a:solidFill>
              </a:rPr>
              <a:t>Results</a:t>
            </a:r>
            <a:r>
              <a:rPr lang="en-US" sz="2000" u="sng" dirty="0">
                <a:solidFill>
                  <a:schemeClr val="accent1">
                    <a:lumMod val="75000"/>
                  </a:schemeClr>
                </a:solidFill>
              </a:rPr>
              <a:t>:</a:t>
            </a:r>
            <a:r>
              <a:rPr lang="en-US" sz="2000" dirty="0"/>
              <a:t> Overall, the linear regression was the best model to use for the New York Stock Exchange dataset as it had the lowest MSE and yielded the closest results to actual values.</a:t>
            </a:r>
          </a:p>
          <a:p>
            <a:r>
              <a:rPr lang="en-US" sz="2000" dirty="0"/>
              <a:t> </a:t>
            </a:r>
          </a:p>
        </p:txBody>
      </p:sp>
      <p:graphicFrame>
        <p:nvGraphicFramePr>
          <p:cNvPr id="6" name="Table 6">
            <a:extLst>
              <a:ext uri="{FF2B5EF4-FFF2-40B4-BE49-F238E27FC236}">
                <a16:creationId xmlns:a16="http://schemas.microsoft.com/office/drawing/2014/main" id="{324B949E-3E15-816E-DCB5-B1313BEEF902}"/>
              </a:ext>
            </a:extLst>
          </p:cNvPr>
          <p:cNvGraphicFramePr>
            <a:graphicFrameLocks noGrp="1"/>
          </p:cNvGraphicFramePr>
          <p:nvPr>
            <p:extLst>
              <p:ext uri="{D42A27DB-BD31-4B8C-83A1-F6EECF244321}">
                <p14:modId xmlns:p14="http://schemas.microsoft.com/office/powerpoint/2010/main" val="3484297640"/>
              </p:ext>
            </p:extLst>
          </p:nvPr>
        </p:nvGraphicFramePr>
        <p:xfrm>
          <a:off x="2799353" y="2523744"/>
          <a:ext cx="6096000" cy="22504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834995644"/>
                    </a:ext>
                  </a:extLst>
                </a:gridCol>
                <a:gridCol w="2032000">
                  <a:extLst>
                    <a:ext uri="{9D8B030D-6E8A-4147-A177-3AD203B41FA5}">
                      <a16:colId xmlns:a16="http://schemas.microsoft.com/office/drawing/2014/main" val="97270670"/>
                    </a:ext>
                  </a:extLst>
                </a:gridCol>
                <a:gridCol w="2032000">
                  <a:extLst>
                    <a:ext uri="{9D8B030D-6E8A-4147-A177-3AD203B41FA5}">
                      <a16:colId xmlns:a16="http://schemas.microsoft.com/office/drawing/2014/main" val="3427508054"/>
                    </a:ext>
                  </a:extLst>
                </a:gridCol>
              </a:tblGrid>
              <a:tr h="370840">
                <a:tc>
                  <a:txBody>
                    <a:bodyPr/>
                    <a:lstStyle/>
                    <a:p>
                      <a:r>
                        <a:rPr lang="en-US" sz="2000">
                          <a:solidFill>
                            <a:schemeClr val="accent6"/>
                          </a:solidFill>
                        </a:rPr>
                        <a:t>Model</a:t>
                      </a:r>
                    </a:p>
                  </a:txBody>
                  <a:tcPr/>
                </a:tc>
                <a:tc>
                  <a:txBody>
                    <a:bodyPr/>
                    <a:lstStyle/>
                    <a:p>
                      <a:r>
                        <a:rPr lang="en-US" sz="2000">
                          <a:solidFill>
                            <a:schemeClr val="accent6"/>
                          </a:solidFill>
                        </a:rPr>
                        <a:t>MSE</a:t>
                      </a:r>
                    </a:p>
                  </a:txBody>
                  <a:tcPr/>
                </a:tc>
                <a:tc>
                  <a:txBody>
                    <a:bodyPr/>
                    <a:lstStyle/>
                    <a:p>
                      <a:r>
                        <a:rPr lang="en-US" sz="2000">
                          <a:solidFill>
                            <a:schemeClr val="accent6"/>
                          </a:solidFill>
                        </a:rPr>
                        <a:t>R Squared</a:t>
                      </a:r>
                    </a:p>
                  </a:txBody>
                  <a:tcPr/>
                </a:tc>
                <a:extLst>
                  <a:ext uri="{0D108BD9-81ED-4DB2-BD59-A6C34878D82A}">
                    <a16:rowId xmlns:a16="http://schemas.microsoft.com/office/drawing/2014/main" val="2572820298"/>
                  </a:ext>
                </a:extLst>
              </a:tr>
              <a:tr h="370840">
                <a:tc>
                  <a:txBody>
                    <a:bodyPr/>
                    <a:lstStyle/>
                    <a:p>
                      <a:r>
                        <a:rPr lang="en-US"/>
                        <a:t>Linear Regression</a:t>
                      </a:r>
                    </a:p>
                  </a:txBody>
                  <a:tcPr/>
                </a:tc>
                <a:tc>
                  <a:txBody>
                    <a:bodyPr/>
                    <a:lstStyle/>
                    <a:p>
                      <a:r>
                        <a:rPr lang="en-US" dirty="0"/>
                        <a:t>0.2199</a:t>
                      </a:r>
                    </a:p>
                  </a:txBody>
                  <a:tcPr/>
                </a:tc>
                <a:tc>
                  <a:txBody>
                    <a:bodyPr/>
                    <a:lstStyle/>
                    <a:p>
                      <a:r>
                        <a:rPr lang="en-US" dirty="0"/>
                        <a:t>0.99989</a:t>
                      </a:r>
                    </a:p>
                  </a:txBody>
                  <a:tcPr/>
                </a:tc>
                <a:extLst>
                  <a:ext uri="{0D108BD9-81ED-4DB2-BD59-A6C34878D82A}">
                    <a16:rowId xmlns:a16="http://schemas.microsoft.com/office/drawing/2014/main" val="975032678"/>
                  </a:ext>
                </a:extLst>
              </a:tr>
              <a:tr h="370840">
                <a:tc>
                  <a:txBody>
                    <a:bodyPr/>
                    <a:lstStyle/>
                    <a:p>
                      <a:r>
                        <a:rPr lang="en-US" dirty="0"/>
                        <a:t>Neural Network</a:t>
                      </a:r>
                    </a:p>
                  </a:txBody>
                  <a:tcPr/>
                </a:tc>
                <a:tc>
                  <a:txBody>
                    <a:bodyPr/>
                    <a:lstStyle/>
                    <a:p>
                      <a:r>
                        <a:rPr lang="en-US" dirty="0"/>
                        <a:t>2205.18</a:t>
                      </a:r>
                    </a:p>
                  </a:txBody>
                  <a:tcPr/>
                </a:tc>
                <a:tc>
                  <a:txBody>
                    <a:bodyPr/>
                    <a:lstStyle/>
                    <a:p>
                      <a:r>
                        <a:rPr lang="en-US" dirty="0"/>
                        <a:t>-0.06</a:t>
                      </a:r>
                    </a:p>
                  </a:txBody>
                  <a:tcPr/>
                </a:tc>
                <a:extLst>
                  <a:ext uri="{0D108BD9-81ED-4DB2-BD59-A6C34878D82A}">
                    <a16:rowId xmlns:a16="http://schemas.microsoft.com/office/drawing/2014/main" val="3844612586"/>
                  </a:ext>
                </a:extLst>
              </a:tr>
              <a:tr h="370840">
                <a:tc>
                  <a:txBody>
                    <a:bodyPr/>
                    <a:lstStyle/>
                    <a:p>
                      <a:r>
                        <a:rPr lang="en-US"/>
                        <a:t>Decision Tree</a:t>
                      </a:r>
                    </a:p>
                  </a:txBody>
                  <a:tcPr/>
                </a:tc>
                <a:tc>
                  <a:txBody>
                    <a:bodyPr/>
                    <a:lstStyle/>
                    <a:p>
                      <a:r>
                        <a:rPr lang="en-US" dirty="0"/>
                        <a:t>122.84</a:t>
                      </a:r>
                    </a:p>
                  </a:txBody>
                  <a:tcPr/>
                </a:tc>
                <a:tc>
                  <a:txBody>
                    <a:bodyPr/>
                    <a:lstStyle/>
                    <a:p>
                      <a:r>
                        <a:rPr lang="en-US"/>
                        <a:t>0.956</a:t>
                      </a:r>
                      <a:endParaRPr lang="en-US" dirty="0"/>
                    </a:p>
                  </a:txBody>
                  <a:tcPr/>
                </a:tc>
                <a:extLst>
                  <a:ext uri="{0D108BD9-81ED-4DB2-BD59-A6C34878D82A}">
                    <a16:rowId xmlns:a16="http://schemas.microsoft.com/office/drawing/2014/main" val="323640130"/>
                  </a:ext>
                </a:extLst>
              </a:tr>
              <a:tr h="370840">
                <a:tc>
                  <a:txBody>
                    <a:bodyPr/>
                    <a:lstStyle/>
                    <a:p>
                      <a:r>
                        <a:rPr lang="en-US"/>
                        <a:t>Lasso Regression</a:t>
                      </a:r>
                    </a:p>
                  </a:txBody>
                  <a:tcPr/>
                </a:tc>
                <a:tc>
                  <a:txBody>
                    <a:bodyPr/>
                    <a:lstStyle/>
                    <a:p>
                      <a:r>
                        <a:rPr lang="en-US"/>
                        <a:t>7.053108</a:t>
                      </a:r>
                    </a:p>
                  </a:txBody>
                  <a:tcPr/>
                </a:tc>
                <a:tc>
                  <a:txBody>
                    <a:bodyPr/>
                    <a:lstStyle/>
                    <a:p>
                      <a:r>
                        <a:rPr lang="en-US"/>
                        <a:t>0.9989964</a:t>
                      </a:r>
                    </a:p>
                  </a:txBody>
                  <a:tcPr/>
                </a:tc>
                <a:extLst>
                  <a:ext uri="{0D108BD9-81ED-4DB2-BD59-A6C34878D82A}">
                    <a16:rowId xmlns:a16="http://schemas.microsoft.com/office/drawing/2014/main" val="252349638"/>
                  </a:ext>
                </a:extLst>
              </a:tr>
              <a:tr h="370840">
                <a:tc>
                  <a:txBody>
                    <a:bodyPr/>
                    <a:lstStyle/>
                    <a:p>
                      <a:r>
                        <a:rPr lang="en-US"/>
                        <a:t>Ridge Regression</a:t>
                      </a:r>
                    </a:p>
                  </a:txBody>
                  <a:tcPr/>
                </a:tc>
                <a:tc>
                  <a:txBody>
                    <a:bodyPr/>
                    <a:lstStyle/>
                    <a:p>
                      <a:r>
                        <a:rPr lang="en-US"/>
                        <a:t>366908.4</a:t>
                      </a:r>
                    </a:p>
                  </a:txBody>
                  <a:tcPr/>
                </a:tc>
                <a:tc>
                  <a:txBody>
                    <a:bodyPr/>
                    <a:lstStyle/>
                    <a:p>
                      <a:r>
                        <a:rPr lang="en-US" sz="1800" dirty="0"/>
                        <a:t>-51.21</a:t>
                      </a:r>
                      <a:endParaRPr lang="en-US" dirty="0"/>
                    </a:p>
                  </a:txBody>
                  <a:tcPr/>
                </a:tc>
                <a:extLst>
                  <a:ext uri="{0D108BD9-81ED-4DB2-BD59-A6C34878D82A}">
                    <a16:rowId xmlns:a16="http://schemas.microsoft.com/office/drawing/2014/main" val="3857537647"/>
                  </a:ext>
                </a:extLst>
              </a:tr>
            </a:tbl>
          </a:graphicData>
        </a:graphic>
      </p:graphicFrame>
    </p:spTree>
    <p:extLst>
      <p:ext uri="{BB962C8B-B14F-4D97-AF65-F5344CB8AC3E}">
        <p14:creationId xmlns:p14="http://schemas.microsoft.com/office/powerpoint/2010/main" val="197895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916C1-A5C5-1C71-125B-FBFA3A0BA6AB}"/>
              </a:ext>
            </a:extLst>
          </p:cNvPr>
          <p:cNvSpPr txBox="1">
            <a:spLocks/>
          </p:cNvSpPr>
          <p:nvPr/>
        </p:nvSpPr>
        <p:spPr>
          <a:xfrm>
            <a:off x="897119" y="976508"/>
            <a:ext cx="10766298" cy="1111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chemeClr val="accent1">
                    <a:lumMod val="50000"/>
                  </a:schemeClr>
                </a:solidFill>
                <a:latin typeface="Roboto"/>
                <a:ea typeface="Roboto"/>
                <a:cs typeface="Roboto"/>
              </a:rPr>
              <a:t>Model Summary &amp; Results: </a:t>
            </a:r>
            <a:r>
              <a:rPr lang="en-US" sz="2400">
                <a:solidFill>
                  <a:schemeClr val="accent1">
                    <a:lumMod val="50000"/>
                  </a:schemeClr>
                </a:solidFill>
                <a:latin typeface="Roboto"/>
                <a:ea typeface="Roboto"/>
                <a:cs typeface="Roboto"/>
              </a:rPr>
              <a:t>Comparison Graph </a:t>
            </a:r>
            <a:endParaRPr lang="en-US" sz="2400">
              <a:solidFill>
                <a:schemeClr val="accent1">
                  <a:lumMod val="50000"/>
                </a:schemeClr>
              </a:solidFill>
              <a:latin typeface="Roboto" panose="02000000000000000000" pitchFamily="2" charset="0"/>
              <a:ea typeface="Roboto" panose="02000000000000000000" pitchFamily="2" charset="0"/>
            </a:endParaRPr>
          </a:p>
        </p:txBody>
      </p:sp>
      <p:sp>
        <p:nvSpPr>
          <p:cNvPr id="3" name="Title 1">
            <a:extLst>
              <a:ext uri="{FF2B5EF4-FFF2-40B4-BE49-F238E27FC236}">
                <a16:creationId xmlns:a16="http://schemas.microsoft.com/office/drawing/2014/main" id="{1FD9D899-1FFB-95DA-985D-22C6D2549819}"/>
              </a:ext>
            </a:extLst>
          </p:cNvPr>
          <p:cNvSpPr>
            <a:spLocks noGrp="1"/>
          </p:cNvSpPr>
          <p:nvPr>
            <p:ph type="title"/>
          </p:nvPr>
        </p:nvSpPr>
        <p:spPr>
          <a:xfrm>
            <a:off x="838200" y="204052"/>
            <a:ext cx="10515600" cy="1325563"/>
          </a:xfrm>
        </p:spPr>
        <p:txBody>
          <a:bodyPr/>
          <a:lstStyle/>
          <a:p>
            <a:r>
              <a:rPr lang="en-US" b="1">
                <a:solidFill>
                  <a:schemeClr val="accent1">
                    <a:lumMod val="50000"/>
                  </a:schemeClr>
                </a:solidFill>
                <a:latin typeface="Roboto" panose="02000000000000000000" pitchFamily="2" charset="0"/>
                <a:ea typeface="Roboto" panose="02000000000000000000" pitchFamily="2" charset="0"/>
              </a:rPr>
              <a:t>Conclusion</a:t>
            </a:r>
          </a:p>
        </p:txBody>
      </p:sp>
      <p:pic>
        <p:nvPicPr>
          <p:cNvPr id="4" name="Picture 3">
            <a:extLst>
              <a:ext uri="{FF2B5EF4-FFF2-40B4-BE49-F238E27FC236}">
                <a16:creationId xmlns:a16="http://schemas.microsoft.com/office/drawing/2014/main" id="{CF7C8672-9B7E-B862-3E63-8294C03D9B6D}"/>
              </a:ext>
            </a:extLst>
          </p:cNvPr>
          <p:cNvPicPr>
            <a:picLocks noChangeAspect="1"/>
          </p:cNvPicPr>
          <p:nvPr/>
        </p:nvPicPr>
        <p:blipFill>
          <a:blip r:embed="rId2"/>
          <a:stretch>
            <a:fillRect/>
          </a:stretch>
        </p:blipFill>
        <p:spPr>
          <a:xfrm>
            <a:off x="1938338" y="1920201"/>
            <a:ext cx="7059622" cy="4237712"/>
          </a:xfrm>
          <a:prstGeom prst="rect">
            <a:avLst/>
          </a:prstGeom>
        </p:spPr>
      </p:pic>
    </p:spTree>
    <p:extLst>
      <p:ext uri="{BB962C8B-B14F-4D97-AF65-F5344CB8AC3E}">
        <p14:creationId xmlns:p14="http://schemas.microsoft.com/office/powerpoint/2010/main" val="181830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A8FC-A2F4-83CA-B38A-25BD235A5659}"/>
              </a:ext>
            </a:extLst>
          </p:cNvPr>
          <p:cNvSpPr>
            <a:spLocks noGrp="1"/>
          </p:cNvSpPr>
          <p:nvPr>
            <p:ph type="title"/>
          </p:nvPr>
        </p:nvSpPr>
        <p:spPr/>
        <p:txBody>
          <a:bodyPr/>
          <a:lstStyle/>
          <a:p>
            <a:r>
              <a:rPr lang="en-US" b="1">
                <a:solidFill>
                  <a:schemeClr val="accent1">
                    <a:lumMod val="50000"/>
                  </a:schemeClr>
                </a:solidFill>
                <a:latin typeface="Roboto" panose="02000000000000000000" pitchFamily="2" charset="0"/>
                <a:ea typeface="Roboto" panose="02000000000000000000" pitchFamily="2" charset="0"/>
              </a:rPr>
              <a:t>Best performing Stock</a:t>
            </a:r>
          </a:p>
        </p:txBody>
      </p:sp>
      <p:pic>
        <p:nvPicPr>
          <p:cNvPr id="5" name="Picture 4">
            <a:extLst>
              <a:ext uri="{FF2B5EF4-FFF2-40B4-BE49-F238E27FC236}">
                <a16:creationId xmlns:a16="http://schemas.microsoft.com/office/drawing/2014/main" id="{80BEAB74-D678-69D3-A0E3-3A90CEB4AE49}"/>
              </a:ext>
            </a:extLst>
          </p:cNvPr>
          <p:cNvPicPr>
            <a:picLocks noChangeAspect="1"/>
          </p:cNvPicPr>
          <p:nvPr/>
        </p:nvPicPr>
        <p:blipFill rotWithShape="1">
          <a:blip r:embed="rId2"/>
          <a:srcRect t="492"/>
          <a:stretch/>
        </p:blipFill>
        <p:spPr>
          <a:xfrm>
            <a:off x="7223678" y="749720"/>
            <a:ext cx="4582486" cy="2874765"/>
          </a:xfrm>
          <a:prstGeom prst="rect">
            <a:avLst/>
          </a:prstGeom>
        </p:spPr>
      </p:pic>
      <p:sp>
        <p:nvSpPr>
          <p:cNvPr id="11" name="TextBox 10">
            <a:extLst>
              <a:ext uri="{FF2B5EF4-FFF2-40B4-BE49-F238E27FC236}">
                <a16:creationId xmlns:a16="http://schemas.microsoft.com/office/drawing/2014/main" id="{74FC63FF-4085-51E1-9891-FBAF91275133}"/>
              </a:ext>
            </a:extLst>
          </p:cNvPr>
          <p:cNvSpPr txBox="1"/>
          <p:nvPr/>
        </p:nvSpPr>
        <p:spPr>
          <a:xfrm>
            <a:off x="545592" y="1305341"/>
            <a:ext cx="6094476" cy="5078313"/>
          </a:xfrm>
          <a:prstGeom prst="rect">
            <a:avLst/>
          </a:prstGeom>
          <a:noFill/>
        </p:spPr>
        <p:txBody>
          <a:bodyPr wrap="square">
            <a:spAutoFit/>
          </a:bodyPr>
          <a:lstStyle/>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The criteria for best performing stocks would be the last closing price minus the first opening price divided by the last closing price.</a:t>
            </a:r>
          </a:p>
          <a:p>
            <a:endParaRPr lang="en-US"/>
          </a:p>
          <a:p>
            <a:pPr marL="285750" indent="-285750">
              <a:buFont typeface="Arial" panose="020B0604020202020204" pitchFamily="34" charset="0"/>
              <a:buChar char="•"/>
            </a:pPr>
            <a:r>
              <a:rPr lang="en-US" sz="1800"/>
              <a:t>Using those 10 best performing stocks we can perform a simple trading strategy where we buy at the open and sell at the close. Our trading signal would be then be whether the price increased by 5% since the last closing, this is so we can maximize our earning and avoid downturns in the market.</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This chart shows us the performance of $1 based on the strategy of only trading only if the price increases by 5% from the previous closing. </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This basically tells us that having even a basic strategy when investing yields better results than without because not all stocks perform as well as NFLX.</a:t>
            </a:r>
          </a:p>
        </p:txBody>
      </p:sp>
      <p:pic>
        <p:nvPicPr>
          <p:cNvPr id="13" name="Picture 12">
            <a:extLst>
              <a:ext uri="{FF2B5EF4-FFF2-40B4-BE49-F238E27FC236}">
                <a16:creationId xmlns:a16="http://schemas.microsoft.com/office/drawing/2014/main" id="{76AD3767-ECFE-EBED-908D-52F3D9F3041F}"/>
              </a:ext>
            </a:extLst>
          </p:cNvPr>
          <p:cNvPicPr>
            <a:picLocks noChangeAspect="1"/>
          </p:cNvPicPr>
          <p:nvPr/>
        </p:nvPicPr>
        <p:blipFill rotWithShape="1">
          <a:blip r:embed="rId3"/>
          <a:srcRect r="1228"/>
          <a:stretch/>
        </p:blipFill>
        <p:spPr>
          <a:xfrm>
            <a:off x="7223678" y="3715925"/>
            <a:ext cx="4582486" cy="2896110"/>
          </a:xfrm>
          <a:prstGeom prst="rect">
            <a:avLst/>
          </a:prstGeom>
        </p:spPr>
      </p:pic>
    </p:spTree>
    <p:extLst>
      <p:ext uri="{BB962C8B-B14F-4D97-AF65-F5344CB8AC3E}">
        <p14:creationId xmlns:p14="http://schemas.microsoft.com/office/powerpoint/2010/main" val="362754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4216-E41C-5B47-26A4-136A07C0F6FD}"/>
              </a:ext>
            </a:extLst>
          </p:cNvPr>
          <p:cNvSpPr>
            <a:spLocks noGrp="1"/>
          </p:cNvSpPr>
          <p:nvPr>
            <p:ph type="title"/>
          </p:nvPr>
        </p:nvSpPr>
        <p:spPr>
          <a:xfrm>
            <a:off x="836679" y="394714"/>
            <a:ext cx="6002110" cy="1495425"/>
          </a:xfrm>
        </p:spPr>
        <p:txBody>
          <a:bodyPr vert="horz" lIns="91440" tIns="45720" rIns="91440" bIns="45720" rtlCol="0" anchor="ctr">
            <a:normAutofit/>
          </a:bodyPr>
          <a:lstStyle/>
          <a:p>
            <a:r>
              <a:rPr lang="en-US" b="1">
                <a:solidFill>
                  <a:schemeClr val="accent1">
                    <a:lumMod val="50000"/>
                  </a:schemeClr>
                </a:solidFill>
                <a:latin typeface="Roboto" panose="02000000000000000000" pitchFamily="2" charset="0"/>
                <a:ea typeface="Roboto" panose="02000000000000000000" pitchFamily="2" charset="0"/>
              </a:rPr>
              <a:t>Problem Definition</a:t>
            </a:r>
          </a:p>
        </p:txBody>
      </p:sp>
      <p:sp>
        <p:nvSpPr>
          <p:cNvPr id="11" name="Content Placeholder 2">
            <a:extLst>
              <a:ext uri="{FF2B5EF4-FFF2-40B4-BE49-F238E27FC236}">
                <a16:creationId xmlns:a16="http://schemas.microsoft.com/office/drawing/2014/main" id="{995FD1FE-C4B2-BF5D-A254-2AA60E431403}"/>
              </a:ext>
            </a:extLst>
          </p:cNvPr>
          <p:cNvSpPr txBox="1">
            <a:spLocks/>
          </p:cNvSpPr>
          <p:nvPr/>
        </p:nvSpPr>
        <p:spPr>
          <a:xfrm>
            <a:off x="836679" y="2542130"/>
            <a:ext cx="6002110" cy="1901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Predict the Closing Price of stock to evaluate performance and the overall trend of the market</a:t>
            </a:r>
            <a:endParaRPr lang="en-US" sz="2000"/>
          </a:p>
          <a:p>
            <a:pPr lvl="0"/>
            <a:endParaRPr lang="en-US" sz="2000"/>
          </a:p>
        </p:txBody>
      </p:sp>
      <p:pic>
        <p:nvPicPr>
          <p:cNvPr id="1026" name="Picture 2" descr="A city skyline at sunset&#10;&#10;Description automatically generated with low confidence">
            <a:extLst>
              <a:ext uri="{FF2B5EF4-FFF2-40B4-BE49-F238E27FC236}">
                <a16:creationId xmlns:a16="http://schemas.microsoft.com/office/drawing/2014/main" id="{E78A0510-94A7-17F9-52E3-82934583BC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48" r="30603"/>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0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A8FC-A2F4-83CA-B38A-25BD235A5659}"/>
              </a:ext>
            </a:extLst>
          </p:cNvPr>
          <p:cNvSpPr>
            <a:spLocks noGrp="1"/>
          </p:cNvSpPr>
          <p:nvPr>
            <p:ph type="title"/>
          </p:nvPr>
        </p:nvSpPr>
        <p:spPr>
          <a:xfrm>
            <a:off x="875371" y="2682101"/>
            <a:ext cx="10515600" cy="1325563"/>
          </a:xfrm>
        </p:spPr>
        <p:txBody>
          <a:bodyPr/>
          <a:lstStyle/>
          <a:p>
            <a:pPr algn="ctr"/>
            <a:r>
              <a:rPr lang="en-US" b="1">
                <a:solidFill>
                  <a:schemeClr val="accent1">
                    <a:lumMod val="50000"/>
                  </a:schemeClr>
                </a:solidFill>
                <a:latin typeface="Roboto"/>
                <a:ea typeface="Roboto"/>
                <a:cs typeface="Roboto"/>
              </a:rPr>
              <a:t>Thank You</a:t>
            </a:r>
            <a:endParaRPr lang="en-US">
              <a:solidFill>
                <a:schemeClr val="accent1">
                  <a:lumMod val="50000"/>
                </a:schemeClr>
              </a:solidFill>
            </a:endParaRPr>
          </a:p>
        </p:txBody>
      </p:sp>
    </p:spTree>
    <p:extLst>
      <p:ext uri="{BB962C8B-B14F-4D97-AF65-F5344CB8AC3E}">
        <p14:creationId xmlns:p14="http://schemas.microsoft.com/office/powerpoint/2010/main" val="198718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6E97-8FE7-AE3A-399F-FCA0ED9228AB}"/>
              </a:ext>
            </a:extLst>
          </p:cNvPr>
          <p:cNvSpPr>
            <a:spLocks noGrp="1"/>
          </p:cNvSpPr>
          <p:nvPr>
            <p:ph type="title"/>
          </p:nvPr>
        </p:nvSpPr>
        <p:spPr>
          <a:xfrm>
            <a:off x="5239718" y="188385"/>
            <a:ext cx="10515600" cy="1325563"/>
          </a:xfrm>
        </p:spPr>
        <p:txBody>
          <a:bodyPr/>
          <a:lstStyle/>
          <a:p>
            <a:r>
              <a:rPr lang="en-US" b="1">
                <a:solidFill>
                  <a:schemeClr val="accent1">
                    <a:lumMod val="50000"/>
                  </a:schemeClr>
                </a:solidFill>
                <a:latin typeface="Roboto" panose="02000000000000000000" pitchFamily="2" charset="0"/>
                <a:ea typeface="Roboto" panose="02000000000000000000" pitchFamily="2" charset="0"/>
              </a:rPr>
              <a:t>Dataset and Description</a:t>
            </a:r>
          </a:p>
        </p:txBody>
      </p:sp>
      <p:sp>
        <p:nvSpPr>
          <p:cNvPr id="10" name="Content Placeholder 2">
            <a:extLst>
              <a:ext uri="{FF2B5EF4-FFF2-40B4-BE49-F238E27FC236}">
                <a16:creationId xmlns:a16="http://schemas.microsoft.com/office/drawing/2014/main" id="{9A5C6F36-76DF-9E5E-7D59-118A5D709862}"/>
              </a:ext>
            </a:extLst>
          </p:cNvPr>
          <p:cNvSpPr txBox="1">
            <a:spLocks/>
          </p:cNvSpPr>
          <p:nvPr/>
        </p:nvSpPr>
        <p:spPr>
          <a:xfrm>
            <a:off x="5361093" y="2287886"/>
            <a:ext cx="3073790" cy="2036141"/>
          </a:xfrm>
          <a:prstGeom prst="rect">
            <a:avLst/>
          </a:prstGeom>
          <a:ln>
            <a:solidFill>
              <a:schemeClr val="accent1"/>
            </a:solidFill>
            <a:prstDash val="lgDashDotDo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a:solidFill>
                  <a:schemeClr val="accent1">
                    <a:lumMod val="50000"/>
                  </a:schemeClr>
                </a:solidFill>
              </a:rPr>
              <a:t>PRICES</a:t>
            </a:r>
          </a:p>
          <a:p>
            <a:pPr marL="0" indent="0" algn="ctr">
              <a:buNone/>
            </a:pPr>
            <a:r>
              <a:rPr lang="en-US" sz="1800"/>
              <a:t>Prices is raw as-is daily prices which does not account for stock splits</a:t>
            </a:r>
          </a:p>
          <a:p>
            <a:pPr algn="ctr"/>
            <a:r>
              <a:rPr lang="en-US" sz="1800"/>
              <a:t>Records time stamp, open, close, low, high, volume </a:t>
            </a:r>
          </a:p>
        </p:txBody>
      </p:sp>
      <p:sp>
        <p:nvSpPr>
          <p:cNvPr id="11" name="Content Placeholder 2">
            <a:extLst>
              <a:ext uri="{FF2B5EF4-FFF2-40B4-BE49-F238E27FC236}">
                <a16:creationId xmlns:a16="http://schemas.microsoft.com/office/drawing/2014/main" id="{6B62C597-7D6C-F168-4FD1-FD4B752F9DAE}"/>
              </a:ext>
            </a:extLst>
          </p:cNvPr>
          <p:cNvSpPr txBox="1">
            <a:spLocks/>
          </p:cNvSpPr>
          <p:nvPr/>
        </p:nvSpPr>
        <p:spPr>
          <a:xfrm>
            <a:off x="5361093" y="4848216"/>
            <a:ext cx="3073790" cy="1821399"/>
          </a:xfrm>
          <a:prstGeom prst="rect">
            <a:avLst/>
          </a:prstGeom>
          <a:ln>
            <a:solidFill>
              <a:schemeClr val="accent1"/>
            </a:solidFill>
            <a:prstDash val="lgDashDotDo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a:solidFill>
                  <a:schemeClr val="accent1">
                    <a:lumMod val="50000"/>
                  </a:schemeClr>
                </a:solidFill>
              </a:rPr>
              <a:t>SPLIT PRICES</a:t>
            </a:r>
          </a:p>
          <a:p>
            <a:pPr marL="0" indent="0" algn="ctr">
              <a:buNone/>
            </a:pPr>
            <a:r>
              <a:rPr lang="en-US" sz="1800"/>
              <a:t>Split prices is the same as the prices data, but has been adjusted for stock splits</a:t>
            </a:r>
          </a:p>
        </p:txBody>
      </p:sp>
      <p:sp>
        <p:nvSpPr>
          <p:cNvPr id="12" name="Content Placeholder 2">
            <a:extLst>
              <a:ext uri="{FF2B5EF4-FFF2-40B4-BE49-F238E27FC236}">
                <a16:creationId xmlns:a16="http://schemas.microsoft.com/office/drawing/2014/main" id="{61315A3B-1CDE-FC9F-5434-E35E6E9F4AD0}"/>
              </a:ext>
            </a:extLst>
          </p:cNvPr>
          <p:cNvSpPr txBox="1">
            <a:spLocks/>
          </p:cNvSpPr>
          <p:nvPr/>
        </p:nvSpPr>
        <p:spPr>
          <a:xfrm>
            <a:off x="8775534" y="2287886"/>
            <a:ext cx="3073790" cy="2036142"/>
          </a:xfrm>
          <a:prstGeom prst="rect">
            <a:avLst/>
          </a:prstGeom>
          <a:ln>
            <a:solidFill>
              <a:schemeClr val="accent1"/>
            </a:solidFill>
            <a:prstDash val="lgDashDotDo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a:solidFill>
                  <a:schemeClr val="accent1">
                    <a:lumMod val="50000"/>
                  </a:schemeClr>
                </a:solidFill>
              </a:rPr>
              <a:t>SECURITY</a:t>
            </a:r>
          </a:p>
          <a:p>
            <a:pPr marL="0" indent="0" algn="ctr">
              <a:buNone/>
            </a:pPr>
            <a:r>
              <a:rPr lang="en-US" sz="1800"/>
              <a:t>Description of each company with division on sectors</a:t>
            </a:r>
          </a:p>
        </p:txBody>
      </p:sp>
      <p:sp>
        <p:nvSpPr>
          <p:cNvPr id="13" name="Content Placeholder 2">
            <a:extLst>
              <a:ext uri="{FF2B5EF4-FFF2-40B4-BE49-F238E27FC236}">
                <a16:creationId xmlns:a16="http://schemas.microsoft.com/office/drawing/2014/main" id="{C83CCEE6-4B44-8280-56DF-0F33E8B740DC}"/>
              </a:ext>
            </a:extLst>
          </p:cNvPr>
          <p:cNvSpPr txBox="1">
            <a:spLocks/>
          </p:cNvSpPr>
          <p:nvPr/>
        </p:nvSpPr>
        <p:spPr>
          <a:xfrm>
            <a:off x="8775534" y="4848216"/>
            <a:ext cx="3073790" cy="1821399"/>
          </a:xfrm>
          <a:prstGeom prst="rect">
            <a:avLst/>
          </a:prstGeom>
          <a:ln>
            <a:solidFill>
              <a:schemeClr val="accent1"/>
            </a:solidFill>
            <a:prstDash val="lgDashDotDo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a:solidFill>
                  <a:schemeClr val="accent1">
                    <a:lumMod val="50000"/>
                  </a:schemeClr>
                </a:solidFill>
              </a:rPr>
              <a:t>FUNDAMENTALS</a:t>
            </a:r>
          </a:p>
          <a:p>
            <a:pPr marL="0" indent="0">
              <a:buNone/>
            </a:pPr>
            <a:r>
              <a:rPr lang="en-US" sz="1800"/>
              <a:t>Metrics from SEC 10K filings</a:t>
            </a:r>
          </a:p>
        </p:txBody>
      </p:sp>
      <p:sp>
        <p:nvSpPr>
          <p:cNvPr id="16" name="Content Placeholder 2">
            <a:extLst>
              <a:ext uri="{FF2B5EF4-FFF2-40B4-BE49-F238E27FC236}">
                <a16:creationId xmlns:a16="http://schemas.microsoft.com/office/drawing/2014/main" id="{C6F5ED3A-BA68-4D38-F680-AC7B721A6BA5}"/>
              </a:ext>
            </a:extLst>
          </p:cNvPr>
          <p:cNvSpPr txBox="1">
            <a:spLocks/>
          </p:cNvSpPr>
          <p:nvPr/>
        </p:nvSpPr>
        <p:spPr>
          <a:xfrm>
            <a:off x="5098942" y="1352169"/>
            <a:ext cx="6671882" cy="589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a:t>501</a:t>
            </a:r>
            <a:r>
              <a:rPr lang="en-US" sz="2000"/>
              <a:t> companies listed on the NYSE from the year </a:t>
            </a:r>
            <a:r>
              <a:rPr lang="en-US" sz="2000" b="1"/>
              <a:t>2010</a:t>
            </a:r>
            <a:r>
              <a:rPr lang="en-US" sz="2000"/>
              <a:t> to </a:t>
            </a:r>
            <a:r>
              <a:rPr lang="en-US" sz="2000" b="1"/>
              <a:t>2016</a:t>
            </a:r>
          </a:p>
        </p:txBody>
      </p:sp>
      <p:pic>
        <p:nvPicPr>
          <p:cNvPr id="17" name="Picture 2" descr="A city skyline at sunset&#10;&#10;Description automatically generated with low confidence">
            <a:extLst>
              <a:ext uri="{FF2B5EF4-FFF2-40B4-BE49-F238E27FC236}">
                <a16:creationId xmlns:a16="http://schemas.microsoft.com/office/drawing/2014/main" id="{C43D85FE-08EA-534A-60C9-C5ECD9C219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48" r="30603"/>
          <a:stretch/>
        </p:blipFill>
        <p:spPr bwMode="auto">
          <a:xfrm>
            <a:off x="0" y="-27127"/>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9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28E9-35BC-424E-927D-D1ACF017F043}"/>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b="1" kern="1200">
                <a:solidFill>
                  <a:schemeClr val="accent1">
                    <a:lumMod val="50000"/>
                  </a:schemeClr>
                </a:solidFill>
                <a:latin typeface="Roboto" panose="02000000000000000000" pitchFamily="2" charset="0"/>
                <a:ea typeface="Roboto" panose="02000000000000000000" pitchFamily="2" charset="0"/>
              </a:rPr>
              <a:t>Data Visualization</a:t>
            </a:r>
          </a:p>
        </p:txBody>
      </p:sp>
      <p:sp>
        <p:nvSpPr>
          <p:cNvPr id="7" name="Title 1">
            <a:extLst>
              <a:ext uri="{FF2B5EF4-FFF2-40B4-BE49-F238E27FC236}">
                <a16:creationId xmlns:a16="http://schemas.microsoft.com/office/drawing/2014/main" id="{F665E4A3-1669-5C4C-A6D2-5FEAEAE3DEBD}"/>
              </a:ext>
            </a:extLst>
          </p:cNvPr>
          <p:cNvSpPr txBox="1">
            <a:spLocks/>
          </p:cNvSpPr>
          <p:nvPr/>
        </p:nvSpPr>
        <p:spPr>
          <a:xfrm>
            <a:off x="1008184" y="1242935"/>
            <a:ext cx="10175630" cy="7679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lgn="ctr">
              <a:spcAft>
                <a:spcPts val="600"/>
              </a:spcAft>
              <a:buFont typeface="Arial" panose="020B0604020202020204" pitchFamily="34" charset="0"/>
              <a:buChar char="•"/>
            </a:pPr>
            <a:r>
              <a:rPr lang="en-US" sz="2000">
                <a:latin typeface="+mn-lt"/>
                <a:ea typeface="+mn-ea"/>
                <a:cs typeface="+mn-cs"/>
              </a:rPr>
              <a:t>Biggest growth in consumer discretionary and health sector</a:t>
            </a:r>
          </a:p>
          <a:p>
            <a:pPr marL="285750" indent="-228600" algn="ctr">
              <a:spcAft>
                <a:spcPts val="600"/>
              </a:spcAft>
              <a:buFont typeface="Arial" panose="020B0604020202020204" pitchFamily="34" charset="0"/>
              <a:buChar char="•"/>
            </a:pPr>
            <a:r>
              <a:rPr lang="en-US" sz="2000">
                <a:latin typeface="+mn-lt"/>
                <a:ea typeface="+mn-ea"/>
                <a:cs typeface="+mn-cs"/>
              </a:rPr>
              <a:t>Growth slowed down for most industries in 2015</a:t>
            </a:r>
          </a:p>
        </p:txBody>
      </p:sp>
      <p:pic>
        <p:nvPicPr>
          <p:cNvPr id="9" name="Picture 8" descr="Chart, line chart, histogram&#10;&#10;Description automatically generated">
            <a:extLst>
              <a:ext uri="{FF2B5EF4-FFF2-40B4-BE49-F238E27FC236}">
                <a16:creationId xmlns:a16="http://schemas.microsoft.com/office/drawing/2014/main" id="{0BEAE378-35C4-CC04-F362-9BA76DA6A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29" y="2188177"/>
            <a:ext cx="9998444" cy="3899393"/>
          </a:xfrm>
          <a:prstGeom prst="rect">
            <a:avLst/>
          </a:prstGeom>
        </p:spPr>
      </p:pic>
      <p:sp>
        <p:nvSpPr>
          <p:cNvPr id="10" name="Title 1">
            <a:extLst>
              <a:ext uri="{FF2B5EF4-FFF2-40B4-BE49-F238E27FC236}">
                <a16:creationId xmlns:a16="http://schemas.microsoft.com/office/drawing/2014/main" id="{255DA367-6683-035F-73F1-BB717A20E5FB}"/>
              </a:ext>
            </a:extLst>
          </p:cNvPr>
          <p:cNvSpPr txBox="1">
            <a:spLocks/>
          </p:cNvSpPr>
          <p:nvPr/>
        </p:nvSpPr>
        <p:spPr>
          <a:xfrm>
            <a:off x="1008184" y="5892427"/>
            <a:ext cx="10175630" cy="7679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 algn="ctr">
              <a:spcAft>
                <a:spcPts val="600"/>
              </a:spcAft>
            </a:pPr>
            <a:r>
              <a:rPr lang="en-US" sz="2000">
                <a:latin typeface="+mn-lt"/>
                <a:ea typeface="+mn-ea"/>
                <a:cs typeface="+mn-cs"/>
              </a:rPr>
              <a:t>Closing Price for each Industry Per Year</a:t>
            </a:r>
          </a:p>
        </p:txBody>
      </p:sp>
    </p:spTree>
    <p:extLst>
      <p:ext uri="{BB962C8B-B14F-4D97-AF65-F5344CB8AC3E}">
        <p14:creationId xmlns:p14="http://schemas.microsoft.com/office/powerpoint/2010/main" val="65583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54F449-2C6C-BAF6-4910-F4640124BD4D}"/>
              </a:ext>
            </a:extLst>
          </p:cNvPr>
          <p:cNvPicPr>
            <a:picLocks noChangeAspect="1"/>
          </p:cNvPicPr>
          <p:nvPr/>
        </p:nvPicPr>
        <p:blipFill>
          <a:blip r:embed="rId2"/>
          <a:stretch>
            <a:fillRect/>
          </a:stretch>
        </p:blipFill>
        <p:spPr>
          <a:xfrm>
            <a:off x="462384" y="1690688"/>
            <a:ext cx="5097907" cy="3186192"/>
          </a:xfrm>
          <a:prstGeom prst="rect">
            <a:avLst/>
          </a:prstGeom>
        </p:spPr>
      </p:pic>
      <p:sp>
        <p:nvSpPr>
          <p:cNvPr id="7" name="Title 1">
            <a:extLst>
              <a:ext uri="{FF2B5EF4-FFF2-40B4-BE49-F238E27FC236}">
                <a16:creationId xmlns:a16="http://schemas.microsoft.com/office/drawing/2014/main" id="{F665E4A3-1669-5C4C-A6D2-5FEAEAE3DEBD}"/>
              </a:ext>
            </a:extLst>
          </p:cNvPr>
          <p:cNvSpPr txBox="1">
            <a:spLocks/>
          </p:cNvSpPr>
          <p:nvPr/>
        </p:nvSpPr>
        <p:spPr>
          <a:xfrm>
            <a:off x="2784006" y="5615710"/>
            <a:ext cx="8410468" cy="877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2000"/>
              <a:t>Biggest growth in consumer discretionary and health sector</a:t>
            </a:r>
          </a:p>
          <a:p>
            <a:pPr marL="285750" indent="-285750">
              <a:buFont typeface="Arial" panose="020B0604020202020204" pitchFamily="34" charset="0"/>
              <a:buChar char="•"/>
            </a:pPr>
            <a:r>
              <a:rPr lang="en-US" altLang="ko-KR" sz="2000">
                <a:latin typeface="+mj-lt"/>
              </a:rPr>
              <a:t>Growth slowed down for most industries in 2015</a:t>
            </a:r>
          </a:p>
        </p:txBody>
      </p:sp>
      <p:sp>
        <p:nvSpPr>
          <p:cNvPr id="3" name="Title 1">
            <a:extLst>
              <a:ext uri="{FF2B5EF4-FFF2-40B4-BE49-F238E27FC236}">
                <a16:creationId xmlns:a16="http://schemas.microsoft.com/office/drawing/2014/main" id="{CBD0930C-A9AB-A019-BB39-A55E0DA12347}"/>
              </a:ext>
            </a:extLst>
          </p:cNvPr>
          <p:cNvSpPr txBox="1">
            <a:spLocks/>
          </p:cNvSpPr>
          <p:nvPr/>
        </p:nvSpPr>
        <p:spPr>
          <a:xfrm>
            <a:off x="770476" y="4968730"/>
            <a:ext cx="4189451" cy="198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a:t>Mean Opening prices each year, grouped by sector</a:t>
            </a:r>
          </a:p>
        </p:txBody>
      </p:sp>
      <p:pic>
        <p:nvPicPr>
          <p:cNvPr id="6" name="Picture 5">
            <a:extLst>
              <a:ext uri="{FF2B5EF4-FFF2-40B4-BE49-F238E27FC236}">
                <a16:creationId xmlns:a16="http://schemas.microsoft.com/office/drawing/2014/main" id="{ACA685BE-6446-C5E4-F5CA-F9E6541B8AE5}"/>
              </a:ext>
            </a:extLst>
          </p:cNvPr>
          <p:cNvPicPr>
            <a:picLocks noChangeAspect="1"/>
          </p:cNvPicPr>
          <p:nvPr/>
        </p:nvPicPr>
        <p:blipFill>
          <a:blip r:embed="rId3"/>
          <a:stretch>
            <a:fillRect/>
          </a:stretch>
        </p:blipFill>
        <p:spPr>
          <a:xfrm>
            <a:off x="6255893" y="1690688"/>
            <a:ext cx="5097907" cy="3186192"/>
          </a:xfrm>
          <a:prstGeom prst="rect">
            <a:avLst/>
          </a:prstGeom>
        </p:spPr>
      </p:pic>
      <p:sp>
        <p:nvSpPr>
          <p:cNvPr id="8" name="Title 1">
            <a:extLst>
              <a:ext uri="{FF2B5EF4-FFF2-40B4-BE49-F238E27FC236}">
                <a16:creationId xmlns:a16="http://schemas.microsoft.com/office/drawing/2014/main" id="{AF6E5BBF-A2B4-EA2C-A38E-89845149ABE7}"/>
              </a:ext>
            </a:extLst>
          </p:cNvPr>
          <p:cNvSpPr txBox="1">
            <a:spLocks/>
          </p:cNvSpPr>
          <p:nvPr/>
        </p:nvSpPr>
        <p:spPr>
          <a:xfrm>
            <a:off x="7116520" y="4906465"/>
            <a:ext cx="3376651" cy="198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a:t>Boxplot of closing prices by industry by year</a:t>
            </a:r>
          </a:p>
        </p:txBody>
      </p:sp>
      <p:sp>
        <p:nvSpPr>
          <p:cNvPr id="11" name="Title 1">
            <a:extLst>
              <a:ext uri="{FF2B5EF4-FFF2-40B4-BE49-F238E27FC236}">
                <a16:creationId xmlns:a16="http://schemas.microsoft.com/office/drawing/2014/main" id="{EAF0FB0C-D6D0-9ED0-E003-9EA6AA311005}"/>
              </a:ext>
            </a:extLst>
          </p:cNvPr>
          <p:cNvSpPr txBox="1">
            <a:spLocks/>
          </p:cNvSpPr>
          <p:nvPr/>
        </p:nvSpPr>
        <p:spPr>
          <a:xfrm>
            <a:off x="934290" y="214508"/>
            <a:ext cx="10175631" cy="1111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1">
                    <a:lumMod val="50000"/>
                  </a:schemeClr>
                </a:solidFill>
                <a:latin typeface="Roboto" panose="02000000000000000000" pitchFamily="2" charset="0"/>
                <a:ea typeface="Roboto" panose="02000000000000000000" pitchFamily="2" charset="0"/>
              </a:rPr>
              <a:t>Data Visualization : </a:t>
            </a:r>
            <a:r>
              <a:rPr lang="en-US" sz="3200">
                <a:solidFill>
                  <a:schemeClr val="accent1">
                    <a:lumMod val="50000"/>
                  </a:schemeClr>
                </a:solidFill>
                <a:latin typeface="Roboto" panose="02000000000000000000" pitchFamily="2" charset="0"/>
                <a:ea typeface="Roboto" panose="02000000000000000000" pitchFamily="2" charset="0"/>
              </a:rPr>
              <a:t>Analysis by industry</a:t>
            </a:r>
            <a:endParaRPr lang="en-US">
              <a:solidFill>
                <a:schemeClr val="accent1">
                  <a:lumMod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1313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665E4A3-1669-5C4C-A6D2-5FEAEAE3DEBD}"/>
              </a:ext>
            </a:extLst>
          </p:cNvPr>
          <p:cNvSpPr txBox="1">
            <a:spLocks/>
          </p:cNvSpPr>
          <p:nvPr/>
        </p:nvSpPr>
        <p:spPr>
          <a:xfrm>
            <a:off x="8311437" y="2766218"/>
            <a:ext cx="3419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2000"/>
              <a:t>Top 3 has remained consistent mostly</a:t>
            </a:r>
          </a:p>
        </p:txBody>
      </p:sp>
      <p:pic>
        <p:nvPicPr>
          <p:cNvPr id="4" name="Picture 3">
            <a:extLst>
              <a:ext uri="{FF2B5EF4-FFF2-40B4-BE49-F238E27FC236}">
                <a16:creationId xmlns:a16="http://schemas.microsoft.com/office/drawing/2014/main" id="{10938180-286B-6BFC-DFC8-BFE86D3569B2}"/>
              </a:ext>
            </a:extLst>
          </p:cNvPr>
          <p:cNvPicPr>
            <a:picLocks noChangeAspect="1"/>
          </p:cNvPicPr>
          <p:nvPr/>
        </p:nvPicPr>
        <p:blipFill>
          <a:blip r:embed="rId2"/>
          <a:stretch>
            <a:fillRect/>
          </a:stretch>
        </p:blipFill>
        <p:spPr>
          <a:xfrm>
            <a:off x="460800" y="1609200"/>
            <a:ext cx="7171200" cy="4482000"/>
          </a:xfrm>
          <a:prstGeom prst="rect">
            <a:avLst/>
          </a:prstGeom>
        </p:spPr>
      </p:pic>
      <p:sp>
        <p:nvSpPr>
          <p:cNvPr id="3" name="Title 1">
            <a:extLst>
              <a:ext uri="{FF2B5EF4-FFF2-40B4-BE49-F238E27FC236}">
                <a16:creationId xmlns:a16="http://schemas.microsoft.com/office/drawing/2014/main" id="{D7205F6C-48F3-1FAA-2FAA-A18D14244008}"/>
              </a:ext>
            </a:extLst>
          </p:cNvPr>
          <p:cNvSpPr txBox="1">
            <a:spLocks/>
          </p:cNvSpPr>
          <p:nvPr/>
        </p:nvSpPr>
        <p:spPr>
          <a:xfrm>
            <a:off x="1038332" y="6091200"/>
            <a:ext cx="5697411" cy="3359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a:t>Top 3 companies for each year of each sector ( based on closing price)</a:t>
            </a:r>
          </a:p>
        </p:txBody>
      </p:sp>
      <p:sp>
        <p:nvSpPr>
          <p:cNvPr id="8" name="Title 1">
            <a:extLst>
              <a:ext uri="{FF2B5EF4-FFF2-40B4-BE49-F238E27FC236}">
                <a16:creationId xmlns:a16="http://schemas.microsoft.com/office/drawing/2014/main" id="{F559DBC9-AE7E-7109-D2AC-9207369AF8FD}"/>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kern="1200">
                <a:solidFill>
                  <a:schemeClr val="accent1">
                    <a:lumMod val="50000"/>
                  </a:schemeClr>
                </a:solidFill>
                <a:latin typeface="Roboto" panose="02000000000000000000" pitchFamily="2" charset="0"/>
                <a:ea typeface="Roboto" panose="02000000000000000000" pitchFamily="2" charset="0"/>
              </a:rPr>
              <a:t>Data Visualization : </a:t>
            </a:r>
            <a:r>
              <a:rPr lang="en-US" sz="3200" kern="1200">
                <a:solidFill>
                  <a:schemeClr val="accent1">
                    <a:lumMod val="50000"/>
                  </a:schemeClr>
                </a:solidFill>
                <a:latin typeface="Roboto" panose="02000000000000000000" pitchFamily="2" charset="0"/>
                <a:ea typeface="Roboto" panose="02000000000000000000" pitchFamily="2" charset="0"/>
              </a:rPr>
              <a:t>Analysis by industry</a:t>
            </a:r>
            <a:endParaRPr lang="en-US" kern="1200">
              <a:solidFill>
                <a:schemeClr val="accent1">
                  <a:lumMod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78898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665E4A3-1669-5C4C-A6D2-5FEAEAE3DEBD}"/>
              </a:ext>
            </a:extLst>
          </p:cNvPr>
          <p:cNvSpPr txBox="1">
            <a:spLocks/>
          </p:cNvSpPr>
          <p:nvPr/>
        </p:nvSpPr>
        <p:spPr>
          <a:xfrm>
            <a:off x="8496165" y="2766218"/>
            <a:ext cx="323503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2000"/>
              <a:t>Highest number of companies belong to the Consumer Discretionary industry</a:t>
            </a:r>
          </a:p>
        </p:txBody>
      </p:sp>
      <p:pic>
        <p:nvPicPr>
          <p:cNvPr id="5" name="Picture 4">
            <a:extLst>
              <a:ext uri="{FF2B5EF4-FFF2-40B4-BE49-F238E27FC236}">
                <a16:creationId xmlns:a16="http://schemas.microsoft.com/office/drawing/2014/main" id="{D4FBA42B-B1EB-B475-9365-A3E33A9C2774}"/>
              </a:ext>
            </a:extLst>
          </p:cNvPr>
          <p:cNvPicPr>
            <a:picLocks noChangeAspect="1"/>
          </p:cNvPicPr>
          <p:nvPr/>
        </p:nvPicPr>
        <p:blipFill>
          <a:blip r:embed="rId2"/>
          <a:stretch>
            <a:fillRect/>
          </a:stretch>
        </p:blipFill>
        <p:spPr>
          <a:xfrm>
            <a:off x="460800" y="1609200"/>
            <a:ext cx="7171200" cy="4482000"/>
          </a:xfrm>
          <a:prstGeom prst="rect">
            <a:avLst/>
          </a:prstGeom>
        </p:spPr>
      </p:pic>
      <p:sp>
        <p:nvSpPr>
          <p:cNvPr id="3" name="Title 1">
            <a:extLst>
              <a:ext uri="{FF2B5EF4-FFF2-40B4-BE49-F238E27FC236}">
                <a16:creationId xmlns:a16="http://schemas.microsoft.com/office/drawing/2014/main" id="{FF48FCF0-417D-C468-50C0-AFE4AF63B1C1}"/>
              </a:ext>
            </a:extLst>
          </p:cNvPr>
          <p:cNvSpPr txBox="1">
            <a:spLocks/>
          </p:cNvSpPr>
          <p:nvPr/>
        </p:nvSpPr>
        <p:spPr>
          <a:xfrm>
            <a:off x="1197694" y="6193859"/>
            <a:ext cx="5697411" cy="3264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a:t>Histogram of sectors</a:t>
            </a:r>
          </a:p>
        </p:txBody>
      </p:sp>
      <p:sp>
        <p:nvSpPr>
          <p:cNvPr id="8" name="Title 1">
            <a:extLst>
              <a:ext uri="{FF2B5EF4-FFF2-40B4-BE49-F238E27FC236}">
                <a16:creationId xmlns:a16="http://schemas.microsoft.com/office/drawing/2014/main" id="{500DAA64-3B5D-808C-FB37-6F4483FFE1F7}"/>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kern="1200">
                <a:solidFill>
                  <a:schemeClr val="accent1">
                    <a:lumMod val="50000"/>
                  </a:schemeClr>
                </a:solidFill>
                <a:latin typeface="Roboto" panose="02000000000000000000" pitchFamily="2" charset="0"/>
                <a:ea typeface="Roboto" panose="02000000000000000000" pitchFamily="2" charset="0"/>
              </a:rPr>
              <a:t>Data Visualization : </a:t>
            </a:r>
            <a:r>
              <a:rPr lang="en-US" sz="3200" kern="1200">
                <a:solidFill>
                  <a:schemeClr val="accent1">
                    <a:lumMod val="50000"/>
                  </a:schemeClr>
                </a:solidFill>
                <a:latin typeface="Roboto" panose="02000000000000000000" pitchFamily="2" charset="0"/>
                <a:ea typeface="Roboto" panose="02000000000000000000" pitchFamily="2" charset="0"/>
              </a:rPr>
              <a:t>Analysis by industry</a:t>
            </a:r>
            <a:endParaRPr lang="en-US" kern="1200">
              <a:solidFill>
                <a:schemeClr val="accent1">
                  <a:lumMod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8394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665E4A3-1669-5C4C-A6D2-5FEAEAE3DEBD}"/>
              </a:ext>
            </a:extLst>
          </p:cNvPr>
          <p:cNvSpPr txBox="1">
            <a:spLocks/>
          </p:cNvSpPr>
          <p:nvPr/>
        </p:nvSpPr>
        <p:spPr>
          <a:xfrm>
            <a:off x="387927" y="4328417"/>
            <a:ext cx="34844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2000"/>
              <a:t>Closing price vs ROE</a:t>
            </a:r>
          </a:p>
        </p:txBody>
      </p:sp>
      <p:pic>
        <p:nvPicPr>
          <p:cNvPr id="4" name="Picture 3">
            <a:extLst>
              <a:ext uri="{FF2B5EF4-FFF2-40B4-BE49-F238E27FC236}">
                <a16:creationId xmlns:a16="http://schemas.microsoft.com/office/drawing/2014/main" id="{F0F0F835-9F01-0D14-7A88-6CFF0CF11BB5}"/>
              </a:ext>
            </a:extLst>
          </p:cNvPr>
          <p:cNvPicPr>
            <a:picLocks noChangeAspect="1"/>
          </p:cNvPicPr>
          <p:nvPr/>
        </p:nvPicPr>
        <p:blipFill>
          <a:blip r:embed="rId2"/>
          <a:stretch>
            <a:fillRect/>
          </a:stretch>
        </p:blipFill>
        <p:spPr>
          <a:xfrm>
            <a:off x="183712" y="1541108"/>
            <a:ext cx="5829163" cy="3643227"/>
          </a:xfrm>
          <a:prstGeom prst="rect">
            <a:avLst/>
          </a:prstGeom>
        </p:spPr>
      </p:pic>
      <p:sp>
        <p:nvSpPr>
          <p:cNvPr id="3" name="Title 1">
            <a:extLst>
              <a:ext uri="{FF2B5EF4-FFF2-40B4-BE49-F238E27FC236}">
                <a16:creationId xmlns:a16="http://schemas.microsoft.com/office/drawing/2014/main" id="{B1BD4690-C613-61C5-F999-E902E21B7A00}"/>
              </a:ext>
            </a:extLst>
          </p:cNvPr>
          <p:cNvSpPr txBox="1">
            <a:spLocks/>
          </p:cNvSpPr>
          <p:nvPr/>
        </p:nvSpPr>
        <p:spPr>
          <a:xfrm>
            <a:off x="1206496" y="5259551"/>
            <a:ext cx="2870063" cy="3944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a:t>Closing Price vs ROE</a:t>
            </a:r>
          </a:p>
        </p:txBody>
      </p:sp>
      <p:pic>
        <p:nvPicPr>
          <p:cNvPr id="5" name="Picture 4">
            <a:extLst>
              <a:ext uri="{FF2B5EF4-FFF2-40B4-BE49-F238E27FC236}">
                <a16:creationId xmlns:a16="http://schemas.microsoft.com/office/drawing/2014/main" id="{7628199C-6D93-6B77-8364-2887DAC828B9}"/>
              </a:ext>
            </a:extLst>
          </p:cNvPr>
          <p:cNvPicPr>
            <a:picLocks noChangeAspect="1"/>
          </p:cNvPicPr>
          <p:nvPr/>
        </p:nvPicPr>
        <p:blipFill>
          <a:blip r:embed="rId3"/>
          <a:stretch>
            <a:fillRect/>
          </a:stretch>
        </p:blipFill>
        <p:spPr>
          <a:xfrm>
            <a:off x="6133966" y="1541108"/>
            <a:ext cx="5829163" cy="3643227"/>
          </a:xfrm>
          <a:prstGeom prst="rect">
            <a:avLst/>
          </a:prstGeom>
        </p:spPr>
      </p:pic>
      <p:sp>
        <p:nvSpPr>
          <p:cNvPr id="9" name="Title 1">
            <a:extLst>
              <a:ext uri="{FF2B5EF4-FFF2-40B4-BE49-F238E27FC236}">
                <a16:creationId xmlns:a16="http://schemas.microsoft.com/office/drawing/2014/main" id="{D84C9059-B054-42AF-531A-1D0761B87168}"/>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kern="1200">
                <a:solidFill>
                  <a:schemeClr val="accent1">
                    <a:lumMod val="50000"/>
                  </a:schemeClr>
                </a:solidFill>
                <a:latin typeface="Roboto" panose="02000000000000000000" pitchFamily="2" charset="0"/>
                <a:ea typeface="Roboto" panose="02000000000000000000" pitchFamily="2" charset="0"/>
              </a:rPr>
              <a:t>Data Visualization : </a:t>
            </a:r>
            <a:r>
              <a:rPr lang="en-US" sz="3200" kern="1200">
                <a:solidFill>
                  <a:schemeClr val="accent1">
                    <a:lumMod val="50000"/>
                  </a:schemeClr>
                </a:solidFill>
                <a:latin typeface="Roboto" panose="02000000000000000000" pitchFamily="2" charset="0"/>
                <a:ea typeface="Roboto" panose="02000000000000000000" pitchFamily="2" charset="0"/>
              </a:rPr>
              <a:t>Analysis on columns</a:t>
            </a:r>
            <a:endParaRPr lang="en-US" kern="1200">
              <a:solidFill>
                <a:schemeClr val="accent1">
                  <a:lumMod val="50000"/>
                </a:schemeClr>
              </a:solidFill>
              <a:latin typeface="Roboto" panose="02000000000000000000" pitchFamily="2" charset="0"/>
              <a:ea typeface="Roboto" panose="02000000000000000000" pitchFamily="2" charset="0"/>
            </a:endParaRPr>
          </a:p>
        </p:txBody>
      </p:sp>
      <p:sp>
        <p:nvSpPr>
          <p:cNvPr id="10" name="Title 1">
            <a:extLst>
              <a:ext uri="{FF2B5EF4-FFF2-40B4-BE49-F238E27FC236}">
                <a16:creationId xmlns:a16="http://schemas.microsoft.com/office/drawing/2014/main" id="{A5899309-B4C0-D788-6C79-56E88543CB5C}"/>
              </a:ext>
            </a:extLst>
          </p:cNvPr>
          <p:cNvSpPr txBox="1">
            <a:spLocks/>
          </p:cNvSpPr>
          <p:nvPr/>
        </p:nvSpPr>
        <p:spPr>
          <a:xfrm>
            <a:off x="7422569" y="5259551"/>
            <a:ext cx="2870063" cy="3944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a:t>Closing Price vs Investment</a:t>
            </a:r>
          </a:p>
        </p:txBody>
      </p:sp>
      <p:sp>
        <p:nvSpPr>
          <p:cNvPr id="11" name="Title 1">
            <a:extLst>
              <a:ext uri="{FF2B5EF4-FFF2-40B4-BE49-F238E27FC236}">
                <a16:creationId xmlns:a16="http://schemas.microsoft.com/office/drawing/2014/main" id="{17652682-5732-1DAE-DD25-B1E22E5656B2}"/>
              </a:ext>
            </a:extLst>
          </p:cNvPr>
          <p:cNvSpPr txBox="1">
            <a:spLocks/>
          </p:cNvSpPr>
          <p:nvPr/>
        </p:nvSpPr>
        <p:spPr>
          <a:xfrm>
            <a:off x="576515" y="5729196"/>
            <a:ext cx="4434348" cy="877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altLang="ko-KR" sz="2000">
                <a:latin typeface="+mj-lt"/>
              </a:rPr>
              <a:t>No significant linear relationship</a:t>
            </a:r>
          </a:p>
          <a:p>
            <a:pPr marL="285750" indent="-285750">
              <a:buFont typeface="Arial" panose="020B0604020202020204" pitchFamily="34" charset="0"/>
              <a:buChar char="•"/>
            </a:pPr>
            <a:r>
              <a:rPr lang="en-US" altLang="ko-KR" sz="2000"/>
              <a:t>Consumer discretionary sector tend to have high stock price and after tax ROE</a:t>
            </a:r>
            <a:endParaRPr lang="en-US" altLang="ko-KR" sz="2000">
              <a:latin typeface="+mj-lt"/>
            </a:endParaRPr>
          </a:p>
        </p:txBody>
      </p:sp>
      <p:sp>
        <p:nvSpPr>
          <p:cNvPr id="12" name="Title 1">
            <a:extLst>
              <a:ext uri="{FF2B5EF4-FFF2-40B4-BE49-F238E27FC236}">
                <a16:creationId xmlns:a16="http://schemas.microsoft.com/office/drawing/2014/main" id="{E8641D91-ADF1-D8FE-7083-843A5B369396}"/>
              </a:ext>
            </a:extLst>
          </p:cNvPr>
          <p:cNvSpPr txBox="1">
            <a:spLocks/>
          </p:cNvSpPr>
          <p:nvPr/>
        </p:nvSpPr>
        <p:spPr>
          <a:xfrm>
            <a:off x="6640426" y="5729196"/>
            <a:ext cx="4434348" cy="8771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altLang="ko-KR" sz="2000">
                <a:latin typeface="+mj-lt"/>
              </a:rPr>
              <a:t>No significant linear relationship</a:t>
            </a:r>
          </a:p>
          <a:p>
            <a:pPr marL="285750" indent="-285750">
              <a:buFont typeface="Arial" panose="020B0604020202020204" pitchFamily="34" charset="0"/>
              <a:buChar char="•"/>
            </a:pPr>
            <a:r>
              <a:rPr lang="en-US" altLang="ko-KR" sz="2000">
                <a:latin typeface="+mj-lt"/>
              </a:rPr>
              <a:t>Investment tended to be centered in the middle</a:t>
            </a:r>
          </a:p>
        </p:txBody>
      </p:sp>
    </p:spTree>
    <p:extLst>
      <p:ext uri="{BB962C8B-B14F-4D97-AF65-F5344CB8AC3E}">
        <p14:creationId xmlns:p14="http://schemas.microsoft.com/office/powerpoint/2010/main" val="966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1BD4690-C613-61C5-F999-E902E21B7A00}"/>
              </a:ext>
            </a:extLst>
          </p:cNvPr>
          <p:cNvSpPr txBox="1">
            <a:spLocks/>
          </p:cNvSpPr>
          <p:nvPr/>
        </p:nvSpPr>
        <p:spPr>
          <a:xfrm>
            <a:off x="1760677" y="6276347"/>
            <a:ext cx="2870063" cy="3944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a:t>Core plot for every column</a:t>
            </a:r>
          </a:p>
        </p:txBody>
      </p:sp>
      <p:sp>
        <p:nvSpPr>
          <p:cNvPr id="9" name="Title 1">
            <a:extLst>
              <a:ext uri="{FF2B5EF4-FFF2-40B4-BE49-F238E27FC236}">
                <a16:creationId xmlns:a16="http://schemas.microsoft.com/office/drawing/2014/main" id="{D84C9059-B054-42AF-531A-1D0761B87168}"/>
              </a:ext>
            </a:extLst>
          </p:cNvPr>
          <p:cNvSpPr>
            <a:spLocks noGrp="1"/>
          </p:cNvSpPr>
          <p:nvPr>
            <p:ph type="title"/>
          </p:nvPr>
        </p:nvSpPr>
        <p:spPr>
          <a:xfrm>
            <a:off x="934290" y="214508"/>
            <a:ext cx="10175631" cy="1111843"/>
          </a:xfrm>
        </p:spPr>
        <p:txBody>
          <a:bodyPr vert="horz" lIns="91440" tIns="45720" rIns="91440" bIns="45720" rtlCol="0" anchor="ctr">
            <a:normAutofit/>
          </a:bodyPr>
          <a:lstStyle/>
          <a:p>
            <a:r>
              <a:rPr lang="en-US" b="1" kern="1200">
                <a:solidFill>
                  <a:schemeClr val="accent1">
                    <a:lumMod val="50000"/>
                  </a:schemeClr>
                </a:solidFill>
                <a:latin typeface="Roboto" panose="02000000000000000000" pitchFamily="2" charset="0"/>
                <a:ea typeface="Roboto" panose="02000000000000000000" pitchFamily="2" charset="0"/>
              </a:rPr>
              <a:t>Data Visualization : </a:t>
            </a:r>
            <a:r>
              <a:rPr lang="en-US" sz="3200" kern="1200">
                <a:solidFill>
                  <a:schemeClr val="accent1">
                    <a:lumMod val="50000"/>
                  </a:schemeClr>
                </a:solidFill>
                <a:latin typeface="Roboto" panose="02000000000000000000" pitchFamily="2" charset="0"/>
                <a:ea typeface="Roboto" panose="02000000000000000000" pitchFamily="2" charset="0"/>
              </a:rPr>
              <a:t>Analysis on columns</a:t>
            </a:r>
            <a:endParaRPr lang="en-US" kern="1200">
              <a:solidFill>
                <a:schemeClr val="accent1">
                  <a:lumMod val="50000"/>
                </a:schemeClr>
              </a:solidFill>
              <a:latin typeface="Roboto" panose="02000000000000000000" pitchFamily="2" charset="0"/>
              <a:ea typeface="Roboto" panose="02000000000000000000" pitchFamily="2" charset="0"/>
            </a:endParaRPr>
          </a:p>
        </p:txBody>
      </p:sp>
      <p:sp>
        <p:nvSpPr>
          <p:cNvPr id="11" name="Title 1">
            <a:extLst>
              <a:ext uri="{FF2B5EF4-FFF2-40B4-BE49-F238E27FC236}">
                <a16:creationId xmlns:a16="http://schemas.microsoft.com/office/drawing/2014/main" id="{17652682-5732-1DAE-DD25-B1E22E5656B2}"/>
              </a:ext>
            </a:extLst>
          </p:cNvPr>
          <p:cNvSpPr txBox="1">
            <a:spLocks/>
          </p:cNvSpPr>
          <p:nvPr/>
        </p:nvSpPr>
        <p:spPr>
          <a:xfrm>
            <a:off x="6675573" y="2238735"/>
            <a:ext cx="4809980" cy="29670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altLang="ko-KR" sz="2000"/>
              <a:t>This Cor plot shows that the closing price has significant relationships with ‘open’, ‘close’, ‘low’, ‘high’, ‘volume’, and ‘Estimated </a:t>
            </a:r>
            <a:r>
              <a:rPr lang="en-US" altLang="ko-KR" sz="2000" err="1"/>
              <a:t>Shares.Outstanding</a:t>
            </a:r>
            <a:r>
              <a:rPr lang="en-US" altLang="ko-KR" sz="2000"/>
              <a:t>’ columns</a:t>
            </a:r>
            <a:endParaRPr lang="en-US" altLang="ko-KR" sz="2000">
              <a:latin typeface="+mj-lt"/>
            </a:endParaRPr>
          </a:p>
        </p:txBody>
      </p:sp>
      <p:pic>
        <p:nvPicPr>
          <p:cNvPr id="2" name="Picture 1" descr="Chart&#10;&#10;Description automatically generated">
            <a:extLst>
              <a:ext uri="{FF2B5EF4-FFF2-40B4-BE49-F238E27FC236}">
                <a16:creationId xmlns:a16="http://schemas.microsoft.com/office/drawing/2014/main" id="{028E7FE2-E643-3C6A-1EEB-B2B96B8D0FCA}"/>
              </a:ext>
            </a:extLst>
          </p:cNvPr>
          <p:cNvPicPr>
            <a:picLocks noChangeAspect="1"/>
          </p:cNvPicPr>
          <p:nvPr/>
        </p:nvPicPr>
        <p:blipFill rotWithShape="1">
          <a:blip r:embed="rId2"/>
          <a:srcRect l="8284" t="7459"/>
          <a:stretch/>
        </p:blipFill>
        <p:spPr>
          <a:xfrm>
            <a:off x="706447" y="1287786"/>
            <a:ext cx="5660474" cy="4988561"/>
          </a:xfrm>
          <a:prstGeom prst="rect">
            <a:avLst/>
          </a:prstGeom>
        </p:spPr>
      </p:pic>
      <p:sp>
        <p:nvSpPr>
          <p:cNvPr id="6" name="Rectangle 5">
            <a:extLst>
              <a:ext uri="{FF2B5EF4-FFF2-40B4-BE49-F238E27FC236}">
                <a16:creationId xmlns:a16="http://schemas.microsoft.com/office/drawing/2014/main" id="{33E6C3D2-6E87-CB9F-641C-409A9B29F5A2}"/>
              </a:ext>
            </a:extLst>
          </p:cNvPr>
          <p:cNvSpPr/>
          <p:nvPr/>
        </p:nvSpPr>
        <p:spPr>
          <a:xfrm>
            <a:off x="2549237" y="2512291"/>
            <a:ext cx="129309" cy="36576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a:extLst>
              <a:ext uri="{FF2B5EF4-FFF2-40B4-BE49-F238E27FC236}">
                <a16:creationId xmlns:a16="http://schemas.microsoft.com/office/drawing/2014/main" id="{A840A194-0C77-46CA-4029-15474EAD8820}"/>
              </a:ext>
            </a:extLst>
          </p:cNvPr>
          <p:cNvSpPr/>
          <p:nvPr/>
        </p:nvSpPr>
        <p:spPr>
          <a:xfrm>
            <a:off x="706447" y="5979612"/>
            <a:ext cx="1713480" cy="1754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C29A0E00-169A-2FAF-1CFE-A2451153C6EE}"/>
              </a:ext>
            </a:extLst>
          </p:cNvPr>
          <p:cNvSpPr/>
          <p:nvPr/>
        </p:nvSpPr>
        <p:spPr>
          <a:xfrm>
            <a:off x="1911927" y="3031835"/>
            <a:ext cx="508000" cy="69041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45802320"/>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29FDD"/>
      </a:accent1>
      <a:accent2>
        <a:srgbClr val="A1C4E7"/>
      </a:accent2>
      <a:accent3>
        <a:srgbClr val="434750"/>
      </a:accent3>
      <a:accent4>
        <a:srgbClr val="E1E6ED"/>
      </a:accent4>
      <a:accent5>
        <a:srgbClr val="7D8493"/>
      </a:accent5>
      <a:accent6>
        <a:srgbClr val="10355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9819D17E2946458049ECF4C68DAEB6" ma:contentTypeVersion="5" ma:contentTypeDescription="Create a new document." ma:contentTypeScope="" ma:versionID="9a263f1b594ac756a15fdbf7e568e2c6">
  <xsd:schema xmlns:xsd="http://www.w3.org/2001/XMLSchema" xmlns:xs="http://www.w3.org/2001/XMLSchema" xmlns:p="http://schemas.microsoft.com/office/2006/metadata/properties" xmlns:ns3="b2b321b5-5701-4495-bcd2-f8204296881d" xmlns:ns4="6bf7b51e-b175-4476-9501-6eebaa76ed2e" targetNamespace="http://schemas.microsoft.com/office/2006/metadata/properties" ma:root="true" ma:fieldsID="4bbeced2cec71f2c859423fa2dcb901d" ns3:_="" ns4:_="">
    <xsd:import namespace="b2b321b5-5701-4495-bcd2-f8204296881d"/>
    <xsd:import namespace="6bf7b51e-b175-4476-9501-6eebaa76ed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b321b5-5701-4495-bcd2-f820429688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f7b51e-b175-4476-9501-6eebaa76ed2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61E0C1-4E4C-4A73-914C-99AF2695899C}">
  <ds:schemaRefs>
    <ds:schemaRef ds:uri="http://schemas.microsoft.com/sharepoint/v3/contenttype/forms"/>
  </ds:schemaRefs>
</ds:datastoreItem>
</file>

<file path=customXml/itemProps2.xml><?xml version="1.0" encoding="utf-8"?>
<ds:datastoreItem xmlns:ds="http://schemas.openxmlformats.org/officeDocument/2006/customXml" ds:itemID="{F5E72AEB-7640-4AF2-95ED-3395BB995A66}">
  <ds:schemaRefs>
    <ds:schemaRef ds:uri="http://schemas.microsoft.com/office/2006/documentManagement/types"/>
    <ds:schemaRef ds:uri="http://purl.org/dc/elements/1.1/"/>
    <ds:schemaRef ds:uri="http://schemas.microsoft.com/office/2006/metadata/properties"/>
    <ds:schemaRef ds:uri="b2b321b5-5701-4495-bcd2-f8204296881d"/>
    <ds:schemaRef ds:uri="http://purl.org/dc/terms/"/>
    <ds:schemaRef ds:uri="http://schemas.openxmlformats.org/package/2006/metadata/core-properties"/>
    <ds:schemaRef ds:uri="http://purl.org/dc/dcmitype/"/>
    <ds:schemaRef ds:uri="http://schemas.microsoft.com/office/infopath/2007/PartnerControls"/>
    <ds:schemaRef ds:uri="6bf7b51e-b175-4476-9501-6eebaa76ed2e"/>
    <ds:schemaRef ds:uri="http://www.w3.org/XML/1998/namespace"/>
  </ds:schemaRefs>
</ds:datastoreItem>
</file>

<file path=customXml/itemProps3.xml><?xml version="1.0" encoding="utf-8"?>
<ds:datastoreItem xmlns:ds="http://schemas.openxmlformats.org/officeDocument/2006/customXml" ds:itemID="{09E45303-D557-4CEA-A1FD-F415495091C1}">
  <ds:schemaRefs>
    <ds:schemaRef ds:uri="6bf7b51e-b175-4476-9501-6eebaa76ed2e"/>
    <ds:schemaRef ds:uri="b2b321b5-5701-4495-bcd2-f820429688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TotalTime>
  <Words>981</Words>
  <Application>Microsoft Office PowerPoint</Application>
  <PresentationFormat>Widescreen</PresentationFormat>
  <Paragraphs>125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 Condensed</vt:lpstr>
      <vt:lpstr>Bahnschrift SemiLight Condensed</vt:lpstr>
      <vt:lpstr>Calibri</vt:lpstr>
      <vt:lpstr>Calibri Light</vt:lpstr>
      <vt:lpstr>Roboto</vt:lpstr>
      <vt:lpstr>Office Theme</vt:lpstr>
      <vt:lpstr>New York Stock Exchange</vt:lpstr>
      <vt:lpstr>Problem Definition</vt:lpstr>
      <vt:lpstr>Dataset and Description</vt:lpstr>
      <vt:lpstr>Data Visualization</vt:lpstr>
      <vt:lpstr>PowerPoint Presentation</vt:lpstr>
      <vt:lpstr>Data Visualization : Analysis by industry</vt:lpstr>
      <vt:lpstr>Data Visualization : Analysis by industry</vt:lpstr>
      <vt:lpstr>Data Visualization : Analysis on columns</vt:lpstr>
      <vt:lpstr>Data Visualization : Analysis on columns</vt:lpstr>
      <vt:lpstr>Model Preparation</vt:lpstr>
      <vt:lpstr>Model Preparation : Ridge Regression</vt:lpstr>
      <vt:lpstr>Model Preparation : Lasso Regression</vt:lpstr>
      <vt:lpstr>Model Preparation : Decision Tree</vt:lpstr>
      <vt:lpstr>PowerPoint Presentation</vt:lpstr>
      <vt:lpstr>Model Preparation : Linear Regression</vt:lpstr>
      <vt:lpstr>Model Preparation : Linear Regression</vt:lpstr>
      <vt:lpstr>PowerPoint Presentation</vt:lpstr>
      <vt:lpstr>Conclusion</vt:lpstr>
      <vt:lpstr>Best performing Stock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Stock Exchange</dc:title>
  <dc:creator>Snider, Naomi Elizabeth</dc:creator>
  <cp:lastModifiedBy>Snider, Naomi Elizabeth</cp:lastModifiedBy>
  <cp:revision>2</cp:revision>
  <dcterms:created xsi:type="dcterms:W3CDTF">2022-11-11T22:49:02Z</dcterms:created>
  <dcterms:modified xsi:type="dcterms:W3CDTF">2022-12-03T05:20:42Z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0x010100139819D17E2946458049ECF4C68DAEB6</vt:lpwstr>
  </property>
</Properties>
</file>