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453b7b1f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453b7b1f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453b7b1ff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453b7b1ff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53b7b1ff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53b7b1ff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4526e8543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4526e8543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45292c4c82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45292c4c82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5292c4c8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45292c4c8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5292c4c8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5292c4c8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5292c4c8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5292c4c8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4526e8543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4526e8543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4526e8543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4526e8543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4526e8543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4526e8543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45292c4c8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45292c4c8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4526e8543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4526e8543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526e8543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4526e8543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4526e8543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4526e8543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5292c4c82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45292c4c82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ijret.org/volumes/2015v04/i10/IJRET20150410052.pdf" TargetMode="External"/><Relationship Id="rId4" Type="http://schemas.openxmlformats.org/officeDocument/2006/relationships/hyperlink" Target="https://www.ijstr.org/final-print/nov2019/Blackhole-Attack-Detection-And-Prevention-Mechanism-Using-Ns2-Simulation-.pdf" TargetMode="External"/><Relationship Id="rId5" Type="http://schemas.openxmlformats.org/officeDocument/2006/relationships/hyperlink" Target="https://www.researchgate.net/publication/283550534_Impact_Evaluation_of_Distributed_Denial_of_Service_Attacks_using_NS2"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3516000"/>
            <a:ext cx="8520600" cy="1568100"/>
          </a:xfrm>
          <a:prstGeom prst="rect">
            <a:avLst/>
          </a:prstGeom>
        </p:spPr>
        <p:txBody>
          <a:bodyPr anchorCtr="0" anchor="ctr" bIns="91425" lIns="91425" spcFirstLastPara="1" rIns="91425" wrap="square" tIns="91425">
            <a:noAutofit/>
          </a:bodyPr>
          <a:lstStyle/>
          <a:p>
            <a:pPr indent="0" lvl="0" marL="457200" rtl="0" algn="ctr">
              <a:lnSpc>
                <a:spcPct val="100000"/>
              </a:lnSpc>
              <a:spcBef>
                <a:spcPts val="0"/>
              </a:spcBef>
              <a:spcAft>
                <a:spcPts val="0"/>
              </a:spcAft>
              <a:buSzPts val="605"/>
              <a:buNone/>
            </a:pPr>
            <a:r>
              <a:rPr lang="en" sz="1740">
                <a:solidFill>
                  <a:schemeClr val="dk1"/>
                </a:solidFill>
                <a:latin typeface="Times New Roman"/>
                <a:ea typeface="Times New Roman"/>
                <a:cs typeface="Times New Roman"/>
                <a:sym typeface="Times New Roman"/>
              </a:rPr>
              <a:t>                                                                        </a:t>
            </a:r>
            <a:r>
              <a:rPr lang="en" sz="1540">
                <a:solidFill>
                  <a:schemeClr val="dk1"/>
                </a:solidFill>
                <a:latin typeface="Times New Roman"/>
                <a:ea typeface="Times New Roman"/>
                <a:cs typeface="Times New Roman"/>
                <a:sym typeface="Times New Roman"/>
              </a:rPr>
              <a:t>Group Members:-</a:t>
            </a:r>
            <a:endParaRPr sz="1540">
              <a:solidFill>
                <a:schemeClr val="dk1"/>
              </a:solidFill>
              <a:latin typeface="Times New Roman"/>
              <a:ea typeface="Times New Roman"/>
              <a:cs typeface="Times New Roman"/>
              <a:sym typeface="Times New Roman"/>
            </a:endParaRPr>
          </a:p>
          <a:p>
            <a:pPr indent="0" lvl="0" marL="457200" rtl="0" algn="ctr">
              <a:lnSpc>
                <a:spcPct val="100000"/>
              </a:lnSpc>
              <a:spcBef>
                <a:spcPts val="0"/>
              </a:spcBef>
              <a:spcAft>
                <a:spcPts val="0"/>
              </a:spcAft>
              <a:buNone/>
            </a:pPr>
            <a:r>
              <a:rPr lang="en" sz="1540">
                <a:solidFill>
                  <a:schemeClr val="dk1"/>
                </a:solidFill>
                <a:latin typeface="Times New Roman"/>
                <a:ea typeface="Times New Roman"/>
                <a:cs typeface="Times New Roman"/>
                <a:sym typeface="Times New Roman"/>
              </a:rPr>
              <a:t>                                                                                                       Snehal Sanjay Pradhan(36172)</a:t>
            </a:r>
            <a:endParaRPr sz="1540">
              <a:solidFill>
                <a:schemeClr val="dk1"/>
              </a:solidFill>
              <a:latin typeface="Times New Roman"/>
              <a:ea typeface="Times New Roman"/>
              <a:cs typeface="Times New Roman"/>
              <a:sym typeface="Times New Roman"/>
            </a:endParaRPr>
          </a:p>
          <a:p>
            <a:pPr indent="0" lvl="0" marL="457200" rtl="0" algn="ctr">
              <a:lnSpc>
                <a:spcPct val="100000"/>
              </a:lnSpc>
              <a:spcBef>
                <a:spcPts val="0"/>
              </a:spcBef>
              <a:spcAft>
                <a:spcPts val="0"/>
              </a:spcAft>
              <a:buNone/>
            </a:pPr>
            <a:r>
              <a:rPr lang="en" sz="1540">
                <a:solidFill>
                  <a:schemeClr val="dk1"/>
                </a:solidFill>
                <a:latin typeface="Times New Roman"/>
                <a:ea typeface="Times New Roman"/>
                <a:cs typeface="Times New Roman"/>
                <a:sym typeface="Times New Roman"/>
              </a:rPr>
              <a:t>                                                                                                     Aditi Ajay Deshpande(36173</a:t>
            </a:r>
            <a:r>
              <a:rPr lang="en" sz="1540">
                <a:solidFill>
                  <a:schemeClr val="dk1"/>
                </a:solidFill>
                <a:latin typeface="Times New Roman"/>
                <a:ea typeface="Times New Roman"/>
                <a:cs typeface="Times New Roman"/>
                <a:sym typeface="Times New Roman"/>
              </a:rPr>
              <a:t>)</a:t>
            </a:r>
            <a:endParaRPr sz="1540">
              <a:solidFill>
                <a:schemeClr val="dk1"/>
              </a:solidFill>
              <a:latin typeface="Times New Roman"/>
              <a:ea typeface="Times New Roman"/>
              <a:cs typeface="Times New Roman"/>
              <a:sym typeface="Times New Roman"/>
            </a:endParaRPr>
          </a:p>
          <a:p>
            <a:pPr indent="0" lvl="0" marL="457200" rtl="0" algn="ctr">
              <a:lnSpc>
                <a:spcPct val="100000"/>
              </a:lnSpc>
              <a:spcBef>
                <a:spcPts val="0"/>
              </a:spcBef>
              <a:spcAft>
                <a:spcPts val="0"/>
              </a:spcAft>
              <a:buNone/>
            </a:pPr>
            <a:r>
              <a:rPr lang="en" sz="1540">
                <a:solidFill>
                  <a:schemeClr val="dk1"/>
                </a:solidFill>
                <a:latin typeface="Times New Roman"/>
                <a:ea typeface="Times New Roman"/>
                <a:cs typeface="Times New Roman"/>
                <a:sym typeface="Times New Roman"/>
              </a:rPr>
              <a:t>                                                              </a:t>
            </a:r>
            <a:endParaRPr sz="1540">
              <a:solidFill>
                <a:schemeClr val="dk1"/>
              </a:solidFill>
              <a:latin typeface="Times New Roman"/>
              <a:ea typeface="Times New Roman"/>
              <a:cs typeface="Times New Roman"/>
              <a:sym typeface="Times New Roman"/>
            </a:endParaRPr>
          </a:p>
          <a:p>
            <a:pPr indent="0" lvl="0" marL="457200" rtl="0" algn="ctr">
              <a:lnSpc>
                <a:spcPct val="100000"/>
              </a:lnSpc>
              <a:spcBef>
                <a:spcPts val="0"/>
              </a:spcBef>
              <a:spcAft>
                <a:spcPts val="0"/>
              </a:spcAft>
              <a:buNone/>
            </a:pPr>
            <a:r>
              <a:rPr lang="en" sz="1540">
                <a:solidFill>
                  <a:schemeClr val="dk1"/>
                </a:solidFill>
                <a:latin typeface="Times New Roman"/>
                <a:ea typeface="Times New Roman"/>
                <a:cs typeface="Times New Roman"/>
                <a:sym typeface="Times New Roman"/>
              </a:rPr>
              <a:t>                                                                      Guided by:-</a:t>
            </a:r>
            <a:endParaRPr sz="1540">
              <a:solidFill>
                <a:schemeClr val="dk1"/>
              </a:solidFill>
              <a:latin typeface="Times New Roman"/>
              <a:ea typeface="Times New Roman"/>
              <a:cs typeface="Times New Roman"/>
              <a:sym typeface="Times New Roman"/>
            </a:endParaRPr>
          </a:p>
          <a:p>
            <a:pPr indent="0" lvl="0" marL="457200" rtl="0" algn="ctr">
              <a:lnSpc>
                <a:spcPct val="100000"/>
              </a:lnSpc>
              <a:spcBef>
                <a:spcPts val="0"/>
              </a:spcBef>
              <a:spcAft>
                <a:spcPts val="0"/>
              </a:spcAft>
              <a:buNone/>
            </a:pPr>
            <a:r>
              <a:rPr lang="en" sz="1540">
                <a:solidFill>
                  <a:schemeClr val="dk1"/>
                </a:solidFill>
                <a:latin typeface="Times New Roman"/>
                <a:ea typeface="Times New Roman"/>
                <a:cs typeface="Times New Roman"/>
                <a:sym typeface="Times New Roman"/>
              </a:rPr>
              <a:t>                                                                                Mr.Pankaj Durole</a:t>
            </a:r>
            <a:endParaRPr sz="1540">
              <a:solidFill>
                <a:schemeClr val="dk1"/>
              </a:solidFill>
              <a:latin typeface="Times New Roman"/>
              <a:ea typeface="Times New Roman"/>
              <a:cs typeface="Times New Roman"/>
              <a:sym typeface="Times New Roman"/>
            </a:endParaRPr>
          </a:p>
        </p:txBody>
      </p:sp>
      <p:pic>
        <p:nvPicPr>
          <p:cNvPr id="55" name="Google Shape;55;p13"/>
          <p:cNvPicPr preferRelativeResize="0"/>
          <p:nvPr/>
        </p:nvPicPr>
        <p:blipFill>
          <a:blip r:embed="rId3">
            <a:alphaModFix/>
          </a:blip>
          <a:stretch>
            <a:fillRect/>
          </a:stretch>
        </p:blipFill>
        <p:spPr>
          <a:xfrm>
            <a:off x="0" y="0"/>
            <a:ext cx="9144000" cy="2203375"/>
          </a:xfrm>
          <a:prstGeom prst="rect">
            <a:avLst/>
          </a:prstGeom>
          <a:noFill/>
          <a:ln>
            <a:noFill/>
          </a:ln>
        </p:spPr>
      </p:pic>
      <p:sp>
        <p:nvSpPr>
          <p:cNvPr id="56" name="Google Shape;56;p13"/>
          <p:cNvSpPr txBox="1"/>
          <p:nvPr/>
        </p:nvSpPr>
        <p:spPr>
          <a:xfrm>
            <a:off x="1040725" y="2571750"/>
            <a:ext cx="6854400" cy="11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latin typeface="Times New Roman"/>
                <a:ea typeface="Times New Roman"/>
                <a:cs typeface="Times New Roman"/>
                <a:sym typeface="Times New Roman"/>
              </a:rPr>
              <a:t>    </a:t>
            </a:r>
            <a:r>
              <a:rPr b="1" lang="en" sz="3200">
                <a:latin typeface="Times New Roman"/>
                <a:ea typeface="Times New Roman"/>
                <a:cs typeface="Times New Roman"/>
                <a:sym typeface="Times New Roman"/>
              </a:rPr>
              <a:t>Web Traffic Management System</a:t>
            </a:r>
            <a:endParaRPr b="1" sz="32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idx="1" type="body"/>
          </p:nvPr>
        </p:nvSpPr>
        <p:spPr>
          <a:xfrm>
            <a:off x="311700" y="343750"/>
            <a:ext cx="8520600" cy="4225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3000">
                <a:solidFill>
                  <a:schemeClr val="dk1"/>
                </a:solidFill>
                <a:latin typeface="Times New Roman"/>
                <a:ea typeface="Times New Roman"/>
                <a:cs typeface="Times New Roman"/>
                <a:sym typeface="Times New Roman"/>
              </a:rPr>
              <a:t>2. Blackhole Attack</a:t>
            </a:r>
            <a:endParaRPr b="1" sz="3000">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rPr lang="en" sz="2200">
                <a:solidFill>
                  <a:schemeClr val="dk1"/>
                </a:solidFill>
                <a:latin typeface="Times New Roman"/>
                <a:ea typeface="Times New Roman"/>
                <a:cs typeface="Times New Roman"/>
                <a:sym typeface="Times New Roman"/>
              </a:rPr>
              <a:t>The blackhole attack works by blocking network traffic from a host.</a:t>
            </a:r>
            <a:endParaRPr sz="2200">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rPr lang="en" sz="2200">
                <a:solidFill>
                  <a:schemeClr val="dk1"/>
                </a:solidFill>
                <a:latin typeface="Times New Roman"/>
                <a:ea typeface="Times New Roman"/>
                <a:cs typeface="Times New Roman"/>
                <a:sym typeface="Times New Roman"/>
              </a:rPr>
              <a:t>It drops the IP Packets at the transport layer by using </a:t>
            </a:r>
            <a:r>
              <a:rPr lang="en" sz="2200">
                <a:solidFill>
                  <a:schemeClr val="dk1"/>
                </a:solidFill>
                <a:latin typeface="Times New Roman"/>
                <a:ea typeface="Times New Roman"/>
                <a:cs typeface="Times New Roman"/>
                <a:sym typeface="Times New Roman"/>
              </a:rPr>
              <a:t>traffic</a:t>
            </a:r>
            <a:r>
              <a:rPr lang="en" sz="2200">
                <a:solidFill>
                  <a:schemeClr val="dk1"/>
                </a:solidFill>
                <a:latin typeface="Times New Roman"/>
                <a:ea typeface="Times New Roman"/>
                <a:cs typeface="Times New Roman"/>
                <a:sym typeface="Times New Roman"/>
              </a:rPr>
              <a:t> policing features built into linux kernel and windows hosts.</a:t>
            </a:r>
            <a:endParaRPr sz="2200">
              <a:solidFill>
                <a:schemeClr val="dk1"/>
              </a:solidFill>
              <a:latin typeface="Times New Roman"/>
              <a:ea typeface="Times New Roman"/>
              <a:cs typeface="Times New Roman"/>
              <a:sym typeface="Times New Roman"/>
            </a:endParaRPr>
          </a:p>
          <a:p>
            <a:pPr indent="0" lvl="0" marL="0" rtl="0" algn="just">
              <a:spcBef>
                <a:spcPts val="1200"/>
              </a:spcBef>
              <a:spcAft>
                <a:spcPts val="1200"/>
              </a:spcAft>
              <a:buNone/>
            </a:pPr>
            <a:r>
              <a:rPr lang="en" sz="2200">
                <a:solidFill>
                  <a:schemeClr val="dk1"/>
                </a:solidFill>
                <a:latin typeface="Times New Roman"/>
                <a:ea typeface="Times New Roman"/>
                <a:cs typeface="Times New Roman"/>
                <a:sym typeface="Times New Roman"/>
              </a:rPr>
              <a:t>Blackhole attack can be runned on multiple hosts simultaneously. </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idx="1" type="body"/>
          </p:nvPr>
        </p:nvSpPr>
        <p:spPr>
          <a:xfrm>
            <a:off x="311700" y="407400"/>
            <a:ext cx="8520600" cy="4161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3000">
                <a:solidFill>
                  <a:schemeClr val="dk1"/>
                </a:solidFill>
                <a:latin typeface="Times New Roman"/>
                <a:ea typeface="Times New Roman"/>
                <a:cs typeface="Times New Roman"/>
                <a:sym typeface="Times New Roman"/>
              </a:rPr>
              <a:t>3. Wormhole Attack</a:t>
            </a:r>
            <a:endParaRPr b="1" sz="3000">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rPr lang="en" sz="2000">
                <a:solidFill>
                  <a:schemeClr val="dk1"/>
                </a:solidFill>
                <a:latin typeface="Times New Roman"/>
                <a:ea typeface="Times New Roman"/>
                <a:cs typeface="Times New Roman"/>
                <a:sym typeface="Times New Roman"/>
              </a:rPr>
              <a:t>Wormhole is a grave attack in which two attackers locate themselves strategically in the network.</a:t>
            </a:r>
            <a:endParaRPr sz="2000">
              <a:solidFill>
                <a:schemeClr val="dk1"/>
              </a:solidFill>
              <a:latin typeface="Times New Roman"/>
              <a:ea typeface="Times New Roman"/>
              <a:cs typeface="Times New Roman"/>
              <a:sym typeface="Times New Roman"/>
            </a:endParaRPr>
          </a:p>
          <a:p>
            <a:pPr indent="0" lvl="0" marL="0" rtl="0" algn="just">
              <a:spcBef>
                <a:spcPts val="1200"/>
              </a:spcBef>
              <a:spcAft>
                <a:spcPts val="1200"/>
              </a:spcAft>
              <a:buNone/>
            </a:pPr>
            <a:r>
              <a:rPr lang="en" sz="2000">
                <a:solidFill>
                  <a:schemeClr val="dk1"/>
                </a:solidFill>
                <a:latin typeface="Times New Roman"/>
                <a:ea typeface="Times New Roman"/>
                <a:cs typeface="Times New Roman"/>
                <a:sym typeface="Times New Roman"/>
              </a:rPr>
              <a:t>This attack involves two or more than two malicious nodes and the data packet from one end of the malicious node is tunneled to the other spiteful/malicious node at the other point, and these data packets are broadcasted.</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idx="1" type="body"/>
          </p:nvPr>
        </p:nvSpPr>
        <p:spPr>
          <a:xfrm>
            <a:off x="311700" y="483800"/>
            <a:ext cx="8520600" cy="4085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3000">
                <a:solidFill>
                  <a:schemeClr val="dk1"/>
                </a:solidFill>
                <a:latin typeface="Times New Roman"/>
                <a:ea typeface="Times New Roman"/>
                <a:cs typeface="Times New Roman"/>
                <a:sym typeface="Times New Roman"/>
              </a:rPr>
              <a:t>4. Sybil Attack</a:t>
            </a:r>
            <a:endParaRPr b="1" sz="3000">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rPr lang="en" sz="2000">
                <a:solidFill>
                  <a:schemeClr val="dk1"/>
                </a:solidFill>
                <a:latin typeface="Times New Roman"/>
                <a:ea typeface="Times New Roman"/>
                <a:cs typeface="Times New Roman"/>
                <a:sym typeface="Times New Roman"/>
              </a:rPr>
              <a:t>A sybil attack is one where an attacker pretends to be so many people at the same time.</a:t>
            </a:r>
            <a:endParaRPr sz="2000">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rPr lang="en" sz="2000">
                <a:solidFill>
                  <a:schemeClr val="dk1"/>
                </a:solidFill>
                <a:latin typeface="Times New Roman"/>
                <a:ea typeface="Times New Roman"/>
                <a:cs typeface="Times New Roman"/>
                <a:sym typeface="Times New Roman"/>
              </a:rPr>
              <a:t>Biggest issue of connecting to a P2P Network.</a:t>
            </a:r>
            <a:endParaRPr sz="2000">
              <a:solidFill>
                <a:schemeClr val="dk1"/>
              </a:solidFill>
              <a:latin typeface="Times New Roman"/>
              <a:ea typeface="Times New Roman"/>
              <a:cs typeface="Times New Roman"/>
              <a:sym typeface="Times New Roman"/>
            </a:endParaRPr>
          </a:p>
          <a:p>
            <a:pPr indent="0" lvl="0" marL="0" rtl="0" algn="just">
              <a:spcBef>
                <a:spcPts val="1200"/>
              </a:spcBef>
              <a:spcAft>
                <a:spcPts val="1200"/>
              </a:spcAft>
              <a:buNone/>
            </a:pPr>
            <a:r>
              <a:rPr lang="en" sz="2000">
                <a:solidFill>
                  <a:schemeClr val="dk1"/>
                </a:solidFill>
                <a:latin typeface="Times New Roman"/>
                <a:ea typeface="Times New Roman"/>
                <a:cs typeface="Times New Roman"/>
                <a:sym typeface="Times New Roman"/>
              </a:rPr>
              <a:t>It manipulates the network and controls the whole network by creating multiple fake identities.</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Clr>
                <a:schemeClr val="dk1"/>
              </a:buClr>
              <a:buSzPts val="1100"/>
              <a:buFont typeface="Arial"/>
              <a:buNone/>
            </a:pPr>
            <a:r>
              <a:rPr b="1" lang="en" sz="3000">
                <a:latin typeface="Times New Roman"/>
                <a:ea typeface="Times New Roman"/>
                <a:cs typeface="Times New Roman"/>
                <a:sym typeface="Times New Roman"/>
              </a:rPr>
              <a:t>Objectives and Methodology of the Proposed Work</a:t>
            </a:r>
            <a:r>
              <a:rPr lang="en" sz="3000">
                <a:latin typeface="Times New Roman"/>
                <a:ea typeface="Times New Roman"/>
                <a:cs typeface="Times New Roman"/>
                <a:sym typeface="Times New Roman"/>
              </a:rPr>
              <a:t> </a:t>
            </a:r>
            <a:endParaRPr sz="3000"/>
          </a:p>
        </p:txBody>
      </p:sp>
      <p:sp>
        <p:nvSpPr>
          <p:cNvPr id="124" name="Google Shape;124;p25"/>
          <p:cNvSpPr txBox="1"/>
          <p:nvPr>
            <p:ph idx="1" type="body"/>
          </p:nvPr>
        </p:nvSpPr>
        <p:spPr>
          <a:xfrm>
            <a:off x="311700" y="1492425"/>
            <a:ext cx="8520600" cy="3076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A WSN has diversity of applications in many fields. It is employed in many places. Ensuring the security in a WSN is of great concern. Because of the constraints in the network, it is easy to fire attacks. The major attacks include denial of service, blackhole, Sybil and wormhole. </a:t>
            </a:r>
            <a:endParaRPr sz="2000">
              <a:solidFill>
                <a:schemeClr val="dk1"/>
              </a:solidFill>
              <a:latin typeface="Times New Roman"/>
              <a:ea typeface="Times New Roman"/>
              <a:cs typeface="Times New Roman"/>
              <a:sym typeface="Times New Roman"/>
            </a:endParaRPr>
          </a:p>
          <a:p>
            <a:pPr indent="0" lvl="0" marL="0" rtl="0" algn="just">
              <a:spcBef>
                <a:spcPts val="1200"/>
              </a:spcBef>
              <a:spcAft>
                <a:spcPts val="1200"/>
              </a:spcAft>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6"/>
          <p:cNvSpPr txBox="1"/>
          <p:nvPr>
            <p:ph idx="1" type="body"/>
          </p:nvPr>
        </p:nvSpPr>
        <p:spPr>
          <a:xfrm>
            <a:off x="311700" y="1152475"/>
            <a:ext cx="8520600" cy="3416400"/>
          </a:xfrm>
          <a:prstGeom prst="rect">
            <a:avLst/>
          </a:prstGeom>
          <a:ln cap="flat" cmpd="sng" w="9525">
            <a:solidFill>
              <a:srgbClr val="040C2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These attacks decrease the performance and efficiency of the network. The attacks are studied in detail and are replicated in a simulator. The characteristics of the attack and the nature of the attack can be known. </a:t>
            </a:r>
            <a:endParaRPr sz="20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2000">
                <a:solidFill>
                  <a:schemeClr val="dk1"/>
                </a:solidFill>
                <a:latin typeface="Times New Roman"/>
                <a:ea typeface="Times New Roman"/>
                <a:cs typeface="Times New Roman"/>
                <a:sym typeface="Times New Roman"/>
              </a:rPr>
              <a:t>By simulating, the behavior of the network and the performance can be scrutinized. </a:t>
            </a:r>
            <a:endParaRPr sz="20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2000">
                <a:solidFill>
                  <a:schemeClr val="dk1"/>
                </a:solidFill>
                <a:latin typeface="Times New Roman"/>
                <a:ea typeface="Times New Roman"/>
                <a:cs typeface="Times New Roman"/>
                <a:sym typeface="Times New Roman"/>
              </a:rPr>
              <a:t>The network simulated is closer to real time network. By understanding the attacks, proper procedures can be taken in order to detect and prevent them. </a:t>
            </a:r>
            <a:endParaRPr sz="20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a:latin typeface="Times New Roman"/>
                <a:ea typeface="Times New Roman"/>
                <a:cs typeface="Times New Roman"/>
                <a:sym typeface="Times New Roman"/>
              </a:rPr>
              <a:t>Conclusion</a:t>
            </a:r>
            <a:endParaRPr b="1" sz="3020">
              <a:latin typeface="Times New Roman"/>
              <a:ea typeface="Times New Roman"/>
              <a:cs typeface="Times New Roman"/>
              <a:sym typeface="Times New Roman"/>
            </a:endParaRPr>
          </a:p>
        </p:txBody>
      </p:sp>
      <p:sp>
        <p:nvSpPr>
          <p:cNvPr id="135" name="Google Shape;135;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lang="en" sz="2000">
                <a:solidFill>
                  <a:schemeClr val="dk1"/>
                </a:solidFill>
                <a:latin typeface="Times New Roman"/>
                <a:ea typeface="Times New Roman"/>
                <a:cs typeface="Times New Roman"/>
                <a:sym typeface="Times New Roman"/>
              </a:rPr>
              <a:t>The request for wireless sensor networks are increasing rapidly, because the growth of using WSN has increased. </a:t>
            </a:r>
            <a:endParaRPr sz="2000">
              <a:solidFill>
                <a:schemeClr val="dk1"/>
              </a:solidFill>
              <a:latin typeface="Times New Roman"/>
              <a:ea typeface="Times New Roman"/>
              <a:cs typeface="Times New Roman"/>
              <a:sym typeface="Times New Roman"/>
            </a:endParaRPr>
          </a:p>
          <a:p>
            <a:pPr indent="0" lvl="0" marL="0" rtl="0" algn="just">
              <a:lnSpc>
                <a:spcPct val="130000"/>
              </a:lnSpc>
              <a:spcBef>
                <a:spcPts val="1200"/>
              </a:spcBef>
              <a:spcAft>
                <a:spcPts val="0"/>
              </a:spcAft>
              <a:buNone/>
            </a:pPr>
            <a:r>
              <a:rPr lang="en" sz="2000">
                <a:solidFill>
                  <a:schemeClr val="dk1"/>
                </a:solidFill>
                <a:latin typeface="Times New Roman"/>
                <a:ea typeface="Times New Roman"/>
                <a:cs typeface="Times New Roman"/>
                <a:sym typeface="Times New Roman"/>
              </a:rPr>
              <a:t>There are some limitations in a wireless sensor network like they have limited storage capacity, limited capability of processing and limited energy to transmit data.</a:t>
            </a:r>
            <a:endParaRPr sz="2000">
              <a:solidFill>
                <a:schemeClr val="dk1"/>
              </a:solidFill>
              <a:latin typeface="Times New Roman"/>
              <a:ea typeface="Times New Roman"/>
              <a:cs typeface="Times New Roman"/>
              <a:sym typeface="Times New Roman"/>
            </a:endParaRPr>
          </a:p>
          <a:p>
            <a:pPr indent="0" lvl="0" marL="0" rtl="0" algn="just">
              <a:lnSpc>
                <a:spcPct val="130000"/>
              </a:lnSpc>
              <a:spcBef>
                <a:spcPts val="120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The parameters which determine the network performance can be calculated from the simulation. Because of the numerous attacks happening in the WSN, there is less amount of security.</a:t>
            </a:r>
            <a:endParaRPr sz="2000">
              <a:solidFill>
                <a:schemeClr val="dk1"/>
              </a:solidFill>
              <a:latin typeface="Times New Roman"/>
              <a:ea typeface="Times New Roman"/>
              <a:cs typeface="Times New Roman"/>
              <a:sym typeface="Times New Roman"/>
            </a:endParaRPr>
          </a:p>
          <a:p>
            <a:pPr indent="0" lvl="0" marL="0" rtl="0" algn="just">
              <a:lnSpc>
                <a:spcPct val="95000"/>
              </a:lnSpc>
              <a:spcBef>
                <a:spcPts val="1200"/>
              </a:spcBef>
              <a:spcAft>
                <a:spcPts val="1200"/>
              </a:spcAft>
              <a:buNone/>
            </a:pPr>
            <a:r>
              <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a:latin typeface="Times New Roman"/>
                <a:ea typeface="Times New Roman"/>
                <a:cs typeface="Times New Roman"/>
                <a:sym typeface="Times New Roman"/>
              </a:rPr>
              <a:t>References</a:t>
            </a:r>
            <a:endParaRPr b="1" sz="3020">
              <a:latin typeface="Times New Roman"/>
              <a:ea typeface="Times New Roman"/>
              <a:cs typeface="Times New Roman"/>
              <a:sym typeface="Times New Roman"/>
            </a:endParaRPr>
          </a:p>
        </p:txBody>
      </p:sp>
      <p:sp>
        <p:nvSpPr>
          <p:cNvPr id="141" name="Google Shape;14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latin typeface="Times New Roman"/>
                <a:ea typeface="Times New Roman"/>
                <a:cs typeface="Times New Roman"/>
                <a:sym typeface="Times New Roman"/>
                <a:hlinkClick r:id="rId3"/>
              </a:rPr>
              <a:t>https://ijret.org/volumes/2015v04/i10/IJRET20150410052.pdf</a:t>
            </a:r>
            <a:endParaRPr>
              <a:latin typeface="Times New Roman"/>
              <a:ea typeface="Times New Roman"/>
              <a:cs typeface="Times New Roman"/>
              <a:sym typeface="Times New Roman"/>
            </a:endParaRPr>
          </a:p>
          <a:p>
            <a:pPr indent="0" lvl="0" marL="0" rtl="0" algn="l">
              <a:spcBef>
                <a:spcPts val="1200"/>
              </a:spcBef>
              <a:spcAft>
                <a:spcPts val="0"/>
              </a:spcAft>
              <a:buNone/>
            </a:pPr>
            <a:r>
              <a:rPr lang="en" u="sng">
                <a:solidFill>
                  <a:schemeClr val="hlink"/>
                </a:solidFill>
                <a:latin typeface="Times New Roman"/>
                <a:ea typeface="Times New Roman"/>
                <a:cs typeface="Times New Roman"/>
                <a:sym typeface="Times New Roman"/>
                <a:hlinkClick r:id="rId4"/>
              </a:rPr>
              <a:t>https://www.ijstr.org/final-print/nov2019/Blackhole-Attack-Detection-And-Prevention-Mechanism-Using-Ns2-Simulation-.pdf</a:t>
            </a:r>
            <a:endParaRPr>
              <a:latin typeface="Times New Roman"/>
              <a:ea typeface="Times New Roman"/>
              <a:cs typeface="Times New Roman"/>
              <a:sym typeface="Times New Roman"/>
            </a:endParaRPr>
          </a:p>
          <a:p>
            <a:pPr indent="0" lvl="0" marL="0" rtl="0" algn="l">
              <a:spcBef>
                <a:spcPts val="1200"/>
              </a:spcBef>
              <a:spcAft>
                <a:spcPts val="0"/>
              </a:spcAft>
              <a:buNone/>
            </a:pPr>
            <a:r>
              <a:rPr lang="en" u="sng">
                <a:solidFill>
                  <a:schemeClr val="hlink"/>
                </a:solidFill>
                <a:latin typeface="Times New Roman"/>
                <a:ea typeface="Times New Roman"/>
                <a:cs typeface="Times New Roman"/>
                <a:sym typeface="Times New Roman"/>
                <a:hlinkClick r:id="rId5"/>
              </a:rPr>
              <a:t>https://www.researchgate.net/publication/283550534_Impact_Evaluation_of_Distributed_Denial_of_Service_Attacks_using_NS2</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9"/>
          <p:cNvSpPr txBox="1"/>
          <p:nvPr>
            <p:ph idx="1" type="body"/>
          </p:nvPr>
        </p:nvSpPr>
        <p:spPr>
          <a:xfrm>
            <a:off x="178350" y="863550"/>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sz="2600">
              <a:solidFill>
                <a:schemeClr val="dk1"/>
              </a:solidFill>
              <a:latin typeface="Times New Roman"/>
              <a:ea typeface="Times New Roman"/>
              <a:cs typeface="Times New Roman"/>
              <a:sym typeface="Times New Roman"/>
            </a:endParaRPr>
          </a:p>
          <a:p>
            <a:pPr indent="0" lvl="0" marL="0" rtl="0" algn="ctr">
              <a:spcBef>
                <a:spcPts val="1200"/>
              </a:spcBef>
              <a:spcAft>
                <a:spcPts val="0"/>
              </a:spcAft>
              <a:buNone/>
            </a:pPr>
            <a:r>
              <a:t/>
            </a:r>
            <a:endParaRPr b="1" sz="2600">
              <a:solidFill>
                <a:schemeClr val="dk1"/>
              </a:solidFill>
              <a:latin typeface="Times New Roman"/>
              <a:ea typeface="Times New Roman"/>
              <a:cs typeface="Times New Roman"/>
              <a:sym typeface="Times New Roman"/>
            </a:endParaRPr>
          </a:p>
          <a:p>
            <a:pPr indent="0" lvl="0" marL="0" rtl="0" algn="ctr">
              <a:spcBef>
                <a:spcPts val="1200"/>
              </a:spcBef>
              <a:spcAft>
                <a:spcPts val="1200"/>
              </a:spcAft>
              <a:buNone/>
            </a:pPr>
            <a:r>
              <a:rPr b="1" lang="en" sz="4000">
                <a:solidFill>
                  <a:schemeClr val="dk1"/>
                </a:solidFill>
                <a:latin typeface="Times New Roman"/>
                <a:ea typeface="Times New Roman"/>
                <a:cs typeface="Times New Roman"/>
                <a:sym typeface="Times New Roman"/>
              </a:rPr>
              <a:t>Thank You!</a:t>
            </a:r>
            <a:endParaRPr b="1" sz="40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a:latin typeface="Times New Roman"/>
                <a:ea typeface="Times New Roman"/>
                <a:cs typeface="Times New Roman"/>
                <a:sym typeface="Times New Roman"/>
              </a:rPr>
              <a:t>Contents</a:t>
            </a:r>
            <a:endParaRPr b="1" sz="3020">
              <a:latin typeface="Times New Roman"/>
              <a:ea typeface="Times New Roman"/>
              <a:cs typeface="Times New Roman"/>
              <a:sym typeface="Times New Roman"/>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Abstract</a:t>
            </a:r>
            <a:endParaRPr sz="20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2000">
                <a:solidFill>
                  <a:schemeClr val="dk1"/>
                </a:solidFill>
                <a:latin typeface="Times New Roman"/>
                <a:ea typeface="Times New Roman"/>
                <a:cs typeface="Times New Roman"/>
                <a:sym typeface="Times New Roman"/>
              </a:rPr>
              <a:t>Introduction</a:t>
            </a:r>
            <a:endParaRPr sz="20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2000">
                <a:solidFill>
                  <a:schemeClr val="dk1"/>
                </a:solidFill>
                <a:latin typeface="Times New Roman"/>
                <a:ea typeface="Times New Roman"/>
                <a:cs typeface="Times New Roman"/>
                <a:sym typeface="Times New Roman"/>
              </a:rPr>
              <a:t>Purpose and Scope</a:t>
            </a:r>
            <a:endParaRPr sz="20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2000">
                <a:solidFill>
                  <a:schemeClr val="dk1"/>
                </a:solidFill>
                <a:latin typeface="Times New Roman"/>
                <a:ea typeface="Times New Roman"/>
                <a:cs typeface="Times New Roman"/>
                <a:sym typeface="Times New Roman"/>
              </a:rPr>
              <a:t>Identification of Problem Domain and Detailed Analysis</a:t>
            </a:r>
            <a:endParaRPr sz="20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2000">
                <a:solidFill>
                  <a:schemeClr val="dk1"/>
                </a:solidFill>
                <a:latin typeface="Times New Roman"/>
                <a:ea typeface="Times New Roman"/>
                <a:cs typeface="Times New Roman"/>
                <a:sym typeface="Times New Roman"/>
              </a:rPr>
              <a:t>Literature Review</a:t>
            </a:r>
            <a:endParaRPr sz="20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Objectives and Methodology of the Proposed Work  </a:t>
            </a:r>
            <a:endParaRPr sz="20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Conclusion</a:t>
            </a:r>
            <a:endParaRPr sz="20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References</a:t>
            </a:r>
            <a:endParaRPr sz="20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2000">
              <a:solidFill>
                <a:srgbClr val="888888"/>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a:latin typeface="Times New Roman"/>
                <a:ea typeface="Times New Roman"/>
                <a:cs typeface="Times New Roman"/>
                <a:sym typeface="Times New Roman"/>
              </a:rPr>
              <a:t>Abstract</a:t>
            </a:r>
            <a:endParaRPr b="1" sz="3020">
              <a:latin typeface="Times New Roman"/>
              <a:ea typeface="Times New Roman"/>
              <a:cs typeface="Times New Roman"/>
              <a:sym typeface="Times New Roman"/>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2000">
                <a:solidFill>
                  <a:schemeClr val="dk1"/>
                </a:solidFill>
                <a:latin typeface="Times New Roman"/>
                <a:ea typeface="Times New Roman"/>
                <a:cs typeface="Times New Roman"/>
                <a:sym typeface="Times New Roman"/>
              </a:rPr>
              <a:t>The WSN is built of hundreds and thousands of recognizing stations called nodes, where each node consists of one or more sensors having a radio transceiver, an internal/external antenna, a microcontroller and a battery. </a:t>
            </a:r>
            <a:endParaRPr sz="20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Wireless sensor networks are the systems that are used to communicate by sensing the behavioral changes and the sensing nodes that will collect the data and will get handled. After data handling, the data will be sent to the receiver.</a:t>
            </a:r>
            <a:endParaRPr sz="20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1200"/>
              </a:spcAft>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a:latin typeface="Times New Roman"/>
                <a:ea typeface="Times New Roman"/>
                <a:cs typeface="Times New Roman"/>
                <a:sym typeface="Times New Roman"/>
              </a:rPr>
              <a:t>Introduction</a:t>
            </a:r>
            <a:endParaRPr b="1" sz="3020">
              <a:latin typeface="Times New Roman"/>
              <a:ea typeface="Times New Roman"/>
              <a:cs typeface="Times New Roman"/>
              <a:sym typeface="Times New Roman"/>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900">
                <a:solidFill>
                  <a:schemeClr val="dk1"/>
                </a:solidFill>
                <a:latin typeface="Times New Roman"/>
                <a:ea typeface="Times New Roman"/>
                <a:cs typeface="Times New Roman"/>
                <a:sym typeface="Times New Roman"/>
              </a:rPr>
              <a:t>Using the network simulator NS2, the attacks in the WSN can be replicated. </a:t>
            </a:r>
            <a:endParaRPr sz="1900">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rPr lang="en" sz="1900">
                <a:solidFill>
                  <a:schemeClr val="dk1"/>
                </a:solidFill>
                <a:latin typeface="Times New Roman"/>
                <a:ea typeface="Times New Roman"/>
                <a:cs typeface="Times New Roman"/>
                <a:sym typeface="Times New Roman"/>
              </a:rPr>
              <a:t>The code can be written in such a way that at a particular time, what particular event can happen. </a:t>
            </a:r>
            <a:endParaRPr sz="1900">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rPr lang="en" sz="1900">
                <a:solidFill>
                  <a:schemeClr val="dk1"/>
                </a:solidFill>
                <a:latin typeface="Times New Roman"/>
                <a:ea typeface="Times New Roman"/>
                <a:cs typeface="Times New Roman"/>
                <a:sym typeface="Times New Roman"/>
              </a:rPr>
              <a:t>The data transfer between the nodes and the attacks can be shown. It has become one of the most widely used open source simulators. </a:t>
            </a:r>
            <a:endParaRPr sz="1900">
              <a:solidFill>
                <a:schemeClr val="dk1"/>
              </a:solidFill>
              <a:latin typeface="Times New Roman"/>
              <a:ea typeface="Times New Roman"/>
              <a:cs typeface="Times New Roman"/>
              <a:sym typeface="Times New Roman"/>
            </a:endParaRPr>
          </a:p>
          <a:p>
            <a:pPr indent="0" lvl="0" marL="0" rtl="0" algn="just">
              <a:spcBef>
                <a:spcPts val="1200"/>
              </a:spcBef>
              <a:spcAft>
                <a:spcPts val="0"/>
              </a:spcAft>
              <a:buClr>
                <a:schemeClr val="dk1"/>
              </a:buClr>
              <a:buSzPts val="1100"/>
              <a:buFont typeface="Arial"/>
              <a:buNone/>
            </a:pPr>
            <a:r>
              <a:rPr lang="en" sz="1900">
                <a:solidFill>
                  <a:schemeClr val="dk1"/>
                </a:solidFill>
                <a:latin typeface="Times New Roman"/>
                <a:ea typeface="Times New Roman"/>
                <a:cs typeface="Times New Roman"/>
                <a:sym typeface="Times New Roman"/>
              </a:rPr>
              <a:t>It is a free simulation tool that can be available online. The simulator consists of a wide variety of applications, protocols like TCP, UDP and many network parameters.</a:t>
            </a:r>
            <a:endParaRPr sz="1900">
              <a:solidFill>
                <a:schemeClr val="dk1"/>
              </a:solidFill>
              <a:latin typeface="Times New Roman"/>
              <a:ea typeface="Times New Roman"/>
              <a:cs typeface="Times New Roman"/>
              <a:sym typeface="Times New Roman"/>
            </a:endParaRPr>
          </a:p>
          <a:p>
            <a:pPr indent="0" lvl="0" marL="0" rtl="0" algn="just">
              <a:spcBef>
                <a:spcPts val="1200"/>
              </a:spcBef>
              <a:spcAft>
                <a:spcPts val="1200"/>
              </a:spcAft>
              <a:buNone/>
            </a:pPr>
            <a:r>
              <a:t/>
            </a:r>
            <a:endParaRPr sz="19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 type="body"/>
          </p:nvPr>
        </p:nvSpPr>
        <p:spPr>
          <a:xfrm>
            <a:off x="311700" y="652350"/>
            <a:ext cx="8520600" cy="3916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Based on the network attacks like denial of service, Sybil attack, Wormhole, Backhole the network security can be tested. These attacks can be created in the network to ensure secure data transmission between the nodes in the network.</a:t>
            </a:r>
            <a:endParaRPr sz="2000">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rPr lang="en" sz="2000">
                <a:solidFill>
                  <a:schemeClr val="dk1"/>
                </a:solidFill>
                <a:latin typeface="Times New Roman"/>
                <a:ea typeface="Times New Roman"/>
                <a:cs typeface="Times New Roman"/>
                <a:sym typeface="Times New Roman"/>
              </a:rPr>
              <a:t>NS2 Simulator consists of two languages namely C++ and OTcl (Object oriented Tool Command Language). C++ does the internal mechanism i.e. back end and OTcl deals with the front end.</a:t>
            </a:r>
            <a:endParaRPr sz="2000">
              <a:solidFill>
                <a:schemeClr val="dk1"/>
              </a:solidFill>
              <a:latin typeface="Times New Roman"/>
              <a:ea typeface="Times New Roman"/>
              <a:cs typeface="Times New Roman"/>
              <a:sym typeface="Times New Roman"/>
            </a:endParaRPr>
          </a:p>
          <a:p>
            <a:pPr indent="0" lvl="0" marL="0" rtl="0" algn="just">
              <a:spcBef>
                <a:spcPts val="120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just">
              <a:spcBef>
                <a:spcPts val="1200"/>
              </a:spcBef>
              <a:spcAft>
                <a:spcPts val="1200"/>
              </a:spcAft>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a:latin typeface="Times New Roman"/>
                <a:ea typeface="Times New Roman"/>
                <a:cs typeface="Times New Roman"/>
                <a:sym typeface="Times New Roman"/>
              </a:rPr>
              <a:t>Purpose and Scope</a:t>
            </a:r>
            <a:endParaRPr b="1" sz="3020">
              <a:latin typeface="Times New Roman"/>
              <a:ea typeface="Times New Roman"/>
              <a:cs typeface="Times New Roman"/>
              <a:sym typeface="Times New Roman"/>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2000">
                <a:solidFill>
                  <a:schemeClr val="dk1"/>
                </a:solidFill>
                <a:latin typeface="Times New Roman"/>
                <a:ea typeface="Times New Roman"/>
                <a:cs typeface="Times New Roman"/>
                <a:sym typeface="Times New Roman"/>
              </a:rPr>
              <a:t>Ensuring the security in a WSN is of great concern. Because of the constraints in the network, it is susceptible to many attacks.</a:t>
            </a:r>
            <a:endParaRPr sz="20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sz="2000">
                <a:solidFill>
                  <a:schemeClr val="dk1"/>
                </a:solidFill>
                <a:latin typeface="Times New Roman"/>
                <a:ea typeface="Times New Roman"/>
                <a:cs typeface="Times New Roman"/>
                <a:sym typeface="Times New Roman"/>
              </a:rPr>
              <a:t>The characteristics of the attack and the nature of the attack can be known. By simulating, the behavior of the network and the performance can be scrutinized. </a:t>
            </a:r>
            <a:endParaRPr sz="20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sz="2000">
                <a:solidFill>
                  <a:schemeClr val="dk1"/>
                </a:solidFill>
                <a:latin typeface="Times New Roman"/>
                <a:ea typeface="Times New Roman"/>
                <a:cs typeface="Times New Roman"/>
                <a:sym typeface="Times New Roman"/>
              </a:rPr>
              <a:t>The network simulated is close to real time network. By understanding the attacks, proper procedures can be taken in order to detect and prevent them.</a:t>
            </a:r>
            <a:endParaRPr sz="2000">
              <a:solidFill>
                <a:schemeClr val="dk1"/>
              </a:solidFill>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1100"/>
              <a:buFont typeface="Arial"/>
              <a:buNone/>
            </a:pPr>
            <a:r>
              <a:t/>
            </a:r>
            <a:endParaRPr sz="2000"/>
          </a:p>
          <a:p>
            <a:pPr indent="0" lvl="0" marL="0" rtl="0" algn="l">
              <a:lnSpc>
                <a:spcPct val="150000"/>
              </a:lnSpc>
              <a:spcBef>
                <a:spcPts val="1200"/>
              </a:spcBef>
              <a:spcAft>
                <a:spcPts val="1200"/>
              </a:spcAft>
              <a:buNone/>
            </a:pPr>
            <a:r>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671550"/>
            <a:ext cx="8520600" cy="106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rPr b="1" lang="en" sz="2700">
                <a:latin typeface="Times New Roman"/>
                <a:ea typeface="Times New Roman"/>
                <a:cs typeface="Times New Roman"/>
                <a:sym typeface="Times New Roman"/>
              </a:rPr>
              <a:t>Identification of Problem Domain and Detailed Analysis</a:t>
            </a:r>
            <a:endParaRPr b="1" sz="2700">
              <a:latin typeface="Times New Roman"/>
              <a:ea typeface="Times New Roman"/>
              <a:cs typeface="Times New Roman"/>
              <a:sym typeface="Times New Roman"/>
            </a:endParaRPr>
          </a:p>
          <a:p>
            <a:pPr indent="0" lvl="0" marL="0" rtl="0" algn="l">
              <a:spcBef>
                <a:spcPts val="1200"/>
              </a:spcBef>
              <a:spcAft>
                <a:spcPts val="0"/>
              </a:spcAft>
              <a:buSzPts val="990"/>
              <a:buNone/>
            </a:pPr>
            <a:r>
              <a:t/>
            </a:r>
            <a:endParaRPr sz="3000"/>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2000">
              <a:solidFill>
                <a:srgbClr val="202124"/>
              </a:solidFill>
              <a:highlight>
                <a:srgbClr val="FFFFFF"/>
              </a:highlight>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 sz="2000">
                <a:solidFill>
                  <a:srgbClr val="202124"/>
                </a:solidFill>
                <a:highlight>
                  <a:srgbClr val="FFFFFF"/>
                </a:highlight>
                <a:latin typeface="Times New Roman"/>
                <a:ea typeface="Times New Roman"/>
                <a:cs typeface="Times New Roman"/>
                <a:sym typeface="Times New Roman"/>
              </a:rPr>
              <a:t>Web traffic </a:t>
            </a:r>
            <a:r>
              <a:rPr lang="en" sz="2000">
                <a:solidFill>
                  <a:srgbClr val="202124"/>
                </a:solidFill>
                <a:highlight>
                  <a:srgbClr val="FFFFFF"/>
                </a:highlight>
                <a:latin typeface="Times New Roman"/>
                <a:ea typeface="Times New Roman"/>
                <a:cs typeface="Times New Roman"/>
                <a:sym typeface="Times New Roman"/>
              </a:rPr>
              <a:t>management</a:t>
            </a:r>
            <a:r>
              <a:rPr lang="en" sz="2000">
                <a:solidFill>
                  <a:srgbClr val="202124"/>
                </a:solidFill>
                <a:highlight>
                  <a:srgbClr val="FFFFFF"/>
                </a:highlight>
                <a:latin typeface="Times New Roman"/>
                <a:ea typeface="Times New Roman"/>
                <a:cs typeface="Times New Roman"/>
                <a:sym typeface="Times New Roman"/>
              </a:rPr>
              <a:t> system is a technology solution that monitors inbound and outbound traffic in your network for </a:t>
            </a:r>
            <a:r>
              <a:rPr lang="en" sz="2000">
                <a:solidFill>
                  <a:srgbClr val="040C28"/>
                </a:solidFill>
                <a:latin typeface="Times New Roman"/>
                <a:ea typeface="Times New Roman"/>
                <a:cs typeface="Times New Roman"/>
                <a:sym typeface="Times New Roman"/>
              </a:rPr>
              <a:t>suspicious activity and policy breaches</a:t>
            </a:r>
            <a:r>
              <a:rPr lang="en" sz="2000">
                <a:solidFill>
                  <a:srgbClr val="202124"/>
                </a:solidFill>
                <a:highlight>
                  <a:srgbClr val="FFFFFF"/>
                </a:highlight>
                <a:latin typeface="Times New Roman"/>
                <a:ea typeface="Times New Roman"/>
                <a:cs typeface="Times New Roman"/>
                <a:sym typeface="Times New Roman"/>
              </a:rPr>
              <a:t>. As the name suggests, the primary purpose of an Web </a:t>
            </a:r>
            <a:r>
              <a:rPr lang="en" sz="2000">
                <a:solidFill>
                  <a:srgbClr val="202124"/>
                </a:solidFill>
                <a:highlight>
                  <a:srgbClr val="FFFFFF"/>
                </a:highlight>
                <a:latin typeface="Times New Roman"/>
                <a:ea typeface="Times New Roman"/>
                <a:cs typeface="Times New Roman"/>
                <a:sym typeface="Times New Roman"/>
              </a:rPr>
              <a:t>traffic management system</a:t>
            </a:r>
            <a:r>
              <a:rPr lang="en" sz="2000">
                <a:solidFill>
                  <a:srgbClr val="202124"/>
                </a:solidFill>
                <a:highlight>
                  <a:srgbClr val="FFFFFF"/>
                </a:highlight>
                <a:latin typeface="Times New Roman"/>
                <a:ea typeface="Times New Roman"/>
                <a:cs typeface="Times New Roman"/>
                <a:sym typeface="Times New Roman"/>
              </a:rPr>
              <a:t>  is to detect and prevent intrusions within your IT infrastructure, then alert the relevant people.</a:t>
            </a:r>
            <a:endParaRPr sz="2000">
              <a:solidFill>
                <a:srgbClr val="202124"/>
              </a:solidFill>
              <a:highlight>
                <a:srgbClr val="FFFFFF"/>
              </a:highlight>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t/>
            </a:r>
            <a:endParaRPr sz="2000">
              <a:solidFill>
                <a:srgbClr val="202124"/>
              </a:solidFill>
              <a:highlight>
                <a:srgbClr val="FFFFFF"/>
              </a:highlight>
              <a:latin typeface="Times New Roman"/>
              <a:ea typeface="Times New Roman"/>
              <a:cs typeface="Times New Roman"/>
              <a:sym typeface="Times New Roman"/>
            </a:endParaRPr>
          </a:p>
          <a:p>
            <a:pPr indent="0" lvl="0" marL="0" rtl="0" algn="l">
              <a:lnSpc>
                <a:spcPct val="150000"/>
              </a:lnSpc>
              <a:spcBef>
                <a:spcPts val="1200"/>
              </a:spcBef>
              <a:spcAft>
                <a:spcPts val="1200"/>
              </a:spcAft>
              <a:buNone/>
            </a:pPr>
            <a:r>
              <a:t/>
            </a:r>
            <a:endParaRPr sz="2000">
              <a:solidFill>
                <a:srgbClr val="202124"/>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Clr>
                <a:schemeClr val="dk1"/>
              </a:buClr>
              <a:buSzPts val="990"/>
              <a:buFont typeface="Arial"/>
              <a:buNone/>
            </a:pPr>
            <a:r>
              <a:rPr b="1" lang="en" sz="3000">
                <a:latin typeface="Times New Roman"/>
                <a:ea typeface="Times New Roman"/>
                <a:cs typeface="Times New Roman"/>
                <a:sym typeface="Times New Roman"/>
              </a:rPr>
              <a:t>Literature Review</a:t>
            </a:r>
            <a:endParaRPr b="1" sz="3000"/>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000">
                <a:solidFill>
                  <a:schemeClr val="dk1"/>
                </a:solidFill>
                <a:highlight>
                  <a:srgbClr val="FFFFFF"/>
                </a:highlight>
                <a:latin typeface="Times New Roman"/>
                <a:ea typeface="Times New Roman"/>
                <a:cs typeface="Times New Roman"/>
                <a:sym typeface="Times New Roman"/>
              </a:rPr>
              <a:t>Replication of attacks in a wireless sensor network using NS2</a:t>
            </a:r>
            <a:endParaRPr sz="2000">
              <a:solidFill>
                <a:schemeClr val="dk1"/>
              </a:solidFill>
              <a:highlight>
                <a:srgbClr val="FFFFFF"/>
              </a:highlight>
              <a:latin typeface="Times New Roman"/>
              <a:ea typeface="Times New Roman"/>
              <a:cs typeface="Times New Roman"/>
              <a:sym typeface="Times New Roman"/>
            </a:endParaRPr>
          </a:p>
          <a:p>
            <a:pPr indent="0" lvl="0" marL="0" rtl="0" algn="just">
              <a:spcBef>
                <a:spcPts val="1200"/>
              </a:spcBef>
              <a:spcAft>
                <a:spcPts val="0"/>
              </a:spcAft>
              <a:buNone/>
            </a:pPr>
            <a:r>
              <a:rPr lang="en" sz="2000">
                <a:solidFill>
                  <a:schemeClr val="dk1"/>
                </a:solidFill>
                <a:highlight>
                  <a:srgbClr val="FFFFFF"/>
                </a:highlight>
                <a:latin typeface="Times New Roman"/>
                <a:ea typeface="Times New Roman"/>
                <a:cs typeface="Times New Roman"/>
                <a:sym typeface="Times New Roman"/>
              </a:rPr>
              <a:t>Author : Tejaswi Singh, Aatish Gandotra</a:t>
            </a:r>
            <a:endParaRPr sz="2000">
              <a:solidFill>
                <a:schemeClr val="dk1"/>
              </a:solidFill>
              <a:highlight>
                <a:srgbClr val="FFFFFF"/>
              </a:highlight>
              <a:latin typeface="Times New Roman"/>
              <a:ea typeface="Times New Roman"/>
              <a:cs typeface="Times New Roman"/>
              <a:sym typeface="Times New Roman"/>
            </a:endParaRPr>
          </a:p>
          <a:p>
            <a:pPr indent="0" lvl="0" marL="0" rtl="0" algn="just">
              <a:spcBef>
                <a:spcPts val="1200"/>
              </a:spcBef>
              <a:spcAft>
                <a:spcPts val="1200"/>
              </a:spcAft>
              <a:buNone/>
            </a:pPr>
            <a:r>
              <a:rPr lang="en" sz="2000">
                <a:solidFill>
                  <a:schemeClr val="dk1"/>
                </a:solidFill>
                <a:highlight>
                  <a:srgbClr val="FFFFFF"/>
                </a:highlight>
                <a:latin typeface="Times New Roman"/>
                <a:ea typeface="Times New Roman"/>
                <a:cs typeface="Times New Roman"/>
                <a:sym typeface="Times New Roman"/>
              </a:rPr>
              <a:t>A Wireless Sensor Network (WSN) comprises of sovereign sensor devices that are used to supervise physical and environmental conditions like temperature and pressure. The WSN is built of hundreds and thousands of recognizing stations called nodes, where each node consists of one or more sensors having a radio transceiver, an internal/external antenna, a microcontroller and a battery. </a:t>
            </a:r>
            <a:endParaRPr sz="20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10740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200"/>
              </a:spcAft>
              <a:buClr>
                <a:schemeClr val="dk1"/>
              </a:buClr>
              <a:buSzPts val="990"/>
              <a:buFont typeface="Arial"/>
              <a:buNone/>
            </a:pPr>
            <a:r>
              <a:rPr b="1" lang="en" sz="3000">
                <a:latin typeface="Times New Roman"/>
                <a:ea typeface="Times New Roman"/>
                <a:cs typeface="Times New Roman"/>
                <a:sym typeface="Times New Roman"/>
              </a:rPr>
              <a:t>Attacks</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19100" lvl="0" marL="457200" rtl="0" algn="just">
              <a:spcBef>
                <a:spcPts val="0"/>
              </a:spcBef>
              <a:spcAft>
                <a:spcPts val="0"/>
              </a:spcAft>
              <a:buClr>
                <a:schemeClr val="dk1"/>
              </a:buClr>
              <a:buSzPts val="3000"/>
              <a:buFont typeface="Times New Roman"/>
              <a:buAutoNum type="arabicPeriod"/>
            </a:pPr>
            <a:r>
              <a:rPr b="1" lang="en" sz="3000">
                <a:solidFill>
                  <a:schemeClr val="dk1"/>
                </a:solidFill>
                <a:highlight>
                  <a:srgbClr val="FFFFFF"/>
                </a:highlight>
                <a:latin typeface="Times New Roman"/>
                <a:ea typeface="Times New Roman"/>
                <a:cs typeface="Times New Roman"/>
                <a:sym typeface="Times New Roman"/>
              </a:rPr>
              <a:t>DOS Attack</a:t>
            </a:r>
            <a:endParaRPr b="1" sz="3000">
              <a:solidFill>
                <a:schemeClr val="dk1"/>
              </a:solidFill>
              <a:highlight>
                <a:srgbClr val="FFFFFF"/>
              </a:highlight>
              <a:latin typeface="Times New Roman"/>
              <a:ea typeface="Times New Roman"/>
              <a:cs typeface="Times New Roman"/>
              <a:sym typeface="Times New Roman"/>
            </a:endParaRPr>
          </a:p>
          <a:p>
            <a:pPr indent="0" lvl="0" marL="0" rtl="0" algn="just">
              <a:spcBef>
                <a:spcPts val="1200"/>
              </a:spcBef>
              <a:spcAft>
                <a:spcPts val="0"/>
              </a:spcAft>
              <a:buNone/>
            </a:pPr>
            <a:r>
              <a:rPr lang="en" sz="2000">
                <a:solidFill>
                  <a:schemeClr val="dk1"/>
                </a:solidFill>
                <a:highlight>
                  <a:srgbClr val="FFFFFF"/>
                </a:highlight>
                <a:latin typeface="Times New Roman"/>
                <a:ea typeface="Times New Roman"/>
                <a:cs typeface="Times New Roman"/>
                <a:sym typeface="Times New Roman"/>
              </a:rPr>
              <a:t>The denial of service attack is an attack meant to shutdown a machine or network making </a:t>
            </a:r>
            <a:r>
              <a:rPr lang="en" sz="2000">
                <a:solidFill>
                  <a:schemeClr val="dk1"/>
                </a:solidFill>
                <a:highlight>
                  <a:srgbClr val="FFFFFF"/>
                </a:highlight>
                <a:latin typeface="Times New Roman"/>
                <a:ea typeface="Times New Roman"/>
                <a:cs typeface="Times New Roman"/>
                <a:sym typeface="Times New Roman"/>
              </a:rPr>
              <a:t>inaccessible</a:t>
            </a:r>
            <a:r>
              <a:rPr lang="en" sz="2000">
                <a:solidFill>
                  <a:schemeClr val="dk1"/>
                </a:solidFill>
                <a:highlight>
                  <a:srgbClr val="FFFFFF"/>
                </a:highlight>
                <a:latin typeface="Times New Roman"/>
                <a:ea typeface="Times New Roman"/>
                <a:cs typeface="Times New Roman"/>
                <a:sym typeface="Times New Roman"/>
              </a:rPr>
              <a:t> to its intended users.</a:t>
            </a:r>
            <a:endParaRPr sz="2000">
              <a:solidFill>
                <a:schemeClr val="dk1"/>
              </a:solidFill>
              <a:highlight>
                <a:srgbClr val="FFFFFF"/>
              </a:highlight>
              <a:latin typeface="Times New Roman"/>
              <a:ea typeface="Times New Roman"/>
              <a:cs typeface="Times New Roman"/>
              <a:sym typeface="Times New Roman"/>
            </a:endParaRPr>
          </a:p>
          <a:p>
            <a:pPr indent="0" lvl="0" marL="0" rtl="0" algn="just">
              <a:spcBef>
                <a:spcPts val="1200"/>
              </a:spcBef>
              <a:spcAft>
                <a:spcPts val="1200"/>
              </a:spcAft>
              <a:buNone/>
            </a:pPr>
            <a:r>
              <a:rPr lang="en" sz="2000">
                <a:solidFill>
                  <a:schemeClr val="dk1"/>
                </a:solidFill>
                <a:highlight>
                  <a:srgbClr val="FFFFFF"/>
                </a:highlight>
                <a:latin typeface="Times New Roman"/>
                <a:ea typeface="Times New Roman"/>
                <a:cs typeface="Times New Roman"/>
                <a:sym typeface="Times New Roman"/>
              </a:rPr>
              <a:t>Dos attack mostly targets web servers of high profile like banking systems,etc.</a:t>
            </a:r>
            <a:endParaRPr sz="20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