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57" r:id="rId3"/>
    <p:sldId id="258" r:id="rId4"/>
    <p:sldId id="259" r:id="rId5"/>
    <p:sldId id="260" r:id="rId6"/>
    <p:sldId id="265" r:id="rId7"/>
    <p:sldId id="262" r:id="rId8"/>
    <p:sldId id="264" r:id="rId9"/>
    <p:sldId id="266" r:id="rId10"/>
    <p:sldId id="276" r:id="rId11"/>
    <p:sldId id="268" r:id="rId12"/>
    <p:sldId id="269" r:id="rId13"/>
    <p:sldId id="270" r:id="rId14"/>
    <p:sldId id="271" r:id="rId15"/>
    <p:sldId id="272" r:id="rId16"/>
    <p:sldId id="273" r:id="rId17"/>
    <p:sldId id="26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428356-81FD-46D1-9CF3-F2ACFA205EAA}"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112672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28356-81FD-46D1-9CF3-F2ACFA205EAA}"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283835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28356-81FD-46D1-9CF3-F2ACFA205EAA}"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95A81E-1927-4A28-8600-CC1B886331A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0541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428356-81FD-46D1-9CF3-F2ACFA205EAA}"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247905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428356-81FD-46D1-9CF3-F2ACFA205EAA}"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95A81E-1927-4A28-8600-CC1B886331A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0782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428356-81FD-46D1-9CF3-F2ACFA205EAA}"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1504091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28356-81FD-46D1-9CF3-F2ACFA205EAA}"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4153924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28356-81FD-46D1-9CF3-F2ACFA205EAA}"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24393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28356-81FD-46D1-9CF3-F2ACFA205EAA}"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392980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28356-81FD-46D1-9CF3-F2ACFA205EAA}"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411885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428356-81FD-46D1-9CF3-F2ACFA205EAA}"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393961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28356-81FD-46D1-9CF3-F2ACFA205EAA}" type="datetimeFigureOut">
              <a:rPr lang="en-IN" smtClean="0"/>
              <a:t>27-10-2024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69091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428356-81FD-46D1-9CF3-F2ACFA205EAA}" type="datetimeFigureOut">
              <a:rPr lang="en-IN" smtClean="0"/>
              <a:t>27-10-2024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419299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28356-81FD-46D1-9CF3-F2ACFA205EAA}" type="datetimeFigureOut">
              <a:rPr lang="en-IN" smtClean="0"/>
              <a:t>27-10-2024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398096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28356-81FD-46D1-9CF3-F2ACFA205EAA}"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89973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28356-81FD-46D1-9CF3-F2ACFA205EAA}"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95A81E-1927-4A28-8600-CC1B886331A2}" type="slidenum">
              <a:rPr lang="en-IN" smtClean="0"/>
              <a:t>‹#›</a:t>
            </a:fld>
            <a:endParaRPr lang="en-IN"/>
          </a:p>
        </p:txBody>
      </p:sp>
    </p:spTree>
    <p:extLst>
      <p:ext uri="{BB962C8B-B14F-4D97-AF65-F5344CB8AC3E}">
        <p14:creationId xmlns:p14="http://schemas.microsoft.com/office/powerpoint/2010/main" val="203316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428356-81FD-46D1-9CF3-F2ACFA205EAA}" type="datetimeFigureOut">
              <a:rPr lang="en-IN" smtClean="0"/>
              <a:t>27-10-2024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95A81E-1927-4A28-8600-CC1B886331A2}" type="slidenum">
              <a:rPr lang="en-IN" smtClean="0"/>
              <a:t>‹#›</a:t>
            </a:fld>
            <a:endParaRPr lang="en-IN"/>
          </a:p>
        </p:txBody>
      </p:sp>
    </p:spTree>
    <p:extLst>
      <p:ext uri="{BB962C8B-B14F-4D97-AF65-F5344CB8AC3E}">
        <p14:creationId xmlns:p14="http://schemas.microsoft.com/office/powerpoint/2010/main" val="3788115927"/>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CA6F-574A-73A5-4348-38B35DBAA172}"/>
              </a:ext>
            </a:extLst>
          </p:cNvPr>
          <p:cNvSpPr>
            <a:spLocks noGrp="1"/>
          </p:cNvSpPr>
          <p:nvPr>
            <p:ph type="ctrTitle"/>
          </p:nvPr>
        </p:nvSpPr>
        <p:spPr>
          <a:xfrm>
            <a:off x="7015163" y="200025"/>
            <a:ext cx="5072062" cy="6143625"/>
          </a:xfrm>
        </p:spPr>
        <p:txBody>
          <a:bodyPr anchor="ctr">
            <a:normAutofit/>
          </a:bodyPr>
          <a:lstStyle/>
          <a:p>
            <a:pPr algn="ctr">
              <a:lnSpc>
                <a:spcPct val="100000"/>
              </a:lnSpc>
            </a:pPr>
            <a:r>
              <a:rPr lang="en-US" dirty="0">
                <a:latin typeface="Algerian" panose="04020705040A02060702" pitchFamily="82" charset="0"/>
              </a:rPr>
              <a:t>The crop compass: Navigating Agriculture Through data </a:t>
            </a:r>
            <a:endParaRPr lang="en-IN" dirty="0">
              <a:latin typeface="Algerian" panose="04020705040A02060702" pitchFamily="82" charset="0"/>
            </a:endParaRPr>
          </a:p>
        </p:txBody>
      </p:sp>
      <p:sp>
        <p:nvSpPr>
          <p:cNvPr id="7" name="Flowchart: Delay 6">
            <a:extLst>
              <a:ext uri="{FF2B5EF4-FFF2-40B4-BE49-F238E27FC236}">
                <a16:creationId xmlns:a16="http://schemas.microsoft.com/office/drawing/2014/main" id="{0AEE2327-8E3A-5052-A574-1774D966BFCF}"/>
              </a:ext>
            </a:extLst>
          </p:cNvPr>
          <p:cNvSpPr/>
          <p:nvPr/>
        </p:nvSpPr>
        <p:spPr>
          <a:xfrm>
            <a:off x="0" y="0"/>
            <a:ext cx="7129463" cy="6858000"/>
          </a:xfrm>
          <a:prstGeom prst="flowChartDelay">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3537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7D9E-D1E0-C29D-EB05-2B9CF5D675B0}"/>
              </a:ext>
            </a:extLst>
          </p:cNvPr>
          <p:cNvSpPr>
            <a:spLocks noGrp="1"/>
          </p:cNvSpPr>
          <p:nvPr>
            <p:ph type="title"/>
          </p:nvPr>
        </p:nvSpPr>
        <p:spPr>
          <a:xfrm>
            <a:off x="1640156" y="2788555"/>
            <a:ext cx="8911687" cy="1280890"/>
          </a:xfrm>
        </p:spPr>
        <p:txBody>
          <a:bodyPr anchor="ctr">
            <a:normAutofit/>
          </a:bodyPr>
          <a:lstStyle/>
          <a:p>
            <a:pPr algn="ctr"/>
            <a:r>
              <a:rPr lang="en-US" sz="4800" dirty="0">
                <a:solidFill>
                  <a:schemeClr val="tx1"/>
                </a:solidFill>
                <a:latin typeface="Georgia" panose="02040502050405020303" pitchFamily="18" charset="0"/>
              </a:rPr>
              <a:t>Understanding Each Visual</a:t>
            </a:r>
            <a:endParaRPr lang="en-IN" sz="48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107309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87260-EE78-DC15-60C3-4DF0F8E37883}"/>
              </a:ext>
            </a:extLst>
          </p:cNvPr>
          <p:cNvSpPr>
            <a:spLocks noGrp="1"/>
          </p:cNvSpPr>
          <p:nvPr>
            <p:ph type="title"/>
          </p:nvPr>
        </p:nvSpPr>
        <p:spPr>
          <a:xfrm>
            <a:off x="2081470" y="378632"/>
            <a:ext cx="9005630" cy="1696634"/>
          </a:xfrm>
        </p:spPr>
        <p:txBody>
          <a:bodyPr>
            <a:normAutofit/>
          </a:bodyPr>
          <a:lstStyle/>
          <a:p>
            <a:pPr algn="ctr"/>
            <a:r>
              <a:rPr lang="en-US" sz="2000" dirty="0">
                <a:solidFill>
                  <a:schemeClr val="tx1"/>
                </a:solidFill>
                <a:latin typeface="Georgia" panose="02040502050405020303" pitchFamily="18" charset="0"/>
              </a:rPr>
              <a:t>Accessing Crop Yields</a:t>
            </a:r>
            <a:br>
              <a:rPr lang="en-US" sz="2000" dirty="0">
                <a:solidFill>
                  <a:schemeClr val="tx1"/>
                </a:solidFill>
                <a:latin typeface="Georgia" panose="02040502050405020303" pitchFamily="18" charset="0"/>
              </a:rPr>
            </a:br>
            <a:br>
              <a:rPr lang="en-US" sz="2000" dirty="0">
                <a:solidFill>
                  <a:schemeClr val="tx1"/>
                </a:solidFill>
                <a:latin typeface="Georgia" panose="02040502050405020303" pitchFamily="18" charset="0"/>
              </a:rPr>
            </a:br>
            <a:r>
              <a:rPr lang="en-US" sz="2000" dirty="0">
                <a:solidFill>
                  <a:schemeClr val="tx1"/>
                </a:solidFill>
                <a:latin typeface="Georgia" panose="02040502050405020303" pitchFamily="18" charset="0"/>
              </a:rPr>
              <a:t>A Column Chart analyzing trends on crop. The analysis helps to identify high-yield regions.</a:t>
            </a:r>
            <a:endParaRPr lang="en-IN" sz="2000" dirty="0">
              <a:solidFill>
                <a:schemeClr val="tx1"/>
              </a:solidFill>
              <a:latin typeface="Georgia" panose="02040502050405020303" pitchFamily="18" charset="0"/>
            </a:endParaRPr>
          </a:p>
        </p:txBody>
      </p:sp>
      <p:pic>
        <p:nvPicPr>
          <p:cNvPr id="6" name="Picture 5">
            <a:extLst>
              <a:ext uri="{FF2B5EF4-FFF2-40B4-BE49-F238E27FC236}">
                <a16:creationId xmlns:a16="http://schemas.microsoft.com/office/drawing/2014/main" id="{D1F39E2B-BFFB-2545-D1D5-8FF5FAA9945F}"/>
              </a:ext>
            </a:extLst>
          </p:cNvPr>
          <p:cNvPicPr>
            <a:picLocks noChangeAspect="1"/>
          </p:cNvPicPr>
          <p:nvPr/>
        </p:nvPicPr>
        <p:blipFill>
          <a:blip r:embed="rId2"/>
          <a:stretch>
            <a:fillRect/>
          </a:stretch>
        </p:blipFill>
        <p:spPr>
          <a:xfrm>
            <a:off x="1728788" y="2500313"/>
            <a:ext cx="8901112" cy="3996921"/>
          </a:xfrm>
          <a:prstGeom prst="rect">
            <a:avLst/>
          </a:prstGeom>
        </p:spPr>
      </p:pic>
    </p:spTree>
    <p:extLst>
      <p:ext uri="{BB962C8B-B14F-4D97-AF65-F5344CB8AC3E}">
        <p14:creationId xmlns:p14="http://schemas.microsoft.com/office/powerpoint/2010/main" val="309644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0C59E2-7253-4CFF-0DF1-7F55695C8E93}"/>
              </a:ext>
            </a:extLst>
          </p:cNvPr>
          <p:cNvPicPr>
            <a:picLocks noChangeAspect="1"/>
          </p:cNvPicPr>
          <p:nvPr/>
        </p:nvPicPr>
        <p:blipFill>
          <a:blip r:embed="rId2"/>
          <a:stretch>
            <a:fillRect/>
          </a:stretch>
        </p:blipFill>
        <p:spPr>
          <a:xfrm>
            <a:off x="3076497" y="2273432"/>
            <a:ext cx="6039005" cy="4413118"/>
          </a:xfrm>
          <a:prstGeom prst="rect">
            <a:avLst/>
          </a:prstGeom>
        </p:spPr>
      </p:pic>
      <p:sp>
        <p:nvSpPr>
          <p:cNvPr id="7" name="Title 1">
            <a:extLst>
              <a:ext uri="{FF2B5EF4-FFF2-40B4-BE49-F238E27FC236}">
                <a16:creationId xmlns:a16="http://schemas.microsoft.com/office/drawing/2014/main" id="{AFF24ED5-7FBE-E36C-A4FB-EF0FE09796F1}"/>
              </a:ext>
            </a:extLst>
          </p:cNvPr>
          <p:cNvSpPr txBox="1">
            <a:spLocks/>
          </p:cNvSpPr>
          <p:nvPr/>
        </p:nvSpPr>
        <p:spPr>
          <a:xfrm>
            <a:off x="2081470" y="378632"/>
            <a:ext cx="9005630" cy="16966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chemeClr val="tx1"/>
                </a:solidFill>
                <a:latin typeface="Georgia" panose="02040502050405020303" pitchFamily="18" charset="0"/>
              </a:rPr>
              <a:t>Adaption Strategies</a:t>
            </a:r>
            <a:br>
              <a:rPr lang="en-US" sz="2000" dirty="0">
                <a:solidFill>
                  <a:schemeClr val="tx1"/>
                </a:solidFill>
                <a:latin typeface="Georgia" panose="02040502050405020303" pitchFamily="18" charset="0"/>
              </a:rPr>
            </a:br>
            <a:br>
              <a:rPr lang="en-US" sz="2000" dirty="0">
                <a:solidFill>
                  <a:schemeClr val="tx1"/>
                </a:solidFill>
                <a:latin typeface="Georgia" panose="02040502050405020303" pitchFamily="18" charset="0"/>
              </a:rPr>
            </a:br>
            <a:r>
              <a:rPr lang="en-US" sz="2000" dirty="0">
                <a:solidFill>
                  <a:schemeClr val="tx1"/>
                </a:solidFill>
                <a:latin typeface="Georgia" panose="02040502050405020303" pitchFamily="18" charset="0"/>
              </a:rPr>
              <a:t>A Pie Chart showing the percentage of adaption strategies that are followed for the crop yielding </a:t>
            </a:r>
            <a:endParaRPr lang="en-IN" sz="20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801641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3DDE5F-5B71-5C94-9C73-E97345ED0811}"/>
              </a:ext>
            </a:extLst>
          </p:cNvPr>
          <p:cNvPicPr>
            <a:picLocks noChangeAspect="1"/>
          </p:cNvPicPr>
          <p:nvPr/>
        </p:nvPicPr>
        <p:blipFill>
          <a:blip r:embed="rId2"/>
          <a:stretch>
            <a:fillRect/>
          </a:stretch>
        </p:blipFill>
        <p:spPr>
          <a:xfrm>
            <a:off x="385763" y="319327"/>
            <a:ext cx="5246025" cy="6352935"/>
          </a:xfrm>
          <a:prstGeom prst="rect">
            <a:avLst/>
          </a:prstGeom>
        </p:spPr>
      </p:pic>
      <p:sp>
        <p:nvSpPr>
          <p:cNvPr id="8" name="Title 1">
            <a:extLst>
              <a:ext uri="{FF2B5EF4-FFF2-40B4-BE49-F238E27FC236}">
                <a16:creationId xmlns:a16="http://schemas.microsoft.com/office/drawing/2014/main" id="{4C9681BB-FA28-66CE-CEA4-7B66F234F107}"/>
              </a:ext>
            </a:extLst>
          </p:cNvPr>
          <p:cNvSpPr txBox="1">
            <a:spLocks/>
          </p:cNvSpPr>
          <p:nvPr/>
        </p:nvSpPr>
        <p:spPr>
          <a:xfrm>
            <a:off x="6560214" y="2357437"/>
            <a:ext cx="4700587" cy="19859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chemeClr val="tx1"/>
                </a:solidFill>
                <a:latin typeface="Georgia" panose="02040502050405020303" pitchFamily="18" charset="0"/>
              </a:rPr>
              <a:t>Soil Volatility Worldwide</a:t>
            </a:r>
            <a:br>
              <a:rPr lang="en-US" sz="2000" dirty="0">
                <a:solidFill>
                  <a:schemeClr val="tx1"/>
                </a:solidFill>
                <a:latin typeface="Georgia" panose="02040502050405020303" pitchFamily="18" charset="0"/>
              </a:rPr>
            </a:br>
            <a:br>
              <a:rPr lang="en-US" sz="2000" dirty="0">
                <a:solidFill>
                  <a:schemeClr val="tx1"/>
                </a:solidFill>
                <a:latin typeface="Georgia" panose="02040502050405020303" pitchFamily="18" charset="0"/>
              </a:rPr>
            </a:br>
            <a:r>
              <a:rPr lang="en-US" sz="2000" dirty="0">
                <a:solidFill>
                  <a:schemeClr val="tx1"/>
                </a:solidFill>
                <a:latin typeface="Georgia" panose="02040502050405020303" pitchFamily="18" charset="0"/>
              </a:rPr>
              <a:t>A Tree-map Chart showing the distribution of countries as per the soil health index</a:t>
            </a:r>
            <a:endParaRPr lang="en-IN" sz="20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157437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F66781-6DF5-8955-5A5D-BBCC1B2DFC59}"/>
              </a:ext>
            </a:extLst>
          </p:cNvPr>
          <p:cNvPicPr>
            <a:picLocks noChangeAspect="1"/>
          </p:cNvPicPr>
          <p:nvPr/>
        </p:nvPicPr>
        <p:blipFill>
          <a:blip r:embed="rId2"/>
          <a:stretch>
            <a:fillRect/>
          </a:stretch>
        </p:blipFill>
        <p:spPr>
          <a:xfrm>
            <a:off x="375869" y="237874"/>
            <a:ext cx="5024805" cy="6505826"/>
          </a:xfrm>
          <a:prstGeom prst="rect">
            <a:avLst/>
          </a:prstGeom>
        </p:spPr>
      </p:pic>
      <p:sp>
        <p:nvSpPr>
          <p:cNvPr id="7" name="Title 1">
            <a:extLst>
              <a:ext uri="{FF2B5EF4-FFF2-40B4-BE49-F238E27FC236}">
                <a16:creationId xmlns:a16="http://schemas.microsoft.com/office/drawing/2014/main" id="{D85EA846-5A3B-180B-283B-AFA816F7C6F8}"/>
              </a:ext>
            </a:extLst>
          </p:cNvPr>
          <p:cNvSpPr txBox="1">
            <a:spLocks/>
          </p:cNvSpPr>
          <p:nvPr/>
        </p:nvSpPr>
        <p:spPr>
          <a:xfrm>
            <a:off x="5829301" y="941198"/>
            <a:ext cx="5832474" cy="16966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chemeClr val="tx1"/>
                </a:solidFill>
                <a:latin typeface="Georgia" panose="02040502050405020303" pitchFamily="18" charset="0"/>
              </a:rPr>
              <a:t>Tracking CO2 Emission</a:t>
            </a:r>
            <a:br>
              <a:rPr lang="en-US" sz="2000" dirty="0">
                <a:solidFill>
                  <a:schemeClr val="tx1"/>
                </a:solidFill>
                <a:latin typeface="Georgia" panose="02040502050405020303" pitchFamily="18" charset="0"/>
              </a:rPr>
            </a:br>
            <a:br>
              <a:rPr lang="en-US" sz="2000" dirty="0">
                <a:solidFill>
                  <a:schemeClr val="tx1"/>
                </a:solidFill>
                <a:latin typeface="Georgia" panose="02040502050405020303" pitchFamily="18" charset="0"/>
              </a:rPr>
            </a:br>
            <a:r>
              <a:rPr lang="en-US" sz="2000" dirty="0">
                <a:solidFill>
                  <a:schemeClr val="tx1"/>
                </a:solidFill>
                <a:latin typeface="Georgia" panose="02040502050405020303" pitchFamily="18" charset="0"/>
              </a:rPr>
              <a:t>A Funnel Chart showing Country-wise CO2 Emission</a:t>
            </a:r>
            <a:endParaRPr lang="en-IN" sz="2000" dirty="0">
              <a:solidFill>
                <a:schemeClr val="tx1"/>
              </a:solidFill>
              <a:latin typeface="Georgia" panose="02040502050405020303" pitchFamily="18" charset="0"/>
            </a:endParaRPr>
          </a:p>
        </p:txBody>
      </p:sp>
      <p:sp>
        <p:nvSpPr>
          <p:cNvPr id="8" name="Title 1">
            <a:extLst>
              <a:ext uri="{FF2B5EF4-FFF2-40B4-BE49-F238E27FC236}">
                <a16:creationId xmlns:a16="http://schemas.microsoft.com/office/drawing/2014/main" id="{1DAA7622-9A3F-39F2-44EF-104500101C02}"/>
              </a:ext>
            </a:extLst>
          </p:cNvPr>
          <p:cNvSpPr txBox="1">
            <a:spLocks/>
          </p:cNvSpPr>
          <p:nvPr/>
        </p:nvSpPr>
        <p:spPr>
          <a:xfrm>
            <a:off x="5863874" y="4220168"/>
            <a:ext cx="5797901" cy="16966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chemeClr val="tx1"/>
                </a:solidFill>
                <a:latin typeface="Georgia" panose="02040502050405020303" pitchFamily="18" charset="0"/>
              </a:rPr>
              <a:t>Fertilizer and Pesticides usage</a:t>
            </a:r>
            <a:br>
              <a:rPr lang="en-US" sz="2000" dirty="0">
                <a:solidFill>
                  <a:schemeClr val="tx1"/>
                </a:solidFill>
                <a:latin typeface="Georgia" panose="02040502050405020303" pitchFamily="18" charset="0"/>
              </a:rPr>
            </a:br>
            <a:br>
              <a:rPr lang="en-US" sz="2000" dirty="0">
                <a:solidFill>
                  <a:schemeClr val="tx1"/>
                </a:solidFill>
                <a:latin typeface="Georgia" panose="02040502050405020303" pitchFamily="18" charset="0"/>
              </a:rPr>
            </a:br>
            <a:r>
              <a:rPr lang="en-US" sz="2000" dirty="0">
                <a:solidFill>
                  <a:schemeClr val="tx1"/>
                </a:solidFill>
                <a:latin typeface="Georgia" panose="02040502050405020303" pitchFamily="18" charset="0"/>
              </a:rPr>
              <a:t>A Scatter Plot indicating the usage of fertilizers and pesticides</a:t>
            </a:r>
            <a:endParaRPr lang="en-IN" sz="20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310381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CF98C3-EDD8-A892-CC18-4F0CF82D5F34}"/>
              </a:ext>
            </a:extLst>
          </p:cNvPr>
          <p:cNvPicPr>
            <a:picLocks noChangeAspect="1"/>
          </p:cNvPicPr>
          <p:nvPr/>
        </p:nvPicPr>
        <p:blipFill>
          <a:blip r:embed="rId2"/>
          <a:stretch>
            <a:fillRect/>
          </a:stretch>
        </p:blipFill>
        <p:spPr>
          <a:xfrm>
            <a:off x="6096000" y="0"/>
            <a:ext cx="6096000" cy="3900488"/>
          </a:xfrm>
          <a:prstGeom prst="rect">
            <a:avLst/>
          </a:prstGeom>
        </p:spPr>
      </p:pic>
      <p:pic>
        <p:nvPicPr>
          <p:cNvPr id="7" name="Picture 6">
            <a:extLst>
              <a:ext uri="{FF2B5EF4-FFF2-40B4-BE49-F238E27FC236}">
                <a16:creationId xmlns:a16="http://schemas.microsoft.com/office/drawing/2014/main" id="{8CCA2415-F3A5-3345-D801-6D60863DF4EA}"/>
              </a:ext>
            </a:extLst>
          </p:cNvPr>
          <p:cNvPicPr>
            <a:picLocks noChangeAspect="1"/>
          </p:cNvPicPr>
          <p:nvPr/>
        </p:nvPicPr>
        <p:blipFill>
          <a:blip r:embed="rId3"/>
          <a:stretch>
            <a:fillRect/>
          </a:stretch>
        </p:blipFill>
        <p:spPr>
          <a:xfrm>
            <a:off x="221262" y="3143251"/>
            <a:ext cx="5874738" cy="3619894"/>
          </a:xfrm>
          <a:prstGeom prst="rect">
            <a:avLst/>
          </a:prstGeom>
        </p:spPr>
      </p:pic>
      <p:sp>
        <p:nvSpPr>
          <p:cNvPr id="8" name="Title 1">
            <a:extLst>
              <a:ext uri="{FF2B5EF4-FFF2-40B4-BE49-F238E27FC236}">
                <a16:creationId xmlns:a16="http://schemas.microsoft.com/office/drawing/2014/main" id="{D9833707-96D0-0764-3B1A-C8B9F2A49FEF}"/>
              </a:ext>
            </a:extLst>
          </p:cNvPr>
          <p:cNvSpPr txBox="1">
            <a:spLocks/>
          </p:cNvSpPr>
          <p:nvPr/>
        </p:nvSpPr>
        <p:spPr>
          <a:xfrm>
            <a:off x="6359526" y="4727386"/>
            <a:ext cx="5832474" cy="16966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chemeClr val="tx1"/>
                </a:solidFill>
                <a:latin typeface="Georgia" panose="02040502050405020303" pitchFamily="18" charset="0"/>
              </a:rPr>
              <a:t>Irrigation Access Across Nations</a:t>
            </a:r>
            <a:br>
              <a:rPr lang="en-US" sz="2000" dirty="0">
                <a:solidFill>
                  <a:schemeClr val="tx1"/>
                </a:solidFill>
                <a:latin typeface="Georgia" panose="02040502050405020303" pitchFamily="18" charset="0"/>
              </a:rPr>
            </a:br>
            <a:br>
              <a:rPr lang="en-US" sz="2000" dirty="0">
                <a:solidFill>
                  <a:schemeClr val="tx1"/>
                </a:solidFill>
                <a:latin typeface="Georgia" panose="02040502050405020303" pitchFamily="18" charset="0"/>
              </a:rPr>
            </a:br>
            <a:r>
              <a:rPr lang="en-US" sz="2000" dirty="0">
                <a:solidFill>
                  <a:schemeClr val="tx1"/>
                </a:solidFill>
                <a:latin typeface="Georgia" panose="02040502050405020303" pitchFamily="18" charset="0"/>
              </a:rPr>
              <a:t>A Bar Chart giving the count of irrigation Access as per the country</a:t>
            </a:r>
            <a:endParaRPr lang="en-IN" sz="2000" dirty="0">
              <a:solidFill>
                <a:schemeClr val="tx1"/>
              </a:solidFill>
              <a:latin typeface="Georgia" panose="02040502050405020303" pitchFamily="18" charset="0"/>
            </a:endParaRPr>
          </a:p>
        </p:txBody>
      </p:sp>
      <p:sp>
        <p:nvSpPr>
          <p:cNvPr id="9" name="Title 1">
            <a:extLst>
              <a:ext uri="{FF2B5EF4-FFF2-40B4-BE49-F238E27FC236}">
                <a16:creationId xmlns:a16="http://schemas.microsoft.com/office/drawing/2014/main" id="{E38437FA-C6C9-0A03-8EBB-13B09D84FB61}"/>
              </a:ext>
            </a:extLst>
          </p:cNvPr>
          <p:cNvSpPr txBox="1">
            <a:spLocks/>
          </p:cNvSpPr>
          <p:nvPr/>
        </p:nvSpPr>
        <p:spPr>
          <a:xfrm>
            <a:off x="527052" y="723309"/>
            <a:ext cx="5430836" cy="16966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chemeClr val="tx1"/>
                </a:solidFill>
                <a:latin typeface="Georgia" panose="02040502050405020303" pitchFamily="18" charset="0"/>
              </a:rPr>
              <a:t>Global Agri Economics</a:t>
            </a:r>
            <a:br>
              <a:rPr lang="en-US" sz="2000" dirty="0">
                <a:solidFill>
                  <a:schemeClr val="tx1"/>
                </a:solidFill>
                <a:latin typeface="Georgia" panose="02040502050405020303" pitchFamily="18" charset="0"/>
              </a:rPr>
            </a:br>
            <a:br>
              <a:rPr lang="en-US" sz="2000" dirty="0">
                <a:solidFill>
                  <a:schemeClr val="tx1"/>
                </a:solidFill>
                <a:latin typeface="Georgia" panose="02040502050405020303" pitchFamily="18" charset="0"/>
              </a:rPr>
            </a:br>
            <a:r>
              <a:rPr lang="en-US" sz="2000" dirty="0">
                <a:solidFill>
                  <a:schemeClr val="tx1"/>
                </a:solidFill>
                <a:latin typeface="Georgia" panose="02040502050405020303" pitchFamily="18" charset="0"/>
              </a:rPr>
              <a:t>A Donut Chart representing economic impact of agriculture on countries</a:t>
            </a:r>
            <a:endParaRPr lang="en-IN" sz="20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373425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A35018-9434-362C-0F09-26CD31776EEC}"/>
              </a:ext>
            </a:extLst>
          </p:cNvPr>
          <p:cNvPicPr>
            <a:picLocks noChangeAspect="1"/>
          </p:cNvPicPr>
          <p:nvPr/>
        </p:nvPicPr>
        <p:blipFill>
          <a:blip r:embed="rId2"/>
          <a:stretch>
            <a:fillRect/>
          </a:stretch>
        </p:blipFill>
        <p:spPr>
          <a:xfrm>
            <a:off x="918712" y="2304707"/>
            <a:ext cx="10585899" cy="4381843"/>
          </a:xfrm>
          <a:prstGeom prst="rect">
            <a:avLst/>
          </a:prstGeom>
        </p:spPr>
      </p:pic>
      <p:sp>
        <p:nvSpPr>
          <p:cNvPr id="6" name="Title 1">
            <a:extLst>
              <a:ext uri="{FF2B5EF4-FFF2-40B4-BE49-F238E27FC236}">
                <a16:creationId xmlns:a16="http://schemas.microsoft.com/office/drawing/2014/main" id="{CD567EF4-CDAE-7717-BFB1-C8813A73BD2D}"/>
              </a:ext>
            </a:extLst>
          </p:cNvPr>
          <p:cNvSpPr txBox="1">
            <a:spLocks/>
          </p:cNvSpPr>
          <p:nvPr/>
        </p:nvSpPr>
        <p:spPr>
          <a:xfrm>
            <a:off x="1957389" y="608073"/>
            <a:ext cx="9172574" cy="126359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chemeClr val="tx1"/>
                </a:solidFill>
                <a:latin typeface="Georgia" panose="02040502050405020303" pitchFamily="18" charset="0"/>
              </a:rPr>
              <a:t>Average Temperature and Total Precipitation</a:t>
            </a:r>
            <a:br>
              <a:rPr lang="en-US" sz="2000" dirty="0">
                <a:solidFill>
                  <a:schemeClr val="tx1"/>
                </a:solidFill>
                <a:latin typeface="Georgia" panose="02040502050405020303" pitchFamily="18" charset="0"/>
              </a:rPr>
            </a:br>
            <a:br>
              <a:rPr lang="en-US" sz="2000" dirty="0">
                <a:solidFill>
                  <a:schemeClr val="tx1"/>
                </a:solidFill>
                <a:latin typeface="Georgia" panose="02040502050405020303" pitchFamily="18" charset="0"/>
              </a:rPr>
            </a:br>
            <a:r>
              <a:rPr lang="en-US" sz="2000" dirty="0">
                <a:solidFill>
                  <a:schemeClr val="tx1"/>
                </a:solidFill>
                <a:latin typeface="Georgia" panose="02040502050405020303" pitchFamily="18" charset="0"/>
              </a:rPr>
              <a:t>A Combo Chart in which Line chart shows the Average Temperature and Column Chart shows the Total Precipitation of each country</a:t>
            </a:r>
            <a:endParaRPr lang="en-IN" sz="20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27470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A2-9641-5F55-4A95-7AF006D12618}"/>
              </a:ext>
            </a:extLst>
          </p:cNvPr>
          <p:cNvSpPr>
            <a:spLocks noGrp="1"/>
          </p:cNvSpPr>
          <p:nvPr>
            <p:ph type="title"/>
          </p:nvPr>
        </p:nvSpPr>
        <p:spPr/>
        <p:txBody>
          <a:bodyPr/>
          <a:lstStyle/>
          <a:p>
            <a:r>
              <a:rPr lang="en-US" dirty="0">
                <a:latin typeface="Georgia" panose="02040502050405020303" pitchFamily="18" charset="0"/>
              </a:rPr>
              <a:t>Insights</a:t>
            </a:r>
            <a:endParaRPr lang="en-IN" dirty="0"/>
          </a:p>
        </p:txBody>
      </p:sp>
      <p:sp>
        <p:nvSpPr>
          <p:cNvPr id="3" name="Content Placeholder 2">
            <a:extLst>
              <a:ext uri="{FF2B5EF4-FFF2-40B4-BE49-F238E27FC236}">
                <a16:creationId xmlns:a16="http://schemas.microsoft.com/office/drawing/2014/main" id="{2FF3012E-4A33-83A8-C2C7-5DB8E1F874C6}"/>
              </a:ext>
            </a:extLst>
          </p:cNvPr>
          <p:cNvSpPr>
            <a:spLocks noGrp="1"/>
          </p:cNvSpPr>
          <p:nvPr>
            <p:ph idx="1"/>
          </p:nvPr>
        </p:nvSpPr>
        <p:spPr>
          <a:xfrm>
            <a:off x="2592925" y="2143126"/>
            <a:ext cx="8915400" cy="3786188"/>
          </a:xfrm>
        </p:spPr>
        <p:txBody>
          <a:bodyPr>
            <a:normAutofit/>
          </a:bodyPr>
          <a:lstStyle/>
          <a:p>
            <a:r>
              <a:rPr lang="en-US" sz="2000" dirty="0">
                <a:latin typeface="Georgia" panose="02040502050405020303" pitchFamily="18" charset="0"/>
              </a:rPr>
              <a:t>Crop Yield : The analysis helps to identify high-yield regions, assess the impact of inputs on yield, and improve crop management strategies.</a:t>
            </a:r>
          </a:p>
          <a:p>
            <a:r>
              <a:rPr lang="en-US" sz="2000" dirty="0">
                <a:latin typeface="Georgia" panose="02040502050405020303" pitchFamily="18" charset="0"/>
              </a:rPr>
              <a:t>Soil Health Index : Visualizations track soil quality metrics. This helps to understand how soil conditions affect crop yields and identifies regions at risk of soil degradation.</a:t>
            </a:r>
          </a:p>
          <a:p>
            <a:r>
              <a:rPr lang="en-US" sz="2000" dirty="0">
                <a:latin typeface="Georgia" panose="02040502050405020303" pitchFamily="18" charset="0"/>
              </a:rPr>
              <a:t>Climate Impact (Average Temperature and Total Precipitation) : Data on temperature fluctuations and precipitation levels provide insights into climate trends affecting crop growth cycles. Temperature and precipitation patterns are analyzed to predict agricultural productivity and optimize planting schedules.</a:t>
            </a:r>
          </a:p>
        </p:txBody>
      </p:sp>
    </p:spTree>
    <p:extLst>
      <p:ext uri="{BB962C8B-B14F-4D97-AF65-F5344CB8AC3E}">
        <p14:creationId xmlns:p14="http://schemas.microsoft.com/office/powerpoint/2010/main" val="260374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89B28-B7D1-E0CB-0890-66A9D0AACF30}"/>
              </a:ext>
            </a:extLst>
          </p:cNvPr>
          <p:cNvSpPr>
            <a:spLocks noGrp="1"/>
          </p:cNvSpPr>
          <p:nvPr>
            <p:ph idx="1"/>
          </p:nvPr>
        </p:nvSpPr>
        <p:spPr/>
        <p:txBody>
          <a:bodyPr>
            <a:normAutofit/>
          </a:bodyPr>
          <a:lstStyle/>
          <a:p>
            <a:r>
              <a:rPr lang="en-US" sz="2000" dirty="0">
                <a:latin typeface="Georgia" panose="02040502050405020303" pitchFamily="18" charset="0"/>
              </a:rPr>
              <a:t>Fertilizer and Pesticide Usage : This section examines the types and quantities of fertilizers and pesticides used across different regions. It highlights the balance between enhancing crop growth and minimizing environmental impact, emphasizing sustainable agricultural practices.</a:t>
            </a:r>
          </a:p>
          <a:p>
            <a:r>
              <a:rPr lang="en-US" sz="2000" dirty="0">
                <a:latin typeface="Georgia" panose="02040502050405020303" pitchFamily="18" charset="0"/>
              </a:rPr>
              <a:t>Global Agricultural Economics : A comparative analysis of agricultural economies worldwide, showcasing the economic impact of crop production on various regions and their contribution to global food supply.</a:t>
            </a:r>
          </a:p>
        </p:txBody>
      </p:sp>
    </p:spTree>
    <p:extLst>
      <p:ext uri="{BB962C8B-B14F-4D97-AF65-F5344CB8AC3E}">
        <p14:creationId xmlns:p14="http://schemas.microsoft.com/office/powerpoint/2010/main" val="2692330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7E65-4812-2FCB-24FB-CF7447219E7C}"/>
              </a:ext>
            </a:extLst>
          </p:cNvPr>
          <p:cNvSpPr>
            <a:spLocks noGrp="1"/>
          </p:cNvSpPr>
          <p:nvPr>
            <p:ph type="title"/>
          </p:nvPr>
        </p:nvSpPr>
        <p:spPr>
          <a:xfrm>
            <a:off x="3370531" y="2788555"/>
            <a:ext cx="5450938" cy="1280890"/>
          </a:xfrm>
        </p:spPr>
        <p:txBody>
          <a:bodyPr>
            <a:noAutofit/>
          </a:bodyPr>
          <a:lstStyle/>
          <a:p>
            <a:r>
              <a:rPr lang="en-IN" sz="7200" dirty="0">
                <a:solidFill>
                  <a:schemeClr val="tx1"/>
                </a:solidFill>
                <a:latin typeface="Algerian" panose="04020705040A02060702" pitchFamily="82" charset="0"/>
              </a:rPr>
              <a:t>THANK YOU</a:t>
            </a:r>
          </a:p>
        </p:txBody>
      </p:sp>
    </p:spTree>
    <p:extLst>
      <p:ext uri="{BB962C8B-B14F-4D97-AF65-F5344CB8AC3E}">
        <p14:creationId xmlns:p14="http://schemas.microsoft.com/office/powerpoint/2010/main" val="41307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3CDB-2B9C-7884-FD02-209F5DE1877A}"/>
              </a:ext>
            </a:extLst>
          </p:cNvPr>
          <p:cNvSpPr>
            <a:spLocks noGrp="1"/>
          </p:cNvSpPr>
          <p:nvPr>
            <p:ph type="title"/>
          </p:nvPr>
        </p:nvSpPr>
        <p:spPr>
          <a:xfrm>
            <a:off x="1636712" y="643918"/>
            <a:ext cx="9905998" cy="1478570"/>
          </a:xfrm>
        </p:spPr>
        <p:txBody>
          <a:bodyPr/>
          <a:lstStyle/>
          <a:p>
            <a:r>
              <a:rPr lang="en-US" dirty="0">
                <a:latin typeface="Georgia" panose="02040502050405020303" pitchFamily="18" charset="0"/>
              </a:rPr>
              <a:t>Agenda - </a:t>
            </a:r>
            <a:endParaRPr lang="en-IN" dirty="0">
              <a:latin typeface="Georgia" panose="02040502050405020303" pitchFamily="18" charset="0"/>
            </a:endParaRPr>
          </a:p>
        </p:txBody>
      </p:sp>
      <p:sp>
        <p:nvSpPr>
          <p:cNvPr id="4" name="Content Placeholder 2">
            <a:extLst>
              <a:ext uri="{FF2B5EF4-FFF2-40B4-BE49-F238E27FC236}">
                <a16:creationId xmlns:a16="http://schemas.microsoft.com/office/drawing/2014/main" id="{25010FE4-1889-C103-3828-29A2D597636C}"/>
              </a:ext>
            </a:extLst>
          </p:cNvPr>
          <p:cNvSpPr txBox="1">
            <a:spLocks/>
          </p:cNvSpPr>
          <p:nvPr/>
        </p:nvSpPr>
        <p:spPr>
          <a:xfrm>
            <a:off x="1636712" y="2122488"/>
            <a:ext cx="8915400" cy="37776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latin typeface="Georgia" panose="02040502050405020303" pitchFamily="18" charset="0"/>
              </a:rPr>
              <a:t> What is Power BI? </a:t>
            </a:r>
          </a:p>
          <a:p>
            <a:r>
              <a:rPr lang="en-US" dirty="0">
                <a:latin typeface="Georgia" panose="02040502050405020303" pitchFamily="18" charset="0"/>
              </a:rPr>
              <a:t> What are the key Features of Power BI?</a:t>
            </a:r>
          </a:p>
          <a:p>
            <a:r>
              <a:rPr lang="en-US" dirty="0">
                <a:latin typeface="Georgia" panose="02040502050405020303" pitchFamily="18" charset="0"/>
              </a:rPr>
              <a:t> Overview of Data</a:t>
            </a:r>
          </a:p>
          <a:p>
            <a:r>
              <a:rPr lang="en-US" dirty="0">
                <a:latin typeface="Georgia" panose="02040502050405020303" pitchFamily="18" charset="0"/>
              </a:rPr>
              <a:t> Dashboard</a:t>
            </a:r>
          </a:p>
          <a:p>
            <a:r>
              <a:rPr lang="en-US" dirty="0">
                <a:latin typeface="Georgia" panose="02040502050405020303" pitchFamily="18" charset="0"/>
              </a:rPr>
              <a:t> Insights</a:t>
            </a:r>
            <a:endParaRPr lang="en-IN" dirty="0">
              <a:latin typeface="Georgia" panose="02040502050405020303" pitchFamily="18" charset="0"/>
            </a:endParaRPr>
          </a:p>
        </p:txBody>
      </p:sp>
    </p:spTree>
    <p:extLst>
      <p:ext uri="{BB962C8B-B14F-4D97-AF65-F5344CB8AC3E}">
        <p14:creationId xmlns:p14="http://schemas.microsoft.com/office/powerpoint/2010/main" val="74108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33B1-99F3-0ACB-E199-24362AE2C970}"/>
              </a:ext>
            </a:extLst>
          </p:cNvPr>
          <p:cNvSpPr>
            <a:spLocks noGrp="1"/>
          </p:cNvSpPr>
          <p:nvPr>
            <p:ph type="title"/>
          </p:nvPr>
        </p:nvSpPr>
        <p:spPr/>
        <p:txBody>
          <a:bodyPr/>
          <a:lstStyle/>
          <a:p>
            <a:r>
              <a:rPr lang="en-US">
                <a:latin typeface="Georgia" panose="02040502050405020303" pitchFamily="18" charset="0"/>
              </a:rPr>
              <a:t>What is Power BI?</a:t>
            </a:r>
            <a:endParaRPr lang="en-IN"/>
          </a:p>
        </p:txBody>
      </p:sp>
      <p:sp>
        <p:nvSpPr>
          <p:cNvPr id="3" name="Content Placeholder 2">
            <a:extLst>
              <a:ext uri="{FF2B5EF4-FFF2-40B4-BE49-F238E27FC236}">
                <a16:creationId xmlns:a16="http://schemas.microsoft.com/office/drawing/2014/main" id="{3FCE5C91-8AC4-F62A-A3A7-5E2B0FCD6C36}"/>
              </a:ext>
            </a:extLst>
          </p:cNvPr>
          <p:cNvSpPr>
            <a:spLocks noGrp="1"/>
          </p:cNvSpPr>
          <p:nvPr>
            <p:ph idx="1"/>
          </p:nvPr>
        </p:nvSpPr>
        <p:spPr/>
        <p:txBody>
          <a:bodyPr/>
          <a:lstStyle/>
          <a:p>
            <a:r>
              <a:rPr lang="en-US" dirty="0">
                <a:latin typeface="Georgia" panose="02040502050405020303" pitchFamily="18" charset="0"/>
              </a:rPr>
              <a:t>Power BI is a data analysis tool that involves technologies and practices for collecting, integrating, analyzing, and presenting business data to support decision-making</a:t>
            </a:r>
          </a:p>
          <a:p>
            <a:r>
              <a:rPr lang="en-US" dirty="0">
                <a:latin typeface="Georgia" panose="02040502050405020303" pitchFamily="18" charset="0"/>
              </a:rPr>
              <a:t>Power BI provides interactive visualizations, business intelligence capabilities, and self-service analytics</a:t>
            </a:r>
          </a:p>
        </p:txBody>
      </p:sp>
      <p:pic>
        <p:nvPicPr>
          <p:cNvPr id="5" name="Picture 4">
            <a:extLst>
              <a:ext uri="{FF2B5EF4-FFF2-40B4-BE49-F238E27FC236}">
                <a16:creationId xmlns:a16="http://schemas.microsoft.com/office/drawing/2014/main" id="{3270813B-C736-4860-9BB8-5F34A72FB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446" y="4122680"/>
            <a:ext cx="4273107" cy="2123116"/>
          </a:xfrm>
          <a:prstGeom prst="rect">
            <a:avLst/>
          </a:prstGeom>
        </p:spPr>
      </p:pic>
    </p:spTree>
    <p:extLst>
      <p:ext uri="{BB962C8B-B14F-4D97-AF65-F5344CB8AC3E}">
        <p14:creationId xmlns:p14="http://schemas.microsoft.com/office/powerpoint/2010/main" val="376576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17F2-1944-A555-BFBA-1A4483D89CCA}"/>
              </a:ext>
            </a:extLst>
          </p:cNvPr>
          <p:cNvSpPr>
            <a:spLocks noGrp="1"/>
          </p:cNvSpPr>
          <p:nvPr>
            <p:ph type="title"/>
          </p:nvPr>
        </p:nvSpPr>
        <p:spPr/>
        <p:txBody>
          <a:bodyPr/>
          <a:lstStyle/>
          <a:p>
            <a:r>
              <a:rPr lang="en-US" dirty="0">
                <a:latin typeface="Georgia" panose="02040502050405020303" pitchFamily="18" charset="0"/>
              </a:rPr>
              <a:t>What are the key Features of Power BI?</a:t>
            </a:r>
            <a:br>
              <a:rPr lang="en-US" dirty="0">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B6B90A5F-B074-53EA-FB45-7982FB36FF96}"/>
              </a:ext>
            </a:extLst>
          </p:cNvPr>
          <p:cNvSpPr>
            <a:spLocks noGrp="1"/>
          </p:cNvSpPr>
          <p:nvPr>
            <p:ph idx="1"/>
          </p:nvPr>
        </p:nvSpPr>
        <p:spPr>
          <a:xfrm>
            <a:off x="2592925" y="1804987"/>
            <a:ext cx="8915400" cy="4738688"/>
          </a:xfrm>
        </p:spPr>
        <p:txBody>
          <a:bodyPr>
            <a:noAutofit/>
          </a:bodyPr>
          <a:lstStyle/>
          <a:p>
            <a:r>
              <a:rPr lang="en-US" dirty="0">
                <a:latin typeface="Georgia" panose="02040502050405020303" pitchFamily="18" charset="0"/>
              </a:rPr>
              <a:t>Data integration - seamlessly connect with various data sources for comprehensive analysis</a:t>
            </a:r>
          </a:p>
          <a:p>
            <a:r>
              <a:rPr lang="en-US" dirty="0">
                <a:latin typeface="Georgia" panose="02040502050405020303" pitchFamily="18" charset="0"/>
              </a:rPr>
              <a:t>Data visualization - transform raw data into interactive dashboards and reports</a:t>
            </a:r>
          </a:p>
          <a:p>
            <a:r>
              <a:rPr lang="en-US" dirty="0">
                <a:latin typeface="Georgia" panose="02040502050405020303" pitchFamily="18" charset="0"/>
              </a:rPr>
              <a:t>Real-time insights -  access and analyze up-to-date data for informed decision-making</a:t>
            </a:r>
          </a:p>
          <a:p>
            <a:r>
              <a:rPr lang="en-US" dirty="0">
                <a:latin typeface="Georgia" panose="02040502050405020303" pitchFamily="18" charset="0"/>
              </a:rPr>
              <a:t>Self-service analytics - empowers users of all levels to analyze data without technical expertise</a:t>
            </a:r>
          </a:p>
          <a:p>
            <a:r>
              <a:rPr lang="en-US" dirty="0">
                <a:latin typeface="Georgia" panose="02040502050405020303" pitchFamily="18" charset="0"/>
              </a:rPr>
              <a:t>Collaboration - easily share reports and collaborate on data projects with colleagues</a:t>
            </a:r>
          </a:p>
          <a:p>
            <a:r>
              <a:rPr lang="en-US" dirty="0">
                <a:latin typeface="Georgia" panose="02040502050405020303" pitchFamily="18" charset="0"/>
              </a:rPr>
              <a:t>Accessibility - access the data and insights anytime, anywhere, on any device</a:t>
            </a:r>
          </a:p>
          <a:p>
            <a:r>
              <a:rPr lang="en-US" dirty="0">
                <a:latin typeface="Georgia" panose="02040502050405020303" pitchFamily="18" charset="0"/>
              </a:rPr>
              <a:t>AI integration - leverage built-in AI for automated insights and recommendations</a:t>
            </a:r>
          </a:p>
          <a:p>
            <a:r>
              <a:rPr lang="en-US" dirty="0">
                <a:latin typeface="Georgia" panose="02040502050405020303" pitchFamily="18" charset="0"/>
              </a:rPr>
              <a:t>Data Security - prioritize data security and compliance with encryption and access control</a:t>
            </a:r>
          </a:p>
          <a:p>
            <a:endParaRPr lang="en-IN" dirty="0">
              <a:latin typeface="Georgia" panose="02040502050405020303" pitchFamily="18" charset="0"/>
            </a:endParaRPr>
          </a:p>
        </p:txBody>
      </p:sp>
    </p:spTree>
    <p:extLst>
      <p:ext uri="{BB962C8B-B14F-4D97-AF65-F5344CB8AC3E}">
        <p14:creationId xmlns:p14="http://schemas.microsoft.com/office/powerpoint/2010/main" val="65552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1A16-1B17-2FC6-008C-4538C215F1EE}"/>
              </a:ext>
            </a:extLst>
          </p:cNvPr>
          <p:cNvSpPr>
            <a:spLocks noGrp="1"/>
          </p:cNvSpPr>
          <p:nvPr>
            <p:ph type="title"/>
          </p:nvPr>
        </p:nvSpPr>
        <p:spPr/>
        <p:txBody>
          <a:bodyPr/>
          <a:lstStyle/>
          <a:p>
            <a:r>
              <a:rPr lang="en-US" dirty="0">
                <a:latin typeface="Georgia" panose="02040502050405020303" pitchFamily="18" charset="0"/>
              </a:rPr>
              <a:t>Overview of Data</a:t>
            </a:r>
            <a:br>
              <a:rPr lang="en-US" dirty="0">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BD788EE0-EA15-18FB-2694-0D743F790DC5}"/>
              </a:ext>
            </a:extLst>
          </p:cNvPr>
          <p:cNvSpPr>
            <a:spLocks noGrp="1"/>
          </p:cNvSpPr>
          <p:nvPr>
            <p:ph idx="1"/>
          </p:nvPr>
        </p:nvSpPr>
        <p:spPr>
          <a:xfrm>
            <a:off x="2589212" y="2133600"/>
            <a:ext cx="8915400" cy="3424238"/>
          </a:xfrm>
        </p:spPr>
        <p:txBody>
          <a:bodyPr>
            <a:normAutofit/>
          </a:bodyPr>
          <a:lstStyle/>
          <a:p>
            <a:pPr marL="0" indent="0">
              <a:buNone/>
            </a:pPr>
            <a:r>
              <a:rPr lang="en-US" sz="2000" dirty="0">
                <a:latin typeface="Georgia" panose="02040502050405020303" pitchFamily="18" charset="0"/>
              </a:rPr>
              <a:t>This dataset explores the impact of climate change on agricultural productivity across various regions. It includes data on temperature, precipitation, and crop yields to understand how shifting climate patterns affect agriculture.</a:t>
            </a:r>
            <a:endParaRPr lang="en-IN" sz="2000" dirty="0">
              <a:latin typeface="Georgia" panose="02040502050405020303" pitchFamily="18" charset="0"/>
            </a:endParaRPr>
          </a:p>
        </p:txBody>
      </p:sp>
      <p:sp>
        <p:nvSpPr>
          <p:cNvPr id="10" name="Freeform: Shape 9">
            <a:extLst>
              <a:ext uri="{FF2B5EF4-FFF2-40B4-BE49-F238E27FC236}">
                <a16:creationId xmlns:a16="http://schemas.microsoft.com/office/drawing/2014/main" id="{8358C966-B34A-3470-E2CB-F24D6E42DFD5}"/>
              </a:ext>
            </a:extLst>
          </p:cNvPr>
          <p:cNvSpPr/>
          <p:nvPr/>
        </p:nvSpPr>
        <p:spPr>
          <a:xfrm>
            <a:off x="3274218" y="3845719"/>
            <a:ext cx="5341145" cy="2755106"/>
          </a:xfrm>
          <a:custGeom>
            <a:avLst/>
            <a:gdLst>
              <a:gd name="connsiteX0" fmla="*/ 528648 w 5314950"/>
              <a:gd name="connsiteY0" fmla="*/ 0 h 3171825"/>
              <a:gd name="connsiteX1" fmla="*/ 4786302 w 5314950"/>
              <a:gd name="connsiteY1" fmla="*/ 0 h 3171825"/>
              <a:gd name="connsiteX2" fmla="*/ 5314950 w 5314950"/>
              <a:gd name="connsiteY2" fmla="*/ 528648 h 3171825"/>
              <a:gd name="connsiteX3" fmla="*/ 5314950 w 5314950"/>
              <a:gd name="connsiteY3" fmla="*/ 2643177 h 3171825"/>
              <a:gd name="connsiteX4" fmla="*/ 4786302 w 5314950"/>
              <a:gd name="connsiteY4" fmla="*/ 3171825 h 3171825"/>
              <a:gd name="connsiteX5" fmla="*/ 1685925 w 5314950"/>
              <a:gd name="connsiteY5" fmla="*/ 3171825 h 3171825"/>
              <a:gd name="connsiteX6" fmla="*/ 528648 w 5314950"/>
              <a:gd name="connsiteY6" fmla="*/ 3171825 h 3171825"/>
              <a:gd name="connsiteX7" fmla="*/ 0 w 5314950"/>
              <a:gd name="connsiteY7" fmla="*/ 3171825 h 3171825"/>
              <a:gd name="connsiteX8" fmla="*/ 0 w 5314950"/>
              <a:gd name="connsiteY8" fmla="*/ 2643177 h 3171825"/>
              <a:gd name="connsiteX9" fmla="*/ 0 w 5314950"/>
              <a:gd name="connsiteY9" fmla="*/ 1143000 h 3171825"/>
              <a:gd name="connsiteX10" fmla="*/ 0 w 5314950"/>
              <a:gd name="connsiteY10" fmla="*/ 528648 h 3171825"/>
              <a:gd name="connsiteX11" fmla="*/ 528648 w 5314950"/>
              <a:gd name="connsiteY11" fmla="*/ 0 h 317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4950" h="3171825">
                <a:moveTo>
                  <a:pt x="528648" y="0"/>
                </a:moveTo>
                <a:lnTo>
                  <a:pt x="4786302" y="0"/>
                </a:lnTo>
                <a:cubicBezTo>
                  <a:pt x="5078266" y="0"/>
                  <a:pt x="5314950" y="236684"/>
                  <a:pt x="5314950" y="528648"/>
                </a:cubicBezTo>
                <a:lnTo>
                  <a:pt x="5314950" y="2643177"/>
                </a:lnTo>
                <a:cubicBezTo>
                  <a:pt x="5314950" y="2935141"/>
                  <a:pt x="5078266" y="3171825"/>
                  <a:pt x="4786302" y="3171825"/>
                </a:cubicBezTo>
                <a:lnTo>
                  <a:pt x="1685925" y="3171825"/>
                </a:lnTo>
                <a:lnTo>
                  <a:pt x="528648" y="3171825"/>
                </a:lnTo>
                <a:lnTo>
                  <a:pt x="0" y="3171825"/>
                </a:lnTo>
                <a:lnTo>
                  <a:pt x="0" y="2643177"/>
                </a:lnTo>
                <a:lnTo>
                  <a:pt x="0" y="1143000"/>
                </a:lnTo>
                <a:lnTo>
                  <a:pt x="0" y="528648"/>
                </a:lnTo>
                <a:cubicBezTo>
                  <a:pt x="0" y="236684"/>
                  <a:pt x="236684" y="0"/>
                  <a:pt x="528648"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81270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AB031E-C02A-6AC1-367F-DB0D1A0E9FE5}"/>
              </a:ext>
            </a:extLst>
          </p:cNvPr>
          <p:cNvSpPr>
            <a:spLocks noGrp="1"/>
          </p:cNvSpPr>
          <p:nvPr>
            <p:ph type="title"/>
          </p:nvPr>
        </p:nvSpPr>
        <p:spPr>
          <a:xfrm>
            <a:off x="2350574" y="868036"/>
            <a:ext cx="7994650" cy="1281112"/>
          </a:xfrm>
        </p:spPr>
        <p:txBody>
          <a:bodyPr>
            <a:normAutofit/>
          </a:bodyPr>
          <a:lstStyle/>
          <a:p>
            <a:pPr algn="ctr"/>
            <a:r>
              <a:rPr lang="en-US" sz="6000" dirty="0">
                <a:latin typeface="Georgia" panose="02040502050405020303" pitchFamily="18" charset="0"/>
              </a:rPr>
              <a:t>Dashboard</a:t>
            </a:r>
            <a:endParaRPr lang="en-IN" sz="6000" dirty="0"/>
          </a:p>
        </p:txBody>
      </p:sp>
      <p:sp>
        <p:nvSpPr>
          <p:cNvPr id="5" name="Title 1">
            <a:extLst>
              <a:ext uri="{FF2B5EF4-FFF2-40B4-BE49-F238E27FC236}">
                <a16:creationId xmlns:a16="http://schemas.microsoft.com/office/drawing/2014/main" id="{1C179996-730A-0BAB-91C5-8E9540F3A021}"/>
              </a:ext>
            </a:extLst>
          </p:cNvPr>
          <p:cNvSpPr txBox="1">
            <a:spLocks/>
          </p:cNvSpPr>
          <p:nvPr/>
        </p:nvSpPr>
        <p:spPr>
          <a:xfrm>
            <a:off x="3360085" y="2612091"/>
            <a:ext cx="5975628" cy="30659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solidFill>
                  <a:schemeClr val="tx1"/>
                </a:solidFill>
                <a:latin typeface="Georgia" panose="02040502050405020303" pitchFamily="18" charset="0"/>
              </a:rPr>
              <a:t>Dashboard is a single page, often called as canvas that uses visualizations to tell the story of your data</a:t>
            </a:r>
            <a:br>
              <a:rPr lang="en-US" sz="2800" dirty="0">
                <a:solidFill>
                  <a:schemeClr val="tx1"/>
                </a:solidFill>
                <a:latin typeface="Georgia" panose="02040502050405020303" pitchFamily="18" charset="0"/>
              </a:rPr>
            </a:br>
            <a:endParaRPr lang="en-IN" sz="28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1195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3F02DC-6F26-F9C0-2246-8519D34D6A40}"/>
              </a:ext>
            </a:extLst>
          </p:cNvPr>
          <p:cNvPicPr>
            <a:picLocks noChangeAspect="1"/>
          </p:cNvPicPr>
          <p:nvPr/>
        </p:nvPicPr>
        <p:blipFill>
          <a:blip r:embed="rId2"/>
          <a:stretch>
            <a:fillRect/>
          </a:stretch>
        </p:blipFill>
        <p:spPr>
          <a:xfrm>
            <a:off x="437520" y="235743"/>
            <a:ext cx="11316959" cy="6386513"/>
          </a:xfrm>
          <a:prstGeom prst="rect">
            <a:avLst/>
          </a:prstGeom>
        </p:spPr>
      </p:pic>
    </p:spTree>
    <p:extLst>
      <p:ext uri="{BB962C8B-B14F-4D97-AF65-F5344CB8AC3E}">
        <p14:creationId xmlns:p14="http://schemas.microsoft.com/office/powerpoint/2010/main" val="12979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F08C5C-DB86-BB88-5DAA-67A0EA1161F2}"/>
              </a:ext>
            </a:extLst>
          </p:cNvPr>
          <p:cNvPicPr>
            <a:picLocks noChangeAspect="1"/>
          </p:cNvPicPr>
          <p:nvPr/>
        </p:nvPicPr>
        <p:blipFill>
          <a:blip r:embed="rId2"/>
          <a:stretch>
            <a:fillRect/>
          </a:stretch>
        </p:blipFill>
        <p:spPr>
          <a:xfrm>
            <a:off x="434434" y="284487"/>
            <a:ext cx="11323131" cy="6289026"/>
          </a:xfrm>
          <a:prstGeom prst="rect">
            <a:avLst/>
          </a:prstGeom>
        </p:spPr>
      </p:pic>
    </p:spTree>
    <p:extLst>
      <p:ext uri="{BB962C8B-B14F-4D97-AF65-F5344CB8AC3E}">
        <p14:creationId xmlns:p14="http://schemas.microsoft.com/office/powerpoint/2010/main" val="677292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10263A-A538-9AF2-8E2A-B54B7B3CAAE2}"/>
              </a:ext>
            </a:extLst>
          </p:cNvPr>
          <p:cNvPicPr>
            <a:picLocks noChangeAspect="1"/>
          </p:cNvPicPr>
          <p:nvPr/>
        </p:nvPicPr>
        <p:blipFill>
          <a:blip r:embed="rId2"/>
          <a:stretch>
            <a:fillRect/>
          </a:stretch>
        </p:blipFill>
        <p:spPr>
          <a:xfrm>
            <a:off x="423948" y="261864"/>
            <a:ext cx="11344104" cy="6334271"/>
          </a:xfrm>
          <a:prstGeom prst="rect">
            <a:avLst/>
          </a:prstGeom>
        </p:spPr>
      </p:pic>
    </p:spTree>
    <p:extLst>
      <p:ext uri="{BB962C8B-B14F-4D97-AF65-F5344CB8AC3E}">
        <p14:creationId xmlns:p14="http://schemas.microsoft.com/office/powerpoint/2010/main" val="3796694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Ion</Template>
  <TotalTime>248</TotalTime>
  <Words>568</Words>
  <Application>Microsoft Office PowerPoint</Application>
  <PresentationFormat>Widescreen</PresentationFormat>
  <Paragraphs>39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Century Gothic</vt:lpstr>
      <vt:lpstr>Georgia</vt:lpstr>
      <vt:lpstr>Wingdings 3</vt:lpstr>
      <vt:lpstr>Wisp</vt:lpstr>
      <vt:lpstr>The crop compass: Navigating Agriculture Through data </vt:lpstr>
      <vt:lpstr>Agenda - </vt:lpstr>
      <vt:lpstr>What is Power BI?</vt:lpstr>
      <vt:lpstr>What are the key Features of Power BI? </vt:lpstr>
      <vt:lpstr>Overview of Data </vt:lpstr>
      <vt:lpstr>Dashboard</vt:lpstr>
      <vt:lpstr>PowerPoint Presentation</vt:lpstr>
      <vt:lpstr>PowerPoint Presentation</vt:lpstr>
      <vt:lpstr>PowerPoint Presentation</vt:lpstr>
      <vt:lpstr>Understanding Each Visual</vt:lpstr>
      <vt:lpstr>Accessing Crop Yields  A Column Chart analyzing trends on crop. The analysis helps to identify high-yield regions.</vt:lpstr>
      <vt:lpstr>PowerPoint Presentation</vt:lpstr>
      <vt:lpstr>PowerPoint Presentation</vt:lpstr>
      <vt:lpstr>PowerPoint Presentation</vt:lpstr>
      <vt:lpstr>PowerPoint Presentation</vt:lpstr>
      <vt:lpstr>PowerPoint Presentation</vt:lpstr>
      <vt:lpstr>Insights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Snehal Kore</dc:creator>
  <cp:lastModifiedBy>Snehal Kore</cp:lastModifiedBy>
  <cp:revision>8</cp:revision>
  <dcterms:created xsi:type="dcterms:W3CDTF">2024-10-04T12:47:54Z</dcterms:created>
  <dcterms:modified xsi:type="dcterms:W3CDTF">2024-10-27T03:33:00Z</dcterms:modified>
</cp:coreProperties>
</file>