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EB Garamond"/>
      <p:regular r:id="rId24"/>
      <p:bold r:id="rId25"/>
      <p:italic r:id="rId26"/>
      <p:boldItalic r:id="rId27"/>
    </p:embeddedFont>
    <p:embeddedFont>
      <p:font typeface="Spectral"/>
      <p:regular r:id="rId28"/>
      <p:bold r:id="rId29"/>
      <p:italic r:id="rId30"/>
      <p:boldItalic r:id="rId31"/>
    </p:embeddedFont>
    <p:embeddedFont>
      <p:font typeface="Spectral Medium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DECEE14-56B1-487C-8269-D54D2DD6200A}">
  <a:tblStyle styleId="{8DECEE14-56B1-487C-8269-D54D2DD620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EBGaramond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BGaramond-italic.fntdata"/><Relationship Id="rId25" Type="http://schemas.openxmlformats.org/officeDocument/2006/relationships/font" Target="fonts/EBGaramond-bold.fntdata"/><Relationship Id="rId28" Type="http://schemas.openxmlformats.org/officeDocument/2006/relationships/font" Target="fonts/Spectral-regular.fntdata"/><Relationship Id="rId27" Type="http://schemas.openxmlformats.org/officeDocument/2006/relationships/font" Target="fonts/EBGaramon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pectral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pectral-boldItalic.fntdata"/><Relationship Id="rId30" Type="http://schemas.openxmlformats.org/officeDocument/2006/relationships/font" Target="fonts/Spectral-italic.fntdata"/><Relationship Id="rId11" Type="http://schemas.openxmlformats.org/officeDocument/2006/relationships/slide" Target="slides/slide5.xml"/><Relationship Id="rId33" Type="http://schemas.openxmlformats.org/officeDocument/2006/relationships/font" Target="fonts/SpectralMedium-bold.fntdata"/><Relationship Id="rId10" Type="http://schemas.openxmlformats.org/officeDocument/2006/relationships/slide" Target="slides/slide4.xml"/><Relationship Id="rId32" Type="http://schemas.openxmlformats.org/officeDocument/2006/relationships/font" Target="fonts/SpectralMedium-regular.fntdata"/><Relationship Id="rId13" Type="http://schemas.openxmlformats.org/officeDocument/2006/relationships/slide" Target="slides/slide7.xml"/><Relationship Id="rId35" Type="http://schemas.openxmlformats.org/officeDocument/2006/relationships/font" Target="fonts/Spectral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SpectralMedium-italic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c242f0e9a_0_1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c242f0e9a_0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c242f0e9a_0_1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c242f0e9a_0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c242f0e9a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c242f0e9a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c3e14ba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c3e14ba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c242f0e9a_0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c242f0e9a_0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c242f0e9a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c242f0e9a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c242f0e9a_0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c242f0e9a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c3e14ba0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c3e14ba0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c242f0e9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c242f0e9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c3e14ba0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c3e14ba0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c242f0e9a_0_1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c242f0e9a_0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c242f0e9a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c242f0e9a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c3e14ba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c3e14ba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c3e14ba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c3e14ba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c242f0e9a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c242f0e9a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c242f0e9a_0_1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c242f0e9a_0_1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2" y="63013"/>
            <a:ext cx="7911093" cy="5018462"/>
          </a:xfrm>
          <a:custGeom>
            <a:rect b="b" l="l" r="r" t="t"/>
            <a:pathLst>
              <a:path extrusionOk="0" h="2566988" w="3036888">
                <a:moveTo>
                  <a:pt x="0" y="0"/>
                </a:moveTo>
                <a:lnTo>
                  <a:pt x="1271985" y="0"/>
                </a:lnTo>
                <a:lnTo>
                  <a:pt x="3036888" y="2566988"/>
                </a:lnTo>
                <a:lnTo>
                  <a:pt x="0" y="2566988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  <a:effectLst>
            <a:outerShdw blurRad="609600" rotWithShape="0" algn="l" dist="355600">
              <a:srgbClr val="7F7F7F">
                <a:alpha val="49803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-1" y="0"/>
            <a:ext cx="8116083" cy="5140393"/>
          </a:xfrm>
          <a:custGeom>
            <a:rect b="b" l="l" r="r" t="t"/>
            <a:pathLst>
              <a:path extrusionOk="0" h="2566988" w="3036888">
                <a:moveTo>
                  <a:pt x="0" y="0"/>
                </a:moveTo>
                <a:lnTo>
                  <a:pt x="1271985" y="0"/>
                </a:lnTo>
                <a:lnTo>
                  <a:pt x="3036888" y="2566988"/>
                </a:lnTo>
                <a:lnTo>
                  <a:pt x="0" y="2566988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-1" y="1437762"/>
            <a:ext cx="1289321" cy="817491"/>
          </a:xfrm>
          <a:custGeom>
            <a:rect b="b" l="l" r="r" t="t"/>
            <a:pathLst>
              <a:path extrusionOk="0" h="1026" w="1219">
                <a:moveTo>
                  <a:pt x="0" y="1026"/>
                </a:moveTo>
                <a:lnTo>
                  <a:pt x="0" y="0"/>
                </a:lnTo>
                <a:lnTo>
                  <a:pt x="622" y="262"/>
                </a:lnTo>
                <a:lnTo>
                  <a:pt x="1219" y="515"/>
                </a:lnTo>
                <a:lnTo>
                  <a:pt x="0" y="1026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-1" y="769777"/>
            <a:ext cx="657386" cy="877926"/>
          </a:xfrm>
          <a:custGeom>
            <a:rect b="b" l="l" r="r" t="t"/>
            <a:pathLst>
              <a:path extrusionOk="0" h="1104" w="622">
                <a:moveTo>
                  <a:pt x="622" y="1104"/>
                </a:moveTo>
                <a:lnTo>
                  <a:pt x="0" y="842"/>
                </a:lnTo>
                <a:lnTo>
                  <a:pt x="0" y="0"/>
                </a:lnTo>
                <a:lnTo>
                  <a:pt x="622" y="1104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-1" y="3607130"/>
            <a:ext cx="313848" cy="359441"/>
          </a:xfrm>
          <a:custGeom>
            <a:rect b="b" l="l" r="r" t="t"/>
            <a:pathLst>
              <a:path extrusionOk="0" h="454" w="298">
                <a:moveTo>
                  <a:pt x="0" y="454"/>
                </a:moveTo>
                <a:lnTo>
                  <a:pt x="0" y="0"/>
                </a:lnTo>
                <a:lnTo>
                  <a:pt x="298" y="406"/>
                </a:lnTo>
                <a:lnTo>
                  <a:pt x="0" y="454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-1" y="3928400"/>
            <a:ext cx="313848" cy="429423"/>
          </a:xfrm>
          <a:custGeom>
            <a:rect b="b" l="l" r="r" t="t"/>
            <a:pathLst>
              <a:path extrusionOk="0" h="540" w="298">
                <a:moveTo>
                  <a:pt x="0" y="540"/>
                </a:moveTo>
                <a:lnTo>
                  <a:pt x="0" y="48"/>
                </a:lnTo>
                <a:lnTo>
                  <a:pt x="298" y="0"/>
                </a:lnTo>
                <a:lnTo>
                  <a:pt x="0" y="540"/>
                </a:lnTo>
                <a:close/>
              </a:path>
            </a:pathLst>
          </a:custGeom>
          <a:solidFill>
            <a:srgbClr val="28355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-1" y="3928401"/>
            <a:ext cx="1276599" cy="1215100"/>
          </a:xfrm>
          <a:custGeom>
            <a:rect b="b" l="l" r="r" t="t"/>
            <a:pathLst>
              <a:path extrusionOk="0" h="1528" w="1207">
                <a:moveTo>
                  <a:pt x="1207" y="1528"/>
                </a:moveTo>
                <a:lnTo>
                  <a:pt x="0" y="1528"/>
                </a:lnTo>
                <a:lnTo>
                  <a:pt x="0" y="540"/>
                </a:lnTo>
                <a:lnTo>
                  <a:pt x="298" y="0"/>
                </a:lnTo>
                <a:lnTo>
                  <a:pt x="1207" y="1528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-1" y="1"/>
            <a:ext cx="1734646" cy="1647699"/>
          </a:xfrm>
          <a:custGeom>
            <a:rect b="b" l="l" r="r" t="t"/>
            <a:pathLst>
              <a:path extrusionOk="0" h="2070" w="1638">
                <a:moveTo>
                  <a:pt x="622" y="2070"/>
                </a:moveTo>
                <a:lnTo>
                  <a:pt x="622" y="2070"/>
                </a:lnTo>
                <a:lnTo>
                  <a:pt x="0" y="966"/>
                </a:lnTo>
                <a:lnTo>
                  <a:pt x="0" y="0"/>
                </a:lnTo>
                <a:lnTo>
                  <a:pt x="1638" y="0"/>
                </a:lnTo>
                <a:lnTo>
                  <a:pt x="622" y="2070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313847" y="3091825"/>
            <a:ext cx="1738885" cy="1145120"/>
          </a:xfrm>
          <a:custGeom>
            <a:rect b="b" l="l" r="r" t="t"/>
            <a:pathLst>
              <a:path extrusionOk="0" h="1439" w="1639">
                <a:moveTo>
                  <a:pt x="1639" y="1439"/>
                </a:moveTo>
                <a:lnTo>
                  <a:pt x="0" y="1053"/>
                </a:lnTo>
                <a:lnTo>
                  <a:pt x="372" y="0"/>
                </a:lnTo>
                <a:lnTo>
                  <a:pt x="1639" y="1439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313847" y="3928401"/>
            <a:ext cx="1738885" cy="1215100"/>
          </a:xfrm>
          <a:custGeom>
            <a:rect b="b" l="l" r="r" t="t"/>
            <a:pathLst>
              <a:path extrusionOk="0" h="1528" w="1639">
                <a:moveTo>
                  <a:pt x="941" y="1528"/>
                </a:moveTo>
                <a:lnTo>
                  <a:pt x="909" y="1528"/>
                </a:lnTo>
                <a:lnTo>
                  <a:pt x="0" y="0"/>
                </a:lnTo>
                <a:lnTo>
                  <a:pt x="1639" y="386"/>
                </a:lnTo>
                <a:lnTo>
                  <a:pt x="941" y="1528"/>
                </a:lnTo>
                <a:close/>
              </a:path>
            </a:pathLst>
          </a:custGeom>
          <a:solidFill>
            <a:srgbClr val="28355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314769" y="4236946"/>
            <a:ext cx="2290239" cy="906554"/>
          </a:xfrm>
          <a:custGeom>
            <a:rect b="b" l="l" r="r" t="t"/>
            <a:pathLst>
              <a:path extrusionOk="0" h="1142" w="2161">
                <a:moveTo>
                  <a:pt x="2161" y="1142"/>
                </a:moveTo>
                <a:lnTo>
                  <a:pt x="0" y="1142"/>
                </a:lnTo>
                <a:lnTo>
                  <a:pt x="698" y="0"/>
                </a:lnTo>
                <a:lnTo>
                  <a:pt x="2161" y="1142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2052733" y="3928401"/>
            <a:ext cx="1586202" cy="1215100"/>
          </a:xfrm>
          <a:custGeom>
            <a:rect b="b" l="l" r="r" t="t"/>
            <a:pathLst>
              <a:path extrusionOk="0" h="1528" w="1497">
                <a:moveTo>
                  <a:pt x="1497" y="1528"/>
                </a:moveTo>
                <a:lnTo>
                  <a:pt x="1463" y="1528"/>
                </a:lnTo>
                <a:lnTo>
                  <a:pt x="0" y="386"/>
                </a:lnTo>
                <a:lnTo>
                  <a:pt x="1497" y="0"/>
                </a:lnTo>
                <a:lnTo>
                  <a:pt x="1497" y="1528"/>
                </a:lnTo>
                <a:close/>
              </a:path>
            </a:pathLst>
          </a:custGeom>
          <a:solidFill>
            <a:srgbClr val="28355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657382" y="1"/>
            <a:ext cx="1810987" cy="2223443"/>
          </a:xfrm>
          <a:custGeom>
            <a:rect b="b" l="l" r="r" t="t"/>
            <a:pathLst>
              <a:path extrusionOk="0" h="2795" w="1706">
                <a:moveTo>
                  <a:pt x="1706" y="2795"/>
                </a:moveTo>
                <a:lnTo>
                  <a:pt x="600" y="2322"/>
                </a:lnTo>
                <a:lnTo>
                  <a:pt x="597" y="2323"/>
                </a:lnTo>
                <a:lnTo>
                  <a:pt x="600" y="2322"/>
                </a:lnTo>
                <a:lnTo>
                  <a:pt x="0" y="2070"/>
                </a:lnTo>
                <a:lnTo>
                  <a:pt x="0" y="2070"/>
                </a:lnTo>
                <a:lnTo>
                  <a:pt x="1016" y="0"/>
                </a:lnTo>
                <a:lnTo>
                  <a:pt x="1036" y="0"/>
                </a:lnTo>
                <a:lnTo>
                  <a:pt x="1706" y="2795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657382" y="1647701"/>
            <a:ext cx="636179" cy="200397"/>
          </a:xfrm>
          <a:custGeom>
            <a:rect b="b" l="l" r="r" t="t"/>
            <a:pathLst>
              <a:path extrusionOk="0" h="253" w="600">
                <a:moveTo>
                  <a:pt x="597" y="253"/>
                </a:moveTo>
                <a:lnTo>
                  <a:pt x="0" y="0"/>
                </a:lnTo>
                <a:lnTo>
                  <a:pt x="600" y="252"/>
                </a:lnTo>
                <a:lnTo>
                  <a:pt x="597" y="253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708276" y="1848100"/>
            <a:ext cx="1760095" cy="1243730"/>
          </a:xfrm>
          <a:custGeom>
            <a:rect b="b" l="l" r="r" t="t"/>
            <a:pathLst>
              <a:path extrusionOk="0" h="1563" w="1658">
                <a:moveTo>
                  <a:pt x="0" y="1563"/>
                </a:moveTo>
                <a:lnTo>
                  <a:pt x="2" y="1558"/>
                </a:lnTo>
                <a:lnTo>
                  <a:pt x="551" y="0"/>
                </a:lnTo>
                <a:lnTo>
                  <a:pt x="1658" y="471"/>
                </a:lnTo>
                <a:lnTo>
                  <a:pt x="0" y="1563"/>
                </a:lnTo>
                <a:close/>
              </a:path>
            </a:pathLst>
          </a:custGeom>
          <a:solidFill>
            <a:srgbClr val="28355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1293560" y="1848098"/>
            <a:ext cx="1174809" cy="375344"/>
          </a:xfrm>
          <a:custGeom>
            <a:rect b="b" l="l" r="r" t="t"/>
            <a:pathLst>
              <a:path extrusionOk="0" h="473" w="1107">
                <a:moveTo>
                  <a:pt x="1107" y="473"/>
                </a:moveTo>
                <a:lnTo>
                  <a:pt x="0" y="2"/>
                </a:lnTo>
                <a:lnTo>
                  <a:pt x="1" y="0"/>
                </a:lnTo>
                <a:lnTo>
                  <a:pt x="1107" y="473"/>
                </a:lnTo>
                <a:close/>
              </a:path>
            </a:pathLst>
          </a:custGeom>
          <a:solidFill>
            <a:srgbClr val="25314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708276" y="2223443"/>
            <a:ext cx="1760095" cy="2013505"/>
          </a:xfrm>
          <a:custGeom>
            <a:rect b="b" l="l" r="r" t="t"/>
            <a:pathLst>
              <a:path extrusionOk="0" h="2531" w="1658">
                <a:moveTo>
                  <a:pt x="1267" y="2531"/>
                </a:moveTo>
                <a:lnTo>
                  <a:pt x="1267" y="2531"/>
                </a:lnTo>
                <a:lnTo>
                  <a:pt x="0" y="1092"/>
                </a:lnTo>
                <a:lnTo>
                  <a:pt x="0" y="1092"/>
                </a:lnTo>
                <a:lnTo>
                  <a:pt x="1658" y="0"/>
                </a:lnTo>
                <a:lnTo>
                  <a:pt x="1267" y="2531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708278" y="3091825"/>
            <a:ext cx="1344458" cy="1145120"/>
          </a:xfrm>
          <a:custGeom>
            <a:rect b="b" l="l" r="r" t="t"/>
            <a:pathLst>
              <a:path extrusionOk="0" h="1439" w="1267">
                <a:moveTo>
                  <a:pt x="1267" y="1439"/>
                </a:moveTo>
                <a:lnTo>
                  <a:pt x="1267" y="1439"/>
                </a:lnTo>
                <a:lnTo>
                  <a:pt x="0" y="0"/>
                </a:lnTo>
                <a:lnTo>
                  <a:pt x="0" y="0"/>
                </a:lnTo>
                <a:lnTo>
                  <a:pt x="1267" y="1439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2052733" y="2223443"/>
            <a:ext cx="1586202" cy="2013505"/>
          </a:xfrm>
          <a:custGeom>
            <a:rect b="b" l="l" r="r" t="t"/>
            <a:pathLst>
              <a:path extrusionOk="0" h="2531" w="1497">
                <a:moveTo>
                  <a:pt x="0" y="2531"/>
                </a:moveTo>
                <a:lnTo>
                  <a:pt x="391" y="0"/>
                </a:lnTo>
                <a:lnTo>
                  <a:pt x="1497" y="2145"/>
                </a:lnTo>
                <a:lnTo>
                  <a:pt x="0" y="2531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3638939" y="3928401"/>
            <a:ext cx="2065460" cy="1215100"/>
          </a:xfrm>
          <a:custGeom>
            <a:rect b="b" l="l" r="r" t="t"/>
            <a:pathLst>
              <a:path extrusionOk="0" h="1528" w="1946">
                <a:moveTo>
                  <a:pt x="40" y="1528"/>
                </a:moveTo>
                <a:lnTo>
                  <a:pt x="0" y="1528"/>
                </a:lnTo>
                <a:lnTo>
                  <a:pt x="0" y="0"/>
                </a:lnTo>
                <a:lnTo>
                  <a:pt x="1946" y="264"/>
                </a:lnTo>
                <a:lnTo>
                  <a:pt x="40" y="1528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1755850" y="1"/>
            <a:ext cx="1895810" cy="1122857"/>
          </a:xfrm>
          <a:custGeom>
            <a:rect b="b" l="l" r="r" t="t"/>
            <a:pathLst>
              <a:path extrusionOk="0" h="1409" w="1787">
                <a:moveTo>
                  <a:pt x="338" y="1409"/>
                </a:moveTo>
                <a:lnTo>
                  <a:pt x="0" y="0"/>
                </a:lnTo>
                <a:lnTo>
                  <a:pt x="1546" y="0"/>
                </a:lnTo>
                <a:lnTo>
                  <a:pt x="1787" y="350"/>
                </a:lnTo>
                <a:lnTo>
                  <a:pt x="338" y="1409"/>
                </a:lnTo>
                <a:close/>
              </a:path>
            </a:pathLst>
          </a:custGeom>
          <a:solidFill>
            <a:srgbClr val="28355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2116350" y="1122856"/>
            <a:ext cx="2082423" cy="1100588"/>
          </a:xfrm>
          <a:custGeom>
            <a:rect b="b" l="l" r="r" t="t"/>
            <a:pathLst>
              <a:path extrusionOk="0" h="1386" w="1965">
                <a:moveTo>
                  <a:pt x="332" y="1386"/>
                </a:moveTo>
                <a:lnTo>
                  <a:pt x="332" y="1386"/>
                </a:lnTo>
                <a:lnTo>
                  <a:pt x="0" y="0"/>
                </a:lnTo>
                <a:lnTo>
                  <a:pt x="1965" y="165"/>
                </a:lnTo>
                <a:lnTo>
                  <a:pt x="332" y="1386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2116350" y="279919"/>
            <a:ext cx="2082423" cy="973352"/>
          </a:xfrm>
          <a:custGeom>
            <a:rect b="b" l="l" r="r" t="t"/>
            <a:pathLst>
              <a:path extrusionOk="0" h="1224" w="1965">
                <a:moveTo>
                  <a:pt x="1965" y="1224"/>
                </a:moveTo>
                <a:lnTo>
                  <a:pt x="1965" y="1224"/>
                </a:lnTo>
                <a:lnTo>
                  <a:pt x="0" y="1059"/>
                </a:lnTo>
                <a:lnTo>
                  <a:pt x="1449" y="0"/>
                </a:lnTo>
                <a:lnTo>
                  <a:pt x="1965" y="752"/>
                </a:lnTo>
                <a:lnTo>
                  <a:pt x="1965" y="1224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2468372" y="1253273"/>
            <a:ext cx="1980636" cy="1580902"/>
          </a:xfrm>
          <a:custGeom>
            <a:rect b="b" l="l" r="r" t="t"/>
            <a:pathLst>
              <a:path extrusionOk="0" h="1988" w="1868">
                <a:moveTo>
                  <a:pt x="1868" y="1988"/>
                </a:moveTo>
                <a:lnTo>
                  <a:pt x="0" y="1221"/>
                </a:lnTo>
                <a:lnTo>
                  <a:pt x="1633" y="0"/>
                </a:lnTo>
                <a:lnTo>
                  <a:pt x="1868" y="1988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2468372" y="2223443"/>
            <a:ext cx="1980636" cy="1704959"/>
          </a:xfrm>
          <a:custGeom>
            <a:rect b="b" l="l" r="r" t="t"/>
            <a:pathLst>
              <a:path extrusionOk="0" h="2145" w="1868">
                <a:moveTo>
                  <a:pt x="1106" y="2145"/>
                </a:moveTo>
                <a:lnTo>
                  <a:pt x="1106" y="2145"/>
                </a:lnTo>
                <a:lnTo>
                  <a:pt x="0" y="0"/>
                </a:lnTo>
                <a:lnTo>
                  <a:pt x="1868" y="767"/>
                </a:lnTo>
                <a:lnTo>
                  <a:pt x="1106" y="2145"/>
                </a:lnTo>
                <a:close/>
              </a:path>
            </a:pathLst>
          </a:custGeom>
          <a:solidFill>
            <a:srgbClr val="28355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3638939" y="2834174"/>
            <a:ext cx="2065460" cy="1304167"/>
          </a:xfrm>
          <a:custGeom>
            <a:rect b="b" l="l" r="r" t="t"/>
            <a:pathLst>
              <a:path extrusionOk="0" h="1642" w="1946">
                <a:moveTo>
                  <a:pt x="1946" y="1642"/>
                </a:moveTo>
                <a:lnTo>
                  <a:pt x="0" y="1378"/>
                </a:lnTo>
                <a:lnTo>
                  <a:pt x="762" y="0"/>
                </a:lnTo>
                <a:lnTo>
                  <a:pt x="1946" y="1642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3681349" y="4138339"/>
            <a:ext cx="2604091" cy="1005161"/>
          </a:xfrm>
          <a:custGeom>
            <a:rect b="b" l="l" r="r" t="t"/>
            <a:pathLst>
              <a:path extrusionOk="0" h="1264" w="2456">
                <a:moveTo>
                  <a:pt x="2456" y="1264"/>
                </a:moveTo>
                <a:lnTo>
                  <a:pt x="0" y="1264"/>
                </a:lnTo>
                <a:lnTo>
                  <a:pt x="1906" y="0"/>
                </a:lnTo>
                <a:lnTo>
                  <a:pt x="2456" y="1264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4449004" y="2834174"/>
            <a:ext cx="1883087" cy="1304167"/>
          </a:xfrm>
          <a:custGeom>
            <a:rect b="b" l="l" r="r" t="t"/>
            <a:pathLst>
              <a:path extrusionOk="0" h="1642" w="1777">
                <a:moveTo>
                  <a:pt x="1184" y="1642"/>
                </a:moveTo>
                <a:lnTo>
                  <a:pt x="1184" y="1642"/>
                </a:lnTo>
                <a:lnTo>
                  <a:pt x="0" y="0"/>
                </a:lnTo>
                <a:lnTo>
                  <a:pt x="1493" y="52"/>
                </a:lnTo>
                <a:lnTo>
                  <a:pt x="1777" y="465"/>
                </a:lnTo>
                <a:lnTo>
                  <a:pt x="1184" y="1642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4198775" y="1253273"/>
            <a:ext cx="1306285" cy="1580902"/>
          </a:xfrm>
          <a:custGeom>
            <a:rect b="b" l="l" r="r" t="t"/>
            <a:pathLst>
              <a:path extrusionOk="0" h="1988" w="1230">
                <a:moveTo>
                  <a:pt x="235" y="1988"/>
                </a:moveTo>
                <a:lnTo>
                  <a:pt x="235" y="1988"/>
                </a:lnTo>
                <a:lnTo>
                  <a:pt x="0" y="0"/>
                </a:lnTo>
                <a:lnTo>
                  <a:pt x="408" y="120"/>
                </a:lnTo>
                <a:lnTo>
                  <a:pt x="1230" y="1317"/>
                </a:lnTo>
                <a:lnTo>
                  <a:pt x="235" y="1988"/>
                </a:lnTo>
                <a:close/>
              </a:path>
            </a:pathLst>
          </a:custGeom>
          <a:solidFill>
            <a:srgbClr val="28355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4198776" y="1106950"/>
            <a:ext cx="432601" cy="241749"/>
          </a:xfrm>
          <a:custGeom>
            <a:rect b="b" l="l" r="r" t="t"/>
            <a:pathLst>
              <a:path extrusionOk="0" h="303" w="408">
                <a:moveTo>
                  <a:pt x="408" y="303"/>
                </a:moveTo>
                <a:lnTo>
                  <a:pt x="0" y="183"/>
                </a:lnTo>
                <a:lnTo>
                  <a:pt x="200" y="0"/>
                </a:lnTo>
                <a:lnTo>
                  <a:pt x="408" y="303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4449002" y="2299784"/>
            <a:ext cx="1581964" cy="575741"/>
          </a:xfrm>
          <a:custGeom>
            <a:rect b="b" l="l" r="r" t="t"/>
            <a:pathLst>
              <a:path extrusionOk="0" h="723" w="1493">
                <a:moveTo>
                  <a:pt x="1493" y="723"/>
                </a:moveTo>
                <a:lnTo>
                  <a:pt x="0" y="671"/>
                </a:lnTo>
                <a:lnTo>
                  <a:pt x="995" y="0"/>
                </a:lnTo>
                <a:lnTo>
                  <a:pt x="1493" y="723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5704393" y="3203158"/>
            <a:ext cx="1666786" cy="1132397"/>
          </a:xfrm>
          <a:custGeom>
            <a:rect b="b" l="l" r="r" t="t"/>
            <a:pathLst>
              <a:path extrusionOk="0" h="1424" w="1573">
                <a:moveTo>
                  <a:pt x="1573" y="1424"/>
                </a:moveTo>
                <a:lnTo>
                  <a:pt x="0" y="1177"/>
                </a:lnTo>
                <a:lnTo>
                  <a:pt x="593" y="0"/>
                </a:lnTo>
                <a:lnTo>
                  <a:pt x="1573" y="1424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5704393" y="4138339"/>
            <a:ext cx="1721922" cy="1005161"/>
          </a:xfrm>
          <a:custGeom>
            <a:rect b="b" l="l" r="r" t="t"/>
            <a:pathLst>
              <a:path extrusionOk="0" h="1264" w="1623">
                <a:moveTo>
                  <a:pt x="590" y="1264"/>
                </a:moveTo>
                <a:lnTo>
                  <a:pt x="550" y="1264"/>
                </a:lnTo>
                <a:lnTo>
                  <a:pt x="0" y="0"/>
                </a:lnTo>
                <a:lnTo>
                  <a:pt x="1573" y="247"/>
                </a:lnTo>
                <a:lnTo>
                  <a:pt x="1623" y="320"/>
                </a:lnTo>
                <a:lnTo>
                  <a:pt x="590" y="1264"/>
                </a:lnTo>
                <a:close/>
              </a:path>
            </a:pathLst>
          </a:custGeom>
          <a:solidFill>
            <a:srgbClr val="28355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6327851" y="4392810"/>
            <a:ext cx="1785541" cy="750690"/>
          </a:xfrm>
          <a:custGeom>
            <a:rect b="b" l="l" r="r" t="t"/>
            <a:pathLst>
              <a:path extrusionOk="0" h="944" w="1681">
                <a:moveTo>
                  <a:pt x="1681" y="944"/>
                </a:moveTo>
                <a:lnTo>
                  <a:pt x="0" y="944"/>
                </a:lnTo>
                <a:lnTo>
                  <a:pt x="1033" y="0"/>
                </a:lnTo>
                <a:lnTo>
                  <a:pt x="1681" y="944"/>
                </a:lnTo>
                <a:close/>
              </a:path>
            </a:pathLst>
          </a:custGeom>
          <a:solidFill>
            <a:srgbClr val="222D45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-1" y="2875525"/>
            <a:ext cx="712518" cy="1052877"/>
          </a:xfrm>
          <a:custGeom>
            <a:rect b="b" l="l" r="r" t="t"/>
            <a:pathLst>
              <a:path extrusionOk="0" h="1326" w="672">
                <a:moveTo>
                  <a:pt x="298" y="1326"/>
                </a:moveTo>
                <a:lnTo>
                  <a:pt x="298" y="1326"/>
                </a:lnTo>
                <a:lnTo>
                  <a:pt x="0" y="920"/>
                </a:lnTo>
                <a:lnTo>
                  <a:pt x="0" y="0"/>
                </a:lnTo>
                <a:lnTo>
                  <a:pt x="672" y="268"/>
                </a:lnTo>
                <a:lnTo>
                  <a:pt x="670" y="273"/>
                </a:lnTo>
                <a:lnTo>
                  <a:pt x="298" y="1326"/>
                </a:lnTo>
                <a:close/>
              </a:path>
            </a:pathLst>
          </a:custGeom>
          <a:solidFill>
            <a:srgbClr val="28355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708277" y="3088645"/>
            <a:ext cx="4243" cy="3182"/>
          </a:xfrm>
          <a:custGeom>
            <a:rect b="b" l="l" r="r" t="t"/>
            <a:pathLst>
              <a:path extrusionOk="0" h="5" w="2">
                <a:moveTo>
                  <a:pt x="0" y="5"/>
                </a:moveTo>
                <a:lnTo>
                  <a:pt x="0" y="5"/>
                </a:lnTo>
                <a:lnTo>
                  <a:pt x="2" y="0"/>
                </a:lnTo>
                <a:lnTo>
                  <a:pt x="2" y="0"/>
                </a:lnTo>
                <a:lnTo>
                  <a:pt x="0" y="5"/>
                </a:lnTo>
                <a:lnTo>
                  <a:pt x="0" y="5"/>
                </a:lnTo>
                <a:close/>
              </a:path>
            </a:pathLst>
          </a:custGeom>
          <a:solidFill>
            <a:srgbClr val="2D3B5A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-1" y="1848100"/>
            <a:ext cx="1293564" cy="1240547"/>
          </a:xfrm>
          <a:custGeom>
            <a:rect b="b" l="l" r="r" t="t"/>
            <a:pathLst>
              <a:path extrusionOk="0" h="1559" w="1221">
                <a:moveTo>
                  <a:pt x="672" y="1559"/>
                </a:moveTo>
                <a:lnTo>
                  <a:pt x="0" y="1291"/>
                </a:lnTo>
                <a:lnTo>
                  <a:pt x="0" y="511"/>
                </a:lnTo>
                <a:lnTo>
                  <a:pt x="1219" y="0"/>
                </a:lnTo>
                <a:lnTo>
                  <a:pt x="1221" y="1"/>
                </a:lnTo>
                <a:lnTo>
                  <a:pt x="672" y="1559"/>
                </a:lnTo>
                <a:close/>
              </a:path>
            </a:pathLst>
          </a:custGeom>
          <a:solidFill>
            <a:srgbClr val="1E273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1289322" y="1848098"/>
            <a:ext cx="4243" cy="0"/>
          </a:xfrm>
          <a:custGeom>
            <a:rect b="b" l="l" r="r" t="t"/>
            <a:pathLst>
              <a:path extrusionOk="0" h="2" w="3">
                <a:moveTo>
                  <a:pt x="2" y="0"/>
                </a:moveTo>
                <a:lnTo>
                  <a:pt x="0" y="0"/>
                </a:lnTo>
                <a:lnTo>
                  <a:pt x="3" y="0"/>
                </a:lnTo>
                <a:lnTo>
                  <a:pt x="2" y="0"/>
                </a:lnTo>
                <a:close/>
              </a:path>
            </a:pathLst>
          </a:custGeom>
          <a:solidFill>
            <a:srgbClr val="1B2336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2" y="2026228"/>
            <a:ext cx="6580264" cy="909185"/>
          </a:xfrm>
          <a:custGeom>
            <a:rect b="b" l="l" r="r" t="t"/>
            <a:pathLst>
              <a:path extrusionOk="0" h="454025" w="2462213">
                <a:moveTo>
                  <a:pt x="0" y="0"/>
                </a:moveTo>
                <a:lnTo>
                  <a:pt x="2167687" y="0"/>
                </a:lnTo>
                <a:lnTo>
                  <a:pt x="2462213" y="454025"/>
                </a:lnTo>
                <a:lnTo>
                  <a:pt x="0" y="454025"/>
                </a:lnTo>
                <a:close/>
              </a:path>
            </a:pathLst>
          </a:custGeom>
          <a:solidFill>
            <a:srgbClr val="7CCFBE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6090343" y="2935963"/>
            <a:ext cx="487738" cy="181312"/>
          </a:xfrm>
          <a:custGeom>
            <a:rect b="b" l="l" r="r" t="t"/>
            <a:pathLst>
              <a:path extrusionOk="0" h="227" w="460">
                <a:moveTo>
                  <a:pt x="460" y="0"/>
                </a:moveTo>
                <a:lnTo>
                  <a:pt x="156" y="227"/>
                </a:lnTo>
                <a:lnTo>
                  <a:pt x="0" y="0"/>
                </a:lnTo>
                <a:lnTo>
                  <a:pt x="460" y="0"/>
                </a:lnTo>
                <a:close/>
              </a:path>
            </a:pathLst>
          </a:custGeom>
          <a:solidFill>
            <a:srgbClr val="49B0A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>
            <p:ph type="ctrTitle"/>
          </p:nvPr>
        </p:nvSpPr>
        <p:spPr>
          <a:xfrm>
            <a:off x="1" y="2023046"/>
            <a:ext cx="57828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273B"/>
              </a:buClr>
              <a:buSzPts val="3200"/>
              <a:buFont typeface="Calibri"/>
              <a:buNone/>
              <a:defRPr b="1" sz="3200">
                <a:solidFill>
                  <a:srgbClr val="1E273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"/>
          <p:cNvSpPr txBox="1"/>
          <p:nvPr>
            <p:ph idx="1" type="subTitle"/>
          </p:nvPr>
        </p:nvSpPr>
        <p:spPr>
          <a:xfrm>
            <a:off x="-2" y="2522447"/>
            <a:ext cx="57828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Arial"/>
              <a:buNone/>
              <a:defRPr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Arial"/>
              <a:buNone/>
              <a:defRPr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7" name="Google Shape;137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2"/>
          <p:cNvSpPr txBox="1"/>
          <p:nvPr>
            <p:ph idx="1" type="body"/>
          </p:nvPr>
        </p:nvSpPr>
        <p:spPr>
          <a:xfrm rot="5400000">
            <a:off x="1330425" y="-428006"/>
            <a:ext cx="4359000" cy="57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2" name="Google Shape;142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3" name="Google Shape;143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273B"/>
              </a:buClr>
              <a:buSzPts val="4400"/>
              <a:buFont typeface="Calibri"/>
              <a:buNone/>
              <a:defRPr>
                <a:solidFill>
                  <a:srgbClr val="1E273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"/>
          <p:cNvSpPr txBox="1"/>
          <p:nvPr>
            <p:ph idx="11" type="ftr"/>
          </p:nvPr>
        </p:nvSpPr>
        <p:spPr>
          <a:xfrm>
            <a:off x="2062808" y="4767263"/>
            <a:ext cx="48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3"/>
          <p:cNvSpPr txBox="1"/>
          <p:nvPr>
            <p:ph idx="12" type="sldNum"/>
          </p:nvPr>
        </p:nvSpPr>
        <p:spPr>
          <a:xfrm>
            <a:off x="7051243" y="4767263"/>
            <a:ext cx="170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66" name="Google Shape;66;p3"/>
          <p:cNvGrpSpPr/>
          <p:nvPr/>
        </p:nvGrpSpPr>
        <p:grpSpPr>
          <a:xfrm>
            <a:off x="0" y="3229951"/>
            <a:ext cx="1754188" cy="1913551"/>
            <a:chOff x="0" y="4306600"/>
            <a:chExt cx="1754188" cy="2551401"/>
          </a:xfrm>
        </p:grpSpPr>
        <p:sp>
          <p:nvSpPr>
            <p:cNvPr id="67" name="Google Shape;67;p3"/>
            <p:cNvSpPr/>
            <p:nvPr/>
          </p:nvSpPr>
          <p:spPr>
            <a:xfrm>
              <a:off x="1" y="4384522"/>
              <a:ext cx="1678667" cy="2441560"/>
            </a:xfrm>
            <a:custGeom>
              <a:rect b="b" l="l" r="r" t="t"/>
              <a:pathLst>
                <a:path extrusionOk="0" h="2441560" w="1678667">
                  <a:moveTo>
                    <a:pt x="0" y="0"/>
                  </a:moveTo>
                  <a:lnTo>
                    <a:pt x="1678667" y="2441560"/>
                  </a:lnTo>
                  <a:lnTo>
                    <a:pt x="0" y="2441560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  <a:effectLst>
              <a:outerShdw blurRad="609600" rotWithShape="0" algn="l" dist="355600">
                <a:srgbClr val="7F7F7F">
                  <a:alpha val="4980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" y="4306600"/>
              <a:ext cx="1754187" cy="2551401"/>
            </a:xfrm>
            <a:custGeom>
              <a:rect b="b" l="l" r="r" t="t"/>
              <a:pathLst>
                <a:path extrusionOk="0" h="2551401" w="1754187">
                  <a:moveTo>
                    <a:pt x="0" y="0"/>
                  </a:moveTo>
                  <a:lnTo>
                    <a:pt x="1754187" y="2551401"/>
                  </a:lnTo>
                  <a:lnTo>
                    <a:pt x="0" y="255140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" y="6242521"/>
              <a:ext cx="54369" cy="615479"/>
            </a:xfrm>
            <a:custGeom>
              <a:rect b="b" l="l" r="r" t="t"/>
              <a:pathLst>
                <a:path extrusionOk="0" h="615479" w="54369">
                  <a:moveTo>
                    <a:pt x="54369" y="0"/>
                  </a:moveTo>
                  <a:lnTo>
                    <a:pt x="54369" y="615479"/>
                  </a:lnTo>
                  <a:lnTo>
                    <a:pt x="40683" y="615479"/>
                  </a:lnTo>
                  <a:lnTo>
                    <a:pt x="0" y="583702"/>
                  </a:lnTo>
                  <a:lnTo>
                    <a:pt x="0" y="14029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" y="6137709"/>
              <a:ext cx="54369" cy="119591"/>
            </a:xfrm>
            <a:custGeom>
              <a:rect b="b" l="l" r="r" t="t"/>
              <a:pathLst>
                <a:path extrusionOk="0" h="119591" w="54369">
                  <a:moveTo>
                    <a:pt x="0" y="0"/>
                  </a:moveTo>
                  <a:lnTo>
                    <a:pt x="54369" y="105557"/>
                  </a:lnTo>
                  <a:lnTo>
                    <a:pt x="0" y="119591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4368" y="6242521"/>
              <a:ext cx="784656" cy="615478"/>
            </a:xfrm>
            <a:custGeom>
              <a:rect b="b" l="l" r="r" t="t"/>
              <a:pathLst>
                <a:path extrusionOk="0" h="1528" w="1946">
                  <a:moveTo>
                    <a:pt x="40" y="1528"/>
                  </a:moveTo>
                  <a:lnTo>
                    <a:pt x="0" y="1528"/>
                  </a:lnTo>
                  <a:lnTo>
                    <a:pt x="0" y="0"/>
                  </a:lnTo>
                  <a:lnTo>
                    <a:pt x="1946" y="264"/>
                  </a:lnTo>
                  <a:lnTo>
                    <a:pt x="40" y="152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" y="4307852"/>
              <a:ext cx="59203" cy="129451"/>
            </a:xfrm>
            <a:custGeom>
              <a:rect b="b" l="l" r="r" t="t"/>
              <a:pathLst>
                <a:path extrusionOk="0" h="129451" w="59203">
                  <a:moveTo>
                    <a:pt x="0" y="0"/>
                  </a:moveTo>
                  <a:lnTo>
                    <a:pt x="59203" y="86115"/>
                  </a:lnTo>
                  <a:lnTo>
                    <a:pt x="0" y="129451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0" y="4865405"/>
              <a:ext cx="267047" cy="221888"/>
            </a:xfrm>
            <a:custGeom>
              <a:rect b="b" l="l" r="r" t="t"/>
              <a:pathLst>
                <a:path extrusionOk="0" h="221888" w="267047">
                  <a:moveTo>
                    <a:pt x="0" y="0"/>
                  </a:moveTo>
                  <a:lnTo>
                    <a:pt x="267047" y="22402"/>
                  </a:lnTo>
                  <a:lnTo>
                    <a:pt x="0" y="221888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0" y="4394472"/>
              <a:ext cx="267047" cy="493028"/>
            </a:xfrm>
            <a:custGeom>
              <a:rect b="b" l="l" r="r" t="t"/>
              <a:pathLst>
                <a:path extrusionOk="0" h="493028" w="267047">
                  <a:moveTo>
                    <a:pt x="59308" y="0"/>
                  </a:moveTo>
                  <a:lnTo>
                    <a:pt x="267047" y="302906"/>
                  </a:lnTo>
                  <a:lnTo>
                    <a:pt x="267047" y="493028"/>
                  </a:lnTo>
                  <a:lnTo>
                    <a:pt x="0" y="470593"/>
                  </a:lnTo>
                  <a:lnTo>
                    <a:pt x="0" y="43367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" y="4887500"/>
              <a:ext cx="362109" cy="800768"/>
            </a:xfrm>
            <a:custGeom>
              <a:rect b="b" l="l" r="r" t="t"/>
              <a:pathLst>
                <a:path extrusionOk="0" h="800768" w="362109">
                  <a:moveTo>
                    <a:pt x="267451" y="0"/>
                  </a:moveTo>
                  <a:lnTo>
                    <a:pt x="362109" y="800768"/>
                  </a:lnTo>
                  <a:lnTo>
                    <a:pt x="0" y="652087"/>
                  </a:lnTo>
                  <a:lnTo>
                    <a:pt x="0" y="19997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" y="5539109"/>
              <a:ext cx="362109" cy="703412"/>
            </a:xfrm>
            <a:custGeom>
              <a:rect b="b" l="l" r="r" t="t"/>
              <a:pathLst>
                <a:path extrusionOk="0" h="703412" w="362109">
                  <a:moveTo>
                    <a:pt x="0" y="0"/>
                  </a:moveTo>
                  <a:lnTo>
                    <a:pt x="362109" y="148612"/>
                  </a:lnTo>
                  <a:lnTo>
                    <a:pt x="55175" y="703412"/>
                  </a:lnTo>
                  <a:lnTo>
                    <a:pt x="0" y="596455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4368" y="5688268"/>
              <a:ext cx="784656" cy="660593"/>
            </a:xfrm>
            <a:custGeom>
              <a:rect b="b" l="l" r="r" t="t"/>
              <a:pathLst>
                <a:path extrusionOk="0" h="1642" w="1946">
                  <a:moveTo>
                    <a:pt x="1946" y="1642"/>
                  </a:moveTo>
                  <a:lnTo>
                    <a:pt x="0" y="1378"/>
                  </a:lnTo>
                  <a:lnTo>
                    <a:pt x="762" y="0"/>
                  </a:lnTo>
                  <a:lnTo>
                    <a:pt x="1946" y="1642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0480" y="6348860"/>
              <a:ext cx="989277" cy="509139"/>
            </a:xfrm>
            <a:custGeom>
              <a:rect b="b" l="l" r="r" t="t"/>
              <a:pathLst>
                <a:path extrusionOk="0" h="1264" w="2456">
                  <a:moveTo>
                    <a:pt x="2456" y="1264"/>
                  </a:moveTo>
                  <a:lnTo>
                    <a:pt x="0" y="1264"/>
                  </a:lnTo>
                  <a:lnTo>
                    <a:pt x="1906" y="0"/>
                  </a:lnTo>
                  <a:lnTo>
                    <a:pt x="2456" y="126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62107" y="5688268"/>
              <a:ext cx="715376" cy="660593"/>
            </a:xfrm>
            <a:custGeom>
              <a:rect b="b" l="l" r="r" t="t"/>
              <a:pathLst>
                <a:path extrusionOk="0" h="1642" w="1777">
                  <a:moveTo>
                    <a:pt x="1184" y="1642"/>
                  </a:moveTo>
                  <a:lnTo>
                    <a:pt x="1184" y="1642"/>
                  </a:lnTo>
                  <a:lnTo>
                    <a:pt x="0" y="0"/>
                  </a:lnTo>
                  <a:lnTo>
                    <a:pt x="1493" y="52"/>
                  </a:lnTo>
                  <a:lnTo>
                    <a:pt x="1777" y="465"/>
                  </a:lnTo>
                  <a:lnTo>
                    <a:pt x="1184" y="1642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267047" y="4887500"/>
              <a:ext cx="496250" cy="800766"/>
            </a:xfrm>
            <a:custGeom>
              <a:rect b="b" l="l" r="r" t="t"/>
              <a:pathLst>
                <a:path extrusionOk="0" h="1988" w="1230">
                  <a:moveTo>
                    <a:pt x="235" y="1988"/>
                  </a:moveTo>
                  <a:lnTo>
                    <a:pt x="235" y="1988"/>
                  </a:lnTo>
                  <a:lnTo>
                    <a:pt x="0" y="0"/>
                  </a:lnTo>
                  <a:lnTo>
                    <a:pt x="408" y="120"/>
                  </a:lnTo>
                  <a:lnTo>
                    <a:pt x="1230" y="1317"/>
                  </a:lnTo>
                  <a:lnTo>
                    <a:pt x="235" y="1988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67047" y="4813384"/>
              <a:ext cx="164343" cy="122451"/>
            </a:xfrm>
            <a:custGeom>
              <a:rect b="b" l="l" r="r" t="t"/>
              <a:pathLst>
                <a:path extrusionOk="0" h="303" w="408">
                  <a:moveTo>
                    <a:pt x="408" y="303"/>
                  </a:moveTo>
                  <a:lnTo>
                    <a:pt x="0" y="183"/>
                  </a:lnTo>
                  <a:lnTo>
                    <a:pt x="200" y="0"/>
                  </a:lnTo>
                  <a:lnTo>
                    <a:pt x="408" y="303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839023" y="5875167"/>
              <a:ext cx="633203" cy="573587"/>
            </a:xfrm>
            <a:custGeom>
              <a:rect b="b" l="l" r="r" t="t"/>
              <a:pathLst>
                <a:path extrusionOk="0" h="1424" w="1573">
                  <a:moveTo>
                    <a:pt x="1573" y="1424"/>
                  </a:moveTo>
                  <a:lnTo>
                    <a:pt x="0" y="1177"/>
                  </a:lnTo>
                  <a:lnTo>
                    <a:pt x="593" y="0"/>
                  </a:lnTo>
                  <a:lnTo>
                    <a:pt x="1573" y="1424"/>
                  </a:lnTo>
                  <a:close/>
                </a:path>
              </a:pathLst>
            </a:custGeom>
            <a:solidFill>
              <a:srgbClr val="1E27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839023" y="6348860"/>
              <a:ext cx="654146" cy="509139"/>
            </a:xfrm>
            <a:custGeom>
              <a:rect b="b" l="l" r="r" t="t"/>
              <a:pathLst>
                <a:path extrusionOk="0" h="1264" w="1623">
                  <a:moveTo>
                    <a:pt x="590" y="1264"/>
                  </a:moveTo>
                  <a:lnTo>
                    <a:pt x="550" y="1264"/>
                  </a:lnTo>
                  <a:lnTo>
                    <a:pt x="0" y="0"/>
                  </a:lnTo>
                  <a:lnTo>
                    <a:pt x="1573" y="247"/>
                  </a:lnTo>
                  <a:lnTo>
                    <a:pt x="1623" y="320"/>
                  </a:lnTo>
                  <a:lnTo>
                    <a:pt x="590" y="1264"/>
                  </a:lnTo>
                  <a:close/>
                </a:path>
              </a:pathLst>
            </a:custGeom>
            <a:solidFill>
              <a:srgbClr val="28355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075870" y="6477756"/>
              <a:ext cx="678317" cy="380243"/>
            </a:xfrm>
            <a:custGeom>
              <a:rect b="b" l="l" r="r" t="t"/>
              <a:pathLst>
                <a:path extrusionOk="0" h="944" w="1681">
                  <a:moveTo>
                    <a:pt x="1681" y="944"/>
                  </a:moveTo>
                  <a:lnTo>
                    <a:pt x="0" y="944"/>
                  </a:lnTo>
                  <a:lnTo>
                    <a:pt x="1033" y="0"/>
                  </a:lnTo>
                  <a:lnTo>
                    <a:pt x="1681" y="944"/>
                  </a:lnTo>
                  <a:close/>
                </a:path>
              </a:pathLst>
            </a:custGeom>
            <a:solidFill>
              <a:srgbClr val="222D4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3"/>
          <p:cNvSpPr txBox="1"/>
          <p:nvPr>
            <p:ph idx="1" type="body"/>
          </p:nvPr>
        </p:nvSpPr>
        <p:spPr>
          <a:xfrm>
            <a:off x="1059758" y="1028633"/>
            <a:ext cx="76923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E273B"/>
              </a:buClr>
              <a:buSzPts val="2800"/>
              <a:buChar char="•"/>
              <a:defRPr>
                <a:solidFill>
                  <a:srgbClr val="1E273B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273B"/>
              </a:buClr>
              <a:buSzPts val="2400"/>
              <a:buChar char="•"/>
              <a:defRPr>
                <a:solidFill>
                  <a:srgbClr val="1E273B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273B"/>
              </a:buClr>
              <a:buSzPts val="2000"/>
              <a:buChar char="•"/>
              <a:defRPr>
                <a:solidFill>
                  <a:srgbClr val="1E273B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273B"/>
              </a:buClr>
              <a:buSzPts val="1800"/>
              <a:buChar char="•"/>
              <a:defRPr>
                <a:solidFill>
                  <a:srgbClr val="1E273B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273B"/>
              </a:buClr>
              <a:buSzPts val="1800"/>
              <a:buChar char="•"/>
              <a:defRPr>
                <a:solidFill>
                  <a:srgbClr val="1E273B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"/>
          <p:cNvSpPr txBox="1"/>
          <p:nvPr>
            <p:ph idx="10" type="dt"/>
          </p:nvPr>
        </p:nvSpPr>
        <p:spPr>
          <a:xfrm>
            <a:off x="105373" y="4767263"/>
            <a:ext cx="149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Font typeface="Arial"/>
              <a:buNone/>
              <a:defRPr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2" name="Google Shape;92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628650" y="1369219"/>
            <a:ext cx="3867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2" type="body"/>
          </p:nvPr>
        </p:nvSpPr>
        <p:spPr>
          <a:xfrm>
            <a:off x="4648200" y="1369219"/>
            <a:ext cx="3867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630238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630238" y="1260872"/>
            <a:ext cx="38688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6"/>
          <p:cNvSpPr txBox="1"/>
          <p:nvPr>
            <p:ph idx="2" type="body"/>
          </p:nvPr>
        </p:nvSpPr>
        <p:spPr>
          <a:xfrm>
            <a:off x="630238" y="1878806"/>
            <a:ext cx="38688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3" type="body"/>
          </p:nvPr>
        </p:nvSpPr>
        <p:spPr>
          <a:xfrm>
            <a:off x="4629150" y="1260872"/>
            <a:ext cx="3887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6"/>
          <p:cNvSpPr txBox="1"/>
          <p:nvPr>
            <p:ph idx="4" type="body"/>
          </p:nvPr>
        </p:nvSpPr>
        <p:spPr>
          <a:xfrm>
            <a:off x="4629150" y="1878806"/>
            <a:ext cx="38877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7" name="Google Shape;107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8" name="Google Shape;108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6" name="Google Shape;116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type="title"/>
          </p:nvPr>
        </p:nvSpPr>
        <p:spPr>
          <a:xfrm>
            <a:off x="630238" y="342900"/>
            <a:ext cx="294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9"/>
          <p:cNvSpPr txBox="1"/>
          <p:nvPr>
            <p:ph idx="1" type="body"/>
          </p:nvPr>
        </p:nvSpPr>
        <p:spPr>
          <a:xfrm>
            <a:off x="3887788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1" name="Google Shape;121;p9"/>
          <p:cNvSpPr txBox="1"/>
          <p:nvPr>
            <p:ph idx="2" type="body"/>
          </p:nvPr>
        </p:nvSpPr>
        <p:spPr>
          <a:xfrm>
            <a:off x="630238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2" name="Google Shape;122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3" name="Google Shape;123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630238" y="342900"/>
            <a:ext cx="294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0"/>
          <p:cNvSpPr/>
          <p:nvPr>
            <p:ph idx="2" type="pic"/>
          </p:nvPr>
        </p:nvSpPr>
        <p:spPr>
          <a:xfrm>
            <a:off x="3887788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0"/>
          <p:cNvSpPr txBox="1"/>
          <p:nvPr>
            <p:ph idx="1" type="body"/>
          </p:nvPr>
        </p:nvSpPr>
        <p:spPr>
          <a:xfrm>
            <a:off x="630238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9" name="Google Shape;129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0" name="Google Shape;130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1" name="Google Shape;131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www.presentationgo.com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-88899" y="5219701"/>
            <a:ext cx="16257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100"/>
              <a:buFont typeface="Open Sans"/>
              <a:buNone/>
            </a:pPr>
            <a:r>
              <a:rPr b="0" i="0" lang="en-GB" sz="1100" u="none" cap="none" strike="noStrike">
                <a:solidFill>
                  <a:srgbClr val="555555"/>
                </a:solidFill>
                <a:latin typeface="Open Sans"/>
                <a:ea typeface="Open Sans"/>
                <a:cs typeface="Open Sans"/>
                <a:sym typeface="Open Sans"/>
              </a:rPr>
              <a:t>© </a:t>
            </a:r>
            <a:r>
              <a:rPr b="0" i="0" lang="en-GB" sz="11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"/>
              </a:rPr>
              <a:t>presentationgo.com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1"/>
          <p:cNvGrpSpPr/>
          <p:nvPr/>
        </p:nvGrpSpPr>
        <p:grpSpPr>
          <a:xfrm>
            <a:off x="-1654908" y="-55353"/>
            <a:ext cx="1569273" cy="459167"/>
            <a:chOff x="-2096383" y="21447"/>
            <a:chExt cx="1569273" cy="612223"/>
          </a:xfrm>
        </p:grpSpPr>
        <p:sp>
          <p:nvSpPr>
            <p:cNvPr id="13" name="Google Shape;13;p1"/>
            <p:cNvSpPr txBox="1"/>
            <p:nvPr/>
          </p:nvSpPr>
          <p:spPr>
            <a:xfrm>
              <a:off x="-2096383" y="21447"/>
              <a:ext cx="365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Open Sans"/>
                <a:buNone/>
              </a:pPr>
              <a:r>
                <a:rPr b="0" i="0" lang="en-GB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By: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-1002010" y="387370"/>
              <a:ext cx="4749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Open Sans"/>
                <a:buNone/>
              </a:pPr>
              <a:r>
                <a:rPr b="0" i="0" lang="en-GB" sz="10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.com</a:t>
              </a:r>
              <a:endPara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5" name="Google Shape;15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apers.nips.cc/paper/6907-lightgbm-a-highly-efficient-gradient-boosting-decision-tree.pdf" TargetMode="External"/><Relationship Id="rId4" Type="http://schemas.openxmlformats.org/officeDocument/2006/relationships/hyperlink" Target="https://medium.com/@pushkarmandot/https-medium-com-pushkarmandot-what-is-lightgbm-how-to-implement-it-how-to-fine-tune-the-parameters-60347819b7fc" TargetMode="External"/><Relationship Id="rId5" Type="http://schemas.openxmlformats.org/officeDocument/2006/relationships/hyperlink" Target="https://www.kaggle.com/c/ashrae-energy-prediction/overvie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Wind_spe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"/>
          <p:cNvSpPr txBox="1"/>
          <p:nvPr>
            <p:ph type="ctrTitle"/>
          </p:nvPr>
        </p:nvSpPr>
        <p:spPr>
          <a:xfrm>
            <a:off x="0" y="1904125"/>
            <a:ext cx="6014700" cy="1578900"/>
          </a:xfrm>
          <a:prstGeom prst="rect">
            <a:avLst/>
          </a:prstGeom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ENERGY PREDICTOR </a:t>
            </a:r>
            <a:endParaRPr sz="2800">
              <a:solidFill>
                <a:srgbClr val="FFFFFF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PREDICTING THE ENERGY CONSUMPTION OF A BUILDING</a:t>
            </a:r>
            <a:endParaRPr i="1" sz="1400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 txBox="1"/>
          <p:nvPr>
            <p:ph idx="1" type="subTitle"/>
          </p:nvPr>
        </p:nvSpPr>
        <p:spPr>
          <a:xfrm>
            <a:off x="-68025" y="3646325"/>
            <a:ext cx="3042900" cy="1830000"/>
          </a:xfrm>
          <a:prstGeom prst="rect">
            <a:avLst/>
          </a:prstGeom>
        </p:spPr>
        <p:txBody>
          <a:bodyPr anchorCtr="0" anchor="t" bIns="91425" lIns="18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 sz="1800" u="sng">
                <a:solidFill>
                  <a:srgbClr val="FFFFFF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Group Members:</a:t>
            </a:r>
            <a:endParaRPr i="1" sz="1800" u="sng">
              <a:solidFill>
                <a:srgbClr val="FFFFFF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Atifa Sarwar</a:t>
            </a:r>
            <a:endParaRPr sz="1500">
              <a:solidFill>
                <a:srgbClr val="FFFFFF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Raagini Rameshwar</a:t>
            </a:r>
            <a:endParaRPr sz="1500">
              <a:solidFill>
                <a:srgbClr val="FFFFFF"/>
              </a:solidFill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Spectral Medium"/>
                <a:ea typeface="Spectral Medium"/>
                <a:cs typeface="Spectral Medium"/>
                <a:sym typeface="Spectral Medium"/>
              </a:rPr>
              <a:t>Snehal Dikhale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059758" y="153109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Approaches	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1059758" y="1028633"/>
            <a:ext cx="7692300" cy="360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Spectral"/>
              <a:buChar char="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Decision Tree Regressor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Random Forest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Gradient Boosting Decision Trees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Gradient Boosting Random Forest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Neural Networks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 Regressor</a:t>
            </a:r>
            <a:endParaRPr/>
          </a:p>
        </p:txBody>
      </p:sp>
      <p:pic>
        <p:nvPicPr>
          <p:cNvPr id="219" name="Google Shape;219;p2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250" y="799750"/>
            <a:ext cx="7043451" cy="404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24"/>
          <p:cNvCxnSpPr/>
          <p:nvPr/>
        </p:nvCxnSpPr>
        <p:spPr>
          <a:xfrm>
            <a:off x="4890000" y="1317075"/>
            <a:ext cx="600" cy="311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4"/>
          <p:cNvSpPr txBox="1"/>
          <p:nvPr/>
        </p:nvSpPr>
        <p:spPr>
          <a:xfrm rot="-3004648">
            <a:off x="4539202" y="1352935"/>
            <a:ext cx="2878685" cy="12592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C4125"/>
                </a:solidFill>
                <a:latin typeface="Spectral"/>
                <a:ea typeface="Spectral"/>
                <a:cs typeface="Spectral"/>
                <a:sym typeface="Spectral"/>
              </a:rPr>
              <a:t>OVERFITTING</a:t>
            </a:r>
            <a:endParaRPr b="1">
              <a:solidFill>
                <a:srgbClr val="CC412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C4125"/>
                </a:solidFill>
                <a:latin typeface="Spectral"/>
                <a:ea typeface="Spectral"/>
                <a:cs typeface="Spectral"/>
                <a:sym typeface="Spectral"/>
              </a:rPr>
              <a:t>Best Tree with depth 17</a:t>
            </a:r>
            <a:endParaRPr b="1">
              <a:solidFill>
                <a:srgbClr val="CC412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C4125"/>
                </a:solidFill>
                <a:latin typeface="Spectral"/>
                <a:ea typeface="Spectral"/>
                <a:cs typeface="Spectral"/>
                <a:sym typeface="Spectral"/>
              </a:rPr>
              <a:t>Kaggle score with Depth 17: 1.45</a:t>
            </a:r>
            <a:endParaRPr b="1">
              <a:solidFill>
                <a:srgbClr val="CC412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CC4125"/>
                </a:solidFill>
                <a:latin typeface="Spectral"/>
                <a:ea typeface="Spectral"/>
                <a:cs typeface="Spectral"/>
                <a:sym typeface="Spectral"/>
              </a:rPr>
              <a:t>Kaggle score with Depth 20: 1.58</a:t>
            </a:r>
            <a:endParaRPr b="1">
              <a:solidFill>
                <a:srgbClr val="CC4125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1019133" y="2960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</a:t>
            </a:r>
            <a:endParaRPr/>
          </a:p>
        </p:txBody>
      </p:sp>
      <p:graphicFrame>
        <p:nvGraphicFramePr>
          <p:cNvPr id="227" name="Google Shape;227;p25"/>
          <p:cNvGraphicFramePr/>
          <p:nvPr/>
        </p:nvGraphicFramePr>
        <p:xfrm>
          <a:off x="1019125" y="130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{8DECEE14-56B1-487C-8269-D54D2DD6200A}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Depth</a:t>
                      </a:r>
                      <a:endParaRPr b="1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Trees</a:t>
                      </a:r>
                      <a:endParaRPr b="1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Training Accuracy</a:t>
                      </a:r>
                      <a:endParaRPr b="1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Testing Accuracy</a:t>
                      </a:r>
                      <a:endParaRPr b="1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18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100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1.28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1.30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18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300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1.28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1.30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30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100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0.96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0.98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30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300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??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??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28" name="Google Shape;228;p25"/>
          <p:cNvSpPr txBox="1"/>
          <p:nvPr/>
        </p:nvSpPr>
        <p:spPr>
          <a:xfrm rot="-2300997">
            <a:off x="2909049" y="2238947"/>
            <a:ext cx="5249951" cy="16874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C4125"/>
                </a:solidFill>
                <a:latin typeface="Spectral"/>
                <a:ea typeface="Spectral"/>
                <a:cs typeface="Spectral"/>
                <a:sym typeface="Spectral"/>
              </a:rPr>
              <a:t>Unable to train a forest with 300 trees with depth 30.</a:t>
            </a:r>
            <a:endParaRPr b="1" sz="1800">
              <a:solidFill>
                <a:srgbClr val="CC412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C4125"/>
                </a:solidFill>
                <a:latin typeface="Spectral"/>
                <a:ea typeface="Spectral"/>
                <a:cs typeface="Spectral"/>
                <a:sym typeface="Spectral"/>
              </a:rPr>
              <a:t>Google Colab RAM Expires</a:t>
            </a:r>
            <a:endParaRPr b="1" sz="1800">
              <a:solidFill>
                <a:srgbClr val="CC412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C4125"/>
                </a:solidFill>
                <a:latin typeface="Spectral"/>
                <a:ea typeface="Spectral"/>
                <a:cs typeface="Spectral"/>
                <a:sym typeface="Spectral"/>
              </a:rPr>
              <a:t>Even Google Cloud VM with 60GB of RAM Crashes</a:t>
            </a:r>
            <a:endParaRPr b="1" sz="1800">
              <a:solidFill>
                <a:srgbClr val="CC4125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Light Gradient Boosting Methods</a:t>
            </a:r>
            <a:endParaRPr/>
          </a:p>
        </p:txBody>
      </p:sp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1135958" y="1028633"/>
            <a:ext cx="7692300" cy="360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Spectral"/>
              <a:buChar char="•"/>
            </a:pPr>
            <a:r>
              <a:rPr lang="en-GB" sz="1900">
                <a:solidFill>
                  <a:srgbClr val="000000"/>
                </a:solidFill>
                <a:highlight>
                  <a:srgbClr val="FCFCFC"/>
                </a:highlight>
                <a:latin typeface="Spectral"/>
                <a:ea typeface="Spectral"/>
                <a:cs typeface="Spectral"/>
                <a:sym typeface="Spectral"/>
              </a:rPr>
              <a:t>Light GBM is a gradient boosting framework that uses tree based learning algorithms</a:t>
            </a:r>
            <a:endParaRPr sz="1900">
              <a:solidFill>
                <a:srgbClr val="000000"/>
              </a:solidFill>
              <a:highlight>
                <a:srgbClr val="FCFCFC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Spectral"/>
              <a:buChar char="•"/>
            </a:pPr>
            <a:r>
              <a:rPr lang="en-GB" sz="1900">
                <a:solidFill>
                  <a:srgbClr val="000000"/>
                </a:solidFill>
                <a:highlight>
                  <a:srgbClr val="FCFCFC"/>
                </a:highlight>
                <a:latin typeface="Spectral"/>
                <a:ea typeface="Spectral"/>
                <a:cs typeface="Spectral"/>
                <a:sym typeface="Spectral"/>
              </a:rPr>
              <a:t>It grows tree vertically while other algorithm grows trees horizontally i.e. grows tree leaf-wise while other algorithm </a:t>
            </a:r>
            <a:r>
              <a:rPr lang="en-GB" sz="1900">
                <a:solidFill>
                  <a:srgbClr val="000000"/>
                </a:solidFill>
                <a:highlight>
                  <a:srgbClr val="FCFCFC"/>
                </a:highlight>
                <a:latin typeface="Spectral"/>
                <a:ea typeface="Spectral"/>
                <a:cs typeface="Spectral"/>
                <a:sym typeface="Spectral"/>
              </a:rPr>
              <a:t>grows</a:t>
            </a:r>
            <a:r>
              <a:rPr lang="en-GB" sz="1900">
                <a:solidFill>
                  <a:srgbClr val="000000"/>
                </a:solidFill>
                <a:highlight>
                  <a:srgbClr val="FCFCFC"/>
                </a:highlight>
                <a:latin typeface="Spectral"/>
                <a:ea typeface="Spectral"/>
                <a:cs typeface="Spectral"/>
                <a:sym typeface="Spectral"/>
              </a:rPr>
              <a:t> level-wise.</a:t>
            </a:r>
            <a:endParaRPr sz="1900">
              <a:solidFill>
                <a:srgbClr val="000000"/>
              </a:solidFill>
              <a:highlight>
                <a:srgbClr val="FCFCFC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Spectral"/>
              <a:buChar char="•"/>
            </a:pPr>
            <a:r>
              <a:rPr lang="en-GB" sz="1900">
                <a:solidFill>
                  <a:srgbClr val="000000"/>
                </a:solidFill>
                <a:highlight>
                  <a:srgbClr val="FCFCFC"/>
                </a:highlight>
                <a:latin typeface="Spectral"/>
                <a:ea typeface="Spectral"/>
                <a:cs typeface="Spectral"/>
                <a:sym typeface="Spectral"/>
              </a:rPr>
              <a:t>It choose the leaf with max delta loss and then grows that leaf</a:t>
            </a:r>
            <a:endParaRPr sz="1900">
              <a:solidFill>
                <a:srgbClr val="000000"/>
              </a:solidFill>
              <a:highlight>
                <a:srgbClr val="FCFCFC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Spectral"/>
              <a:buChar char="•"/>
            </a:pPr>
            <a:r>
              <a:rPr lang="en-GB" sz="1900">
                <a:solidFill>
                  <a:srgbClr val="000000"/>
                </a:solidFill>
                <a:highlight>
                  <a:srgbClr val="FCFCFC"/>
                </a:highlight>
                <a:latin typeface="Spectral"/>
                <a:ea typeface="Spectral"/>
                <a:cs typeface="Spectral"/>
                <a:sym typeface="Spectral"/>
              </a:rPr>
              <a:t>Data size is increasing day by day</a:t>
            </a:r>
            <a:endParaRPr sz="1900">
              <a:solidFill>
                <a:srgbClr val="000000"/>
              </a:solidFill>
              <a:highlight>
                <a:srgbClr val="FCFCFC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Spectral"/>
              <a:buChar char="•"/>
            </a:pPr>
            <a:r>
              <a:rPr lang="en-GB" sz="1900">
                <a:solidFill>
                  <a:srgbClr val="000000"/>
                </a:solidFill>
                <a:highlight>
                  <a:srgbClr val="FCFCFC"/>
                </a:highlight>
                <a:latin typeface="Spectral"/>
                <a:ea typeface="Spectral"/>
                <a:cs typeface="Spectral"/>
                <a:sym typeface="Spectral"/>
              </a:rPr>
              <a:t>Light GBM can handle large size of data</a:t>
            </a:r>
            <a:endParaRPr sz="1900">
              <a:solidFill>
                <a:srgbClr val="000000"/>
              </a:solidFill>
              <a:highlight>
                <a:srgbClr val="FCFCFC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Spectral"/>
              <a:buChar char="•"/>
            </a:pPr>
            <a:r>
              <a:rPr lang="en-GB" sz="1900">
                <a:solidFill>
                  <a:srgbClr val="000000"/>
                </a:solidFill>
                <a:highlight>
                  <a:srgbClr val="FCFCFC"/>
                </a:highlight>
                <a:latin typeface="Spectral"/>
                <a:ea typeface="Spectral"/>
                <a:cs typeface="Spectral"/>
                <a:sym typeface="Spectral"/>
              </a:rPr>
              <a:t>Focuses</a:t>
            </a:r>
            <a:r>
              <a:rPr lang="en-GB" sz="1900">
                <a:solidFill>
                  <a:srgbClr val="000000"/>
                </a:solidFill>
                <a:highlight>
                  <a:srgbClr val="FCFCFC"/>
                </a:highlight>
                <a:latin typeface="Spectral"/>
                <a:ea typeface="Spectral"/>
                <a:cs typeface="Spectral"/>
                <a:sym typeface="Spectral"/>
              </a:rPr>
              <a:t> on accuray</a:t>
            </a:r>
            <a:endParaRPr sz="1900">
              <a:solidFill>
                <a:srgbClr val="000000"/>
              </a:solidFill>
              <a:highlight>
                <a:srgbClr val="FCFCFC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Spectral"/>
              <a:buChar char="•"/>
            </a:pPr>
            <a:r>
              <a:rPr lang="en-GB" sz="1900">
                <a:solidFill>
                  <a:srgbClr val="000000"/>
                </a:solidFill>
                <a:highlight>
                  <a:srgbClr val="FCFCFC"/>
                </a:highlight>
                <a:latin typeface="Spectral"/>
                <a:ea typeface="Spectral"/>
                <a:cs typeface="Spectral"/>
                <a:sym typeface="Spectral"/>
              </a:rPr>
              <a:t>Supports GPU Learning</a:t>
            </a:r>
            <a:endParaRPr sz="1900">
              <a:solidFill>
                <a:srgbClr val="000000"/>
              </a:solidFill>
              <a:highlight>
                <a:srgbClr val="FCFCFC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C4125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C4125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C4125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C4125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C4125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CC4125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	 	 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Light Gradient Boosting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0" name="Google Shape;240;p27"/>
          <p:cNvGraphicFramePr/>
          <p:nvPr/>
        </p:nvGraphicFramePr>
        <p:xfrm>
          <a:off x="1994100" y="119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{8DECEE14-56B1-487C-8269-D54D2DD6200A}</a:tableStyleId>
              </a:tblPr>
              <a:tblGrid>
                <a:gridCol w="1857950"/>
                <a:gridCol w="1894050"/>
                <a:gridCol w="2071600"/>
              </a:tblGrid>
              <a:tr h="521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Decision Tree</a:t>
                      </a:r>
                      <a:endParaRPr b="1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Random Forest</a:t>
                      </a:r>
                      <a:endParaRPr b="1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35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Objective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Regression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Regression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35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Regularization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L2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L2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5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Boosting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GBDT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RF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Fraction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0.85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0.9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5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Boosting Iterations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100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1000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Training Accuracy</a:t>
                      </a:r>
                      <a:endParaRPr>
                        <a:solidFill>
                          <a:srgbClr val="1E273B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0.79</a:t>
                      </a:r>
                      <a:endParaRPr>
                        <a:solidFill>
                          <a:srgbClr val="1E273B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0.915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32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Testing Accuracy</a:t>
                      </a:r>
                      <a:endParaRPr>
                        <a:solidFill>
                          <a:srgbClr val="1E273B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1.08</a:t>
                      </a:r>
                      <a:endParaRPr>
                        <a:solidFill>
                          <a:srgbClr val="1E273B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1.18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Kaggle Score</a:t>
                      </a:r>
                      <a:endParaRPr>
                        <a:solidFill>
                          <a:srgbClr val="1E273B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1E273B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</a:t>
                      </a:r>
                      <a:endParaRPr>
                        <a:solidFill>
                          <a:srgbClr val="1E273B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1.1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 Networks</a:t>
            </a:r>
            <a:endParaRPr/>
          </a:p>
        </p:txBody>
      </p:sp>
      <p:graphicFrame>
        <p:nvGraphicFramePr>
          <p:cNvPr id="246" name="Google Shape;246;p28"/>
          <p:cNvGraphicFramePr/>
          <p:nvPr/>
        </p:nvGraphicFramePr>
        <p:xfrm>
          <a:off x="1676400" y="105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{8DECEE14-56B1-487C-8269-D54D2DD6200A}</a:tableStyleId>
              </a:tblPr>
              <a:tblGrid>
                <a:gridCol w="1625600"/>
                <a:gridCol w="1625600"/>
                <a:gridCol w="1625600"/>
                <a:gridCol w="1625600"/>
              </a:tblGrid>
              <a:tr h="43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Network I</a:t>
                      </a:r>
                      <a:endParaRPr b="1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Network II</a:t>
                      </a:r>
                      <a:endParaRPr b="1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FFFF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Network III</a:t>
                      </a:r>
                      <a:endParaRPr b="1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66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Layers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4 Fully Connected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3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 Fully Connected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4 Fully Connected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43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Neurons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128,64,32,16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64,32,16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128,64,32,16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66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Batch Normalization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No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Yes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Yes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43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Dropouts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No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Yes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Yes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Epochs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5000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5000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5000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43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Error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1.5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1.45</a:t>
                      </a:r>
                      <a:endParaRPr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Takeaways</a:t>
            </a:r>
            <a:endParaRPr/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1059758" y="1028633"/>
            <a:ext cx="7692300" cy="360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ectral"/>
              <a:buChar char="•"/>
            </a:pPr>
            <a:r>
              <a:rPr lang="en-GB" sz="1800">
                <a:latin typeface="Spectral"/>
                <a:ea typeface="Spectral"/>
                <a:cs typeface="Spectral"/>
                <a:sym typeface="Spectral"/>
              </a:rPr>
              <a:t>P</a:t>
            </a:r>
            <a:r>
              <a:rPr lang="en-GB" sz="1800">
                <a:latin typeface="Spectral"/>
                <a:ea typeface="Spectral"/>
                <a:cs typeface="Spectral"/>
                <a:sym typeface="Spectral"/>
              </a:rPr>
              <a:t>roject is more oriente</a:t>
            </a:r>
            <a:r>
              <a:rPr lang="en-GB" sz="1800">
                <a:latin typeface="Spectral"/>
                <a:ea typeface="Spectral"/>
                <a:cs typeface="Spectral"/>
                <a:sym typeface="Spectral"/>
              </a:rPr>
              <a:t>d towards features extraction and analysis.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•"/>
            </a:pPr>
            <a:r>
              <a:rPr lang="en-GB" sz="1800">
                <a:latin typeface="Spectral"/>
                <a:ea typeface="Spectral"/>
                <a:cs typeface="Spectral"/>
                <a:sym typeface="Spectral"/>
              </a:rPr>
              <a:t>Machine Learning is never always about model.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•"/>
            </a:pPr>
            <a:r>
              <a:rPr lang="en-GB" sz="1800">
                <a:latin typeface="Spectral"/>
                <a:ea typeface="Spectral"/>
                <a:cs typeface="Spectral"/>
                <a:sym typeface="Spectral"/>
              </a:rPr>
              <a:t>Features are also an integral part of it.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•"/>
            </a:pPr>
            <a:r>
              <a:rPr lang="en-GB" sz="1800">
                <a:latin typeface="Spectral"/>
                <a:ea typeface="Spectral"/>
                <a:cs typeface="Spectral"/>
                <a:sym typeface="Spectral"/>
              </a:rPr>
              <a:t>Sometimes columns seems useful e.g. floor count but do not have any impact on accuracy.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•"/>
            </a:pPr>
            <a:r>
              <a:rPr lang="en-GB" sz="1800">
                <a:latin typeface="Spectral"/>
                <a:ea typeface="Spectral"/>
                <a:cs typeface="Spectral"/>
                <a:sym typeface="Spectral"/>
              </a:rPr>
              <a:t>One of the recent work converts numerical attributes to categorical and use embeddings. Still the overall score is 1.1.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•"/>
            </a:pPr>
            <a:r>
              <a:rPr lang="en-GB" sz="1800">
                <a:latin typeface="Spectral"/>
                <a:ea typeface="Spectral"/>
                <a:cs typeface="Spectral"/>
                <a:sym typeface="Spectral"/>
              </a:rPr>
              <a:t>We found gradient boosting method best with small training time and accuracy of 1.00.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58" name="Google Shape;258;p30"/>
          <p:cNvSpPr txBox="1"/>
          <p:nvPr>
            <p:ph idx="1" type="body"/>
          </p:nvPr>
        </p:nvSpPr>
        <p:spPr>
          <a:xfrm>
            <a:off x="1059758" y="1028633"/>
            <a:ext cx="7692300" cy="360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AutoNum type="arabicPeriod"/>
            </a:pPr>
            <a:r>
              <a:rPr lang="en-GB" sz="1400">
                <a:solidFill>
                  <a:srgbClr val="000000"/>
                </a:solidFill>
                <a:highlight>
                  <a:srgbClr val="FCFCFC"/>
                </a:highlight>
                <a:latin typeface="Spectral"/>
                <a:ea typeface="Spectral"/>
                <a:cs typeface="Spectral"/>
                <a:sym typeface="Spectral"/>
              </a:rPr>
              <a:t>Guolin Ke, Qi Meng, Thomas Finley, Taifeng Wang, Wei Chen, Weidong Ma, Qiwei Ye, Tie-Yan Liu. “</a:t>
            </a:r>
            <a:r>
              <a:rPr lang="en-GB" sz="1400">
                <a:solidFill>
                  <a:srgbClr val="000000"/>
                </a:solidFill>
                <a:highlight>
                  <a:srgbClr val="FCFCFC"/>
                </a:highlight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/>
              </a:rPr>
              <a:t>LightGBM: A Highly Efficient Gradient Boosting Decision Tree</a:t>
            </a:r>
            <a:r>
              <a:rPr lang="en-GB" sz="1400">
                <a:solidFill>
                  <a:srgbClr val="000000"/>
                </a:solidFill>
                <a:highlight>
                  <a:srgbClr val="FCFCFC"/>
                </a:highlight>
                <a:latin typeface="Spectral"/>
                <a:ea typeface="Spectral"/>
                <a:cs typeface="Spectral"/>
                <a:sym typeface="Spectral"/>
              </a:rPr>
              <a:t>.” Advances in Neural Information Processing Systems 30 (NIPS 2017), pp. 3149-3157</a:t>
            </a:r>
            <a:endParaRPr sz="1400">
              <a:solidFill>
                <a:srgbClr val="000000"/>
              </a:solidFill>
              <a:highlight>
                <a:srgbClr val="FCFCFC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pectral"/>
              <a:buAutoNum type="arabicPeriod"/>
            </a:pPr>
            <a:r>
              <a:rPr lang="en-GB" sz="1400">
                <a:solidFill>
                  <a:srgbClr val="000000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/>
              </a:rPr>
              <a:t>https://medium.com/@pushkarmandot/https-medium-com-pushkarmandot-what-is-lightgbm-how-to-implement-it-how-to-fine-tune-the-parameters-60347819b7fc</a:t>
            </a:r>
            <a:endParaRPr sz="1400">
              <a:solidFill>
                <a:srgbClr val="000000"/>
              </a:solidFill>
              <a:highlight>
                <a:srgbClr val="FCFCFC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Spectral"/>
              <a:buAutoNum type="arabicPeriod"/>
            </a:pPr>
            <a:r>
              <a:rPr lang="en-GB" sz="1400">
                <a:solidFill>
                  <a:srgbClr val="000000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5"/>
              </a:rPr>
              <a:t>https://www.kaggle.com/c/ashrae-energy-prediction/overview</a:t>
            </a:r>
            <a:endParaRPr sz="1400">
              <a:solidFill>
                <a:srgbClr val="000000"/>
              </a:solidFill>
              <a:highlight>
                <a:srgbClr val="FCFCFC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000000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160" name="Google Shape;160;p15"/>
          <p:cNvSpPr txBox="1"/>
          <p:nvPr>
            <p:ph idx="1" type="body"/>
          </p:nvPr>
        </p:nvSpPr>
        <p:spPr>
          <a:xfrm>
            <a:off x="1059758" y="1028633"/>
            <a:ext cx="7692300" cy="360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1" marL="360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pectral"/>
              <a:buChar char="•"/>
            </a:pPr>
            <a:r>
              <a:rPr lang="en-GB" sz="19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Tall buildings for using ground space effectively</a:t>
            </a:r>
            <a:endParaRPr sz="19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9250" lvl="1" marL="360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pectral"/>
              <a:buChar char="•"/>
            </a:pPr>
            <a:r>
              <a:rPr lang="en-GB" sz="19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Expensive to regulate their temperatures</a:t>
            </a:r>
            <a:endParaRPr sz="19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9250" lvl="1" marL="360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pectral"/>
              <a:buChar char="•"/>
            </a:pPr>
            <a:r>
              <a:rPr lang="en-GB" sz="19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Improvements for energy consumption</a:t>
            </a:r>
            <a:endParaRPr sz="19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9250" lvl="1" marL="360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Spectral"/>
              <a:buChar char="•"/>
            </a:pPr>
            <a:r>
              <a:rPr lang="en-GB" sz="19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No way to know how much energy a building would have used without these improvements</a:t>
            </a:r>
            <a:endParaRPr sz="19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 b="1"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540000" marR="844451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9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This project aims to predict how much energy a building with certain properties will consume under certain weather conditions without using improvements.</a:t>
            </a:r>
            <a:endParaRPr i="1" sz="19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1782750" y="4744775"/>
            <a:ext cx="71310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>
                <a:latin typeface="Calibri"/>
                <a:ea typeface="Calibri"/>
                <a:cs typeface="Calibri"/>
                <a:sym typeface="Calibri"/>
              </a:rPr>
              <a:t>* Ongoing Kaggle Competition</a:t>
            </a:r>
            <a:endParaRPr i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Metric</a:t>
            </a:r>
            <a:endParaRPr/>
          </a:p>
        </p:txBody>
      </p:sp>
      <p:pic>
        <p:nvPicPr>
          <p:cNvPr id="167" name="Google Shape;16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027" y="972174"/>
            <a:ext cx="7339175" cy="31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1059758" y="835908"/>
            <a:ext cx="7692300" cy="360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Spectral"/>
              <a:buChar char="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Kaggle Dataset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Energy Consumption of 1448 Buildings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Weather Conditions at multiple timestamps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Total of 20 million training rows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16 columns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Target is the meter Reading. (Regression Problem)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All numeric values except one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 rot="-1342243">
            <a:off x="3850687" y="3023683"/>
            <a:ext cx="3476110" cy="7844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A61C00"/>
                </a:solidFill>
                <a:latin typeface="Spectral"/>
                <a:ea typeface="Spectral"/>
                <a:cs typeface="Spectral"/>
                <a:sym typeface="Spectral"/>
              </a:rPr>
              <a:t>Life seems Easy ???</a:t>
            </a:r>
            <a:endParaRPr sz="2800">
              <a:solidFill>
                <a:srgbClr val="A61C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</a:t>
            </a:r>
            <a:endParaRPr/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262" y="916675"/>
            <a:ext cx="6499275" cy="39513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 txBox="1"/>
          <p:nvPr/>
        </p:nvSpPr>
        <p:spPr>
          <a:xfrm>
            <a:off x="7626775" y="4781975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Correlations</a:t>
            </a:r>
            <a:r>
              <a:rPr lang="en-GB"/>
              <a:t> of Features</a:t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850" y="916675"/>
            <a:ext cx="6795374" cy="42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Model Training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1059758" y="1028633"/>
            <a:ext cx="7692300" cy="360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Trained a regressor model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Dropped some of the columns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Filled the rest with median values due to outliers</a:t>
            </a:r>
            <a:endParaRPr sz="20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GB" sz="1900"/>
              <a:t>Error was completely unexpected.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 txBox="1"/>
          <p:nvPr/>
        </p:nvSpPr>
        <p:spPr>
          <a:xfrm rot="-1787233">
            <a:off x="2999318" y="2765251"/>
            <a:ext cx="3625747" cy="1084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Error:</a:t>
            </a:r>
            <a:endParaRPr sz="24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CC4125"/>
                </a:solidFill>
                <a:latin typeface="Calibri"/>
                <a:ea typeface="Calibri"/>
                <a:cs typeface="Calibri"/>
                <a:sym typeface="Calibri"/>
              </a:rPr>
              <a:t>2358945.21</a:t>
            </a:r>
            <a:endParaRPr sz="2400">
              <a:solidFill>
                <a:srgbClr val="CC4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1059758" y="92884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Inconsistent Column Values</a:t>
            </a:r>
            <a:endParaRPr/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1059758" y="1040683"/>
            <a:ext cx="7692300" cy="360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p21"/>
          <p:cNvGraphicFramePr/>
          <p:nvPr/>
        </p:nvGraphicFramePr>
        <p:xfrm>
          <a:off x="1578900" y="14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{8DECEE14-56B1-487C-8269-D54D2DD6200A}</a:tableStyleId>
              </a:tblPr>
              <a:tblGrid>
                <a:gridCol w="2213275"/>
                <a:gridCol w="2213275"/>
                <a:gridCol w="2213275"/>
              </a:tblGrid>
              <a:tr h="41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solidFill>
                            <a:srgbClr val="FFFFFF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Column</a:t>
                      </a:r>
                      <a:endParaRPr sz="1900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solidFill>
                            <a:srgbClr val="FFFFFF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Min</a:t>
                      </a:r>
                      <a:endParaRPr sz="1900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solidFill>
                            <a:srgbClr val="FFFFFF"/>
                          </a:solidFill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Max</a:t>
                      </a:r>
                      <a:endParaRPr sz="1900">
                        <a:solidFill>
                          <a:srgbClr val="FFFFFF"/>
                        </a:solidFill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073763"/>
                    </a:solidFill>
                  </a:tcPr>
                </a:tc>
              </a:tr>
              <a:tr h="41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9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Square Feet</a:t>
                      </a:r>
                      <a:endParaRPr sz="19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highlight>
                            <a:srgbClr val="FBFBFB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283</a:t>
                      </a:r>
                      <a:endParaRPr sz="19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highlight>
                            <a:srgbClr val="FBFBFB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875k</a:t>
                      </a:r>
                      <a:endParaRPr sz="19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41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Year Built</a:t>
                      </a:r>
                      <a:endParaRPr sz="19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1900</a:t>
                      </a:r>
                      <a:endParaRPr sz="19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highlight>
                            <a:srgbClr val="CFE2F3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2017</a:t>
                      </a:r>
                      <a:endParaRPr sz="1900">
                        <a:highlight>
                          <a:srgbClr val="CFE2F3"/>
                        </a:highlight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highlight>
                            <a:srgbClr val="FBFBFB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precip_depth_1_hr</a:t>
                      </a:r>
                      <a:endParaRPr sz="19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-1</a:t>
                      </a:r>
                      <a:endParaRPr sz="19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343</a:t>
                      </a:r>
                      <a:endParaRPr sz="19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highlight>
                            <a:srgbClr val="CFE2F3"/>
                          </a:highlight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dew_temperature</a:t>
                      </a:r>
                      <a:endParaRPr sz="1900">
                        <a:highlight>
                          <a:srgbClr val="CFE2F3"/>
                        </a:highlight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-26</a:t>
                      </a:r>
                      <a:endParaRPr sz="19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35.1</a:t>
                      </a:r>
                      <a:endParaRPr sz="19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1059758" y="141059"/>
            <a:ext cx="76923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</a:t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1059758" y="860008"/>
            <a:ext cx="7692300" cy="360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Spectral"/>
              <a:buChar char="●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M</a:t>
            </a: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issing values: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4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Mean over timestamp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4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Median due to outliers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●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Feature Normalization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4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Log on square_fee</a:t>
            </a: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t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4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Degree to 16 compass directions for wind direction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49" lvl="0" marL="89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➢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Wind Speed to </a:t>
            </a:r>
            <a:r>
              <a:rPr lang="en-GB" sz="1900">
                <a:solidFill>
                  <a:schemeClr val="dk1"/>
                </a:solidFill>
                <a:highlight>
                  <a:srgbClr val="FFFFFE"/>
                </a:highlight>
                <a:latin typeface="Spectral"/>
                <a:ea typeface="Spectral"/>
                <a:cs typeface="Spectral"/>
                <a:sym typeface="Spectral"/>
              </a:rPr>
              <a:t>beaufort scale </a:t>
            </a:r>
            <a:r>
              <a:rPr lang="en-GB" sz="1200">
                <a:solidFill>
                  <a:srgbClr val="000000"/>
                </a:solidFill>
                <a:highlight>
                  <a:srgbClr val="FFFFFE"/>
                </a:highlight>
                <a:latin typeface="Spectral"/>
                <a:ea typeface="Spectral"/>
                <a:cs typeface="Spectral"/>
                <a:sym typeface="Spectral"/>
              </a:rPr>
              <a:t>(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/>
              </a:rPr>
              <a:t>wind speed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 to observed conditions at land)</a:t>
            </a:r>
            <a:endParaRPr sz="1200">
              <a:solidFill>
                <a:srgbClr val="000000"/>
              </a:solidFill>
              <a:highlight>
                <a:srgbClr val="FFFFFE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●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Timestamp to hour and week of day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Spectral"/>
              <a:buChar char="●"/>
            </a:pPr>
            <a:r>
              <a:rPr lang="en-GB" sz="1900">
                <a:latin typeface="Spectral"/>
                <a:ea typeface="Spectral"/>
                <a:cs typeface="Spectral"/>
                <a:sym typeface="Spectral"/>
              </a:rPr>
              <a:t>One hot encoding</a:t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