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6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9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ef23a6f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c8ef23a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7d312c3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d7d312c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7acde580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7acde5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7acde580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e7acde58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7acde580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e7acde58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7acde5802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e7acde58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7acde580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7acde58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7acde5802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e7acde58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7acde580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e7acde58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7acde580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e7acde58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7acde5802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e7acde58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d312c3da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d7d312c3d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7acde5802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e7acde58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acde5802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e7acde58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7acde5802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e7acde58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6b24f004a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e6b24f004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6b24f004a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e6b24f004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6b24f004a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e6b24f004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7d312c3da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d7d312c3d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6b24f004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e6b24f00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6b24f004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e6b24f00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6b24f004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e6b24f00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02482ef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0202482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6b24f004a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e6b24f004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6b24f004a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e6b24f004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7d312c3da_0_390:notes"/>
          <p:cNvSpPr txBox="1"/>
          <p:nvPr>
            <p:ph idx="1" type="body"/>
          </p:nvPr>
        </p:nvSpPr>
        <p:spPr>
          <a:xfrm>
            <a:off x="755719" y="5078556"/>
            <a:ext cx="6048000" cy="48111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d7d312c3da_0_390:notes"/>
          <p:cNvSpPr/>
          <p:nvPr>
            <p:ph idx="2" type="sldImg"/>
          </p:nvPr>
        </p:nvSpPr>
        <p:spPr>
          <a:xfrm>
            <a:off x="215748" y="812507"/>
            <a:ext cx="71280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8ef23a6f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c8ef23a6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02482ef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202482e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202482ef6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202482e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02482ef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0202482e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02482ef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202482e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02482ef6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202482ef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202482ef6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0202482e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311530" y="1152032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311530" y="1152032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311530" y="1152032"/>
            <a:ext cx="4157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77193" y="1152032"/>
            <a:ext cx="4157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311530" y="444747"/>
            <a:ext cx="85194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311530" y="1152032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677193" y="1152032"/>
            <a:ext cx="4157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311530" y="2935919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530" y="1152032"/>
            <a:ext cx="4157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77193" y="1152032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677193" y="2935919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311530" y="1152032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4677193" y="1152032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311530" y="2935919"/>
            <a:ext cx="8519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311530" y="1152032"/>
            <a:ext cx="8519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311530" y="2935919"/>
            <a:ext cx="8519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311530" y="1152032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677193" y="1152032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311530" y="2935919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4" type="body"/>
          </p:nvPr>
        </p:nvSpPr>
        <p:spPr>
          <a:xfrm>
            <a:off x="4677193" y="2935919"/>
            <a:ext cx="4157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311530" y="444747"/>
            <a:ext cx="85194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311530" y="1152032"/>
            <a:ext cx="27429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3192038" y="1152032"/>
            <a:ext cx="27429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72546" y="1152032"/>
            <a:ext cx="27429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311530" y="2935919"/>
            <a:ext cx="27429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5" type="body"/>
          </p:nvPr>
        </p:nvSpPr>
        <p:spPr>
          <a:xfrm>
            <a:off x="3192038" y="2935919"/>
            <a:ext cx="27429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6" type="body"/>
          </p:nvPr>
        </p:nvSpPr>
        <p:spPr>
          <a:xfrm>
            <a:off x="6072546" y="2935919"/>
            <a:ext cx="27429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/>
        </p:txBody>
      </p:sp>
      <p:sp>
        <p:nvSpPr>
          <p:cNvPr id="103" name="Google Shape;10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/>
        </p:txBody>
      </p:sp>
      <p:sp>
        <p:nvSpPr>
          <p:cNvPr id="107" name="Google Shape;10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4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7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9">
  <p:cSld name="TITLE_8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0">
  <p:cSld name="TITLE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hyperlink" Target="https://learn.codemithra.com/" TargetMode="External"/><Relationship Id="rId8" Type="http://schemas.openxmlformats.org/officeDocument/2006/relationships/image" Target="../media/image19.png"/><Relationship Id="rId11" Type="http://schemas.openxmlformats.org/officeDocument/2006/relationships/image" Target="../media/image30.png"/><Relationship Id="rId10" Type="http://schemas.openxmlformats.org/officeDocument/2006/relationships/image" Target="../media/image24.png"/><Relationship Id="rId12" Type="http://schemas.openxmlformats.org/officeDocument/2006/relationships/hyperlink" Target="https://bit.ly/32CI5Y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431425"/>
            <a:ext cx="3527999" cy="428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8"/>
          <p:cNvPicPr preferRelativeResize="0"/>
          <p:nvPr/>
        </p:nvPicPr>
        <p:blipFill rotWithShape="1">
          <a:blip r:embed="rId4">
            <a:alphaModFix/>
          </a:blip>
          <a:srcRect b="57237" l="8630" r="8622" t="0"/>
          <a:stretch/>
        </p:blipFill>
        <p:spPr>
          <a:xfrm flipH="1" rot="10800000">
            <a:off x="0" y="0"/>
            <a:ext cx="2512201" cy="6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8"/>
          <p:cNvPicPr preferRelativeResize="0"/>
          <p:nvPr/>
        </p:nvPicPr>
        <p:blipFill rotWithShape="1">
          <a:blip r:embed="rId4">
            <a:alphaModFix/>
          </a:blip>
          <a:srcRect b="57237" l="8630" r="8622" t="0"/>
          <a:stretch/>
        </p:blipFill>
        <p:spPr>
          <a:xfrm flipH="1">
            <a:off x="6631800" y="4490775"/>
            <a:ext cx="2512201" cy="6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7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7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7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Mapping Constraints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204" name="Google Shape;204;p47"/>
          <p:cNvSpPr txBox="1"/>
          <p:nvPr/>
        </p:nvSpPr>
        <p:spPr>
          <a:xfrm>
            <a:off x="370800" y="815675"/>
            <a:ext cx="8402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➔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mapping constraint is a data constraint that expresses the number of entities to which another entity can be related via a relationship set.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➔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 is most useful in describing the relationship sets that involve more than two entity sets.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➔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For binary relationship set R on an entity set A and B, there are four possible mapping cardinalities.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One to one (1:1)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One to many (1:M)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Many to one (M:1)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Many to many (M:M)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5" name="Google Shape;20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0400" y="-22552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8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8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8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One-to-one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213" name="Google Shape;213;p48"/>
          <p:cNvSpPr txBox="1"/>
          <p:nvPr/>
        </p:nvSpPr>
        <p:spPr>
          <a:xfrm>
            <a:off x="327600" y="853900"/>
            <a:ext cx="777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 one-to-one mapping, an entity in E1 is associated with at most one entity in E2, and an entity in E2 is associated with at most one entity in E1.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50" y="1989975"/>
            <a:ext cx="4320316" cy="20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8450" y="-2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9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9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9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One-to-many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223" name="Google Shape;223;p49"/>
          <p:cNvSpPr txBox="1"/>
          <p:nvPr/>
        </p:nvSpPr>
        <p:spPr>
          <a:xfrm>
            <a:off x="482225" y="803675"/>
            <a:ext cx="7906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 one-to-many mapping, an entity in E1 is associated with any number of entities in E2, and an entity in E2 is associated with at most one entity in E1.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700" y="1894725"/>
            <a:ext cx="4639475" cy="22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0400" y="49473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5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0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0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Many-to-one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233" name="Google Shape;233;p50"/>
          <p:cNvSpPr txBox="1"/>
          <p:nvPr/>
        </p:nvSpPr>
        <p:spPr>
          <a:xfrm>
            <a:off x="552525" y="924225"/>
            <a:ext cx="770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 one-to-many mapping, an entity in E1 is associated with at most one entity in E2, and an entity in E2 is associated with any number of entities in E1.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4" name="Google Shape;2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975" y="1959850"/>
            <a:ext cx="4457700" cy="19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7725" y="49498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51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51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1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Many-to-many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243" name="Google Shape;243;p51"/>
          <p:cNvSpPr txBox="1"/>
          <p:nvPr/>
        </p:nvSpPr>
        <p:spPr>
          <a:xfrm>
            <a:off x="327600" y="833800"/>
            <a:ext cx="764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 many-to-many mapping, an entity in E1 is associated with any number of entities in E2, and an entity in E2 is associated with any number of entities in E1.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4" name="Google Shape;24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400" y="2027950"/>
            <a:ext cx="4257750" cy="20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8525" y="49498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52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52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2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DBMS Keys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253" name="Google Shape;253;p52"/>
          <p:cNvSpPr txBox="1"/>
          <p:nvPr/>
        </p:nvSpPr>
        <p:spPr>
          <a:xfrm>
            <a:off x="327600" y="904125"/>
            <a:ext cx="8362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Keys play an important role in the relational database.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It is used to uniquely identify any record or row of data from the table. It is also used to establish and identify relationships between tables.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4" name="Google Shape;25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950" y="2164675"/>
            <a:ext cx="4237511" cy="25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8350" y="69573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53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3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Types of key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263" name="Google Shape;26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150" y="891300"/>
            <a:ext cx="6688850" cy="31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8400" y="-2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4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4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4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Primary key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272" name="Google Shape;272;p54"/>
          <p:cNvSpPr txBox="1"/>
          <p:nvPr/>
        </p:nvSpPr>
        <p:spPr>
          <a:xfrm>
            <a:off x="522375" y="894075"/>
            <a:ext cx="76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It is the first key which is used to identify one and only one instance of an entity uniquely.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3" name="Google Shape;27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750" y="1613075"/>
            <a:ext cx="3168510" cy="32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8400" y="59548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5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Candidate key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282" name="Google Shape;282;p55"/>
          <p:cNvSpPr txBox="1"/>
          <p:nvPr/>
        </p:nvSpPr>
        <p:spPr>
          <a:xfrm>
            <a:off x="522375" y="934250"/>
            <a:ext cx="793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candidate key is an attribute or set of an attribute which can uniquely identify a tuple.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3" name="Google Shape;2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800" y="1663275"/>
            <a:ext cx="3200678" cy="3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8500" y="69573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6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6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6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Foreign key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292" name="Google Shape;292;p56"/>
          <p:cNvSpPr txBox="1"/>
          <p:nvPr/>
        </p:nvSpPr>
        <p:spPr>
          <a:xfrm>
            <a:off x="552500" y="894075"/>
            <a:ext cx="738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Foreign keys are the column of the table which is used to point to the primary key of another table.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3" name="Google Shape;29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950" y="1673325"/>
            <a:ext cx="4381501" cy="300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8400" y="69573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9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9"/>
          <p:cNvSpPr txBox="1"/>
          <p:nvPr/>
        </p:nvSpPr>
        <p:spPr>
          <a:xfrm>
            <a:off x="577050" y="1095213"/>
            <a:ext cx="6997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Mapping Constraints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DBMS Keys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DBMS Generalization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DBMS Specialization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DBMS Aggregation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Convert ER into Table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What you'll learn</a:t>
            </a:r>
            <a:endParaRPr b="1" i="0" sz="20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7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7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DBMS Generalization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302" name="Google Shape;302;p57"/>
          <p:cNvSpPr txBox="1"/>
          <p:nvPr/>
        </p:nvSpPr>
        <p:spPr>
          <a:xfrm>
            <a:off x="482200" y="934250"/>
            <a:ext cx="768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Generalization is like a bottom-up approach in which two or more entities of lower level combine to form a higher level entity if they have some attributes in common.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 generalization, an entity of a higher level can also combine with the entities of the lower level to form a further higher level entity.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3" name="Google Shape;30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000" y="2683825"/>
            <a:ext cx="2692900" cy="23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0200" y="59523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8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8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8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DBMS Specialization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312" name="Google Shape;312;p58"/>
          <p:cNvSpPr txBox="1"/>
          <p:nvPr/>
        </p:nvSpPr>
        <p:spPr>
          <a:xfrm>
            <a:off x="327600" y="803675"/>
            <a:ext cx="794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Specialization is a top-down approach, and it is opposite to Generalization. In specialization, one higher level entity can be broken down into two lower level entities.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04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3275" y="1779025"/>
            <a:ext cx="3269461" cy="31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9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9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9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DBMS Aggregation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322" name="Google Shape;32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9"/>
          <p:cNvSpPr txBox="1"/>
          <p:nvPr/>
        </p:nvSpPr>
        <p:spPr>
          <a:xfrm>
            <a:off x="492250" y="863950"/>
            <a:ext cx="703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 aggregation, the relation between two entities is treated as a single entity. In aggregation, relationship with its corresponding entities is aggregated into a higher level entity.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975" y="1834450"/>
            <a:ext cx="4381500" cy="267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6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0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0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Convert ER into Table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332" name="Google Shape;33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875" y="1040952"/>
            <a:ext cx="6779276" cy="34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61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61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1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Solution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550" y="811850"/>
            <a:ext cx="5495100" cy="37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62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2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Problem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3375" y="871200"/>
            <a:ext cx="4837725" cy="39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3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549" y="1248271"/>
            <a:ext cx="4829476" cy="213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4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4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4"/>
          <p:cNvSpPr txBox="1"/>
          <p:nvPr/>
        </p:nvSpPr>
        <p:spPr>
          <a:xfrm>
            <a:off x="160725" y="233550"/>
            <a:ext cx="5223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It is used to establish an association between related tables.</a:t>
            </a:r>
            <a:endParaRPr b="1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64"/>
          <p:cNvSpPr txBox="1"/>
          <p:nvPr/>
        </p:nvSpPr>
        <p:spPr>
          <a:xfrm>
            <a:off x="919725" y="1316025"/>
            <a:ext cx="30000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marR="254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endParaRPr b="1">
              <a:solidFill>
                <a:srgbClr val="0055CC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Relationship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marR="25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Pr</a:t>
            </a: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im</a:t>
            </a: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ary Key</a:t>
            </a:r>
            <a:endParaRPr b="1">
              <a:solidFill>
                <a:srgbClr val="0055CC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Records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7" name="Google Shape;36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5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5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5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key that uniquely identifies each record is called :</a:t>
            </a:r>
            <a:endParaRPr b="1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5" name="Google Shape;37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5"/>
          <p:cNvSpPr txBox="1"/>
          <p:nvPr/>
        </p:nvSpPr>
        <p:spPr>
          <a:xfrm>
            <a:off x="904150" y="1077100"/>
            <a:ext cx="30000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Primary Key</a:t>
            </a:r>
            <a:endParaRPr b="1">
              <a:solidFill>
                <a:srgbClr val="0055CC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Key Record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marR="25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Unique Key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marR="25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Field Name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66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6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6"/>
          <p:cNvSpPr txBox="1"/>
          <p:nvPr/>
        </p:nvSpPr>
        <p:spPr>
          <a:xfrm>
            <a:off x="130600" y="233550"/>
            <a:ext cx="5233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 tables can be linked with relationship to _____</a:t>
            </a:r>
            <a:endParaRPr b="1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4" name="Google Shape;38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6"/>
          <p:cNvSpPr txBox="1"/>
          <p:nvPr/>
        </p:nvSpPr>
        <p:spPr>
          <a:xfrm>
            <a:off x="904150" y="1077100"/>
            <a:ext cx="37470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Ensure data entry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marR="25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Ensure data integrity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Create Primary Key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Ensure Foreign Key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25400" rtl="0"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4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549" y="1248271"/>
            <a:ext cx="4829476" cy="213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7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7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7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Key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393" name="Google Shape;39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7"/>
          <p:cNvSpPr txBox="1"/>
          <p:nvPr/>
        </p:nvSpPr>
        <p:spPr>
          <a:xfrm>
            <a:off x="251150" y="813725"/>
            <a:ext cx="714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Which one of the following is a set of one or more attributes taken collectively to uniquely identify a record?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67"/>
          <p:cNvSpPr txBox="1"/>
          <p:nvPr/>
        </p:nvSpPr>
        <p:spPr>
          <a:xfrm>
            <a:off x="884050" y="164752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Candidate key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Sub key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Super key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Foreign key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68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8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8"/>
          <p:cNvSpPr txBox="1"/>
          <p:nvPr/>
        </p:nvSpPr>
        <p:spPr>
          <a:xfrm>
            <a:off x="32760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Student(ID, name, dept name, tot_cred)</a:t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pic>
        <p:nvPicPr>
          <p:cNvPr id="403" name="Google Shape;40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8"/>
          <p:cNvSpPr txBox="1"/>
          <p:nvPr/>
        </p:nvSpPr>
        <p:spPr>
          <a:xfrm>
            <a:off x="472175" y="1036900"/>
            <a:ext cx="650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In this query which attributes form the primary key?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Dept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Tot_cred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9"/>
          <p:cNvPicPr preferRelativeResize="0"/>
          <p:nvPr/>
        </p:nvPicPr>
        <p:blipFill rotWithShape="1">
          <a:blip r:embed="rId3">
            <a:alphaModFix/>
          </a:blip>
          <a:srcRect b="57239" l="8631" r="8614" t="0"/>
          <a:stretch/>
        </p:blipFill>
        <p:spPr>
          <a:xfrm>
            <a:off x="0" y="4507228"/>
            <a:ext cx="2511178" cy="65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7408" y="6134"/>
            <a:ext cx="812759" cy="9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800" y="523300"/>
            <a:ext cx="3092450" cy="395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0"/>
          <p:cNvSpPr/>
          <p:nvPr/>
        </p:nvSpPr>
        <p:spPr>
          <a:xfrm>
            <a:off x="-25350" y="-7950"/>
            <a:ext cx="9169200" cy="108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0"/>
          <p:cNvSpPr txBox="1"/>
          <p:nvPr/>
        </p:nvSpPr>
        <p:spPr>
          <a:xfrm>
            <a:off x="438250" y="1166625"/>
            <a:ext cx="3399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0712" y="1367911"/>
            <a:ext cx="1980001" cy="24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0"/>
          <p:cNvSpPr txBox="1"/>
          <p:nvPr/>
        </p:nvSpPr>
        <p:spPr>
          <a:xfrm>
            <a:off x="1022925" y="362900"/>
            <a:ext cx="1673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/ethnuscodemithra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0" name="Google Shape;420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25" y="213025"/>
            <a:ext cx="713224" cy="64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8850" y="225775"/>
            <a:ext cx="645070" cy="64510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70"/>
          <p:cNvSpPr txBox="1"/>
          <p:nvPr/>
        </p:nvSpPr>
        <p:spPr>
          <a:xfrm>
            <a:off x="6025875" y="362900"/>
            <a:ext cx="898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/ethnus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70"/>
          <p:cNvSpPr txBox="1"/>
          <p:nvPr/>
        </p:nvSpPr>
        <p:spPr>
          <a:xfrm>
            <a:off x="3575139" y="373902"/>
            <a:ext cx="1673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Ethnus Codemithra</a:t>
            </a:r>
            <a:endParaRPr b="0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4" name="Google Shape;424;p70"/>
          <p:cNvPicPr preferRelativeResize="0"/>
          <p:nvPr/>
        </p:nvPicPr>
        <p:blipFill rotWithShape="1">
          <a:blip r:embed="rId6">
            <a:alphaModFix/>
          </a:blip>
          <a:srcRect b="0" l="2901" r="2901" t="0"/>
          <a:stretch/>
        </p:blipFill>
        <p:spPr>
          <a:xfrm>
            <a:off x="7065600" y="214800"/>
            <a:ext cx="608215" cy="64507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70"/>
          <p:cNvSpPr txBox="1"/>
          <p:nvPr/>
        </p:nvSpPr>
        <p:spPr>
          <a:xfrm>
            <a:off x="7689950" y="373900"/>
            <a:ext cx="1320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/code_mithra</a:t>
            </a:r>
            <a:endParaRPr b="0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70"/>
          <p:cNvSpPr txBox="1"/>
          <p:nvPr/>
        </p:nvSpPr>
        <p:spPr>
          <a:xfrm>
            <a:off x="454025" y="1791970"/>
            <a:ext cx="4881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https://learn.codemithra.com/</a:t>
            </a:r>
            <a:endParaRPr b="0" i="0" sz="3700" u="none" cap="none" strike="noStrike">
              <a:solidFill>
                <a:srgbClr val="1C31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70"/>
          <p:cNvSpPr/>
          <p:nvPr/>
        </p:nvSpPr>
        <p:spPr>
          <a:xfrm>
            <a:off x="-25350" y="4051530"/>
            <a:ext cx="9169200" cy="108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0"/>
          <p:cNvSpPr txBox="1"/>
          <p:nvPr/>
        </p:nvSpPr>
        <p:spPr>
          <a:xfrm>
            <a:off x="1563475" y="4422380"/>
            <a:ext cx="2184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codemithra@ethnus.com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9" name="Google Shape;429;p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98788" y="4274268"/>
            <a:ext cx="713232" cy="71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09825" y="4272512"/>
            <a:ext cx="716750" cy="7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12438" y="4285267"/>
            <a:ext cx="713232" cy="713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70"/>
          <p:cNvSpPr txBox="1"/>
          <p:nvPr/>
        </p:nvSpPr>
        <p:spPr>
          <a:xfrm>
            <a:off x="4425675" y="4422380"/>
            <a:ext cx="157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+91 7815 095 095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70"/>
          <p:cNvSpPr txBox="1"/>
          <p:nvPr/>
        </p:nvSpPr>
        <p:spPr>
          <a:xfrm>
            <a:off x="6660975" y="4433380"/>
            <a:ext cx="157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+91 9019 921 340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4" name="Google Shape;434;p7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23886" y="268626"/>
            <a:ext cx="788464" cy="5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70"/>
          <p:cNvSpPr txBox="1"/>
          <p:nvPr/>
        </p:nvSpPr>
        <p:spPr>
          <a:xfrm>
            <a:off x="528825" y="3221200"/>
            <a:ext cx="41931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https://bit.ly/3hNlZGQ</a:t>
            </a:r>
            <a:endParaRPr b="0" i="0" sz="2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0"/>
          <p:cNvSpPr txBox="1"/>
          <p:nvPr/>
        </p:nvSpPr>
        <p:spPr>
          <a:xfrm>
            <a:off x="516600" y="2719575"/>
            <a:ext cx="33999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Leave your Feedback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1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1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1"/>
          <p:cNvSpPr txBox="1"/>
          <p:nvPr/>
        </p:nvSpPr>
        <p:spPr>
          <a:xfrm>
            <a:off x="160725" y="233550"/>
            <a:ext cx="5223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is ACID properties of Transactions?</a:t>
            </a:r>
            <a:endParaRPr b="1" i="0" sz="17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41"/>
          <p:cNvSpPr txBox="1"/>
          <p:nvPr/>
        </p:nvSpPr>
        <p:spPr>
          <a:xfrm>
            <a:off x="618350" y="763500"/>
            <a:ext cx="72879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Atomicity, Consistency, Isolation, Database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Atomicity, Consistency, Isolation, Durability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Atomicity, Consistency, Inconsistent, Durability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utomatically, Concurrency, Isolation, Durability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2" name="Google Shape;1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2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2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2"/>
          <p:cNvSpPr txBox="1"/>
          <p:nvPr/>
        </p:nvSpPr>
        <p:spPr>
          <a:xfrm>
            <a:off x="160725" y="233550"/>
            <a:ext cx="5223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 transaction completes its execution is said to be</a:t>
            </a:r>
            <a:endParaRPr b="1" i="0" sz="17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42"/>
          <p:cNvSpPr txBox="1"/>
          <p:nvPr/>
        </p:nvSpPr>
        <p:spPr>
          <a:xfrm>
            <a:off x="919725" y="1316025"/>
            <a:ext cx="30000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Saved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Loaded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Rolled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Committed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3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3"/>
          <p:cNvSpPr/>
          <p:nvPr/>
        </p:nvSpPr>
        <p:spPr>
          <a:xfrm>
            <a:off x="0" y="233550"/>
            <a:ext cx="5745900" cy="5499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3"/>
          <p:cNvSpPr txBox="1"/>
          <p:nvPr/>
        </p:nvSpPr>
        <p:spPr>
          <a:xfrm>
            <a:off x="160725" y="233550"/>
            <a:ext cx="5223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 the architecture of a database system external level is the __________</a:t>
            </a:r>
            <a:endParaRPr b="1"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43"/>
          <p:cNvSpPr txBox="1"/>
          <p:nvPr/>
        </p:nvSpPr>
        <p:spPr>
          <a:xfrm>
            <a:off x="919725" y="1316025"/>
            <a:ext cx="3000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Physical level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Logical level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Conceptual level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View level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0" name="Google Shape;1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44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4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4"/>
          <p:cNvSpPr txBox="1"/>
          <p:nvPr/>
        </p:nvSpPr>
        <p:spPr>
          <a:xfrm>
            <a:off x="160725" y="233550"/>
            <a:ext cx="5223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 Relational modes Cardinality is termed as</a:t>
            </a:r>
            <a:endParaRPr b="1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44"/>
          <p:cNvSpPr txBox="1"/>
          <p:nvPr/>
        </p:nvSpPr>
        <p:spPr>
          <a:xfrm>
            <a:off x="919725" y="1316025"/>
            <a:ext cx="30000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Number of tuples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Number of Attributes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Number of tables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Number of Columns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9" name="Google Shape;1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5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5"/>
          <p:cNvSpPr/>
          <p:nvPr/>
        </p:nvSpPr>
        <p:spPr>
          <a:xfrm>
            <a:off x="0" y="233550"/>
            <a:ext cx="57459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5"/>
          <p:cNvSpPr txBox="1"/>
          <p:nvPr/>
        </p:nvSpPr>
        <p:spPr>
          <a:xfrm>
            <a:off x="160725" y="233550"/>
            <a:ext cx="5223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 view of total database content</a:t>
            </a:r>
            <a:endParaRPr b="1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45"/>
          <p:cNvSpPr txBox="1"/>
          <p:nvPr/>
        </p:nvSpPr>
        <p:spPr>
          <a:xfrm>
            <a:off x="919725" y="1316025"/>
            <a:ext cx="3000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Physical view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External view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Conceptual view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nsolas"/>
              <a:buAutoNum type="alphaUcPeriod"/>
            </a:pPr>
            <a:r>
              <a:rPr lang="en" sz="1550">
                <a:solidFill>
                  <a:schemeClr val="dk1"/>
                </a:solidFill>
                <a:highlight>
                  <a:srgbClr val="FEFEFE"/>
                </a:highlight>
                <a:latin typeface="Consolas"/>
                <a:ea typeface="Consolas"/>
                <a:cs typeface="Consolas"/>
                <a:sym typeface="Consolas"/>
              </a:rPr>
              <a:t>Internal View</a:t>
            </a:r>
            <a:endParaRPr sz="1550">
              <a:solidFill>
                <a:schemeClr val="dk1"/>
              </a:solidFill>
              <a:highlight>
                <a:srgbClr val="FEFE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8" name="Google Shape;1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500" y="49498"/>
            <a:ext cx="813601" cy="9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6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6"/>
          <p:cNvSpPr txBox="1"/>
          <p:nvPr/>
        </p:nvSpPr>
        <p:spPr>
          <a:xfrm>
            <a:off x="577050" y="1095213"/>
            <a:ext cx="6997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Mapping Constraints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DBMS Keys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DBMS Generalization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DBMS Specialization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DBMS Aggregation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Convert ER into Table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What you'll learn</a:t>
            </a:r>
            <a:endParaRPr b="1" i="0" sz="20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