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9" r:id="rId3"/>
    <p:sldId id="270" r:id="rId4"/>
    <p:sldId id="271" r:id="rId5"/>
    <p:sldId id="272" r:id="rId6"/>
    <p:sldId id="257" r:id="rId7"/>
    <p:sldId id="258" r:id="rId8"/>
    <p:sldId id="260" r:id="rId9"/>
    <p:sldId id="261" r:id="rId10"/>
    <p:sldId id="262" r:id="rId11"/>
    <p:sldId id="263" r:id="rId12"/>
    <p:sldId id="264" r:id="rId13"/>
    <p:sldId id="265" r:id="rId14"/>
    <p:sldId id="266" r:id="rId15"/>
    <p:sldId id="267" r:id="rId16"/>
    <p:sldId id="268" r:id="rId17"/>
    <p:sldId id="273"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88" autoAdjust="0"/>
    <p:restoredTop sz="71505" autoAdjust="0"/>
  </p:normalViewPr>
  <p:slideViewPr>
    <p:cSldViewPr>
      <p:cViewPr varScale="1">
        <p:scale>
          <a:sx n="73" d="100"/>
          <a:sy n="73" d="100"/>
        </p:scale>
        <p:origin x="-12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FBED9A-35CC-47AC-A343-D7269FC8A3AF}" type="datetimeFigureOut">
              <a:rPr lang="en-US" smtClean="0"/>
              <a:t>7/2/2021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FA9F2-BCE0-44FC-B477-16EE3EC9DE7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DFA9F2-BCE0-44FC-B477-16EE3EC9DE7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DFA9F2-BCE0-44FC-B477-16EE3EC9DE7E}"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3ADB1A1-8E02-46FA-AB22-AB8E4DD26C7C}" type="datetimeFigureOut">
              <a:rPr lang="en-US" smtClean="0"/>
              <a:t>7/2/2021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E611182C-4956-4CBF-A3E0-4F96902F2B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ADB1A1-8E02-46FA-AB22-AB8E4DD26C7C}" type="datetimeFigureOut">
              <a:rPr lang="en-US" smtClean="0"/>
              <a:t>7/2/2021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11182C-4956-4CBF-A3E0-4F96902F2B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3ADB1A1-8E02-46FA-AB22-AB8E4DD26C7C}" type="datetimeFigureOut">
              <a:rPr lang="en-US" smtClean="0"/>
              <a:t>7/2/2021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E611182C-4956-4CBF-A3E0-4F96902F2B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ADB1A1-8E02-46FA-AB22-AB8E4DD26C7C}" type="datetimeFigureOut">
              <a:rPr lang="en-US" smtClean="0"/>
              <a:t>7/2/2021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11182C-4956-4CBF-A3E0-4F96902F2B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3ADB1A1-8E02-46FA-AB22-AB8E4DD26C7C}" type="datetimeFigureOut">
              <a:rPr lang="en-US" smtClean="0"/>
              <a:t>7/2/2021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E611182C-4956-4CBF-A3E0-4F96902F2B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ADB1A1-8E02-46FA-AB22-AB8E4DD26C7C}" type="datetimeFigureOut">
              <a:rPr lang="en-US" smtClean="0"/>
              <a:t>7/2/2021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11182C-4956-4CBF-A3E0-4F96902F2B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ADB1A1-8E02-46FA-AB22-AB8E4DD26C7C}" type="datetimeFigureOut">
              <a:rPr lang="en-US" smtClean="0"/>
              <a:t>7/2/2021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611182C-4956-4CBF-A3E0-4F96902F2B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ADB1A1-8E02-46FA-AB22-AB8E4DD26C7C}" type="datetimeFigureOut">
              <a:rPr lang="en-US" smtClean="0"/>
              <a:t>7/2/2021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611182C-4956-4CBF-A3E0-4F96902F2B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3ADB1A1-8E02-46FA-AB22-AB8E4DD26C7C}" type="datetimeFigureOut">
              <a:rPr lang="en-US" smtClean="0"/>
              <a:t>7/2/2021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E611182C-4956-4CBF-A3E0-4F96902F2B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ADB1A1-8E02-46FA-AB22-AB8E4DD26C7C}" type="datetimeFigureOut">
              <a:rPr lang="en-US" smtClean="0"/>
              <a:t>7/2/2021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11182C-4956-4CBF-A3E0-4F96902F2B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3ADB1A1-8E02-46FA-AB22-AB8E4DD26C7C}" type="datetimeFigureOut">
              <a:rPr lang="en-US" smtClean="0"/>
              <a:t>7/2/2021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611182C-4956-4CBF-A3E0-4F96902F2B5C}"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3ADB1A1-8E02-46FA-AB22-AB8E4DD26C7C}" type="datetimeFigureOut">
              <a:rPr lang="en-US" smtClean="0"/>
              <a:t>7/2/2021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611182C-4956-4CBF-A3E0-4F96902F2B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2181220"/>
          </a:xfrm>
        </p:spPr>
        <p:txBody>
          <a:bodyPr/>
          <a:lstStyle/>
          <a:p>
            <a:pPr algn="ctr"/>
            <a:r>
              <a:rPr lang="en-IN" dirty="0" smtClean="0"/>
              <a:t>WebScript</a:t>
            </a:r>
            <a:br>
              <a:rPr lang="en-IN" dirty="0" smtClean="0"/>
            </a:br>
            <a:r>
              <a:rPr lang="en-IN" dirty="0" smtClean="0"/>
              <a:t>Technologies</a:t>
            </a:r>
            <a:endParaRPr lang="en-US" dirty="0"/>
          </a:p>
        </p:txBody>
      </p:sp>
      <p:sp>
        <p:nvSpPr>
          <p:cNvPr id="3" name="Subtitle 2"/>
          <p:cNvSpPr>
            <a:spLocks noGrp="1"/>
          </p:cNvSpPr>
          <p:nvPr>
            <p:ph type="subTitle" idx="1"/>
          </p:nvPr>
        </p:nvSpPr>
        <p:spPr/>
        <p:style>
          <a:lnRef idx="0">
            <a:schemeClr val="accent5"/>
          </a:lnRef>
          <a:fillRef idx="3">
            <a:schemeClr val="accent5"/>
          </a:fillRef>
          <a:effectRef idx="3">
            <a:schemeClr val="accent5"/>
          </a:effectRef>
          <a:fontRef idx="minor">
            <a:schemeClr val="lt1"/>
          </a:fontRef>
        </p:style>
        <p:txBody>
          <a:bodyPr>
            <a:normAutofit lnSpcReduction="10000"/>
          </a:bodyPr>
          <a:lstStyle/>
          <a:p>
            <a:pPr algn="ctr"/>
            <a:r>
              <a:rPr lang="en-IN" dirty="0" smtClean="0"/>
              <a:t>A Project On</a:t>
            </a:r>
          </a:p>
          <a:p>
            <a:pPr algn="ctr"/>
            <a:endParaRPr lang="en-IN" dirty="0" smtClean="0"/>
          </a:p>
          <a:p>
            <a:r>
              <a:rPr lang="en-IN" dirty="0" smtClean="0"/>
              <a:t>CABLE OPERATOR MANAGEMENT SYSTEM</a:t>
            </a:r>
            <a:endParaRPr lang="en-US" dirty="0"/>
          </a:p>
        </p:txBody>
      </p:sp>
      <p:cxnSp>
        <p:nvCxnSpPr>
          <p:cNvPr id="5" name="Straight Connector 4"/>
          <p:cNvCxnSpPr/>
          <p:nvPr/>
        </p:nvCxnSpPr>
        <p:spPr>
          <a:xfrm>
            <a:off x="2928926" y="3000372"/>
            <a:ext cx="600079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86116" y="3214686"/>
            <a:ext cx="528641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71868" y="3429000"/>
            <a:ext cx="464347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500042"/>
            <a:ext cx="7683434" cy="5857916"/>
          </a:xfrm>
        </p:spPr>
        <p:txBody>
          <a:bodyPr/>
          <a:lstStyle/>
          <a:p>
            <a:pPr algn="l"/>
            <a:endParaRPr lang="en-US" dirty="0"/>
          </a:p>
        </p:txBody>
      </p:sp>
      <p:pic>
        <p:nvPicPr>
          <p:cNvPr id="6147" name="Picture 3"/>
          <p:cNvPicPr>
            <a:picLocks noChangeAspect="1" noChangeArrowheads="1"/>
          </p:cNvPicPr>
          <p:nvPr/>
        </p:nvPicPr>
        <p:blipFill>
          <a:blip r:embed="rId2"/>
          <a:srcRect/>
          <a:stretch>
            <a:fillRect/>
          </a:stretch>
        </p:blipFill>
        <p:spPr bwMode="auto">
          <a:xfrm>
            <a:off x="4724405" y="285728"/>
            <a:ext cx="4419595" cy="6286520"/>
          </a:xfrm>
          <a:prstGeom prst="rect">
            <a:avLst/>
          </a:prstGeom>
          <a:ln w="88900" cap="sq" cmpd="thickThin">
            <a:solidFill>
              <a:schemeClr val="accent1">
                <a:lumMod val="75000"/>
              </a:schemeClr>
            </a:solidFill>
            <a:prstDash val="solid"/>
            <a:miter lim="800000"/>
          </a:ln>
          <a:effectLst>
            <a:innerShdw blurRad="76200">
              <a:srgbClr val="000000"/>
            </a:innerShdw>
          </a:effectLst>
        </p:spPr>
      </p:pic>
      <p:pic>
        <p:nvPicPr>
          <p:cNvPr id="6148" name="Picture 4"/>
          <p:cNvPicPr>
            <a:picLocks noChangeAspect="1" noChangeArrowheads="1"/>
          </p:cNvPicPr>
          <p:nvPr/>
        </p:nvPicPr>
        <p:blipFill>
          <a:blip r:embed="rId3"/>
          <a:srcRect/>
          <a:stretch>
            <a:fillRect/>
          </a:stretch>
        </p:blipFill>
        <p:spPr bwMode="auto">
          <a:xfrm>
            <a:off x="214283" y="285728"/>
            <a:ext cx="4143404" cy="6357982"/>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642918"/>
            <a:ext cx="7611996" cy="5715040"/>
          </a:xfrm>
        </p:spPr>
        <p:txBody>
          <a:bodyPr/>
          <a:lstStyle/>
          <a:p>
            <a:pPr algn="ctr"/>
            <a:endParaRPr lang="en-US" dirty="0"/>
          </a:p>
        </p:txBody>
      </p:sp>
      <p:pic>
        <p:nvPicPr>
          <p:cNvPr id="7170" name="Picture 2"/>
          <p:cNvPicPr>
            <a:picLocks noChangeAspect="1" noChangeArrowheads="1"/>
          </p:cNvPicPr>
          <p:nvPr/>
        </p:nvPicPr>
        <p:blipFill>
          <a:blip r:embed="rId2"/>
          <a:srcRect/>
          <a:stretch>
            <a:fillRect/>
          </a:stretch>
        </p:blipFill>
        <p:spPr bwMode="auto">
          <a:xfrm>
            <a:off x="714348" y="714356"/>
            <a:ext cx="8001056" cy="5643602"/>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500042"/>
            <a:ext cx="7611996" cy="5857916"/>
          </a:xfrm>
        </p:spPr>
        <p:txBody>
          <a:bodyPr/>
          <a:lstStyle/>
          <a:p>
            <a:pPr algn="ctr"/>
            <a:endParaRPr lang="en-US" dirty="0"/>
          </a:p>
        </p:txBody>
      </p:sp>
      <p:pic>
        <p:nvPicPr>
          <p:cNvPr id="8194" name="Picture 2"/>
          <p:cNvPicPr>
            <a:picLocks noChangeAspect="1" noChangeArrowheads="1"/>
          </p:cNvPicPr>
          <p:nvPr/>
        </p:nvPicPr>
        <p:blipFill>
          <a:blip r:embed="rId2"/>
          <a:srcRect/>
          <a:stretch>
            <a:fillRect/>
          </a:stretch>
        </p:blipFill>
        <p:spPr bwMode="auto">
          <a:xfrm>
            <a:off x="642910" y="542908"/>
            <a:ext cx="7858180" cy="5815050"/>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500042"/>
            <a:ext cx="7754872" cy="5857916"/>
          </a:xfrm>
        </p:spPr>
        <p:txBody>
          <a:bodyPr/>
          <a:lstStyle/>
          <a:p>
            <a:pPr algn="ctr"/>
            <a:endParaRPr lang="en-US" dirty="0"/>
          </a:p>
        </p:txBody>
      </p:sp>
      <p:pic>
        <p:nvPicPr>
          <p:cNvPr id="9218" name="Picture 2"/>
          <p:cNvPicPr>
            <a:picLocks noChangeAspect="1" noChangeArrowheads="1"/>
          </p:cNvPicPr>
          <p:nvPr/>
        </p:nvPicPr>
        <p:blipFill>
          <a:blip r:embed="rId2"/>
          <a:srcRect/>
          <a:stretch>
            <a:fillRect/>
          </a:stretch>
        </p:blipFill>
        <p:spPr bwMode="auto">
          <a:xfrm>
            <a:off x="714348" y="500042"/>
            <a:ext cx="7715304" cy="5857916"/>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571480"/>
            <a:ext cx="7540558" cy="5857916"/>
          </a:xfrm>
        </p:spPr>
        <p:txBody>
          <a:bodyPr/>
          <a:lstStyle/>
          <a:p>
            <a:pPr algn="ctr"/>
            <a:endParaRPr lang="en-US" dirty="0"/>
          </a:p>
        </p:txBody>
      </p:sp>
      <p:pic>
        <p:nvPicPr>
          <p:cNvPr id="10242" name="Picture 2"/>
          <p:cNvPicPr>
            <a:picLocks noChangeAspect="1" noChangeArrowheads="1"/>
          </p:cNvPicPr>
          <p:nvPr/>
        </p:nvPicPr>
        <p:blipFill>
          <a:blip r:embed="rId2">
            <a:lum/>
          </a:blip>
          <a:srcRect/>
          <a:stretch>
            <a:fillRect/>
          </a:stretch>
        </p:blipFill>
        <p:spPr bwMode="auto">
          <a:xfrm>
            <a:off x="714348" y="571480"/>
            <a:ext cx="8072494" cy="5715040"/>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500042"/>
            <a:ext cx="7754872" cy="5857916"/>
          </a:xfrm>
        </p:spPr>
        <p:txBody>
          <a:bodyPr/>
          <a:lstStyle/>
          <a:p>
            <a:pPr algn="ctr"/>
            <a:endParaRPr lang="en-US" dirty="0"/>
          </a:p>
        </p:txBody>
      </p:sp>
      <p:pic>
        <p:nvPicPr>
          <p:cNvPr id="11266" name="Picture 2"/>
          <p:cNvPicPr>
            <a:picLocks noChangeAspect="1" noChangeArrowheads="1"/>
          </p:cNvPicPr>
          <p:nvPr/>
        </p:nvPicPr>
        <p:blipFill>
          <a:blip r:embed="rId2"/>
          <a:srcRect/>
          <a:stretch>
            <a:fillRect/>
          </a:stretch>
        </p:blipFill>
        <p:spPr bwMode="auto">
          <a:xfrm>
            <a:off x="571471" y="571480"/>
            <a:ext cx="8143933" cy="5786478"/>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428604"/>
            <a:ext cx="7826310" cy="5929354"/>
          </a:xfrm>
        </p:spPr>
        <p:txBody>
          <a:bodyPr/>
          <a:lstStyle/>
          <a:p>
            <a:pPr algn="ctr"/>
            <a:endParaRPr lang="en-US" dirty="0"/>
          </a:p>
        </p:txBody>
      </p:sp>
      <p:pic>
        <p:nvPicPr>
          <p:cNvPr id="12290" name="Picture 2"/>
          <p:cNvPicPr>
            <a:picLocks noChangeAspect="1" noChangeArrowheads="1"/>
          </p:cNvPicPr>
          <p:nvPr/>
        </p:nvPicPr>
        <p:blipFill>
          <a:blip r:embed="rId2"/>
          <a:srcRect/>
          <a:stretch>
            <a:fillRect/>
          </a:stretch>
        </p:blipFill>
        <p:spPr bwMode="auto">
          <a:xfrm>
            <a:off x="714348" y="417908"/>
            <a:ext cx="7643866" cy="6011488"/>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500042"/>
            <a:ext cx="7540558" cy="5929354"/>
          </a:xfrm>
        </p:spPr>
        <p:txBody>
          <a:bodyPr/>
          <a:lstStyle/>
          <a:p>
            <a:pPr algn="ctr"/>
            <a:endParaRPr lang="en-US" dirty="0"/>
          </a:p>
        </p:txBody>
      </p:sp>
      <p:pic>
        <p:nvPicPr>
          <p:cNvPr id="13314" name="Picture 2"/>
          <p:cNvPicPr>
            <a:picLocks noChangeAspect="1" noChangeArrowheads="1"/>
          </p:cNvPicPr>
          <p:nvPr/>
        </p:nvPicPr>
        <p:blipFill>
          <a:blip r:embed="rId2"/>
          <a:srcRect/>
          <a:stretch>
            <a:fillRect/>
          </a:stretch>
        </p:blipFill>
        <p:spPr bwMode="auto">
          <a:xfrm>
            <a:off x="285721" y="285728"/>
            <a:ext cx="8697362" cy="6072230"/>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7422" y="1285860"/>
            <a:ext cx="5105400" cy="2868168"/>
          </a:xfrm>
        </p:spPr>
        <p:txBody>
          <a:bodyPr/>
          <a:lstStyle/>
          <a:p>
            <a:pPr algn="ctr"/>
            <a:r>
              <a:rPr lang="en-IN" sz="4800" i="1" u="sng" dirty="0" smtClean="0"/>
              <a:t>Thank you</a:t>
            </a:r>
            <a:endParaRPr lang="en-US" sz="4800" i="1"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0"/>
            <a:ext cx="8072494" cy="6715148"/>
          </a:xfrm>
        </p:spPr>
        <p:txBody>
          <a:bodyPr>
            <a:normAutofit/>
          </a:bodyPr>
          <a:lstStyle/>
          <a:p>
            <a:pPr algn="l"/>
            <a:r>
              <a:rPr lang="en-IN" sz="3200" b="1" dirty="0" smtClean="0"/>
              <a:t>Company  Profile</a:t>
            </a:r>
            <a:r>
              <a:rPr lang="en-IN" dirty="0" smtClean="0"/>
              <a:t>:</a:t>
            </a:r>
            <a:endParaRPr lang="en-US" dirty="0" smtClean="0"/>
          </a:p>
          <a:p>
            <a:pPr lvl="1" algn="l">
              <a:buFont typeface="Wingdings" pitchFamily="2" charset="2"/>
              <a:buChar char="§"/>
            </a:pPr>
            <a:r>
              <a:rPr lang="en-US" dirty="0" smtClean="0">
                <a:solidFill>
                  <a:schemeClr val="bg1"/>
                </a:solidFill>
              </a:rPr>
              <a:t> 	WebScript Technologies is a Pune based software company established in Feb 2012. They are working on different platforms including desktop application, web based application, mobile application, microcontroller based application etc. WebScript Technologies team is continuously taking effort to study and analyze latest technologies and adopt them as per requirement in different vertical and horizontal solutions. </a:t>
            </a:r>
          </a:p>
          <a:p>
            <a:pPr lvl="1" algn="l">
              <a:buFont typeface="Wingdings" pitchFamily="2" charset="2"/>
              <a:buChar char="§"/>
            </a:pPr>
            <a:r>
              <a:rPr lang="en-US" dirty="0" smtClean="0">
                <a:solidFill>
                  <a:schemeClr val="bg1"/>
                </a:solidFill>
              </a:rPr>
              <a:t>  </a:t>
            </a:r>
            <a:r>
              <a:rPr lang="en-US" dirty="0" smtClean="0">
                <a:solidFill>
                  <a:schemeClr val="bg1"/>
                </a:solidFill>
              </a:rPr>
              <a:t>  An ERP(Enterprise Resource Planning)solution </a:t>
            </a:r>
            <a:r>
              <a:rPr lang="en-US" dirty="0" smtClean="0">
                <a:solidFill>
                  <a:schemeClr val="bg1"/>
                </a:solidFill>
              </a:rPr>
              <a:t>aims to provide single software which will integrate all the divisions in your organization planning, manufacturing, sales, marketing, finance, HR and yet fulfill each division’s information and planning needs. </a:t>
            </a:r>
          </a:p>
          <a:p>
            <a:pPr lvl="1" algn="l">
              <a:buFont typeface="Wingdings" pitchFamily="2" charset="2"/>
              <a:buChar char="§"/>
            </a:pPr>
            <a:r>
              <a:rPr lang="en-US" dirty="0" smtClean="0">
                <a:solidFill>
                  <a:schemeClr val="bg1"/>
                </a:solidFill>
              </a:rPr>
              <a:t> 	By adopting new standards and a relentless pursuit of continuous improvement in their quality management systems and processes, they continue to ensure commitment to customer satisfaction.  </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428604"/>
            <a:ext cx="8072494" cy="6072230"/>
          </a:xfrm>
        </p:spPr>
        <p:txBody>
          <a:bodyPr/>
          <a:lstStyle/>
          <a:p>
            <a:pPr algn="l"/>
            <a:r>
              <a:rPr lang="en-IN" sz="2800" b="1" dirty="0" smtClean="0"/>
              <a:t>Introduction:</a:t>
            </a:r>
          </a:p>
          <a:p>
            <a:pPr algn="l">
              <a:buFont typeface="Wingdings" pitchFamily="2" charset="2"/>
              <a:buChar char="Ø"/>
            </a:pPr>
            <a:r>
              <a:rPr lang="en-US" dirty="0" smtClean="0"/>
              <a:t>	Cable </a:t>
            </a:r>
            <a:r>
              <a:rPr lang="en-US" dirty="0" smtClean="0"/>
              <a:t>Operator Management System is integrated and automation software for cable operators. Cable operators will distribute TV channels to their customers for that they charge some money monthly. </a:t>
            </a:r>
            <a:endParaRPr lang="en-US" dirty="0" smtClean="0"/>
          </a:p>
          <a:p>
            <a:pPr algn="l">
              <a:buFont typeface="Wingdings" pitchFamily="2" charset="2"/>
              <a:buChar char="Ø"/>
            </a:pPr>
            <a:r>
              <a:rPr lang="en-IN" dirty="0" smtClean="0"/>
              <a:t>	</a:t>
            </a:r>
            <a:r>
              <a:rPr lang="en-US" dirty="0" smtClean="0"/>
              <a:t>To maintain their customers and number of users this software provides automation. In this COM System they can main their staff member’s details and their customer details. By using this COM System they can divide their areas macro parts to micro parts. By using this system they can meet their business requirements. Cable Operators once they divided their areas into micro parts then they can assign their staff members to take care about their micro part areas</a:t>
            </a:r>
            <a:r>
              <a:rPr lang="en-US" dirty="0" smtClean="0"/>
              <a:t>.</a:t>
            </a:r>
          </a:p>
          <a:p>
            <a:pPr algn="l">
              <a:buFont typeface="Wingdings" pitchFamily="2" charset="2"/>
              <a:buChar char="Ø"/>
            </a:pPr>
            <a:r>
              <a:rPr lang="en-IN" dirty="0" smtClean="0"/>
              <a:t>	</a:t>
            </a:r>
            <a:r>
              <a:rPr lang="en-US" dirty="0" smtClean="0"/>
              <a:t>The updates are infrequent and may be regarded as permanently stored in the Database. The Master Group has functionality to </a:t>
            </a:r>
            <a:r>
              <a:rPr lang="en-US" dirty="0" smtClean="0"/>
              <a:t> </a:t>
            </a:r>
            <a:r>
              <a:rPr lang="en-US" dirty="0" smtClean="0"/>
              <a:t>Change. The master pages will have access to administrators </a:t>
            </a:r>
            <a:r>
              <a:rPr lang="en-US" dirty="0" smtClean="0"/>
              <a:t>only.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357166"/>
            <a:ext cx="7826310" cy="6143668"/>
          </a:xfrm>
        </p:spPr>
        <p:txBody>
          <a:bodyPr>
            <a:normAutofit/>
          </a:bodyPr>
          <a:lstStyle/>
          <a:p>
            <a:pPr algn="l"/>
            <a:endParaRPr lang="en-US" dirty="0" smtClean="0"/>
          </a:p>
          <a:p>
            <a:pPr algn="l"/>
            <a:r>
              <a:rPr lang="en-US" sz="2800" b="1" dirty="0" smtClean="0"/>
              <a:t>Scope </a:t>
            </a:r>
            <a:r>
              <a:rPr lang="en-US" sz="2800" b="1" dirty="0" smtClean="0"/>
              <a:t>: </a:t>
            </a:r>
            <a:endParaRPr lang="en-US" sz="2800" b="1" dirty="0" smtClean="0"/>
          </a:p>
          <a:p>
            <a:pPr algn="l"/>
            <a:r>
              <a:rPr lang="en-US" dirty="0" smtClean="0"/>
              <a:t>	</a:t>
            </a:r>
            <a:r>
              <a:rPr lang="en-US" dirty="0" smtClean="0"/>
              <a:t>	To </a:t>
            </a:r>
            <a:r>
              <a:rPr lang="en-US" dirty="0" smtClean="0"/>
              <a:t>maintain entire operations of the cable operator to be Automated.</a:t>
            </a:r>
            <a:endParaRPr lang="en-IN" dirty="0" smtClean="0"/>
          </a:p>
          <a:p>
            <a:pPr algn="l"/>
            <a:endParaRPr lang="en-IN" dirty="0" smtClean="0"/>
          </a:p>
          <a:p>
            <a:pPr algn="l"/>
            <a:endParaRPr lang="en-IN" dirty="0" smtClean="0"/>
          </a:p>
          <a:p>
            <a:pPr algn="l"/>
            <a:endParaRPr lang="en-IN" dirty="0" smtClean="0"/>
          </a:p>
          <a:p>
            <a:pPr algn="l"/>
            <a:r>
              <a:rPr lang="en-IN" sz="2800" b="1" dirty="0" smtClean="0"/>
              <a:t>Tools and Technology used:</a:t>
            </a:r>
          </a:p>
          <a:p>
            <a:pPr algn="l"/>
            <a:endParaRPr lang="en-IN" dirty="0" smtClean="0"/>
          </a:p>
          <a:p>
            <a:pPr lvl="1" algn="l"/>
            <a:r>
              <a:rPr lang="en-IN" dirty="0" smtClean="0"/>
              <a:t>		   </a:t>
            </a:r>
            <a:r>
              <a:rPr lang="en-US" dirty="0" smtClean="0">
                <a:solidFill>
                  <a:schemeClr val="bg1"/>
                </a:solidFill>
              </a:rPr>
              <a:t>OPERATING </a:t>
            </a:r>
            <a:r>
              <a:rPr lang="en-US" dirty="0" smtClean="0">
                <a:solidFill>
                  <a:schemeClr val="bg1"/>
                </a:solidFill>
              </a:rPr>
              <a:t>SYSTEM : WINDOWS </a:t>
            </a:r>
            <a:endParaRPr lang="en-US" dirty="0" smtClean="0">
              <a:solidFill>
                <a:schemeClr val="bg1"/>
              </a:solidFill>
            </a:endParaRPr>
          </a:p>
          <a:p>
            <a:pPr lvl="1" algn="l"/>
            <a:r>
              <a:rPr lang="en-US" dirty="0" smtClean="0">
                <a:solidFill>
                  <a:schemeClr val="bg1"/>
                </a:solidFill>
              </a:rPr>
              <a:t>		   FRONT </a:t>
            </a:r>
            <a:r>
              <a:rPr lang="en-US" dirty="0" smtClean="0">
                <a:solidFill>
                  <a:schemeClr val="bg1"/>
                </a:solidFill>
              </a:rPr>
              <a:t>END : </a:t>
            </a:r>
            <a:r>
              <a:rPr lang="en-US" dirty="0" smtClean="0">
                <a:solidFill>
                  <a:schemeClr val="bg1"/>
                </a:solidFill>
              </a:rPr>
              <a:t>HTML,CSS,JQUERY</a:t>
            </a:r>
          </a:p>
          <a:p>
            <a:pPr lvl="1" algn="l"/>
            <a:r>
              <a:rPr lang="en-US" dirty="0" smtClean="0">
                <a:solidFill>
                  <a:schemeClr val="bg1"/>
                </a:solidFill>
              </a:rPr>
              <a:t> 		   BUSINESS </a:t>
            </a:r>
            <a:r>
              <a:rPr lang="en-US" dirty="0" smtClean="0">
                <a:solidFill>
                  <a:schemeClr val="bg1"/>
                </a:solidFill>
              </a:rPr>
              <a:t>LOGIC : PHP </a:t>
            </a:r>
            <a:endParaRPr lang="en-US" dirty="0" smtClean="0">
              <a:solidFill>
                <a:schemeClr val="bg1"/>
              </a:solidFill>
            </a:endParaRPr>
          </a:p>
          <a:p>
            <a:pPr lvl="1" algn="l"/>
            <a:r>
              <a:rPr lang="en-US" dirty="0" smtClean="0">
                <a:solidFill>
                  <a:schemeClr val="bg1"/>
                </a:solidFill>
              </a:rPr>
              <a:t>		   DATABASE </a:t>
            </a:r>
            <a:r>
              <a:rPr lang="en-US" dirty="0" smtClean="0">
                <a:solidFill>
                  <a:schemeClr val="bg1"/>
                </a:solidFill>
              </a:rPr>
              <a:t>: MYSQL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428604"/>
            <a:ext cx="8429684" cy="6000792"/>
          </a:xfrm>
        </p:spPr>
        <p:txBody>
          <a:bodyPr>
            <a:normAutofit fontScale="92500"/>
          </a:bodyPr>
          <a:lstStyle/>
          <a:p>
            <a:pPr algn="l"/>
            <a:r>
              <a:rPr lang="en-IN" sz="2800" b="1" dirty="0" smtClean="0"/>
              <a:t>Roles and Responsibilities :</a:t>
            </a:r>
            <a:r>
              <a:rPr lang="en-IN" dirty="0" smtClean="0"/>
              <a:t> </a:t>
            </a:r>
          </a:p>
          <a:p>
            <a:pPr algn="l">
              <a:buFont typeface="Wingdings" pitchFamily="2" charset="2"/>
              <a:buChar char="Ø"/>
            </a:pPr>
            <a:r>
              <a:rPr lang="en-US" dirty="0" smtClean="0"/>
              <a:t>     We </a:t>
            </a:r>
            <a:r>
              <a:rPr lang="en-US" dirty="0" smtClean="0"/>
              <a:t>gather the requirements from the client, which act as inputs for the development of the application. To gather requirements from different types of clients, we follow different techniques like personal interviews, questioners, observation, record review etc</a:t>
            </a:r>
            <a:r>
              <a:rPr lang="en-US" dirty="0" smtClean="0"/>
              <a:t>., for a web-base application there is requirement to </a:t>
            </a:r>
            <a:r>
              <a:rPr lang="en-US" dirty="0" smtClean="0"/>
              <a:t>understanding </a:t>
            </a:r>
            <a:r>
              <a:rPr lang="en-US" dirty="0" smtClean="0"/>
              <a:t>a </a:t>
            </a:r>
            <a:r>
              <a:rPr lang="en-US" dirty="0" smtClean="0"/>
              <a:t>problem</a:t>
            </a:r>
            <a:r>
              <a:rPr lang="en-US" dirty="0" smtClean="0"/>
              <a:t>.</a:t>
            </a:r>
            <a:endParaRPr lang="en-IN" dirty="0" smtClean="0"/>
          </a:p>
          <a:p>
            <a:pPr algn="l">
              <a:buFont typeface="Wingdings" pitchFamily="2" charset="2"/>
              <a:buChar char="Ø"/>
            </a:pPr>
            <a:r>
              <a:rPr lang="en-IN" dirty="0" smtClean="0"/>
              <a:t>     Different designing phases for easy to use by customer.</a:t>
            </a:r>
          </a:p>
          <a:p>
            <a:pPr algn="l">
              <a:buFont typeface="Wingdings" pitchFamily="2" charset="2"/>
              <a:buChar char="Ø"/>
            </a:pPr>
            <a:r>
              <a:rPr lang="en-IN" dirty="0" smtClean="0"/>
              <a:t>    Getting details from administrator, customer view shows the shows details according to client requirement.</a:t>
            </a:r>
          </a:p>
          <a:p>
            <a:pPr algn="l">
              <a:buFont typeface="Wingdings" pitchFamily="2" charset="2"/>
              <a:buChar char="Ø"/>
            </a:pPr>
            <a:r>
              <a:rPr lang="en-IN" dirty="0" smtClean="0"/>
              <a:t>     For area wise collection, particular employee have all the details of their area customer and give it to administrator to  </a:t>
            </a:r>
            <a:r>
              <a:rPr lang="en-IN" dirty="0" smtClean="0"/>
              <a:t>g</a:t>
            </a:r>
            <a:r>
              <a:rPr lang="en-IN" dirty="0" smtClean="0"/>
              <a:t>enerate report for make easy to all operations of cable operators accurate. </a:t>
            </a:r>
          </a:p>
          <a:p>
            <a:pPr algn="l">
              <a:buFont typeface="Wingdings" pitchFamily="2" charset="2"/>
              <a:buChar char="Ø"/>
            </a:pPr>
            <a:r>
              <a:rPr lang="en-IN" dirty="0" smtClean="0"/>
              <a:t>      </a:t>
            </a:r>
            <a:r>
              <a:rPr lang="en-US" dirty="0" smtClean="0"/>
              <a:t>Access control for data which require user authentication uses registered mobile number and password. For the access control use this mobile number and password for customer and employee login. </a:t>
            </a:r>
          </a:p>
          <a:p>
            <a:pPr algn="l">
              <a:buFont typeface="Wingdings" pitchFamily="2" charset="2"/>
              <a:buChar char="Ø"/>
            </a:pPr>
            <a:r>
              <a:rPr lang="en-US" dirty="0" smtClean="0"/>
              <a:t>      Shows all the details of package like active plan, plan history, active date of package and also profile of customer or employee etc.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714356"/>
            <a:ext cx="7858180" cy="5500726"/>
          </a:xfrm>
        </p:spPr>
        <p:txBody>
          <a:bodyPr/>
          <a:lstStyle/>
          <a:p>
            <a:pPr algn="ctr"/>
            <a:endParaRPr lang="en-US" dirty="0"/>
          </a:p>
        </p:txBody>
      </p:sp>
      <p:pic>
        <p:nvPicPr>
          <p:cNvPr id="2051" name="Picture 3"/>
          <p:cNvPicPr>
            <a:picLocks noChangeAspect="1" noChangeArrowheads="1"/>
          </p:cNvPicPr>
          <p:nvPr/>
        </p:nvPicPr>
        <p:blipFill>
          <a:blip r:embed="rId3"/>
          <a:srcRect/>
          <a:stretch>
            <a:fillRect/>
          </a:stretch>
        </p:blipFill>
        <p:spPr bwMode="auto">
          <a:xfrm>
            <a:off x="928662" y="714356"/>
            <a:ext cx="7826728" cy="5500726"/>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285728"/>
            <a:ext cx="7754872" cy="6215106"/>
          </a:xfrm>
        </p:spPr>
        <p:txBody>
          <a:bodyPr/>
          <a:lstStyle/>
          <a:p>
            <a:pPr algn="ctr"/>
            <a:endParaRPr lang="en-US" dirty="0"/>
          </a:p>
        </p:txBody>
      </p:sp>
      <p:pic>
        <p:nvPicPr>
          <p:cNvPr id="3074" name="Picture 2"/>
          <p:cNvPicPr>
            <a:picLocks noChangeAspect="1" noChangeArrowheads="1"/>
          </p:cNvPicPr>
          <p:nvPr/>
        </p:nvPicPr>
        <p:blipFill>
          <a:blip r:embed="rId2"/>
          <a:srcRect/>
          <a:stretch>
            <a:fillRect/>
          </a:stretch>
        </p:blipFill>
        <p:spPr bwMode="auto">
          <a:xfrm>
            <a:off x="642911" y="357166"/>
            <a:ext cx="7929618" cy="6000792"/>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285728"/>
            <a:ext cx="7754872" cy="6000792"/>
          </a:xfrm>
        </p:spPr>
        <p:txBody>
          <a:bodyPr/>
          <a:lstStyle/>
          <a:p>
            <a:pPr algn="ctr"/>
            <a:endParaRPr lang="en-US" dirty="0"/>
          </a:p>
        </p:txBody>
      </p:sp>
      <p:pic>
        <p:nvPicPr>
          <p:cNvPr id="4098" name="Picture 2"/>
          <p:cNvPicPr>
            <a:picLocks noChangeAspect="1" noChangeArrowheads="1"/>
          </p:cNvPicPr>
          <p:nvPr/>
        </p:nvPicPr>
        <p:blipFill>
          <a:blip r:embed="rId2"/>
          <a:srcRect/>
          <a:stretch>
            <a:fillRect/>
          </a:stretch>
        </p:blipFill>
        <p:spPr bwMode="auto">
          <a:xfrm>
            <a:off x="714348" y="357166"/>
            <a:ext cx="7753404" cy="5933728"/>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428604"/>
            <a:ext cx="7540558" cy="5929354"/>
          </a:xfrm>
        </p:spPr>
        <p:txBody>
          <a:bodyPr/>
          <a:lstStyle/>
          <a:p>
            <a:pPr algn="ctr"/>
            <a:endParaRPr lang="en-US" dirty="0"/>
          </a:p>
        </p:txBody>
      </p:sp>
      <p:pic>
        <p:nvPicPr>
          <p:cNvPr id="5122" name="Picture 2"/>
          <p:cNvPicPr>
            <a:picLocks noChangeAspect="1" noChangeArrowheads="1"/>
          </p:cNvPicPr>
          <p:nvPr/>
        </p:nvPicPr>
        <p:blipFill>
          <a:blip r:embed="rId2"/>
          <a:srcRect/>
          <a:stretch>
            <a:fillRect/>
          </a:stretch>
        </p:blipFill>
        <p:spPr bwMode="auto">
          <a:xfrm>
            <a:off x="857224" y="428604"/>
            <a:ext cx="7500990" cy="5929353"/>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1296</TotalTime>
  <Words>203</Words>
  <Application>Microsoft Office PowerPoint</Application>
  <PresentationFormat>On-screen Show (4:3)</PresentationFormat>
  <Paragraphs>34</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Opulent</vt:lpstr>
      <vt:lpstr>WebScript Technologies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WebScript Technologies</dc:title>
  <dc:creator>Sachin</dc:creator>
  <cp:lastModifiedBy>Sachin</cp:lastModifiedBy>
  <cp:revision>49</cp:revision>
  <dcterms:created xsi:type="dcterms:W3CDTF">2021-07-02T12:24:21Z</dcterms:created>
  <dcterms:modified xsi:type="dcterms:W3CDTF">2021-07-03T10:00:47Z</dcterms:modified>
</cp:coreProperties>
</file>