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956" autoAdjust="0"/>
    <p:restoredTop sz="93728" autoAdjust="0"/>
  </p:normalViewPr>
  <p:slideViewPr>
    <p:cSldViewPr>
      <p:cViewPr varScale="1">
        <p:scale>
          <a:sx n="85" d="100"/>
          <a:sy n="85" d="100"/>
        </p:scale>
        <p:origin x="1166" y="5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21/06/2022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21/06/2022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pPr/>
              <a:t>6/21/2022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0" name="Picture 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360" imgH="360" progId="">
                  <p:embed/>
                </p:oleObj>
              </mc:Choice>
              <mc:Fallback>
                <p:oleObj name="think-cell Slide" r:id="rId13" imgW="360" imgH="360" progId="">
                  <p:embed/>
                  <p:pic>
                    <p:nvPicPr>
                      <p:cNvPr id="0"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upriya-v-r.supriya-v-r@capgemini.com"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github.com/Supriya79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2726946322"/>
              </p:ext>
            </p:extLst>
          </p:nvPr>
        </p:nvGraphicFramePr>
        <p:xfrm>
          <a:off x="9224849" y="1904542"/>
          <a:ext cx="2952727" cy="4146830"/>
        </p:xfrm>
        <a:graphic>
          <a:graphicData uri="http://schemas.openxmlformats.org/drawingml/2006/table">
            <a:tbl>
              <a:tblPr firstRow="1" bandRow="1">
                <a:tableStyleId>{0E3FDE45-AF77-4B5C-9715-49D594BDF05E}</a:tableStyleId>
              </a:tblPr>
              <a:tblGrid>
                <a:gridCol w="841785">
                  <a:extLst>
                    <a:ext uri="{9D8B030D-6E8A-4147-A177-3AD203B41FA5}">
                      <a16:colId xmlns:a16="http://schemas.microsoft.com/office/drawing/2014/main" val="20000"/>
                    </a:ext>
                  </a:extLst>
                </a:gridCol>
                <a:gridCol w="2110942">
                  <a:extLst>
                    <a:ext uri="{9D8B030D-6E8A-4147-A177-3AD203B41FA5}">
                      <a16:colId xmlns:a16="http://schemas.microsoft.com/office/drawing/2014/main" val="20001"/>
                    </a:ext>
                  </a:extLst>
                </a:gridCol>
              </a:tblGrid>
              <a:tr h="704209">
                <a:tc>
                  <a:txBody>
                    <a:bodyPr/>
                    <a:lstStyle/>
                    <a:p>
                      <a:pPr marL="92075">
                        <a:lnSpc>
                          <a:spcPct val="100000"/>
                        </a:lnSpc>
                        <a:spcBef>
                          <a:spcPts val="355"/>
                        </a:spcBef>
                      </a:pPr>
                      <a:r>
                        <a:rPr lang="en-IN" sz="1100" b="0" dirty="0">
                          <a:latin typeface="Times New Roman" pitchFamily="18" charset="0"/>
                          <a:cs typeface="Times New Roman" pitchFamily="18" charset="0"/>
                        </a:rPr>
                        <a:t>Java</a:t>
                      </a:r>
                      <a:endParaRPr sz="1100" b="0" dirty="0">
                        <a:latin typeface="Times New Roman" pitchFamily="18" charset="0"/>
                        <a:cs typeface="Times New Roman" pitchFamily="18" charset="0"/>
                      </a:endParaRPr>
                    </a:p>
                  </a:txBody>
                  <a:tcPr marL="0" marR="0" marT="45085" marB="0"/>
                </a:tc>
                <a:tc>
                  <a:txBody>
                    <a:bodyPr/>
                    <a:lstStyle/>
                    <a:p>
                      <a:pPr marL="116839" marR="243840" algn="just">
                        <a:lnSpc>
                          <a:spcPct val="100000"/>
                        </a:lnSpc>
                        <a:spcBef>
                          <a:spcPts val="355"/>
                        </a:spcBef>
                      </a:pPr>
                      <a:r>
                        <a:rPr sz="1050" b="0" dirty="0">
                          <a:latin typeface="Times New Roman" pitchFamily="18" charset="0"/>
                          <a:cs typeface="Times New Roman" pitchFamily="18" charset="0"/>
                        </a:rPr>
                        <a:t>Basics, OOPS, Exception </a:t>
                      </a:r>
                      <a:r>
                        <a:rPr sz="1050" b="0" spc="-5" dirty="0">
                          <a:latin typeface="Times New Roman" pitchFamily="18" charset="0"/>
                          <a:cs typeface="Times New Roman" pitchFamily="18" charset="0"/>
                        </a:rPr>
                        <a:t>Handling, </a:t>
                      </a:r>
                      <a:r>
                        <a:rPr sz="1050" b="0" spc="-270" dirty="0">
                          <a:latin typeface="Times New Roman" pitchFamily="18" charset="0"/>
                          <a:cs typeface="Times New Roman" pitchFamily="18" charset="0"/>
                        </a:rPr>
                        <a:t> </a:t>
                      </a:r>
                      <a:r>
                        <a:rPr sz="1050" b="0" spc="-5" dirty="0">
                          <a:latin typeface="Times New Roman" pitchFamily="18" charset="0"/>
                          <a:cs typeface="Times New Roman" pitchFamily="18" charset="0"/>
                        </a:rPr>
                        <a:t>Collections </a:t>
                      </a:r>
                      <a:r>
                        <a:rPr sz="1050" b="0" dirty="0">
                          <a:latin typeface="Times New Roman" pitchFamily="18" charset="0"/>
                          <a:cs typeface="Times New Roman" pitchFamily="18" charset="0"/>
                        </a:rPr>
                        <a:t>&amp; Generics,</a:t>
                      </a:r>
                      <a:r>
                        <a:rPr lang="en-US" sz="1050" b="0" baseline="0" dirty="0">
                          <a:latin typeface="Times New Roman" pitchFamily="18" charset="0"/>
                          <a:cs typeface="Times New Roman" pitchFamily="18" charset="0"/>
                        </a:rPr>
                        <a:t> Java 8 Features</a:t>
                      </a:r>
                      <a:endParaRPr sz="1050" b="0" dirty="0">
                        <a:latin typeface="Times New Roman" pitchFamily="18" charset="0"/>
                        <a:cs typeface="Times New Roman" pitchFamily="18" charset="0"/>
                      </a:endParaRPr>
                    </a:p>
                  </a:txBody>
                  <a:tcPr marL="0" marR="0" marT="45085" marB="0"/>
                </a:tc>
                <a:extLst>
                  <a:ext uri="{0D108BD9-81ED-4DB2-BD59-A6C34878D82A}">
                    <a16:rowId xmlns:a16="http://schemas.microsoft.com/office/drawing/2014/main" val="10000"/>
                  </a:ext>
                </a:extLst>
              </a:tr>
              <a:tr h="571504">
                <a:tc>
                  <a:txBody>
                    <a:bodyPr/>
                    <a:lstStyle/>
                    <a:p>
                      <a:pPr marL="92075">
                        <a:lnSpc>
                          <a:spcPct val="100000"/>
                        </a:lnSpc>
                        <a:spcBef>
                          <a:spcPts val="355"/>
                        </a:spcBef>
                      </a:pPr>
                      <a:r>
                        <a:rPr lang="en-IN" sz="1000" spc="-5" dirty="0">
                          <a:latin typeface="Verdana"/>
                          <a:cs typeface="Verdana"/>
                        </a:rPr>
                        <a:t>Spring</a:t>
                      </a:r>
                      <a:endParaRPr sz="1000" dirty="0">
                        <a:latin typeface="Verdana"/>
                        <a:cs typeface="Verdana"/>
                      </a:endParaRPr>
                    </a:p>
                    <a:p>
                      <a:pPr marL="92075">
                        <a:lnSpc>
                          <a:spcPct val="100000"/>
                        </a:lnSpc>
                      </a:pPr>
                      <a:r>
                        <a:rPr sz="1000" dirty="0">
                          <a:latin typeface="Verdana"/>
                          <a:cs typeface="Verdana"/>
                        </a:rPr>
                        <a:t>Framework</a:t>
                      </a:r>
                    </a:p>
                  </a:txBody>
                  <a:tcPr marL="0" marR="0" marT="45085" marB="0"/>
                </a:tc>
                <a:tc>
                  <a:txBody>
                    <a:bodyPr/>
                    <a:lstStyle/>
                    <a:p>
                      <a:pPr marL="116839" marR="83820">
                        <a:lnSpc>
                          <a:spcPct val="100000"/>
                        </a:lnSpc>
                        <a:spcBef>
                          <a:spcPts val="355"/>
                        </a:spcBef>
                      </a:pPr>
                      <a:r>
                        <a:rPr lang="en-IN" sz="1000" dirty="0">
                          <a:latin typeface="Verdana"/>
                          <a:cs typeface="Verdana"/>
                        </a:rPr>
                        <a:t>Spring MVC. Spring JDBC,</a:t>
                      </a:r>
                    </a:p>
                    <a:p>
                      <a:pPr marL="116839" marR="83820">
                        <a:lnSpc>
                          <a:spcPct val="100000"/>
                        </a:lnSpc>
                        <a:spcBef>
                          <a:spcPts val="355"/>
                        </a:spcBef>
                      </a:pPr>
                      <a:r>
                        <a:rPr lang="en-IN" sz="1000" dirty="0">
                          <a:latin typeface="Verdana"/>
                          <a:cs typeface="Verdana"/>
                        </a:rPr>
                        <a:t>Spring-ORM, Spring Boot</a:t>
                      </a:r>
                    </a:p>
                  </a:txBody>
                  <a:tcPr marL="0" marR="0" marT="45085" marB="0"/>
                </a:tc>
                <a:extLst>
                  <a:ext uri="{0D108BD9-81ED-4DB2-BD59-A6C34878D82A}">
                    <a16:rowId xmlns:a16="http://schemas.microsoft.com/office/drawing/2014/main" val="236619847"/>
                  </a:ext>
                </a:extLst>
              </a:tr>
              <a:tr h="571504">
                <a:tc>
                  <a:txBody>
                    <a:bodyPr/>
                    <a:lstStyle/>
                    <a:p>
                      <a:pPr marL="92075">
                        <a:lnSpc>
                          <a:spcPct val="100000"/>
                        </a:lnSpc>
                      </a:pPr>
                      <a:r>
                        <a:rPr lang="en-IN" sz="1000" dirty="0">
                          <a:latin typeface="Verdana"/>
                          <a:cs typeface="Verdana"/>
                        </a:rPr>
                        <a:t>Angular</a:t>
                      </a:r>
                      <a:endParaRPr sz="1000" dirty="0">
                        <a:latin typeface="Verdana"/>
                        <a:cs typeface="Verdana"/>
                      </a:endParaRPr>
                    </a:p>
                  </a:txBody>
                  <a:tcPr marL="0" marR="0" marT="45085" marB="0"/>
                </a:tc>
                <a:tc>
                  <a:txBody>
                    <a:bodyPr/>
                    <a:lstStyle/>
                    <a:p>
                      <a:pPr marL="116839" marR="83820">
                        <a:lnSpc>
                          <a:spcPct val="100000"/>
                        </a:lnSpc>
                        <a:spcBef>
                          <a:spcPts val="355"/>
                        </a:spcBef>
                      </a:pPr>
                      <a:r>
                        <a:rPr lang="en-IN" sz="1000" dirty="0">
                          <a:latin typeface="Verdana"/>
                          <a:cs typeface="Verdana"/>
                        </a:rPr>
                        <a:t>Basics, Directives, Services, Routing, Pipes, Forms</a:t>
                      </a:r>
                    </a:p>
                  </a:txBody>
                  <a:tcPr marL="0" marR="0" marT="45085" marB="0"/>
                </a:tc>
                <a:extLst>
                  <a:ext uri="{0D108BD9-81ED-4DB2-BD59-A6C34878D82A}">
                    <a16:rowId xmlns:a16="http://schemas.microsoft.com/office/drawing/2014/main" val="2117846431"/>
                  </a:ext>
                </a:extLst>
              </a:tr>
              <a:tr h="633316">
                <a:tc>
                  <a:txBody>
                    <a:bodyPr/>
                    <a:lstStyle/>
                    <a:p>
                      <a:pPr marL="92075">
                        <a:lnSpc>
                          <a:spcPct val="100000"/>
                        </a:lnSpc>
                        <a:spcBef>
                          <a:spcPts val="355"/>
                        </a:spcBef>
                      </a:pPr>
                      <a:r>
                        <a:rPr sz="1000" dirty="0">
                          <a:latin typeface="Verdana"/>
                          <a:cs typeface="Verdana"/>
                        </a:rPr>
                        <a:t>RDBMS</a:t>
                      </a:r>
                    </a:p>
                  </a:txBody>
                  <a:tcPr marL="0" marR="0" marT="45085" marB="0"/>
                </a:tc>
                <a:tc>
                  <a:txBody>
                    <a:bodyPr/>
                    <a:lstStyle/>
                    <a:p>
                      <a:pPr marL="116839">
                        <a:lnSpc>
                          <a:spcPct val="100000"/>
                        </a:lnSpc>
                        <a:spcBef>
                          <a:spcPts val="355"/>
                        </a:spcBef>
                      </a:pPr>
                      <a:r>
                        <a:rPr lang="en-IN" sz="1000" dirty="0">
                          <a:latin typeface="Verdana"/>
                          <a:cs typeface="Verdana"/>
                        </a:rPr>
                        <a:t>Postgres SQL, MySQL</a:t>
                      </a:r>
                      <a:endParaRPr sz="1000" dirty="0">
                        <a:latin typeface="Verdana"/>
                        <a:cs typeface="Verdana"/>
                      </a:endParaRPr>
                    </a:p>
                  </a:txBody>
                  <a:tcPr marL="0" marR="0" marT="45085" marB="0"/>
                </a:tc>
                <a:extLst>
                  <a:ext uri="{0D108BD9-81ED-4DB2-BD59-A6C34878D82A}">
                    <a16:rowId xmlns:a16="http://schemas.microsoft.com/office/drawing/2014/main" val="10001"/>
                  </a:ext>
                </a:extLst>
              </a:tr>
              <a:tr h="621957">
                <a:tc>
                  <a:txBody>
                    <a:bodyPr/>
                    <a:lstStyle/>
                    <a:p>
                      <a:pPr marL="92075">
                        <a:lnSpc>
                          <a:spcPct val="100000"/>
                        </a:lnSpc>
                        <a:spcBef>
                          <a:spcPts val="359"/>
                        </a:spcBef>
                      </a:pPr>
                      <a:r>
                        <a:rPr sz="1000" dirty="0">
                          <a:latin typeface="Verdana"/>
                          <a:cs typeface="Verdana"/>
                        </a:rPr>
                        <a:t>UI</a:t>
                      </a:r>
                    </a:p>
                    <a:p>
                      <a:pPr marL="92075">
                        <a:lnSpc>
                          <a:spcPct val="100000"/>
                        </a:lnSpc>
                      </a:pPr>
                      <a:r>
                        <a:rPr sz="1000" dirty="0">
                          <a:latin typeface="Verdana"/>
                          <a:cs typeface="Verdana"/>
                        </a:rPr>
                        <a:t>Technology</a:t>
                      </a:r>
                    </a:p>
                  </a:txBody>
                  <a:tcPr marL="0" marR="0" marT="45719" marB="0"/>
                </a:tc>
                <a:tc>
                  <a:txBody>
                    <a:bodyPr/>
                    <a:lstStyle/>
                    <a:p>
                      <a:pPr marL="116839">
                        <a:lnSpc>
                          <a:spcPct val="100000"/>
                        </a:lnSpc>
                        <a:spcBef>
                          <a:spcPts val="359"/>
                        </a:spcBef>
                      </a:pPr>
                      <a:r>
                        <a:rPr sz="1000" spc="-5" dirty="0">
                          <a:latin typeface="Verdana"/>
                          <a:cs typeface="Verdana"/>
                        </a:rPr>
                        <a:t>HTML</a:t>
                      </a:r>
                      <a:r>
                        <a:rPr sz="1000" spc="-10" dirty="0">
                          <a:latin typeface="Verdana"/>
                          <a:cs typeface="Verdana"/>
                        </a:rPr>
                        <a:t> </a:t>
                      </a:r>
                      <a:r>
                        <a:rPr sz="1000" dirty="0">
                          <a:latin typeface="Verdana"/>
                          <a:cs typeface="Verdana"/>
                        </a:rPr>
                        <a:t>5,</a:t>
                      </a:r>
                      <a:r>
                        <a:rPr sz="1000" spc="-5" dirty="0">
                          <a:latin typeface="Verdana"/>
                          <a:cs typeface="Verdana"/>
                        </a:rPr>
                        <a:t> </a:t>
                      </a:r>
                      <a:r>
                        <a:rPr sz="1000" dirty="0">
                          <a:latin typeface="Verdana"/>
                          <a:cs typeface="Verdana"/>
                        </a:rPr>
                        <a:t>CSS</a:t>
                      </a:r>
                      <a:r>
                        <a:rPr lang="en-IN" sz="1000" spc="-10" dirty="0">
                          <a:latin typeface="Verdana"/>
                          <a:cs typeface="Verdana"/>
                        </a:rPr>
                        <a:t>,</a:t>
                      </a:r>
                      <a:r>
                        <a:rPr sz="1000" spc="15" dirty="0">
                          <a:latin typeface="Verdana"/>
                          <a:cs typeface="Verdana"/>
                        </a:rPr>
                        <a:t> </a:t>
                      </a:r>
                      <a:r>
                        <a:rPr sz="1000" spc="-5" dirty="0">
                          <a:latin typeface="Verdana"/>
                          <a:cs typeface="Verdana"/>
                        </a:rPr>
                        <a:t>JavaScript</a:t>
                      </a:r>
                      <a:r>
                        <a:rPr lang="en-IN" sz="1000" spc="-5" dirty="0">
                          <a:latin typeface="Verdana"/>
                          <a:cs typeface="Verdana"/>
                        </a:rPr>
                        <a:t> </a:t>
                      </a:r>
                    </a:p>
                    <a:p>
                      <a:pPr marL="116839">
                        <a:lnSpc>
                          <a:spcPct val="100000"/>
                        </a:lnSpc>
                        <a:spcBef>
                          <a:spcPts val="359"/>
                        </a:spcBef>
                      </a:pPr>
                      <a:endParaRPr sz="1000" dirty="0">
                        <a:latin typeface="Verdana"/>
                        <a:cs typeface="Verdana"/>
                      </a:endParaRPr>
                    </a:p>
                  </a:txBody>
                  <a:tcPr marL="0" marR="0" marT="45719" marB="0"/>
                </a:tc>
                <a:extLst>
                  <a:ext uri="{0D108BD9-81ED-4DB2-BD59-A6C34878D82A}">
                    <a16:rowId xmlns:a16="http://schemas.microsoft.com/office/drawing/2014/main" val="10003"/>
                  </a:ext>
                </a:extLst>
              </a:tr>
              <a:tr h="552850">
                <a:tc>
                  <a:txBody>
                    <a:bodyPr/>
                    <a:lstStyle/>
                    <a:p>
                      <a:r>
                        <a:rPr lang="en-US" sz="1000" b="0" i="0" kern="1200" dirty="0">
                          <a:solidFill>
                            <a:schemeClr val="tx1"/>
                          </a:solidFill>
                          <a:latin typeface="+mn-lt"/>
                          <a:ea typeface="+mn-ea"/>
                          <a:cs typeface="+mn-cs"/>
                        </a:rPr>
                        <a:t>Tools</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lang="en-US" sz="1000" b="0" i="0" kern="1200" dirty="0">
                          <a:solidFill>
                            <a:schemeClr val="tx1"/>
                          </a:solidFill>
                          <a:latin typeface="+mn-lt"/>
                          <a:ea typeface="+mn-ea"/>
                          <a:cs typeface="+mn-cs"/>
                        </a:rPr>
                        <a:t>Git ,GitHub, Swagger, Postman, Eclipse, Visual Studio code</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9"/>
                  </a:ext>
                </a:extLst>
              </a:tr>
              <a:tr h="475448">
                <a:tc>
                  <a:txBody>
                    <a:bodyPr/>
                    <a:lstStyle/>
                    <a:p>
                      <a:pPr marL="92075" marR="312420">
                        <a:lnSpc>
                          <a:spcPct val="100000"/>
                        </a:lnSpc>
                        <a:spcBef>
                          <a:spcPts val="270"/>
                        </a:spcBef>
                      </a:pPr>
                      <a:r>
                        <a:rPr sz="1000">
                          <a:latin typeface="Verdana"/>
                          <a:cs typeface="Verdana"/>
                        </a:rPr>
                        <a:t>Add</a:t>
                      </a:r>
                      <a:r>
                        <a:rPr sz="1000" spc="-5">
                          <a:latin typeface="Verdana"/>
                          <a:cs typeface="Verdana"/>
                        </a:rPr>
                        <a:t> </a:t>
                      </a:r>
                      <a:r>
                        <a:rPr sz="1000">
                          <a:latin typeface="Verdana"/>
                          <a:cs typeface="Verdana"/>
                        </a:rPr>
                        <a:t>On  Skills</a:t>
                      </a:r>
                    </a:p>
                  </a:txBody>
                  <a:tcPr marL="0" marR="0" marT="34290" marB="0"/>
                </a:tc>
                <a:tc>
                  <a:txBody>
                    <a:bodyPr/>
                    <a:lstStyle/>
                    <a:p>
                      <a:pPr marL="116839">
                        <a:lnSpc>
                          <a:spcPct val="100000"/>
                        </a:lnSpc>
                        <a:spcBef>
                          <a:spcPts val="360"/>
                        </a:spcBef>
                      </a:pPr>
                      <a:r>
                        <a:rPr sz="1000" spc="-5" dirty="0">
                          <a:latin typeface="Verdana"/>
                          <a:cs typeface="Verdana"/>
                        </a:rPr>
                        <a:t>Communication</a:t>
                      </a:r>
                      <a:r>
                        <a:rPr sz="1000" spc="10" dirty="0">
                          <a:latin typeface="Verdana"/>
                          <a:cs typeface="Verdana"/>
                        </a:rPr>
                        <a:t> </a:t>
                      </a:r>
                      <a:r>
                        <a:rPr sz="1000" dirty="0">
                          <a:latin typeface="Verdana"/>
                          <a:cs typeface="Verdana"/>
                        </a:rPr>
                        <a:t>,</a:t>
                      </a:r>
                      <a:r>
                        <a:rPr sz="1000" spc="5" dirty="0">
                          <a:latin typeface="Verdana"/>
                          <a:cs typeface="Verdana"/>
                        </a:rPr>
                        <a:t> </a:t>
                      </a:r>
                      <a:r>
                        <a:rPr sz="1000" dirty="0">
                          <a:latin typeface="Verdana"/>
                          <a:cs typeface="Verdana"/>
                        </a:rPr>
                        <a:t>Team</a:t>
                      </a:r>
                      <a:r>
                        <a:rPr sz="1000" spc="-20" dirty="0">
                          <a:latin typeface="Verdana"/>
                          <a:cs typeface="Verdana"/>
                        </a:rPr>
                        <a:t> </a:t>
                      </a:r>
                      <a:r>
                        <a:rPr lang="en-IN" sz="1000" spc="-5" dirty="0">
                          <a:latin typeface="Verdana"/>
                          <a:cs typeface="Verdana"/>
                        </a:rPr>
                        <a:t>management</a:t>
                      </a:r>
                      <a:endParaRPr sz="1000" dirty="0">
                        <a:latin typeface="Verdana"/>
                        <a:cs typeface="Verdana"/>
                      </a:endParaRPr>
                    </a:p>
                  </a:txBody>
                  <a:tcPr marL="0" marR="0" marB="0"/>
                </a:tc>
                <a:extLst>
                  <a:ext uri="{0D108BD9-81ED-4DB2-BD59-A6C34878D82A}">
                    <a16:rowId xmlns:a16="http://schemas.microsoft.com/office/drawing/2014/main" val="10010"/>
                  </a:ext>
                </a:extLst>
              </a:tr>
            </a:tbl>
          </a:graphicData>
        </a:graphic>
      </p:graphicFrame>
      <p:sp>
        <p:nvSpPr>
          <p:cNvPr id="7171" name="Text Placeholder 21"/>
          <p:cNvSpPr>
            <a:spLocks noGrp="1"/>
          </p:cNvSpPr>
          <p:nvPr>
            <p:ph type="body" sz="quarter" idx="42"/>
          </p:nvPr>
        </p:nvSpPr>
        <p:spPr>
          <a:xfrm>
            <a:off x="2468563" y="694284"/>
            <a:ext cx="6056312" cy="337034"/>
          </a:xfrm>
        </p:spPr>
        <p:txBody>
          <a:bodyPr/>
          <a:lstStyle/>
          <a:p>
            <a:pPr fontAlgn="base">
              <a:spcBef>
                <a:spcPct val="0"/>
              </a:spcBef>
            </a:pPr>
            <a:r>
              <a:rPr lang="nl-NL" altLang="nl-NL" dirty="0"/>
              <a:t>Analyst/Software Engineer </a:t>
            </a:r>
          </a:p>
          <a:p>
            <a:pPr fontAlgn="base">
              <a:spcBef>
                <a:spcPct val="0"/>
              </a:spcBef>
            </a:pPr>
            <a:endParaRPr lang="nl-NL" altLang="nl-NL" dirty="0"/>
          </a:p>
          <a:p>
            <a:pPr fontAlgn="base">
              <a:spcBef>
                <a:spcPct val="0"/>
              </a:spcBef>
            </a:pPr>
            <a:endParaRPr lang="nl-NL" altLang="nl-NL" dirty="0"/>
          </a:p>
        </p:txBody>
      </p:sp>
      <p:sp>
        <p:nvSpPr>
          <p:cNvPr id="7172" name="Text Placeholder 22"/>
          <p:cNvSpPr>
            <a:spLocks noGrp="1"/>
          </p:cNvSpPr>
          <p:nvPr>
            <p:ph type="body" sz="quarter" idx="43"/>
          </p:nvPr>
        </p:nvSpPr>
        <p:spPr>
          <a:xfrm>
            <a:off x="3622666" y="1355110"/>
            <a:ext cx="2374900" cy="203200"/>
          </a:xfrm>
        </p:spPr>
        <p:txBody>
          <a:bodyPr/>
          <a:lstStyle/>
          <a:p>
            <a:pPr eaLnBrk="1" hangingPunct="1"/>
            <a:r>
              <a:rPr lang="nl-NL" altLang="nl-NL" dirty="0"/>
              <a:t>MUMBAI</a:t>
            </a:r>
          </a:p>
          <a:p>
            <a:pPr eaLnBrk="1" hangingPunct="1"/>
            <a:endParaRPr lang="nl-NL" altLang="nl-NL" dirty="0"/>
          </a:p>
          <a:p>
            <a:pPr eaLnBrk="1" hangingPunct="1"/>
            <a:endParaRPr lang="nl-NL" altLang="nl-NL" dirty="0"/>
          </a:p>
        </p:txBody>
      </p:sp>
      <p:sp>
        <p:nvSpPr>
          <p:cNvPr id="7173" name="Text Placeholder 24"/>
          <p:cNvSpPr>
            <a:spLocks noGrp="1"/>
          </p:cNvSpPr>
          <p:nvPr>
            <p:ph type="body" sz="quarter" idx="47"/>
          </p:nvPr>
        </p:nvSpPr>
        <p:spPr>
          <a:xfrm>
            <a:off x="3270154" y="1571468"/>
            <a:ext cx="3807536" cy="213313"/>
          </a:xfrm>
        </p:spPr>
        <p:txBody>
          <a:bodyPr/>
          <a:lstStyle/>
          <a:p>
            <a:pPr eaLnBrk="1" hangingPunct="1"/>
            <a:r>
              <a:rPr lang="en-US" altLang="nl-NL" sz="1200" dirty="0" err="1">
                <a:solidFill>
                  <a:schemeClr val="accent2">
                    <a:lumMod val="60000"/>
                    <a:lumOff val="40000"/>
                  </a:schemeClr>
                </a:solidFill>
                <a:hlinkClick r:id="rId3"/>
              </a:rPr>
              <a:t>Snehal.kokate</a:t>
            </a:r>
            <a:r>
              <a:rPr lang="nl-NL" altLang="nl-NL" sz="1200" dirty="0">
                <a:solidFill>
                  <a:srgbClr val="88D5ED"/>
                </a:solidFill>
                <a:hlinkClick r:id="rId3"/>
              </a:rPr>
              <a:t>@capgemini.com</a:t>
            </a:r>
            <a:r>
              <a:rPr lang="nl-NL" altLang="nl-NL" dirty="0"/>
              <a:t> </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a:t>
            </a:r>
            <a:r>
              <a:rPr lang="en-US" altLang="nl-NL" dirty="0"/>
              <a:t>7350025460</a:t>
            </a:r>
          </a:p>
        </p:txBody>
      </p:sp>
      <p:sp>
        <p:nvSpPr>
          <p:cNvPr id="7175" name="Text Placeholder 26"/>
          <p:cNvSpPr>
            <a:spLocks noGrp="1"/>
          </p:cNvSpPr>
          <p:nvPr>
            <p:ph type="body" sz="quarter" idx="50"/>
          </p:nvPr>
        </p:nvSpPr>
        <p:spPr>
          <a:xfrm>
            <a:off x="418731" y="2760970"/>
            <a:ext cx="3978346" cy="3894772"/>
          </a:xfrm>
        </p:spPr>
        <p:txBody>
          <a:bodyPr/>
          <a:lstStyle/>
          <a:p>
            <a:pPr marL="171450" indent="-171450"/>
            <a:r>
              <a:rPr lang="en-US" altLang="en-US" sz="1200" b="1" dirty="0"/>
              <a:t>Full Stack Developer</a:t>
            </a:r>
          </a:p>
          <a:p>
            <a:r>
              <a:rPr lang="en-US" dirty="0"/>
              <a:t>• Good Knowledge of java programming.</a:t>
            </a:r>
          </a:p>
          <a:p>
            <a:r>
              <a:rPr lang="en-US" dirty="0"/>
              <a:t>• Good with Spring Framework</a:t>
            </a:r>
          </a:p>
          <a:p>
            <a:r>
              <a:rPr lang="en-US" dirty="0"/>
              <a:t>• Good in developing web pages using HTML, CSS. </a:t>
            </a:r>
          </a:p>
          <a:p>
            <a:r>
              <a:rPr lang="en-US" dirty="0"/>
              <a:t>• Currently learning </a:t>
            </a:r>
            <a:r>
              <a:rPr lang="en-US" b="1" dirty="0"/>
              <a:t>on </a:t>
            </a:r>
            <a:r>
              <a:rPr lang="en-US" b="1" dirty="0" err="1"/>
              <a:t>iTransform</a:t>
            </a:r>
            <a:r>
              <a:rPr lang="en-US" b="1" dirty="0"/>
              <a:t>: Full Stack Angular,                                                                                                                                                                                                                                                              Spring Boot MS &amp; MongoDB  </a:t>
            </a:r>
          </a:p>
          <a:p>
            <a:r>
              <a:rPr lang="en-US" dirty="0"/>
              <a:t>• </a:t>
            </a:r>
            <a:r>
              <a:rPr lang="en-US" altLang="en-US" dirty="0">
                <a:sym typeface="+mn-ea"/>
              </a:rPr>
              <a:t>Full Stack developer with Angular and Full Stack Java Developer</a:t>
            </a:r>
          </a:p>
          <a:p>
            <a:pPr marL="171450" indent="-171450"/>
            <a:r>
              <a:rPr lang="en-US" dirty="0"/>
              <a:t>• </a:t>
            </a:r>
            <a:r>
              <a:rPr lang="en-US" dirty="0">
                <a:sym typeface="+mn-ea"/>
              </a:rPr>
              <a:t>Hands on experience in developing web pages using </a:t>
            </a:r>
            <a:r>
              <a:rPr lang="en-US" b="1" dirty="0">
                <a:sym typeface="+mn-ea"/>
              </a:rPr>
              <a:t>HTML5, CSS3, Typescript</a:t>
            </a:r>
            <a:r>
              <a:rPr lang="en-US" dirty="0">
                <a:sym typeface="+mn-ea"/>
              </a:rPr>
              <a:t>. Good understanding of Document Object Model (DOM) and DOM Functions.</a:t>
            </a:r>
            <a:endParaRPr lang="en-US" dirty="0"/>
          </a:p>
          <a:p>
            <a:pPr marL="171450" indent="-171450"/>
            <a:r>
              <a:rPr lang="en-US" dirty="0"/>
              <a:t>• </a:t>
            </a:r>
            <a:r>
              <a:rPr lang="en-US" dirty="0">
                <a:sym typeface="+mn-ea"/>
              </a:rPr>
              <a:t>Proficient in creating </a:t>
            </a:r>
            <a:r>
              <a:rPr lang="en-US" b="1" dirty="0">
                <a:sym typeface="+mn-ea"/>
              </a:rPr>
              <a:t>Single page Web</a:t>
            </a:r>
            <a:r>
              <a:rPr lang="en-US" dirty="0">
                <a:sym typeface="+mn-ea"/>
              </a:rPr>
              <a:t> Application in </a:t>
            </a:r>
            <a:r>
              <a:rPr lang="en-US" b="1" dirty="0">
                <a:sym typeface="+mn-ea"/>
              </a:rPr>
              <a:t>Angular</a:t>
            </a:r>
            <a:r>
              <a:rPr lang="en-US" dirty="0">
                <a:sym typeface="+mn-ea"/>
              </a:rPr>
              <a:t> with routing.</a:t>
            </a:r>
            <a:endParaRPr lang="en-US" altLang="en-US" dirty="0"/>
          </a:p>
          <a:p>
            <a:pPr marL="184785" indent="-172720">
              <a:lnSpc>
                <a:spcPct val="100000"/>
              </a:lnSpc>
              <a:spcBef>
                <a:spcPts val="275"/>
              </a:spcBef>
              <a:tabLst>
                <a:tab pos="185420" algn="l"/>
              </a:tabLst>
            </a:pPr>
            <a:endParaRPr lang="en-US" b="1" spc="-5" dirty="0">
              <a:cs typeface="Verdana"/>
            </a:endParaRPr>
          </a:p>
          <a:p>
            <a:pPr marL="184785">
              <a:lnSpc>
                <a:spcPct val="100000"/>
              </a:lnSpc>
              <a:spcBef>
                <a:spcPts val="170"/>
              </a:spcBef>
            </a:pPr>
            <a:endParaRPr lang="en-US" dirty="0">
              <a:cs typeface="Verdana"/>
            </a:endParaRPr>
          </a:p>
          <a:p>
            <a:pPr marL="184785">
              <a:lnSpc>
                <a:spcPct val="100000"/>
              </a:lnSpc>
              <a:spcBef>
                <a:spcPts val="170"/>
              </a:spcBef>
            </a:pPr>
            <a:endParaRPr lang="en-US" dirty="0">
              <a:cs typeface="Verdana"/>
            </a:endParaRPr>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SNEHAL KOKATE</a:t>
            </a:r>
          </a:p>
        </p:txBody>
      </p:sp>
      <p:pic>
        <p:nvPicPr>
          <p:cNvPr id="7179" name="Picture 7">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3582" t="2058" r="24332" b="4875"/>
          <a:stretch>
            <a:fillRect/>
          </a:stretch>
        </p:blipFill>
        <p:spPr bwMode="auto">
          <a:xfrm>
            <a:off x="3880045" y="6331742"/>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4991"/>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30895" y="628427"/>
            <a:ext cx="2540634" cy="1038361"/>
          </a:xfrm>
          <a:prstGeom prst="rect">
            <a:avLst/>
          </a:prstGeom>
        </p:spPr>
        <p:txBody>
          <a:bodyPr wrap="square">
            <a:spAutoFit/>
          </a:bodyPr>
          <a:lstStyle/>
          <a:p>
            <a:pPr marL="171450" indent="-171450">
              <a:lnSpc>
                <a:spcPct val="114000"/>
              </a:lnSpc>
              <a:buFont typeface="Arial" panose="020B0604020202020204" pitchFamily="34" charset="0"/>
              <a:buChar char="•"/>
              <a:defRPr/>
            </a:pPr>
            <a:r>
              <a:rPr kumimoji="0" lang="en-US" altLang="nl-NL" sz="1100" b="0" i="0" u="none" strike="noStrike" kern="1200" cap="none" spc="-5" normalizeH="0" noProof="0" dirty="0">
                <a:ln>
                  <a:noFill/>
                </a:ln>
                <a:solidFill>
                  <a:prstClr val="black"/>
                </a:solidFill>
                <a:effectLst/>
                <a:uLnTx/>
                <a:uFillTx/>
                <a:latin typeface="Verdana" panose="020B0604030504040204" pitchFamily="34" charset="0"/>
                <a:ea typeface="+mn-ea"/>
              </a:rPr>
              <a:t>Diploma in Civil Engineering: 2015-2018</a:t>
            </a:r>
          </a:p>
          <a:p>
            <a:pPr marL="171450" indent="-171450">
              <a:lnSpc>
                <a:spcPct val="114000"/>
              </a:lnSpc>
              <a:buFont typeface="Arial" panose="020B0604020202020204" pitchFamily="34" charset="0"/>
              <a:buChar char="•"/>
              <a:defRPr/>
            </a:pPr>
            <a:r>
              <a:rPr kumimoji="0" lang="en-US" altLang="nl-NL" sz="1100" b="0" i="0" u="none" strike="noStrike" kern="1200" cap="none" spc="-5" normalizeH="0" noProof="0" dirty="0">
                <a:ln>
                  <a:noFill/>
                </a:ln>
                <a:solidFill>
                  <a:prstClr val="black"/>
                </a:solidFill>
                <a:effectLst/>
                <a:uLnTx/>
                <a:uFillTx/>
                <a:latin typeface="Verdana" panose="020B0604030504040204" pitchFamily="34" charset="0"/>
                <a:ea typeface="+mn-ea"/>
              </a:rPr>
              <a:t>Bachelor of Engineering in</a:t>
            </a:r>
          </a:p>
          <a:p>
            <a:pPr>
              <a:lnSpc>
                <a:spcPct val="114000"/>
              </a:lnSpc>
              <a:defRPr/>
            </a:pPr>
            <a:r>
              <a:rPr kumimoji="0" lang="en-US" altLang="nl-NL" sz="1100" b="0" i="0" u="none" strike="noStrike" kern="1200" cap="none" spc="-5" normalizeH="0" noProof="0" dirty="0">
                <a:ln>
                  <a:noFill/>
                </a:ln>
                <a:solidFill>
                  <a:prstClr val="black"/>
                </a:solidFill>
                <a:effectLst/>
                <a:uLnTx/>
                <a:uFillTx/>
                <a:latin typeface="Verdana" panose="020B0604030504040204" pitchFamily="34" charset="0"/>
                <a:ea typeface="+mn-ea"/>
              </a:rPr>
              <a:t>    </a:t>
            </a:r>
            <a:r>
              <a:rPr lang="en-US" altLang="nl-NL" sz="1100" spc="-5" dirty="0" err="1">
                <a:solidFill>
                  <a:prstClr val="black"/>
                </a:solidFill>
                <a:latin typeface="Verdana" panose="020B0604030504040204" pitchFamily="34" charset="0"/>
              </a:rPr>
              <a:t>Civi</a:t>
            </a:r>
            <a:r>
              <a:rPr kumimoji="0" lang="en-US" altLang="nl-NL" sz="1100" b="0" i="0" u="none" strike="noStrike" kern="1200" cap="none" spc="-5" normalizeH="0" noProof="0" dirty="0">
                <a:ln>
                  <a:noFill/>
                </a:ln>
                <a:solidFill>
                  <a:prstClr val="black"/>
                </a:solidFill>
                <a:effectLst/>
                <a:uLnTx/>
                <a:uFillTx/>
                <a:latin typeface="Verdana" panose="020B0604030504040204" pitchFamily="34" charset="0"/>
                <a:ea typeface="+mn-ea"/>
              </a:rPr>
              <a:t>l : 2018-2021</a:t>
            </a:r>
          </a:p>
          <a:p>
            <a:pPr lvl="0">
              <a:lnSpc>
                <a:spcPct val="114000"/>
              </a:lnSpc>
              <a:defRPr/>
            </a:pPr>
            <a:endParaRPr kumimoji="0" lang="en-US" altLang="nl-NL" sz="1100" b="0" i="0" u="none" strike="noStrike" kern="1200" cap="none" spc="-5" normalizeH="0" noProof="0" dirty="0">
              <a:ln>
                <a:noFill/>
              </a:ln>
              <a:solidFill>
                <a:prstClr val="black"/>
              </a:solidFill>
              <a:effectLst/>
              <a:uLnTx/>
              <a:uFillTx/>
              <a:latin typeface="Verdana" panose="020B0604030504040204" pitchFamily="34" charset="0"/>
              <a:ea typeface="+mn-ea"/>
            </a:endParaRPr>
          </a:p>
        </p:txBody>
      </p:sp>
      <p:sp>
        <p:nvSpPr>
          <p:cNvPr id="6" name="Rectangle 5"/>
          <p:cNvSpPr/>
          <p:nvPr/>
        </p:nvSpPr>
        <p:spPr>
          <a:xfrm>
            <a:off x="9277531" y="1384671"/>
            <a:ext cx="937895"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23" name="Text Placeholder 22"/>
          <p:cNvSpPr>
            <a:spLocks noGrp="1"/>
          </p:cNvSpPr>
          <p:nvPr>
            <p:ph type="body" sz="quarter" idx="36"/>
          </p:nvPr>
        </p:nvSpPr>
        <p:spPr>
          <a:xfrm>
            <a:off x="4810116" y="3043236"/>
            <a:ext cx="3929090" cy="3000395"/>
          </a:xfrm>
        </p:spPr>
        <p:txBody>
          <a:bodyPr/>
          <a:lstStyle/>
          <a:p>
            <a:pPr marL="12700">
              <a:lnSpc>
                <a:spcPct val="100000"/>
              </a:lnSpc>
              <a:spcBef>
                <a:spcPts val="180"/>
              </a:spcBef>
            </a:pPr>
            <a:endParaRPr lang="en-US" dirty="0">
              <a:cs typeface="Verdana"/>
            </a:endParaRPr>
          </a:p>
          <a:p>
            <a:pPr marL="12700">
              <a:lnSpc>
                <a:spcPct val="100000"/>
              </a:lnSpc>
              <a:spcBef>
                <a:spcPts val="180"/>
              </a:spcBef>
            </a:pPr>
            <a:r>
              <a:rPr lang="en-US" b="1" dirty="0">
                <a:cs typeface="Verdana"/>
              </a:rPr>
              <a:t>LIBRARY MANAGEMENT SYSTEM</a:t>
            </a:r>
          </a:p>
          <a:p>
            <a:pPr>
              <a:lnSpc>
                <a:spcPct val="114000"/>
              </a:lnSpc>
            </a:pPr>
            <a:r>
              <a:rPr lang="en-US" altLang="en-IN" sz="1100" dirty="0"/>
              <a:t>C</a:t>
            </a:r>
            <a:r>
              <a:rPr lang="en-IN" altLang="en-US" sz="1100" dirty="0"/>
              <a:t>ase study of Library Management System along with Spring Boot, Swagger</a:t>
            </a:r>
            <a:r>
              <a:rPr lang="en-US" altLang="en-US" sz="1100" dirty="0"/>
              <a:t>,</a:t>
            </a:r>
            <a:r>
              <a:rPr lang="en-IN" altLang="en-US" sz="1100" dirty="0"/>
              <a:t> </a:t>
            </a:r>
            <a:r>
              <a:rPr lang="en-US" altLang="en-IN" sz="1100" dirty="0"/>
              <a:t>HTML5,</a:t>
            </a:r>
            <a:r>
              <a:rPr lang="en-US" altLang="en-US" sz="1100" dirty="0"/>
              <a:t> CSS and Angular used as User Interface.</a:t>
            </a:r>
            <a:endParaRPr lang="en-US" altLang="nl-NL" sz="1100" b="1" dirty="0"/>
          </a:p>
          <a:p>
            <a:pPr marL="12700">
              <a:lnSpc>
                <a:spcPct val="100000"/>
              </a:lnSpc>
              <a:spcBef>
                <a:spcPts val="180"/>
              </a:spcBef>
            </a:pPr>
            <a:endParaRPr lang="en-US" sz="1100" b="1" dirty="0">
              <a:cs typeface="Verdana"/>
            </a:endParaRPr>
          </a:p>
          <a:p>
            <a:pPr algn="l"/>
            <a:r>
              <a:rPr lang="en-US" sz="1100" dirty="0">
                <a:cs typeface="Verdana"/>
              </a:rPr>
              <a:t>Four </a:t>
            </a:r>
            <a:r>
              <a:rPr lang="en-US" sz="1100" spc="-5" dirty="0">
                <a:cs typeface="Verdana"/>
              </a:rPr>
              <a:t>layered </a:t>
            </a:r>
            <a:r>
              <a:rPr lang="en-US" sz="1100" dirty="0">
                <a:cs typeface="Verdana"/>
              </a:rPr>
              <a:t>architecture which includes a </a:t>
            </a:r>
            <a:r>
              <a:rPr lang="en-IN" sz="1100" b="0" i="0" dirty="0">
                <a:solidFill>
                  <a:srgbClr val="202124"/>
                </a:solidFill>
                <a:effectLst/>
              </a:rPr>
              <a:t>Presentation Layer, Business Layer, Persistence Layer and Database Layer</a:t>
            </a:r>
            <a:r>
              <a:rPr lang="en-IN" sz="1100" b="0" i="0" dirty="0">
                <a:solidFill>
                  <a:srgbClr val="202124"/>
                </a:solidFill>
                <a:effectLst/>
                <a:latin typeface="arial" panose="020B0604020202020204" pitchFamily="34" charset="0"/>
              </a:rPr>
              <a:t>. </a:t>
            </a:r>
            <a:r>
              <a:rPr lang="en-US" sz="1100" dirty="0">
                <a:cs typeface="Verdana"/>
              </a:rPr>
              <a:t>Exception</a:t>
            </a:r>
            <a:r>
              <a:rPr lang="en-US" sz="1100" spc="-40" dirty="0">
                <a:cs typeface="Verdana"/>
              </a:rPr>
              <a:t> </a:t>
            </a:r>
            <a:r>
              <a:rPr lang="en-US" sz="1100" dirty="0">
                <a:cs typeface="Verdana"/>
              </a:rPr>
              <a:t>Layer</a:t>
            </a:r>
            <a:r>
              <a:rPr lang="en-US" sz="1100" spc="-5" dirty="0">
                <a:cs typeface="Verdana"/>
              </a:rPr>
              <a:t> </a:t>
            </a:r>
            <a:r>
              <a:rPr lang="en-US" sz="1100" dirty="0">
                <a:cs typeface="Verdana"/>
              </a:rPr>
              <a:t>handled</a:t>
            </a:r>
            <a:r>
              <a:rPr lang="en-US" sz="1100" spc="-50" dirty="0">
                <a:cs typeface="Verdana"/>
              </a:rPr>
              <a:t> </a:t>
            </a:r>
            <a:r>
              <a:rPr lang="en-US" sz="1100" dirty="0">
                <a:cs typeface="Verdana"/>
              </a:rPr>
              <a:t>the</a:t>
            </a:r>
            <a:r>
              <a:rPr lang="en-US" sz="1100" spc="-15" dirty="0">
                <a:cs typeface="Verdana"/>
              </a:rPr>
              <a:t> </a:t>
            </a:r>
            <a:r>
              <a:rPr lang="en-US" sz="1100" dirty="0">
                <a:cs typeface="Verdana"/>
              </a:rPr>
              <a:t>exceptions.</a:t>
            </a:r>
          </a:p>
          <a:p>
            <a:pPr marL="12700">
              <a:lnSpc>
                <a:spcPct val="100000"/>
              </a:lnSpc>
              <a:spcBef>
                <a:spcPts val="180"/>
              </a:spcBef>
            </a:pPr>
            <a:endParaRPr lang="en-US" dirty="0">
              <a:cs typeface="Verdana"/>
            </a:endParaRPr>
          </a:p>
          <a:p>
            <a:pPr marL="12700" marR="57785">
              <a:lnSpc>
                <a:spcPct val="114300"/>
              </a:lnSpc>
            </a:pPr>
            <a:endParaRPr lang="en-US" dirty="0">
              <a:cs typeface="Verdana"/>
            </a:endParaRPr>
          </a:p>
          <a:p>
            <a:pPr marL="12700">
              <a:lnSpc>
                <a:spcPct val="100000"/>
              </a:lnSpc>
              <a:spcBef>
                <a:spcPts val="180"/>
              </a:spcBef>
            </a:pPr>
            <a:endParaRPr lang="en-US" dirty="0">
              <a:cs typeface="Verdana"/>
            </a:endParaRPr>
          </a:p>
        </p:txBody>
      </p:sp>
      <p:sp>
        <p:nvSpPr>
          <p:cNvPr id="18" name="TextBox 17">
            <a:extLst>
              <a:ext uri="{FF2B5EF4-FFF2-40B4-BE49-F238E27FC236}">
                <a16:creationId xmlns:a16="http://schemas.microsoft.com/office/drawing/2014/main" id="{1C6D5A98-1198-8C1C-40C4-D2849915A9BB}"/>
              </a:ext>
            </a:extLst>
          </p:cNvPr>
          <p:cNvSpPr txBox="1"/>
          <p:nvPr/>
        </p:nvSpPr>
        <p:spPr>
          <a:xfrm>
            <a:off x="4442622" y="6424910"/>
            <a:ext cx="2585396" cy="461665"/>
          </a:xfrm>
          <a:prstGeom prst="rect">
            <a:avLst/>
          </a:prstGeom>
          <a:noFill/>
        </p:spPr>
        <p:txBody>
          <a:bodyPr wrap="square" rtlCol="0">
            <a:spAutoFit/>
          </a:bodyPr>
          <a:lstStyle/>
          <a:p>
            <a:pPr lvl="0"/>
            <a:r>
              <a:rPr lang="en-IN" altLang="en-US" sz="1200" dirty="0">
                <a:solidFill>
                  <a:prstClr val="black"/>
                </a:solidFill>
                <a:latin typeface="Verdana" panose="020B0604030504040204" pitchFamily="34" charset="0"/>
              </a:rPr>
              <a:t>Check out my work on GitHub</a:t>
            </a:r>
          </a:p>
          <a:p>
            <a:endParaRPr lang="en-US" sz="1200" dirty="0"/>
          </a:p>
        </p:txBody>
      </p:sp>
      <p:sp>
        <p:nvSpPr>
          <p:cNvPr id="11" name="TextBox 10">
            <a:extLst>
              <a:ext uri="{FF2B5EF4-FFF2-40B4-BE49-F238E27FC236}">
                <a16:creationId xmlns:a16="http://schemas.microsoft.com/office/drawing/2014/main" id="{DB796DC3-CA87-4844-90AE-B6A1EFCB8C90}"/>
              </a:ext>
            </a:extLst>
          </p:cNvPr>
          <p:cNvSpPr txBox="1"/>
          <p:nvPr/>
        </p:nvSpPr>
        <p:spPr>
          <a:xfrm>
            <a:off x="2356112" y="2199748"/>
            <a:ext cx="2155537" cy="276999"/>
          </a:xfrm>
          <a:prstGeom prst="rect">
            <a:avLst/>
          </a:prstGeom>
          <a:noFill/>
        </p:spPr>
        <p:txBody>
          <a:bodyPr wrap="square" rtlCol="0">
            <a:spAutoFit/>
          </a:bodyPr>
          <a:lstStyle/>
          <a:p>
            <a:r>
              <a:rPr lang="en-US" altLang="en-IN" sz="1200" dirty="0">
                <a:solidFill>
                  <a:schemeClr val="bg1"/>
                </a:solidFill>
              </a:rPr>
              <a:t>EMP ID-46210203</a:t>
            </a:r>
            <a:endParaRPr lang="en-IN" sz="1200" dirty="0">
              <a:solidFill>
                <a:schemeClr val="bg1"/>
              </a:solidFill>
            </a:endParaRPr>
          </a:p>
        </p:txBody>
      </p:sp>
      <p:pic>
        <p:nvPicPr>
          <p:cNvPr id="25" name="Picture Placeholder 24">
            <a:extLst>
              <a:ext uri="{FF2B5EF4-FFF2-40B4-BE49-F238E27FC236}">
                <a16:creationId xmlns:a16="http://schemas.microsoft.com/office/drawing/2014/main" id="{04AFE68E-42F5-3F62-C145-5B13F6E4998A}"/>
              </a:ext>
            </a:extLst>
          </p:cNvPr>
          <p:cNvPicPr>
            <a:picLocks noGrp="1" noChangeAspect="1"/>
          </p:cNvPicPr>
          <p:nvPr>
            <p:ph type="pic" sz="quarter" idx="46"/>
          </p:nvPr>
        </p:nvPicPr>
        <p:blipFill rotWithShape="1">
          <a:blip r:embed="rId6"/>
          <a:srcRect l="589" r="-1733" b="38491"/>
          <a:stretch/>
        </p:blipFill>
        <p:spPr>
          <a:xfrm>
            <a:off x="374123" y="290513"/>
            <a:ext cx="1734208" cy="1735628"/>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2454</TotalTime>
  <Words>258</Words>
  <Application>Microsoft Office PowerPoint</Application>
  <PresentationFormat>Widescreen</PresentationFormat>
  <Paragraphs>46</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Arial</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shehal kokate</cp:lastModifiedBy>
  <cp:revision>217</cp:revision>
  <dcterms:created xsi:type="dcterms:W3CDTF">2020-09-22T06:24:00Z</dcterms:created>
  <dcterms:modified xsi:type="dcterms:W3CDTF">2022-06-21T04:48:04Z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