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90" r:id="rId4"/>
    <p:sldId id="289" r:id="rId5"/>
    <p:sldId id="292" r:id="rId6"/>
    <p:sldId id="291" r:id="rId7"/>
    <p:sldId id="284" r:id="rId8"/>
    <p:sldId id="264" r:id="rId9"/>
    <p:sldId id="279" r:id="rId10"/>
    <p:sldId id="297" r:id="rId11"/>
    <p:sldId id="295" r:id="rId12"/>
    <p:sldId id="296" r:id="rId13"/>
    <p:sldId id="282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A"/>
    <a:srgbClr val="FFFFD5"/>
    <a:srgbClr val="CCFFCC"/>
    <a:srgbClr val="FFFFCC"/>
    <a:srgbClr val="FFCC66"/>
    <a:srgbClr val="FFCC00"/>
    <a:srgbClr val="006600"/>
    <a:srgbClr val="003300"/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26" autoAdjust="0"/>
    <p:restoredTop sz="94660"/>
  </p:normalViewPr>
  <p:slideViewPr>
    <p:cSldViewPr showGuides="1">
      <p:cViewPr>
        <p:scale>
          <a:sx n="94" d="100"/>
          <a:sy n="94" d="100"/>
        </p:scale>
        <p:origin x="-504" y="30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105B71-A2DB-4390-AEF8-294C429EC3CF}" type="datetimeFigureOut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944D20-9820-4E32-9F88-C5BCDA044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3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077132-07BA-41B8-B4E9-06D6C17DC1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9B78D6-2055-4145-8DCA-0277CE9E8B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C6CF7F-2728-4C43-A373-684A4FC5E4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893876-8A91-4A6E-B603-4945271E15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2CA68-E35B-48AF-81DA-CE40C8F236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C8E78E-6C84-41B6-B9AB-840BE4BFD4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9AED9-D9A3-4838-B41C-1D098D8C39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F1FF4A-396B-4FB7-9E7D-B450FDA985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0925-A963-4CAC-B70E-43EC7BAE962B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A6197-B202-4ACE-9FA1-D79C83897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62F25-0CD3-4042-BE71-CBE30A6C6A2F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8FA7D-1A23-4BFB-9B3E-FFCE6946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9BA5D-E259-45A3-BA12-63B9298E53FA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81F75-CBC5-4198-BFD6-66B92D995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08DE-817C-4C94-A1FA-631BD1B1556E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55348-CEF0-4E1A-81F3-A436912B0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EEF13-160A-48FE-91CC-57D0926B6480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15243-D61F-4C23-BF42-BBF4E70DB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55FE1-0961-4793-92CE-87D9A6342747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3E25-18AF-43B1-BD04-C14C417A2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9229E-2712-4817-B48A-6F3BC7600D4B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36F99-D6D8-48DB-A824-80D6DEB0D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1E14D-1644-412B-A1A8-338AFFBDEE38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1B55-1C92-4875-AAD1-F007CEE75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79468-6162-4E5B-8BF7-445D0B5E255E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4783E-BD42-4FE6-80F9-826D6E0C3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38454-3476-4944-BDC4-83EE3E9265A6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75AA-9D3F-4BAC-9872-18477373D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AB835-0D01-462F-8401-D5F2E29D7739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A5045-E025-4E19-B084-0B1073964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5305BB-B494-4053-8AEC-3CCA727501F8}" type="datetime1">
              <a:rPr lang="en-US"/>
              <a:pPr>
                <a:defRPr/>
              </a:pPr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97684A6-4A88-4E5C-8CB4-DF5D7D8C0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384300" y="5334000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Scott Aaronson (MIT)</a:t>
            </a:r>
          </a:p>
          <a:p>
            <a:pPr eaLnBrk="1" hangingPunct="1"/>
            <a:r>
              <a:rPr lang="en-US" altLang="en-US" dirty="0" err="1" smtClean="0">
                <a:solidFill>
                  <a:schemeClr val="tx1"/>
                </a:solidFill>
              </a:rPr>
              <a:t>Andris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</a:rPr>
              <a:t>Ambainis</a:t>
            </a:r>
            <a:r>
              <a:rPr lang="en-US" altLang="en-US" dirty="0" smtClean="0">
                <a:solidFill>
                  <a:schemeClr val="tx1"/>
                </a:solidFill>
              </a:rPr>
              <a:t> (U. of Latvia)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57200" y="228600"/>
            <a:ext cx="8229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800" b="1" dirty="0" err="1" smtClean="0">
                <a:solidFill>
                  <a:srgbClr val="FF0000"/>
                </a:solidFill>
                <a:latin typeface="+mn-lt"/>
              </a:rPr>
              <a:t>Forrelation</a:t>
            </a:r>
            <a:r>
              <a:rPr lang="en-US" altLang="en-US" sz="4800" b="1" dirty="0" smtClean="0">
                <a:solidFill>
                  <a:srgbClr val="FF0000"/>
                </a:solidFill>
                <a:latin typeface="+mn-lt"/>
              </a:rPr>
              <a:t>: A Problem that Optimally Separates Quantum from Classical Computing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8600" y="2790874"/>
            <a:ext cx="6070600" cy="2227263"/>
            <a:chOff x="1447800" y="1295400"/>
            <a:chExt cx="6070600" cy="222726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81200" y="24384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1242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17526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3622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23622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23622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1447800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41910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41910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6934200" y="1295400"/>
              <a:ext cx="584200" cy="855663"/>
              <a:chOff x="6209270" y="1075768"/>
              <a:chExt cx="584538" cy="856433"/>
            </a:xfrm>
          </p:grpSpPr>
          <p:sp>
            <p:nvSpPr>
              <p:cNvPr id="32" name="Chord 31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2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6934200" y="1981200"/>
              <a:ext cx="584200" cy="855663"/>
              <a:chOff x="6209270" y="1075768"/>
              <a:chExt cx="584538" cy="856433"/>
            </a:xfrm>
          </p:grpSpPr>
          <p:sp>
            <p:nvSpPr>
              <p:cNvPr id="30" name="Chord 29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1" name="Straight Arrow Connector 30"/>
              <p:cNvCxnSpPr>
                <a:stCxn id="30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6934200" y="2667000"/>
              <a:ext cx="584200" cy="855663"/>
              <a:chOff x="6209270" y="1075768"/>
              <a:chExt cx="584538" cy="856433"/>
            </a:xfrm>
          </p:grpSpPr>
          <p:sp>
            <p:nvSpPr>
              <p:cNvPr id="28" name="Chord 27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9" name="Straight Arrow Connector 28"/>
              <p:cNvCxnSpPr>
                <a:stCxn id="28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f</a:t>
              </a:r>
            </a:p>
          </p:txBody>
        </p: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1447800" y="14478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1447800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5105400" y="2133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g</a:t>
              </a: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60198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27" name="TextBox 34"/>
            <p:cNvSpPr txBox="1">
              <a:spLocks noChangeArrowheads="1"/>
            </p:cNvSpPr>
            <p:nvPr/>
          </p:nvSpPr>
          <p:spPr bwMode="auto">
            <a:xfrm>
              <a:off x="60198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435475" y="838200"/>
          <a:ext cx="1166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4" imgW="698500" imgH="457200" progId="Equation.3">
                  <p:embed/>
                </p:oleObj>
              </mc:Choice>
              <mc:Fallback>
                <p:oleObj name="Equation" r:id="rId4" imgW="69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838200"/>
                        <a:ext cx="1166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Main Result:</a:t>
            </a:r>
            <a:r>
              <a:rPr lang="en-US" altLang="en-US" sz="2800" dirty="0"/>
              <a:t> Any classical algorithm for Gaussian Distinguishing must query                    </a:t>
            </a:r>
            <a:r>
              <a:rPr lang="en-US" altLang="en-US" sz="2800" dirty="0" smtClean="0"/>
              <a:t>variables</a:t>
            </a:r>
            <a:endParaRPr lang="en-US" altLang="en-US" sz="2800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(In </a:t>
            </a:r>
            <a:r>
              <a:rPr lang="en-US" altLang="en-US" sz="2400" dirty="0" err="1"/>
              <a:t>Forrelation</a:t>
            </a:r>
            <a:r>
              <a:rPr lang="en-US" altLang="en-US" sz="2400" dirty="0"/>
              <a:t> case, M=2N and </a:t>
            </a:r>
            <a:r>
              <a:rPr lang="en-US" altLang="en-US" sz="2400" dirty="0">
                <a:sym typeface="Symbol" pitchFamily="18" charset="2"/>
              </a:rPr>
              <a:t>=1/N, so get                                        )</a:t>
            </a:r>
            <a:endParaRPr lang="en-US" altLang="en-US" sz="2400" dirty="0"/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53356"/>
              </p:ext>
            </p:extLst>
          </p:nvPr>
        </p:nvGraphicFramePr>
        <p:xfrm>
          <a:off x="6116638" y="1549400"/>
          <a:ext cx="26050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6" imgW="1358640" imgH="507960" progId="Equation.3">
                  <p:embed/>
                </p:oleObj>
              </mc:Choice>
              <mc:Fallback>
                <p:oleObj name="Equation" r:id="rId6" imgW="1358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1549400"/>
                        <a:ext cx="26050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259080" y="2438400"/>
            <a:ext cx="6353175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 b="1" dirty="0">
                <a:solidFill>
                  <a:srgbClr val="FF0000"/>
                </a:solidFill>
              </a:rPr>
              <a:t>Proof Idea:</a:t>
            </a:r>
            <a:r>
              <a:rPr lang="en-US" altLang="en-US" sz="2500" dirty="0"/>
              <a:t> Treat each query as giving </a:t>
            </a:r>
            <a:r>
              <a:rPr lang="en-US" altLang="en-US" sz="2500" dirty="0">
                <a:sym typeface="Symbol" pitchFamily="18" charset="2"/>
              </a:rPr>
              <a:t>|v</a:t>
            </a:r>
            <a:r>
              <a:rPr lang="en-US" altLang="en-US" sz="2500" baseline="-25000" dirty="0">
                <a:sym typeface="Symbol" pitchFamily="18" charset="2"/>
              </a:rPr>
              <a:t>i</a:t>
            </a:r>
            <a:r>
              <a:rPr lang="en-US" altLang="en-US" sz="2500" dirty="0">
                <a:sym typeface="Symbol" pitchFamily="18" charset="2"/>
              </a:rPr>
              <a:t>, where </a:t>
            </a:r>
            <a:r>
              <a:rPr lang="en-US" altLang="en-US" sz="2500" dirty="0" smtClean="0">
                <a:sym typeface="Symbol" pitchFamily="18" charset="2"/>
              </a:rPr>
              <a:t>| is Gaussian and v</a:t>
            </a:r>
            <a:r>
              <a:rPr lang="en-US" altLang="en-US" sz="2500" baseline="-25000" dirty="0" smtClean="0">
                <a:sym typeface="Symbol" pitchFamily="18" charset="2"/>
              </a:rPr>
              <a:t>1</a:t>
            </a:r>
            <a:r>
              <a:rPr lang="en-US" altLang="en-US" sz="2500" dirty="0" smtClean="0">
                <a:sym typeface="Symbol" pitchFamily="18" charset="2"/>
              </a:rPr>
              <a:t>,…,</a:t>
            </a:r>
            <a:r>
              <a:rPr lang="en-US" altLang="en-US" sz="2500" dirty="0" err="1" smtClean="0">
                <a:sym typeface="Symbol" pitchFamily="18" charset="2"/>
              </a:rPr>
              <a:t>v</a:t>
            </a:r>
            <a:r>
              <a:rPr lang="en-US" altLang="en-US" sz="2500" baseline="-25000" dirty="0" err="1" smtClean="0">
                <a:sym typeface="Symbol" pitchFamily="18" charset="2"/>
              </a:rPr>
              <a:t>M</a:t>
            </a:r>
            <a:r>
              <a:rPr lang="en-US" altLang="en-US" sz="2500" dirty="0" smtClean="0">
                <a:sym typeface="Symbol" pitchFamily="18" charset="2"/>
              </a:rPr>
              <a:t> are unit </a:t>
            </a:r>
            <a:r>
              <a:rPr lang="en-US" altLang="en-US" sz="2500" dirty="0">
                <a:sym typeface="Symbol" pitchFamily="18" charset="2"/>
              </a:rPr>
              <a:t>“test vectors” such that |</a:t>
            </a:r>
            <a:r>
              <a:rPr lang="en-US" altLang="en-US" sz="2500" dirty="0" err="1">
                <a:sym typeface="Symbol" pitchFamily="18" charset="2"/>
              </a:rPr>
              <a:t>v</a:t>
            </a:r>
            <a:r>
              <a:rPr lang="en-US" altLang="en-US" sz="2500" baseline="-25000" dirty="0" err="1">
                <a:sym typeface="Symbol" pitchFamily="18" charset="2"/>
              </a:rPr>
              <a:t>i</a:t>
            </a:r>
            <a:r>
              <a:rPr lang="en-US" altLang="en-US" sz="2500" dirty="0" err="1">
                <a:sym typeface="Symbol" pitchFamily="18" charset="2"/>
              </a:rPr>
              <a:t>|v</a:t>
            </a:r>
            <a:r>
              <a:rPr lang="en-US" altLang="en-US" sz="2500" baseline="-25000" dirty="0" err="1">
                <a:sym typeface="Symbol" pitchFamily="18" charset="2"/>
              </a:rPr>
              <a:t>j</a:t>
            </a:r>
            <a:r>
              <a:rPr lang="en-US" altLang="en-US" sz="2500" dirty="0">
                <a:sym typeface="Symbol" pitchFamily="18" charset="2"/>
              </a:rPr>
              <a:t>| for all </a:t>
            </a:r>
            <a:r>
              <a:rPr lang="en-US" altLang="en-US" sz="2500" dirty="0" err="1" smtClean="0">
                <a:sym typeface="Symbol" pitchFamily="18" charset="2"/>
              </a:rPr>
              <a:t>i,j</a:t>
            </a:r>
            <a:endParaRPr lang="en-US" altLang="en-US" sz="2500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 dirty="0">
                <a:sym typeface="Symbol" pitchFamily="18" charset="2"/>
              </a:rPr>
              <a:t>If the v</a:t>
            </a:r>
            <a:r>
              <a:rPr lang="en-US" altLang="en-US" sz="2500" baseline="-25000" dirty="0">
                <a:sym typeface="Symbol" pitchFamily="18" charset="2"/>
              </a:rPr>
              <a:t>i</a:t>
            </a:r>
            <a:r>
              <a:rPr lang="en-US" altLang="en-US" sz="2500" dirty="0">
                <a:sym typeface="Symbol" pitchFamily="18" charset="2"/>
              </a:rPr>
              <a:t>’s were perfectly orthogonal, each query would return an independent N(0,1) Gaussian.  As it is, the v</a:t>
            </a:r>
            <a:r>
              <a:rPr lang="en-US" altLang="en-US" sz="2500" baseline="-25000" dirty="0">
                <a:sym typeface="Symbol" pitchFamily="18" charset="2"/>
              </a:rPr>
              <a:t>i</a:t>
            </a:r>
            <a:r>
              <a:rPr lang="en-US" altLang="en-US" sz="2500" dirty="0">
                <a:sym typeface="Symbol" pitchFamily="18" charset="2"/>
              </a:rPr>
              <a:t>’s are </a:t>
            </a:r>
            <a:r>
              <a:rPr lang="en-US" altLang="en-US" sz="2500" b="1" dirty="0">
                <a:solidFill>
                  <a:srgbClr val="FF0000"/>
                </a:solidFill>
                <a:sym typeface="Symbol" pitchFamily="18" charset="2"/>
              </a:rPr>
              <a:t>close</a:t>
            </a:r>
            <a:r>
              <a:rPr lang="en-US" altLang="en-US" sz="2500" dirty="0">
                <a:sym typeface="Symbol" pitchFamily="18" charset="2"/>
              </a:rPr>
              <a:t> to </a:t>
            </a:r>
            <a:r>
              <a:rPr lang="en-US" altLang="en-US" sz="2500" dirty="0" smtClean="0">
                <a:sym typeface="Symbol" pitchFamily="18" charset="2"/>
              </a:rPr>
              <a:t>orthogonal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500" dirty="0" smtClean="0">
                <a:sym typeface="Symbol" pitchFamily="18" charset="2"/>
              </a:rPr>
              <a:t>So</a:t>
            </a:r>
            <a:r>
              <a:rPr lang="en-US" altLang="en-US" sz="2500" dirty="0">
                <a:sym typeface="Symbol" pitchFamily="18" charset="2"/>
              </a:rPr>
              <a:t>, use Gram-Schmidt and </a:t>
            </a:r>
            <a:r>
              <a:rPr lang="en-US" altLang="en-US" sz="2500" dirty="0" smtClean="0">
                <a:sym typeface="Symbol" pitchFamily="18" charset="2"/>
              </a:rPr>
              <a:t>Azuma’s Inequality </a:t>
            </a:r>
            <a:r>
              <a:rPr lang="en-US" altLang="en-US" sz="2500" dirty="0">
                <a:sym typeface="Symbol" pitchFamily="18" charset="2"/>
              </a:rPr>
              <a:t>to argue the first t query responses are </a:t>
            </a:r>
            <a:r>
              <a:rPr lang="en-US" altLang="en-US" sz="2500" b="1" dirty="0">
                <a:solidFill>
                  <a:srgbClr val="FF0000"/>
                </a:solidFill>
                <a:sym typeface="Symbol" pitchFamily="18" charset="2"/>
              </a:rPr>
              <a:t>close</a:t>
            </a:r>
            <a:r>
              <a:rPr lang="en-US" altLang="en-US" sz="2500" dirty="0">
                <a:sym typeface="Symbol" pitchFamily="18" charset="2"/>
              </a:rPr>
              <a:t> to independent Gaussians, </a:t>
            </a:r>
            <a:r>
              <a:rPr lang="en-US" altLang="en-US" sz="2500" dirty="0" err="1">
                <a:sym typeface="Symbol" pitchFamily="18" charset="2"/>
              </a:rPr>
              <a:t>w.h.p</a:t>
            </a:r>
            <a:r>
              <a:rPr lang="en-US" altLang="en-US" sz="2500" dirty="0">
                <a:sym typeface="Symbol" pitchFamily="18" charset="2"/>
              </a:rPr>
              <a:t>.—meaning the algorithm hasn’t </a:t>
            </a:r>
            <a:r>
              <a:rPr lang="en-US" altLang="en-US" sz="2500" dirty="0" smtClean="0">
                <a:sym typeface="Symbol" pitchFamily="18" charset="2"/>
              </a:rPr>
              <a:t>yet learned </a:t>
            </a:r>
            <a:r>
              <a:rPr lang="en-US" altLang="en-US" sz="2500" dirty="0">
                <a:sym typeface="Symbol" pitchFamily="18" charset="2"/>
              </a:rPr>
              <a:t>much</a:t>
            </a:r>
            <a:endParaRPr lang="en-US" altLang="en-US" sz="25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315200" y="2743200"/>
            <a:ext cx="228600" cy="1600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>
            <a:off x="8001000" y="3429000"/>
            <a:ext cx="228600" cy="1600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15200" y="2743200"/>
            <a:ext cx="0" cy="16002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0" y="4343400"/>
            <a:ext cx="1600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43800" y="2590800"/>
            <a:ext cx="495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ym typeface="Symbol" pitchFamily="18" charset="2"/>
              </a:rPr>
              <a:t>v</a:t>
            </a:r>
            <a:r>
              <a:rPr lang="en-US" altLang="en-US" sz="2800" baseline="-25000" dirty="0" smtClean="0">
                <a:sym typeface="Symbol" pitchFamily="18" charset="2"/>
              </a:rPr>
              <a:t>1</a:t>
            </a:r>
            <a:endParaRPr lang="en-US" altLang="en-US" sz="28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8496300" y="3528060"/>
            <a:ext cx="495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ym typeface="Symbol" pitchFamily="18" charset="2"/>
              </a:rPr>
              <a:t>v</a:t>
            </a:r>
            <a:r>
              <a:rPr lang="en-US" altLang="en-US" sz="2800" baseline="-25000" dirty="0">
                <a:sym typeface="Symbol" pitchFamily="18" charset="2"/>
              </a:rPr>
              <a:t>2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72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31800" y="228600"/>
            <a:ext cx="822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 smtClean="0">
                <a:solidFill>
                  <a:srgbClr val="0070C0"/>
                </a:solidFill>
                <a:latin typeface="Calibri" pitchFamily="34" charset="0"/>
              </a:rPr>
              <a:t>Classical Simulation of k-Query Quantum Algorithms</a:t>
            </a:r>
            <a:endParaRPr lang="en-US" sz="44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75150"/>
            <a:ext cx="8610600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err="1" smtClean="0">
                <a:solidFill>
                  <a:srgbClr val="FF0000"/>
                </a:solidFill>
              </a:rPr>
              <a:t>Beals</a:t>
            </a:r>
            <a:r>
              <a:rPr lang="en-US" altLang="en-US" sz="2700" b="1" dirty="0" smtClean="0">
                <a:solidFill>
                  <a:srgbClr val="FF0000"/>
                </a:solidFill>
              </a:rPr>
              <a:t> et al. 1998:</a:t>
            </a:r>
            <a:r>
              <a:rPr lang="en-US" altLang="en-US" sz="2700" dirty="0" smtClean="0"/>
              <a:t> Let A be a quantum algorithm that makes T queries to X=(x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,…,</a:t>
            </a:r>
            <a:r>
              <a:rPr lang="en-US" altLang="en-US" sz="2700" dirty="0" err="1" smtClean="0"/>
              <a:t>x</a:t>
            </a:r>
            <a:r>
              <a:rPr lang="en-US" altLang="en-US" sz="2700" baseline="-25000" dirty="0" err="1" smtClean="0"/>
              <a:t>N</a:t>
            </a:r>
            <a:r>
              <a:rPr lang="en-US" altLang="en-US" sz="2700" dirty="0" smtClean="0"/>
              <a:t>).  Then p(X)=</a:t>
            </a:r>
            <a:r>
              <a:rPr lang="en-US" altLang="en-US" sz="2700" dirty="0" err="1" smtClean="0"/>
              <a:t>Pr</a:t>
            </a:r>
            <a:r>
              <a:rPr lang="en-US" altLang="en-US" sz="2700" dirty="0" smtClean="0"/>
              <a:t>[A accepts X] is a real polynomial in the x</a:t>
            </a:r>
            <a:r>
              <a:rPr lang="en-US" altLang="en-US" sz="2700" baseline="-25000" dirty="0" smtClean="0"/>
              <a:t>i</a:t>
            </a:r>
            <a:r>
              <a:rPr lang="en-US" altLang="en-US" sz="2700" dirty="0" smtClean="0"/>
              <a:t>’s, of degree at most </a:t>
            </a:r>
            <a:r>
              <a:rPr lang="en-US" altLang="en-US" sz="2700" dirty="0" smtClean="0"/>
              <a:t>2T</a:t>
            </a:r>
            <a:endParaRPr lang="en-US" altLang="en-US" sz="27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smtClean="0">
                <a:solidFill>
                  <a:srgbClr val="FF0000"/>
                </a:solidFill>
              </a:rPr>
              <a:t>Our Addendum:</a:t>
            </a:r>
            <a:r>
              <a:rPr lang="en-US" altLang="en-US" sz="2700" dirty="0" smtClean="0"/>
              <a:t> There’s a degree-2T </a:t>
            </a:r>
            <a:r>
              <a:rPr lang="en-US" altLang="en-US" sz="2700" b="1" dirty="0" smtClean="0"/>
              <a:t>block-multilinear</a:t>
            </a:r>
            <a:r>
              <a:rPr lang="en-US" altLang="en-US" sz="2700" dirty="0" smtClean="0"/>
              <a:t> polynomial, q(X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,…,X</a:t>
            </a:r>
            <a:r>
              <a:rPr lang="en-US" altLang="en-US" sz="2700" baseline="-25000" dirty="0" smtClean="0"/>
              <a:t>2T</a:t>
            </a:r>
            <a:r>
              <a:rPr lang="en-US" altLang="en-US" sz="2700" dirty="0" smtClean="0"/>
              <a:t>), which equals p(X) whenever 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=…=X</a:t>
            </a:r>
            <a:r>
              <a:rPr lang="en-US" altLang="en-US" sz="2700" baseline="-25000" dirty="0" smtClean="0"/>
              <a:t>2T</a:t>
            </a:r>
            <a:r>
              <a:rPr lang="en-US" altLang="en-US" sz="2700" dirty="0" smtClean="0"/>
              <a:t>=X, and is bounded in [-1,1] for </a:t>
            </a:r>
            <a:r>
              <a:rPr lang="en-US" altLang="en-US" sz="2700" b="1" dirty="0" smtClean="0">
                <a:solidFill>
                  <a:srgbClr val="FF0000"/>
                </a:solidFill>
              </a:rPr>
              <a:t>all</a:t>
            </a:r>
            <a:r>
              <a:rPr lang="en-US" altLang="en-US" sz="2700" dirty="0" smtClean="0"/>
              <a:t> Boolean 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,…,X</a:t>
            </a:r>
            <a:r>
              <a:rPr lang="en-US" altLang="en-US" sz="2700" baseline="-25000" dirty="0" smtClean="0"/>
              <a:t>2T</a:t>
            </a:r>
            <a:endParaRPr lang="en-US" altLang="en-US" sz="27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76600" y="4620622"/>
            <a:ext cx="5638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smtClean="0">
                <a:solidFill>
                  <a:srgbClr val="FF0000"/>
                </a:solidFill>
              </a:rPr>
              <a:t>Reason:</a:t>
            </a:r>
            <a:r>
              <a:rPr lang="en-US" altLang="en-US" sz="2700" dirty="0" smtClean="0"/>
              <a:t> q(X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,…,X</a:t>
            </a:r>
            <a:r>
              <a:rPr lang="en-US" altLang="en-US" sz="2700" baseline="-25000" dirty="0" smtClean="0"/>
              <a:t>2T</a:t>
            </a:r>
            <a:r>
              <a:rPr lang="en-US" altLang="en-US" sz="2700" dirty="0" smtClean="0"/>
              <a:t>) is an inner product of two valid quantum </a:t>
            </a:r>
            <a:r>
              <a:rPr lang="en-US" altLang="en-US" sz="2700" dirty="0" smtClean="0"/>
              <a:t>states |</a:t>
            </a:r>
            <a:r>
              <a:rPr lang="en-US" altLang="en-US" sz="2700" dirty="0" smtClean="0">
                <a:sym typeface="Symbol"/>
              </a:rPr>
              <a:t> and |</a:t>
            </a:r>
            <a:r>
              <a:rPr lang="en-US" altLang="en-US" sz="2700" dirty="0" smtClean="0"/>
              <a:t>, </a:t>
            </a:r>
            <a:r>
              <a:rPr lang="en-US" altLang="en-US" sz="2700" dirty="0" smtClean="0"/>
              <a:t>both obtained by varying A’s oracle </a:t>
            </a:r>
            <a:r>
              <a:rPr lang="en-US" altLang="en-US" sz="2700" dirty="0" smtClean="0"/>
              <a:t>across each of T queries</a:t>
            </a:r>
            <a:endParaRPr lang="en-US" altLang="en-US" sz="2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71500" y="4545672"/>
            <a:ext cx="2362200" cy="2210559"/>
            <a:chOff x="571500" y="4545672"/>
            <a:chExt cx="2362200" cy="2210559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4545672"/>
              <a:ext cx="304800" cy="170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95400" y="4545672"/>
              <a:ext cx="304800" cy="170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05000" y="4545672"/>
              <a:ext cx="304800" cy="170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14600" y="4545672"/>
              <a:ext cx="304800" cy="170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571500" y="6248399"/>
              <a:ext cx="53340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700" dirty="0" smtClean="0"/>
                <a:t>X</a:t>
              </a:r>
              <a:r>
                <a:rPr lang="en-US" altLang="en-US" sz="2700" baseline="-25000" dirty="0" smtClean="0"/>
                <a:t>1</a:t>
              </a:r>
              <a:endParaRPr lang="en-US" altLang="en-US" sz="2700" baseline="-25000" dirty="0"/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181100" y="6248400"/>
              <a:ext cx="53340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700" dirty="0" smtClean="0"/>
                <a:t>X</a:t>
              </a:r>
              <a:r>
                <a:rPr lang="en-US" altLang="en-US" sz="2700" baseline="-25000" dirty="0"/>
                <a:t>2</a:t>
              </a: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1790700" y="6248398"/>
              <a:ext cx="53340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700" dirty="0" smtClean="0"/>
                <a:t>X</a:t>
              </a:r>
              <a:r>
                <a:rPr lang="en-US" altLang="en-US" sz="2700" baseline="-25000" dirty="0"/>
                <a:t>3</a:t>
              </a: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400300" y="6248397"/>
              <a:ext cx="53340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700" dirty="0" smtClean="0"/>
                <a:t>X</a:t>
              </a:r>
              <a:r>
                <a:rPr lang="en-US" altLang="en-US" sz="2700" baseline="-25000" dirty="0"/>
                <a:t>4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838200" y="4805680"/>
              <a:ext cx="609600" cy="114122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447800" y="4805680"/>
              <a:ext cx="609600" cy="5913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057400" y="5397036"/>
              <a:ext cx="604520" cy="24506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85800" y="579450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95400" y="4653280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05000" y="5244636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09520" y="548970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9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6700" y="304800"/>
            <a:ext cx="8610600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smtClean="0">
                <a:solidFill>
                  <a:srgbClr val="FF0000"/>
                </a:solidFill>
              </a:rPr>
              <a:t>Theorem:</a:t>
            </a:r>
            <a:r>
              <a:rPr lang="en-US" altLang="en-US" sz="2700" dirty="0" smtClean="0"/>
              <a:t> Let q(X</a:t>
            </a:r>
            <a:r>
              <a:rPr lang="en-US" altLang="en-US" sz="2700" baseline="-25000" dirty="0" smtClean="0"/>
              <a:t>1</a:t>
            </a:r>
            <a:r>
              <a:rPr lang="en-US" altLang="en-US" sz="2700" dirty="0" smtClean="0"/>
              <a:t>,…,</a:t>
            </a:r>
            <a:r>
              <a:rPr lang="en-US" altLang="en-US" sz="2700" dirty="0" err="1" smtClean="0"/>
              <a:t>X</a:t>
            </a:r>
            <a:r>
              <a:rPr lang="en-US" altLang="en-US" sz="2700" baseline="-25000" dirty="0" err="1" smtClean="0"/>
              <a:t>k</a:t>
            </a:r>
            <a:r>
              <a:rPr lang="en-US" altLang="en-US" sz="2700" dirty="0" smtClean="0"/>
              <a:t>) be any degree-k block-multilinear polynomial that’s bounded in [-1,1] (where each </a:t>
            </a:r>
            <a:r>
              <a:rPr lang="en-US" altLang="en-US" sz="2700" dirty="0" smtClean="0"/>
              <a:t>X</a:t>
            </a:r>
            <a:r>
              <a:rPr lang="en-US" altLang="en-US" sz="2700" baseline="-25000" dirty="0" smtClean="0"/>
              <a:t>i</a:t>
            </a:r>
            <a:r>
              <a:rPr lang="en-US" altLang="en-US" sz="2700" dirty="0" smtClean="0">
                <a:sym typeface="Symbol"/>
              </a:rPr>
              <a:t></a:t>
            </a:r>
            <a:r>
              <a:rPr lang="en-US" altLang="en-US" sz="2700" dirty="0" smtClean="0"/>
              <a:t>{0,1}</a:t>
            </a:r>
            <a:r>
              <a:rPr lang="en-US" altLang="en-US" sz="2700" baseline="30000" dirty="0" smtClean="0"/>
              <a:t>N</a:t>
            </a:r>
            <a:r>
              <a:rPr lang="en-US" altLang="en-US" sz="2700" dirty="0" smtClean="0"/>
              <a:t>)</a:t>
            </a:r>
            <a:endParaRPr lang="en-US" altLang="en-US" sz="27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dirty="0" smtClean="0"/>
              <a:t>Then there’s a randomized algorithm that approximates q to within </a:t>
            </a:r>
            <a:r>
              <a:rPr lang="en-US" altLang="en-US" sz="2700" dirty="0" smtClean="0">
                <a:sym typeface="Symbol"/>
              </a:rPr>
              <a:t>, with high probability, by querying only</a:t>
            </a:r>
            <a:endParaRPr lang="en-US" altLang="en-US" sz="27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53555"/>
              </p:ext>
            </p:extLst>
          </p:nvPr>
        </p:nvGraphicFramePr>
        <p:xfrm>
          <a:off x="1828800" y="2266876"/>
          <a:ext cx="2831901" cy="177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4" imgW="850680" imgH="533160" progId="Equation.3">
                  <p:embed/>
                </p:oleObj>
              </mc:Choice>
              <mc:Fallback>
                <p:oleObj name="Equation" r:id="rId4" imgW="85068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66876"/>
                        <a:ext cx="2831901" cy="1771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00600" y="2783924"/>
            <a:ext cx="3810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dirty="0" smtClean="0"/>
              <a:t>variables</a:t>
            </a:r>
            <a:endParaRPr lang="en-US" altLang="en-US" sz="27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7020" y="4191000"/>
            <a:ext cx="8610600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smtClean="0">
                <a:solidFill>
                  <a:srgbClr val="FF0000"/>
                </a:solidFill>
              </a:rPr>
              <a:t>Proof Idea:</a:t>
            </a:r>
            <a:r>
              <a:rPr lang="en-US" altLang="en-US" sz="2700" dirty="0" smtClean="0"/>
              <a:t> Repeatedly identify influential variables and “split” them.  Produces </a:t>
            </a:r>
            <a:r>
              <a:rPr lang="en-US" altLang="en-US" sz="2700" dirty="0" err="1" smtClean="0"/>
              <a:t>exp</a:t>
            </a:r>
            <a:r>
              <a:rPr lang="en-US" altLang="en-US" sz="2700" dirty="0" smtClean="0"/>
              <a:t>(k</a:t>
            </a:r>
            <a:r>
              <a:rPr lang="en-US" altLang="en-US" sz="2700" dirty="0" smtClean="0"/>
              <a:t>)</a:t>
            </a:r>
            <a:r>
              <a:rPr lang="en-US" altLang="en-US" sz="2700" dirty="0" smtClean="0">
                <a:sym typeface="Symbol"/>
              </a:rPr>
              <a:t></a:t>
            </a:r>
            <a:r>
              <a:rPr lang="en-US" altLang="en-US" sz="2700" dirty="0" smtClean="0"/>
              <a:t>O(N</a:t>
            </a:r>
            <a:r>
              <a:rPr lang="en-US" altLang="en-US" sz="2700" dirty="0" smtClean="0"/>
              <a:t>) new variables, which is linear for constant </a:t>
            </a:r>
            <a:r>
              <a:rPr lang="en-US" altLang="en-US" sz="2700" dirty="0" smtClean="0"/>
              <a:t>k</a:t>
            </a:r>
            <a:endParaRPr lang="en-US" altLang="en-US" sz="2700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dirty="0" smtClean="0"/>
              <a:t>Then just pick a set S of variables at random, query them, and estimate q by summing only monomials over </a:t>
            </a:r>
            <a:r>
              <a:rPr lang="en-US" altLang="en-US" sz="2700" dirty="0" smtClean="0"/>
              <a:t>S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9482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0025" y="159702"/>
            <a:ext cx="8686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>
                <a:solidFill>
                  <a:srgbClr val="0070C0"/>
                </a:solidFill>
              </a:rPr>
              <a:t>k-Fold </a:t>
            </a:r>
            <a:r>
              <a:rPr lang="en-US" altLang="en-US" sz="4400" b="1" dirty="0" err="1">
                <a:solidFill>
                  <a:srgbClr val="0070C0"/>
                </a:solidFill>
              </a:rPr>
              <a:t>Forrelation</a:t>
            </a:r>
            <a:endParaRPr lang="en-US" altLang="en-US" sz="4400" b="1" dirty="0">
              <a:solidFill>
                <a:srgbClr val="0070C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14325" y="914400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Given k Boolean functions 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dirty="0" err="1"/>
              <a:t>f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:{0,1}</a:t>
            </a:r>
            <a:r>
              <a:rPr lang="en-US" altLang="en-US" sz="2800" baseline="30000" dirty="0"/>
              <a:t>n</a:t>
            </a:r>
            <a:r>
              <a:rPr lang="en-US" altLang="en-US" sz="2800" dirty="0">
                <a:sym typeface="Wingdings" pitchFamily="2" charset="2"/>
              </a:rPr>
              <a:t>{1,-1},</a:t>
            </a:r>
            <a:r>
              <a:rPr lang="en-US" altLang="en-US" sz="2800" dirty="0"/>
              <a:t> estimate</a:t>
            </a:r>
          </a:p>
        </p:txBody>
      </p:sp>
      <p:sp>
        <p:nvSpPr>
          <p:cNvPr id="9224" name="Text Box 3"/>
          <p:cNvSpPr txBox="1">
            <a:spLocks noChangeArrowheads="1"/>
          </p:cNvSpPr>
          <p:nvPr/>
        </p:nvSpPr>
        <p:spPr bwMode="auto">
          <a:xfrm>
            <a:off x="333375" y="2501214"/>
            <a:ext cx="8458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Once again, there’s a trivial k-query quantum algorithm</a:t>
            </a:r>
            <a:r>
              <a:rPr lang="en-US" altLang="en-US" sz="2800" dirty="0" smtClean="0"/>
              <a:t>!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smtClean="0"/>
              <a:t>	</a:t>
            </a:r>
            <a:r>
              <a:rPr lang="en-US" altLang="en-US" sz="2400" dirty="0" smtClean="0"/>
              <a:t>(Can be improved to k/2 queries)</a:t>
            </a:r>
            <a:endParaRPr lang="en-US" altLang="en-US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50119" y="3428349"/>
            <a:ext cx="6985000" cy="2227263"/>
            <a:chOff x="671513" y="3428349"/>
            <a:chExt cx="6985000" cy="2227263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1204913" y="4580874"/>
              <a:ext cx="62309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>
              <a:off x="1204913" y="5266674"/>
              <a:ext cx="61579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1204913" y="3895074"/>
              <a:ext cx="63039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TextBox 6"/>
            <p:cNvSpPr txBox="1">
              <a:spLocks noChangeArrowheads="1"/>
            </p:cNvSpPr>
            <p:nvPr/>
          </p:nvSpPr>
          <p:spPr bwMode="auto">
            <a:xfrm>
              <a:off x="1585913" y="35902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29" name="TextBox 7"/>
            <p:cNvSpPr txBox="1">
              <a:spLocks noChangeArrowheads="1"/>
            </p:cNvSpPr>
            <p:nvPr/>
          </p:nvSpPr>
          <p:spPr bwMode="auto">
            <a:xfrm>
              <a:off x="1585913" y="42760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30" name="TextBox 8"/>
            <p:cNvSpPr txBox="1">
              <a:spLocks noChangeArrowheads="1"/>
            </p:cNvSpPr>
            <p:nvPr/>
          </p:nvSpPr>
          <p:spPr bwMode="auto">
            <a:xfrm>
              <a:off x="1585913" y="49618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00313" y="3590274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32" name="TextBox 10"/>
            <p:cNvSpPr txBox="1">
              <a:spLocks noChangeArrowheads="1"/>
            </p:cNvSpPr>
            <p:nvPr/>
          </p:nvSpPr>
          <p:spPr bwMode="auto">
            <a:xfrm>
              <a:off x="3414713" y="35902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33" name="TextBox 11"/>
            <p:cNvSpPr txBox="1">
              <a:spLocks noChangeArrowheads="1"/>
            </p:cNvSpPr>
            <p:nvPr/>
          </p:nvSpPr>
          <p:spPr bwMode="auto">
            <a:xfrm>
              <a:off x="3414713" y="42760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34" name="TextBox 12"/>
            <p:cNvSpPr txBox="1">
              <a:spLocks noChangeArrowheads="1"/>
            </p:cNvSpPr>
            <p:nvPr/>
          </p:nvSpPr>
          <p:spPr bwMode="auto">
            <a:xfrm>
              <a:off x="3414713" y="4961874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grpSp>
          <p:nvGrpSpPr>
            <p:cNvPr id="9235" name="Group 13"/>
            <p:cNvGrpSpPr>
              <a:grpSpLocks/>
            </p:cNvGrpSpPr>
            <p:nvPr/>
          </p:nvGrpSpPr>
          <p:grpSpPr bwMode="auto">
            <a:xfrm>
              <a:off x="7072313" y="3428349"/>
              <a:ext cx="584200" cy="855663"/>
              <a:chOff x="6209270" y="1075768"/>
              <a:chExt cx="584538" cy="856433"/>
            </a:xfrm>
          </p:grpSpPr>
          <p:sp>
            <p:nvSpPr>
              <p:cNvPr id="21" name="Chord 20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rot="5400000" flipH="1" flipV="1">
                <a:off x="6271121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36" name="Group 16"/>
            <p:cNvGrpSpPr>
              <a:grpSpLocks/>
            </p:cNvGrpSpPr>
            <p:nvPr/>
          </p:nvGrpSpPr>
          <p:grpSpPr bwMode="auto">
            <a:xfrm>
              <a:off x="7072313" y="4114149"/>
              <a:ext cx="584200" cy="855663"/>
              <a:chOff x="6209270" y="1075768"/>
              <a:chExt cx="584538" cy="856433"/>
            </a:xfrm>
          </p:grpSpPr>
          <p:sp>
            <p:nvSpPr>
              <p:cNvPr id="24" name="Chord 23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2"/>
              </p:cNvCxnSpPr>
              <p:nvPr/>
            </p:nvCxnSpPr>
            <p:spPr>
              <a:xfrm rot="5400000" flipH="1" flipV="1">
                <a:off x="6271121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37" name="Group 19"/>
            <p:cNvGrpSpPr>
              <a:grpSpLocks/>
            </p:cNvGrpSpPr>
            <p:nvPr/>
          </p:nvGrpSpPr>
          <p:grpSpPr bwMode="auto">
            <a:xfrm>
              <a:off x="7072313" y="4799949"/>
              <a:ext cx="584200" cy="855663"/>
              <a:chOff x="6209270" y="1075768"/>
              <a:chExt cx="584538" cy="856433"/>
            </a:xfrm>
          </p:grpSpPr>
          <p:sp>
            <p:nvSpPr>
              <p:cNvPr id="27" name="Chord 26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7" idx="2"/>
              </p:cNvCxnSpPr>
              <p:nvPr/>
            </p:nvCxnSpPr>
            <p:spPr>
              <a:xfrm rot="5400000" flipH="1" flipV="1">
                <a:off x="6271121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38" name="Text Box 3"/>
            <p:cNvSpPr txBox="1">
              <a:spLocks noChangeArrowheads="1"/>
            </p:cNvSpPr>
            <p:nvPr/>
          </p:nvSpPr>
          <p:spPr bwMode="auto">
            <a:xfrm>
              <a:off x="2500313" y="4276074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f</a:t>
              </a:r>
              <a:r>
                <a:rPr lang="en-US" altLang="en-US" sz="2800" b="1" baseline="-25000"/>
                <a:t>1</a:t>
              </a:r>
            </a:p>
          </p:txBody>
        </p:sp>
        <p:sp>
          <p:nvSpPr>
            <p:cNvPr id="9239" name="Text Box 3"/>
            <p:cNvSpPr txBox="1">
              <a:spLocks noChangeArrowheads="1"/>
            </p:cNvSpPr>
            <p:nvPr/>
          </p:nvSpPr>
          <p:spPr bwMode="auto">
            <a:xfrm>
              <a:off x="671513" y="3590274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9240" name="Text Box 3"/>
            <p:cNvSpPr txBox="1">
              <a:spLocks noChangeArrowheads="1"/>
            </p:cNvSpPr>
            <p:nvPr/>
          </p:nvSpPr>
          <p:spPr bwMode="auto">
            <a:xfrm>
              <a:off x="671513" y="4276074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9241" name="Text Box 3"/>
            <p:cNvSpPr txBox="1">
              <a:spLocks noChangeArrowheads="1"/>
            </p:cNvSpPr>
            <p:nvPr/>
          </p:nvSpPr>
          <p:spPr bwMode="auto">
            <a:xfrm>
              <a:off x="671513" y="4961874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243513" y="3580749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43" name="Text Box 3"/>
            <p:cNvSpPr txBox="1">
              <a:spLocks noChangeArrowheads="1"/>
            </p:cNvSpPr>
            <p:nvPr/>
          </p:nvSpPr>
          <p:spPr bwMode="auto">
            <a:xfrm>
              <a:off x="5243513" y="4266549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f</a:t>
              </a:r>
              <a:r>
                <a:rPr lang="en-US" altLang="en-US" sz="2800" b="1" baseline="-25000"/>
                <a:t>k</a:t>
              </a:r>
            </a:p>
          </p:txBody>
        </p:sp>
        <p:sp>
          <p:nvSpPr>
            <p:cNvPr id="9244" name="TextBox 32"/>
            <p:cNvSpPr txBox="1">
              <a:spLocks noChangeArrowheads="1"/>
            </p:cNvSpPr>
            <p:nvPr/>
          </p:nvSpPr>
          <p:spPr bwMode="auto">
            <a:xfrm>
              <a:off x="6157913" y="3580749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45" name="TextBox 33"/>
            <p:cNvSpPr txBox="1">
              <a:spLocks noChangeArrowheads="1"/>
            </p:cNvSpPr>
            <p:nvPr/>
          </p:nvSpPr>
          <p:spPr bwMode="auto">
            <a:xfrm>
              <a:off x="6157913" y="4266549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9246" name="TextBox 34"/>
            <p:cNvSpPr txBox="1">
              <a:spLocks noChangeArrowheads="1"/>
            </p:cNvSpPr>
            <p:nvPr/>
          </p:nvSpPr>
          <p:spPr bwMode="auto">
            <a:xfrm>
              <a:off x="6157913" y="4952349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283075" y="3571224"/>
              <a:ext cx="793750" cy="1924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81500" y="4482449"/>
              <a:ext cx="122238" cy="1222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619625" y="4488799"/>
              <a:ext cx="122238" cy="1222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68863" y="4491974"/>
              <a:ext cx="122237" cy="1222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781"/>
              </p:ext>
            </p:extLst>
          </p:nvPr>
        </p:nvGraphicFramePr>
        <p:xfrm>
          <a:off x="152718" y="1463675"/>
          <a:ext cx="8867775" cy="9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4" imgW="4254480" imgH="457200" progId="Equation.3">
                  <p:embed/>
                </p:oleObj>
              </mc:Choice>
              <mc:Fallback>
                <p:oleObj name="Equation" r:id="rId4" imgW="42544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8" y="1463675"/>
                        <a:ext cx="8867775" cy="95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00025" y="5638800"/>
            <a:ext cx="868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Our C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onjecture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:</a:t>
            </a:r>
            <a:r>
              <a:rPr lang="en-US" altLang="en-US" sz="2800" dirty="0" smtClean="0"/>
              <a:t> k-fold </a:t>
            </a:r>
            <a:r>
              <a:rPr lang="en-US" altLang="en-US" sz="2800" dirty="0" err="1" smtClean="0"/>
              <a:t>Forrelation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requires </a:t>
            </a:r>
            <a:r>
              <a:rPr lang="en-US" altLang="en-US" sz="2800" dirty="0" smtClean="0">
                <a:sym typeface="Symbol"/>
              </a:rPr>
              <a:t></a:t>
            </a:r>
            <a:r>
              <a:rPr lang="en-US" altLang="en-US" sz="2800" dirty="0" smtClean="0">
                <a:sym typeface="Symbol"/>
              </a:rPr>
              <a:t>(</a:t>
            </a:r>
            <a:r>
              <a:rPr lang="en-US" altLang="en-US" sz="2800" dirty="0" smtClean="0"/>
              <a:t>N</a:t>
            </a:r>
            <a:r>
              <a:rPr lang="en-US" altLang="en-US" sz="2800" baseline="30000" dirty="0" smtClean="0"/>
              <a:t>1-1/k</a:t>
            </a:r>
            <a:r>
              <a:rPr lang="en-US" altLang="en-US" sz="2800" dirty="0" smtClean="0"/>
              <a:t>) </a:t>
            </a:r>
            <a:r>
              <a:rPr lang="en-US" altLang="en-US" sz="2800" dirty="0" smtClean="0"/>
              <a:t>randomized queries—achieving the optimal gap for all k</a:t>
            </a:r>
            <a:endParaRPr lang="en-US" altLang="en-US" sz="28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 rot="21019616">
            <a:off x="453232" y="3888376"/>
            <a:ext cx="8306435" cy="1384995"/>
          </a:xfrm>
          <a:prstGeom prst="rect">
            <a:avLst/>
          </a:prstGeom>
          <a:solidFill>
            <a:srgbClr val="F9F8FA"/>
          </a:solidFill>
          <a:ln w="1905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Bonus Theorem: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k-fold </a:t>
            </a:r>
            <a:r>
              <a:rPr lang="en-US" altLang="en-US" sz="2800" dirty="0" err="1" smtClean="0"/>
              <a:t>Forrelation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is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BQP</a:t>
            </a:r>
            <a:r>
              <a:rPr lang="en-US" altLang="en-US" sz="2800" dirty="0" smtClean="0"/>
              <a:t>-complete for k=poly(n), if f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,…,</a:t>
            </a:r>
            <a:r>
              <a:rPr lang="en-US" altLang="en-US" sz="2800" dirty="0" err="1" smtClean="0"/>
              <a:t>f</a:t>
            </a:r>
            <a:r>
              <a:rPr lang="en-US" altLang="en-US" sz="2800" baseline="-25000" dirty="0" err="1" smtClean="0"/>
              <a:t>k</a:t>
            </a:r>
            <a:r>
              <a:rPr lang="en-US" altLang="en-US" sz="2800" dirty="0" smtClean="0"/>
              <a:t> are described by circuits—giving a second sense in which it “captures the full power of QC”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44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solidFill>
                  <a:srgbClr val="0070C0"/>
                </a:solidFill>
              </a:rPr>
              <a:t>Open Problems</a:t>
            </a:r>
            <a:endParaRPr lang="en-US" altLang="en-US" sz="4400" b="1" dirty="0">
              <a:solidFill>
                <a:srgbClr val="0070C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9560" y="1066800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Prove the classical lower bound for </a:t>
            </a:r>
            <a:r>
              <a:rPr lang="en-US" altLang="en-US" sz="2800" dirty="0" smtClean="0"/>
              <a:t>k-fold </a:t>
            </a:r>
            <a:r>
              <a:rPr lang="en-US" altLang="en-US" sz="2800" dirty="0" err="1" smtClean="0"/>
              <a:t>Forrelation</a:t>
            </a:r>
            <a:endParaRPr lang="en-US" altLang="en-US" sz="28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More broadly: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Is there </a:t>
            </a:r>
            <a:r>
              <a:rPr lang="en-US" altLang="en-US" sz="2800" i="1" dirty="0" smtClean="0"/>
              <a:t>any</a:t>
            </a:r>
            <a:r>
              <a:rPr lang="en-US" altLang="en-US" sz="2800" dirty="0" smtClean="0"/>
              <a:t> partial Boolean function </a:t>
            </a:r>
            <a:r>
              <a:rPr lang="en-US" altLang="en-US" sz="2800" dirty="0" smtClean="0"/>
              <a:t>P such </a:t>
            </a:r>
            <a:r>
              <a:rPr lang="en-US" altLang="en-US" sz="2800" dirty="0" smtClean="0"/>
              <a:t>that </a:t>
            </a:r>
            <a:r>
              <a:rPr lang="en-US" altLang="en-US" sz="2800" dirty="0" smtClean="0"/>
              <a:t>Q(P)=</a:t>
            </a:r>
            <a:r>
              <a:rPr lang="en-US" altLang="en-US" sz="2800" dirty="0" err="1" smtClean="0"/>
              <a:t>polylog</a:t>
            </a:r>
            <a:r>
              <a:rPr lang="en-US" altLang="en-US" sz="2800" dirty="0" smtClean="0"/>
              <a:t>(N</a:t>
            </a:r>
            <a:r>
              <a:rPr lang="en-US" altLang="en-US" sz="2800" dirty="0" smtClean="0"/>
              <a:t>) while </a:t>
            </a:r>
            <a:r>
              <a:rPr lang="en-US" altLang="en-US" sz="2800" dirty="0" smtClean="0"/>
              <a:t>R(P)&gt;&gt;</a:t>
            </a:r>
            <a:r>
              <a:rPr lang="en-US" altLang="en-US" sz="2800" dirty="0" smtClean="0">
                <a:sym typeface="Symbol"/>
              </a:rPr>
              <a:t>N?</a:t>
            </a:r>
            <a:endParaRPr lang="en-US" altLang="en-US" sz="2800" dirty="0" smtClean="0">
              <a:sym typeface="Symbol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Non-black-box applications of </a:t>
            </a:r>
            <a:r>
              <a:rPr lang="en-US" altLang="en-US" sz="2800" dirty="0" err="1" smtClean="0"/>
              <a:t>Forrelation</a:t>
            </a:r>
            <a:r>
              <a:rPr lang="en-US" altLang="en-US" sz="2800" dirty="0" smtClean="0"/>
              <a:t>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Generalize our O(N</a:t>
            </a:r>
            <a:r>
              <a:rPr lang="en-US" altLang="en-US" sz="2800" baseline="30000" dirty="0" smtClean="0"/>
              <a:t>1-1/k</a:t>
            </a:r>
            <a:r>
              <a:rPr lang="en-US" altLang="en-US" sz="2800" dirty="0" smtClean="0"/>
              <a:t>)-query estimation algorithm from block-multilinear </a:t>
            </a:r>
            <a:r>
              <a:rPr lang="en-US" altLang="en-US" sz="2800" dirty="0" smtClean="0"/>
              <a:t>to </a:t>
            </a:r>
            <a:r>
              <a:rPr lang="en-US" altLang="en-US" sz="2800" dirty="0" smtClean="0"/>
              <a:t>arbitrary </a:t>
            </a:r>
            <a:r>
              <a:rPr lang="en-US" altLang="en-US" sz="2800" dirty="0" smtClean="0"/>
              <a:t>polynomials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      </a:t>
            </a:r>
            <a:r>
              <a:rPr lang="en-US" altLang="en-US" sz="2800" dirty="0" smtClean="0">
                <a:solidFill>
                  <a:srgbClr val="006600"/>
                </a:solidFill>
              </a:rPr>
              <a:t>We can do </a:t>
            </a:r>
            <a:r>
              <a:rPr lang="en-US" altLang="en-US" sz="2800" dirty="0" smtClean="0">
                <a:solidFill>
                  <a:srgbClr val="006600"/>
                </a:solidFill>
              </a:rPr>
              <a:t>this in the special case </a:t>
            </a:r>
            <a:r>
              <a:rPr lang="en-US" altLang="en-US" sz="2800" dirty="0" smtClean="0">
                <a:solidFill>
                  <a:srgbClr val="006600"/>
                </a:solidFill>
              </a:rPr>
              <a:t>k=2, using DFKO</a:t>
            </a:r>
            <a:endParaRPr lang="en-US" altLang="en-US" sz="2800" dirty="0" smtClean="0">
              <a:solidFill>
                <a:srgbClr val="0066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What’s the best quantum/classical query complexity separation for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sampling</a:t>
            </a:r>
            <a:r>
              <a:rPr lang="en-US" altLang="en-US" sz="2800" dirty="0" smtClean="0"/>
              <a:t> problems?</a:t>
            </a:r>
            <a:br>
              <a:rPr lang="en-US" altLang="en-US" sz="2800" dirty="0" smtClean="0"/>
            </a:br>
            <a:r>
              <a:rPr lang="en-US" altLang="en-US" sz="2800" dirty="0" smtClean="0"/>
              <a:t>        </a:t>
            </a:r>
            <a:r>
              <a:rPr lang="en-US" altLang="en-US" sz="2800" dirty="0" smtClean="0">
                <a:solidFill>
                  <a:srgbClr val="006600"/>
                </a:solidFill>
              </a:rPr>
              <a:t>We </a:t>
            </a:r>
            <a:r>
              <a:rPr lang="en-US" altLang="en-US" sz="2800" dirty="0" smtClean="0">
                <a:solidFill>
                  <a:srgbClr val="006600"/>
                </a:solidFill>
              </a:rPr>
              <a:t>show: Fourier Sampling </a:t>
            </a:r>
            <a:r>
              <a:rPr lang="en-US" altLang="en-US" sz="2800" dirty="0" smtClean="0">
                <a:solidFill>
                  <a:srgbClr val="006600"/>
                </a:solidFill>
              </a:rPr>
              <a:t>has </a:t>
            </a:r>
            <a:endParaRPr lang="en-US" altLang="en-US" sz="2800" dirty="0">
              <a:solidFill>
                <a:srgbClr val="0066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50914"/>
              </p:ext>
            </p:extLst>
          </p:nvPr>
        </p:nvGraphicFramePr>
        <p:xfrm>
          <a:off x="5646420" y="5562600"/>
          <a:ext cx="3268980" cy="107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4" imgW="1384200" imgH="457200" progId="Equation.3">
                  <p:embed/>
                </p:oleObj>
              </mc:Choice>
              <mc:Fallback>
                <p:oleObj name="Equation" r:id="rId4" imgW="1384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420" y="5562600"/>
                        <a:ext cx="3268980" cy="107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 smtClean="0">
                <a:solidFill>
                  <a:srgbClr val="0070C0"/>
                </a:solidFill>
                <a:latin typeface="Calibri" pitchFamily="34" charset="0"/>
              </a:rPr>
              <a:t>What’s the biggest advantage QC ever gives you for anything?</a:t>
            </a:r>
            <a:endParaRPr lang="en-US" sz="44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6560" y="1609110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Factoring and Discrete </a:t>
            </a:r>
            <a:r>
              <a:rPr lang="en-US" altLang="en-US" sz="2800" b="1" dirty="0">
                <a:solidFill>
                  <a:srgbClr val="FF0000"/>
                </a:solidFill>
              </a:rPr>
              <a:t>L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og: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0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21396"/>
              </p:ext>
            </p:extLst>
          </p:nvPr>
        </p:nvGraphicFramePr>
        <p:xfrm>
          <a:off x="5177076" y="2196704"/>
          <a:ext cx="17478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4" imgW="406080" imgH="215640" progId="Equation.3">
                  <p:embed/>
                </p:oleObj>
              </mc:Choice>
              <mc:Fallback>
                <p:oleObj name="Equation" r:id="rId4" imgW="4060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076" y="2196704"/>
                        <a:ext cx="17478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026831" y="2423846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classical</a:t>
            </a:r>
            <a:endParaRPr lang="en-US" altLang="en-US" sz="28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73385"/>
              </p:ext>
            </p:extLst>
          </p:nvPr>
        </p:nvGraphicFramePr>
        <p:xfrm>
          <a:off x="483315" y="2172891"/>
          <a:ext cx="154146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6" imgW="380880" imgH="241200" progId="Equation.3">
                  <p:embed/>
                </p:oleObj>
              </mc:Choice>
              <mc:Fallback>
                <p:oleObj name="Equation" r:id="rId6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5" y="2172891"/>
                        <a:ext cx="154146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2113" y="2399438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quantum</a:t>
            </a:r>
            <a:endParaRPr lang="en-US" altLang="en-US" sz="28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16560" y="3387724"/>
            <a:ext cx="444380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Of course, only conjectural.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But in the </a:t>
            </a:r>
            <a:r>
              <a:rPr lang="en-US" altLang="en-US" sz="2800" b="1" dirty="0" smtClean="0"/>
              <a:t>black-box model</a:t>
            </a:r>
            <a:r>
              <a:rPr lang="en-US" altLang="en-US" sz="2800" dirty="0" smtClean="0"/>
              <a:t>, we can actually </a:t>
            </a:r>
            <a:r>
              <a:rPr lang="en-US" altLang="en-US" sz="2800" i="1" dirty="0" smtClean="0"/>
              <a:t>prove</a:t>
            </a:r>
            <a:r>
              <a:rPr lang="en-US" altLang="en-US" sz="2800" dirty="0" smtClean="0"/>
              <a:t> stuff!</a:t>
            </a:r>
            <a:endParaRPr lang="en-US" alt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34968" y="3631532"/>
            <a:ext cx="3969863" cy="1185862"/>
            <a:chOff x="318133" y="5387974"/>
            <a:chExt cx="3969863" cy="1185862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1534160" y="5387974"/>
              <a:ext cx="1185863" cy="1185862"/>
            </a:xfrm>
            <a:prstGeom prst="cube">
              <a:avLst>
                <a:gd name="adj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 smtClean="0">
                <a:latin typeface="Arial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18133" y="5623716"/>
              <a:ext cx="881062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CA" altLang="en-US" sz="3600" dirty="0">
                  <a:latin typeface="+mn-lt"/>
                </a:rPr>
                <a:t>x</a:t>
              </a:r>
              <a:endParaRPr lang="en-CA" altLang="en-US" sz="3600" dirty="0" smtClean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957895" y="5980905"/>
              <a:ext cx="5661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596437" y="6000114"/>
              <a:ext cx="756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260883" y="5676264"/>
              <a:ext cx="1027113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CA" altLang="en-US" sz="3600" dirty="0">
                  <a:latin typeface="+mn-lt"/>
                </a:rPr>
                <a:t>f</a:t>
              </a:r>
              <a:r>
                <a:rPr lang="en-CA" altLang="en-US" sz="3600" dirty="0" smtClean="0">
                  <a:latin typeface="+mn-lt"/>
                </a:rPr>
                <a:t>(x)</a:t>
              </a:r>
              <a:endParaRPr lang="en-CA" altLang="en-US" sz="3600" baseline="-25000" dirty="0" smtClean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8460" y="5686424"/>
              <a:ext cx="685800" cy="8302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800" b="1" dirty="0" smtClean="0">
                  <a:solidFill>
                    <a:srgbClr val="FFFF00"/>
                  </a:solidFill>
                  <a:latin typeface="+mn-lt"/>
                </a:rPr>
                <a:t>f</a:t>
              </a:r>
              <a:endParaRPr lang="en-US" sz="4800" b="1" dirty="0">
                <a:solidFill>
                  <a:srgbClr val="FFFF00"/>
                </a:solidFill>
                <a:latin typeface="+mn-lt"/>
              </a:endParaRPr>
            </a:p>
          </p:txBody>
        </p:sp>
      </p:grp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834968" y="5083967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/>
              <a:t>“Quantum query to f”:</a:t>
            </a:r>
            <a:endParaRPr lang="en-US" altLang="en-US" sz="28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882119"/>
              </p:ext>
            </p:extLst>
          </p:nvPr>
        </p:nvGraphicFramePr>
        <p:xfrm>
          <a:off x="4580890" y="5759923"/>
          <a:ext cx="43243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8" imgW="1625400" imgH="253800" progId="Equation.3">
                  <p:embed/>
                </p:oleObj>
              </mc:Choice>
              <mc:Fallback>
                <p:oleObj name="Equation" r:id="rId8" imgW="162540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890" y="5759923"/>
                        <a:ext cx="43243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62000" y="5181600"/>
            <a:ext cx="2971800" cy="1477328"/>
            <a:chOff x="5410200" y="3526074"/>
            <a:chExt cx="2971800" cy="1477328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5410200" y="3526074"/>
              <a:ext cx="2971800" cy="147732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3600" b="1" dirty="0" smtClean="0"/>
                <a:t> 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3600" b="1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699003"/>
                </p:ext>
              </p:extLst>
            </p:nvPr>
          </p:nvGraphicFramePr>
          <p:xfrm>
            <a:off x="5711825" y="3691651"/>
            <a:ext cx="2368550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Equation" r:id="rId10" imgW="888840" imgH="215640" progId="Equation.3">
                    <p:embed/>
                  </p:oleObj>
                </mc:Choice>
                <mc:Fallback>
                  <p:oleObj name="Equation" r:id="rId10" imgW="8888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1825" y="3691651"/>
                          <a:ext cx="2368550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2590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dirty="0" smtClean="0"/>
                <a:t>Often M=2</a:t>
              </a:r>
              <a:endParaRPr lang="en-US" altLang="en-US" sz="2800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0" y="325120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8" grpId="0"/>
      <p:bldP spid="10" grpId="0"/>
      <p:bldP spid="1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63305" y="3226932"/>
            <a:ext cx="3154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“Shor’s real result”: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3693" y="304800"/>
            <a:ext cx="833310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Let P be a promise problem about f—e.g., is </a:t>
            </a:r>
            <a:r>
              <a:rPr lang="en-US" altLang="en-US" sz="2800" dirty="0"/>
              <a:t>f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1-to-1 or 2-to-1?  Is </a:t>
            </a:r>
            <a:r>
              <a:rPr lang="en-US" altLang="en-US" sz="2800" dirty="0"/>
              <a:t>f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periodic or far from periodic?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Q</a:t>
            </a:r>
            <a:r>
              <a:rPr lang="en-US" altLang="en-US" sz="2800" dirty="0" smtClean="0"/>
              <a:t>(P</a:t>
            </a:r>
            <a:r>
              <a:rPr lang="en-US" altLang="en-US" sz="2800" dirty="0" smtClean="0"/>
              <a:t>) = Bounded-error </a:t>
            </a:r>
            <a:r>
              <a:rPr lang="en-US" altLang="en-US" sz="2800" dirty="0" smtClean="0"/>
              <a:t>quantum query </a:t>
            </a:r>
            <a:r>
              <a:rPr lang="en-US" altLang="en-US" sz="2800" dirty="0" smtClean="0"/>
              <a:t>complexity of 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R</a:t>
            </a:r>
            <a:r>
              <a:rPr lang="en-US" altLang="en-US" sz="2800" dirty="0" smtClean="0"/>
              <a:t>(P</a:t>
            </a:r>
            <a:r>
              <a:rPr lang="en-US" altLang="en-US" sz="2800" dirty="0" smtClean="0"/>
              <a:t>) = Bounded-error </a:t>
            </a:r>
            <a:r>
              <a:rPr lang="en-US" altLang="en-US" sz="2800" dirty="0" smtClean="0"/>
              <a:t>randomized </a:t>
            </a:r>
            <a:r>
              <a:rPr lang="en-US" altLang="en-US" sz="2800" dirty="0" smtClean="0"/>
              <a:t>query </a:t>
            </a:r>
            <a:r>
              <a:rPr lang="en-US" altLang="en-US" sz="2800" dirty="0" smtClean="0"/>
              <a:t>complexity of P</a:t>
            </a:r>
            <a:endParaRPr lang="en-US" alt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48911"/>
              </p:ext>
            </p:extLst>
          </p:nvPr>
        </p:nvGraphicFramePr>
        <p:xfrm>
          <a:off x="4213225" y="2808288"/>
          <a:ext cx="4730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808288"/>
                        <a:ext cx="473075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990598" y="4495800"/>
            <a:ext cx="7464423" cy="2031325"/>
          </a:xfrm>
          <a:prstGeom prst="rect">
            <a:avLst/>
          </a:prstGeom>
          <a:solidFill>
            <a:srgbClr val="FFFFD5"/>
          </a:solidFill>
          <a:ln w="1905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Buhrman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et al.’s Speedup Question (2001): 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/>
              <a:t>Is </a:t>
            </a:r>
            <a:r>
              <a:rPr lang="en-US" altLang="en-US" sz="2800" dirty="0" smtClean="0"/>
              <a:t>this the best possible?  Could there be </a:t>
            </a:r>
            <a:r>
              <a:rPr lang="en-US" altLang="en-US" sz="2800" dirty="0" smtClean="0"/>
              <a:t>a </a:t>
            </a:r>
            <a:r>
              <a:rPr lang="en-US" altLang="en-US" sz="2800" dirty="0" smtClean="0"/>
              <a:t>property of N-bit strings that took </a:t>
            </a:r>
            <a:r>
              <a:rPr lang="en-US" altLang="en-US" sz="2800" dirty="0" smtClean="0"/>
              <a:t>only O(1) queries to test </a:t>
            </a:r>
            <a:r>
              <a:rPr lang="en-US" altLang="en-US" sz="2800" dirty="0" err="1" smtClean="0"/>
              <a:t>quantumly</a:t>
            </a:r>
            <a:r>
              <a:rPr lang="en-US" altLang="en-US" sz="2800" dirty="0" smtClean="0"/>
              <a:t>, but </a:t>
            </a:r>
            <a:r>
              <a:rPr lang="en-US" altLang="en-US" sz="2800" dirty="0" smtClean="0">
                <a:sym typeface="Symbol"/>
              </a:rPr>
              <a:t></a:t>
            </a:r>
            <a:r>
              <a:rPr lang="en-US" altLang="en-US" sz="2800" dirty="0" smtClean="0">
                <a:sym typeface="Symbol"/>
              </a:rPr>
              <a:t>(N)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classically?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Picture 5" descr="http://upload.wikimedia.org/wikipedia/commons/thumb/a/af/Peter_Shor.jpg/220px-Peter_Sh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0" y="2998332"/>
            <a:ext cx="77787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uiExpand="1" build="p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94" y="1449686"/>
            <a:ext cx="3606165" cy="21316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8925" y="990599"/>
            <a:ext cx="4812030" cy="3947411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70C0"/>
                </a:solidFill>
                <a:latin typeface="Calibri" pitchFamily="34" charset="0"/>
              </a:rPr>
              <a:t>Known separations are “suboptimal”!</a:t>
            </a:r>
            <a:endParaRPr lang="en-US" sz="40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6694" y="2435220"/>
            <a:ext cx="36061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ym typeface="Symbol"/>
              </a:rPr>
              <a:t>Simon’s </a:t>
            </a:r>
            <a:r>
              <a:rPr lang="en-US" altLang="en-US" sz="2800" b="1" dirty="0" smtClean="0">
                <a:sym typeface="Symbol"/>
              </a:rPr>
              <a:t>Problem:</a:t>
            </a:r>
            <a:br>
              <a:rPr lang="en-US" altLang="en-US" sz="2800" b="1" dirty="0" smtClean="0">
                <a:sym typeface="Symbol"/>
              </a:rPr>
            </a:br>
            <a:r>
              <a:rPr lang="en-US" altLang="en-US" sz="2800" dirty="0" smtClean="0">
                <a:sym typeface="Symbol"/>
              </a:rPr>
              <a:t>Q=O(log N), R</a:t>
            </a:r>
            <a:r>
              <a:rPr lang="en-US" altLang="en-US" sz="2800" dirty="0" smtClean="0">
                <a:sym typeface="Symbol"/>
              </a:rPr>
              <a:t>=</a:t>
            </a:r>
            <a:r>
              <a:rPr lang="en-US" altLang="en-US" sz="2800" dirty="0" smtClean="0">
                <a:sym typeface="Symbol"/>
              </a:rPr>
              <a:t>(N</a:t>
            </a:r>
            <a:r>
              <a:rPr lang="en-US" altLang="en-US" sz="2800" dirty="0" smtClean="0">
                <a:sym typeface="Symbol"/>
              </a:rPr>
              <a:t>)</a:t>
            </a:r>
            <a:endParaRPr lang="en-US" altLang="en-US" sz="2800" dirty="0" smtClean="0">
              <a:sym typeface="Symbol"/>
            </a:endParaRPr>
          </a:p>
        </p:txBody>
      </p:sp>
      <p:pic>
        <p:nvPicPr>
          <p:cNvPr id="9" name="Picture 2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1144801"/>
            <a:ext cx="3810000" cy="274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081145" y="3886200"/>
            <a:ext cx="48475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ym typeface="Symbol"/>
              </a:rPr>
              <a:t>Glued Trees (Childs et al. 2003</a:t>
            </a:r>
            <a:r>
              <a:rPr lang="en-US" altLang="en-US" sz="2800" b="1" dirty="0" smtClean="0">
                <a:sym typeface="Symbol"/>
              </a:rPr>
              <a:t>):</a:t>
            </a:r>
            <a:br>
              <a:rPr lang="en-US" altLang="en-US" sz="2800" b="1" dirty="0" smtClean="0">
                <a:sym typeface="Symbol"/>
              </a:rPr>
            </a:br>
            <a:r>
              <a:rPr lang="en-US" altLang="en-US" sz="2800" dirty="0" smtClean="0">
                <a:sym typeface="Symbol"/>
              </a:rPr>
              <a:t>Q=O(</a:t>
            </a:r>
            <a:r>
              <a:rPr lang="en-US" altLang="en-US" sz="2800" dirty="0" err="1" smtClean="0">
                <a:sym typeface="Symbol"/>
              </a:rPr>
              <a:t>polylog</a:t>
            </a:r>
            <a:r>
              <a:rPr lang="en-US" altLang="en-US" sz="2800" dirty="0" smtClean="0">
                <a:sym typeface="Symbol"/>
              </a:rPr>
              <a:t> N), R</a:t>
            </a:r>
            <a:r>
              <a:rPr lang="en-US" altLang="en-US" sz="2800" dirty="0" smtClean="0">
                <a:sym typeface="Symbol"/>
              </a:rPr>
              <a:t>=</a:t>
            </a:r>
            <a:r>
              <a:rPr lang="en-US" altLang="en-US" sz="2800" dirty="0" smtClean="0">
                <a:sym typeface="Symbol"/>
              </a:rPr>
              <a:t>(N</a:t>
            </a:r>
            <a:r>
              <a:rPr lang="en-US" altLang="en-US" sz="2800" dirty="0" smtClean="0">
                <a:sym typeface="Symbol"/>
              </a:rPr>
              <a:t>)</a:t>
            </a:r>
            <a:endParaRPr lang="en-US" altLang="en-US" sz="2800" dirty="0" smtClean="0">
              <a:sym typeface="Symbol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21080" y="5201919"/>
            <a:ext cx="71018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ym typeface="Symbol"/>
              </a:rPr>
              <a:t>For total Boolean functions </a:t>
            </a:r>
            <a:r>
              <a:rPr lang="en-US" altLang="en-US" sz="2800" b="1" dirty="0" smtClean="0">
                <a:solidFill>
                  <a:srgbClr val="00B050"/>
                </a:solidFill>
                <a:sym typeface="Symbol"/>
              </a:rPr>
              <a:t>[BBCMW’98]</a:t>
            </a:r>
            <a:r>
              <a:rPr lang="en-US" altLang="en-US" sz="2800" dirty="0" smtClean="0">
                <a:sym typeface="Symbol"/>
              </a:rPr>
              <a:t> and symmetric functions </a:t>
            </a:r>
            <a:r>
              <a:rPr lang="en-US" altLang="en-US" sz="2800" b="1" dirty="0" smtClean="0">
                <a:solidFill>
                  <a:srgbClr val="00B050"/>
                </a:solidFill>
                <a:sym typeface="Symbol"/>
              </a:rPr>
              <a:t>[A.-</a:t>
            </a:r>
            <a:r>
              <a:rPr lang="en-US" altLang="en-US" sz="2800" b="1" dirty="0" err="1" smtClean="0">
                <a:solidFill>
                  <a:srgbClr val="00B050"/>
                </a:solidFill>
                <a:sym typeface="Symbol"/>
              </a:rPr>
              <a:t>Ambainis</a:t>
            </a:r>
            <a:r>
              <a:rPr lang="en-US" altLang="en-US" sz="2800" b="1" dirty="0" smtClean="0">
                <a:solidFill>
                  <a:srgbClr val="00B050"/>
                </a:solidFill>
                <a:sym typeface="Symbol"/>
              </a:rPr>
              <a:t> 2013]</a:t>
            </a:r>
            <a:r>
              <a:rPr lang="en-US" altLang="en-US" sz="2800" dirty="0" smtClean="0">
                <a:sym typeface="Symbol"/>
              </a:rPr>
              <a:t>, only polynomial </a:t>
            </a:r>
            <a:r>
              <a:rPr lang="en-US" altLang="en-US" sz="2800" dirty="0" smtClean="0">
                <a:sym typeface="Symbol"/>
              </a:rPr>
              <a:t>separations are </a:t>
            </a:r>
            <a:r>
              <a:rPr lang="en-US" altLang="en-US" sz="2800" dirty="0" smtClean="0">
                <a:sym typeface="Symbol"/>
              </a:rPr>
              <a:t>possible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39658"/>
              </p:ext>
            </p:extLst>
          </p:nvPr>
        </p:nvGraphicFramePr>
        <p:xfrm>
          <a:off x="451484" y="1595872"/>
          <a:ext cx="3181350" cy="69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5" imgW="990360" imgH="215640" progId="Equation.3">
                  <p:embed/>
                </p:oleObj>
              </mc:Choice>
              <mc:Fallback>
                <p:oleObj name="Equation" r:id="rId5" imgW="9903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4" y="1595872"/>
                        <a:ext cx="3181350" cy="693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6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31800" y="149542"/>
            <a:ext cx="8229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 smtClean="0">
                <a:solidFill>
                  <a:srgbClr val="0070C0"/>
                </a:solidFill>
                <a:latin typeface="Calibri" pitchFamily="34" charset="0"/>
              </a:rPr>
              <a:t>Our Main Results</a:t>
            </a:r>
            <a:endParaRPr lang="en-US" sz="44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73380" y="838200"/>
            <a:ext cx="81610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sym typeface="Symbol"/>
              </a:rPr>
              <a:t>1. Largest Known Quantum Speedup.   </a:t>
            </a:r>
            <a:r>
              <a:rPr lang="en-US" altLang="en-US" sz="2800" dirty="0" smtClean="0">
                <a:sym typeface="Symbol"/>
              </a:rPr>
              <a:t>A problem (</a:t>
            </a:r>
            <a:r>
              <a:rPr lang="en-US" altLang="en-US" sz="2800" dirty="0" err="1" smtClean="0">
                <a:sym typeface="Symbol"/>
              </a:rPr>
              <a:t>Forrelation</a:t>
            </a:r>
            <a:r>
              <a:rPr lang="en-US" altLang="en-US" sz="2800" dirty="0" smtClean="0">
                <a:sym typeface="Symbol"/>
              </a:rPr>
              <a:t>) with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42052"/>
              </p:ext>
            </p:extLst>
          </p:nvPr>
        </p:nvGraphicFramePr>
        <p:xfrm>
          <a:off x="3276600" y="1393210"/>
          <a:ext cx="39020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4" imgW="1434960" imgH="507960" progId="Equation.3">
                  <p:embed/>
                </p:oleObj>
              </mc:Choice>
              <mc:Fallback>
                <p:oleObj name="Equation" r:id="rId4" imgW="14349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93210"/>
                        <a:ext cx="390207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1800" y="4284316"/>
            <a:ext cx="840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sym typeface="Symbol"/>
              </a:rPr>
              <a:t>2</a:t>
            </a:r>
            <a:r>
              <a:rPr lang="en-US" altLang="en-US" sz="2800" b="1" dirty="0" smtClean="0">
                <a:solidFill>
                  <a:srgbClr val="FF0000"/>
                </a:solidFill>
                <a:sym typeface="Symbol"/>
              </a:rPr>
              <a:t>. Optimality of Speedup.  </a:t>
            </a:r>
            <a:r>
              <a:rPr lang="en-US" altLang="en-US" sz="2800" dirty="0" smtClean="0">
                <a:sym typeface="Symbol"/>
              </a:rPr>
              <a:t>For every partial Boolean </a:t>
            </a:r>
            <a:r>
              <a:rPr lang="en-US" altLang="en-US" sz="2800" dirty="0" smtClean="0">
                <a:sym typeface="Symbol"/>
              </a:rPr>
              <a:t>function P, </a:t>
            </a:r>
            <a:r>
              <a:rPr lang="en-US" altLang="en-US" sz="2800" dirty="0" smtClean="0">
                <a:sym typeface="Symbol"/>
              </a:rPr>
              <a:t>if </a:t>
            </a:r>
            <a:r>
              <a:rPr lang="en-US" altLang="en-US" sz="2800" dirty="0" smtClean="0">
                <a:sym typeface="Symbol"/>
              </a:rPr>
              <a:t>Q(P)T then</a:t>
            </a:r>
            <a:endParaRPr lang="en-US" altLang="en-US" sz="2800" dirty="0" smtClean="0">
              <a:sym typeface="Symbol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19109"/>
              </p:ext>
            </p:extLst>
          </p:nvPr>
        </p:nvGraphicFramePr>
        <p:xfrm>
          <a:off x="4249738" y="4760913"/>
          <a:ext cx="30051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6" imgW="1104840" imgH="228600" progId="Equation.3">
                  <p:embed/>
                </p:oleObj>
              </mc:Choice>
              <mc:Fallback>
                <p:oleObj name="Equation" r:id="rId6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760913"/>
                        <a:ext cx="300513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21740" y="2667000"/>
            <a:ext cx="73025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 i="1" dirty="0" smtClean="0">
                <a:sym typeface="Symbol"/>
              </a:rPr>
              <a:t>For </a:t>
            </a:r>
            <a:r>
              <a:rPr lang="en-US" altLang="en-US" sz="2600" i="1" dirty="0" smtClean="0">
                <a:sym typeface="Symbol"/>
              </a:rPr>
              <a:t>classical people: </a:t>
            </a:r>
            <a:r>
              <a:rPr lang="en-US" altLang="en-US" sz="2600" i="1" dirty="0" smtClean="0">
                <a:sym typeface="Symbol"/>
              </a:rPr>
              <a:t>a lower </a:t>
            </a:r>
            <a:r>
              <a:rPr lang="en-US" altLang="en-US" sz="2600" i="1" dirty="0" smtClean="0">
                <a:sym typeface="Symbol"/>
              </a:rPr>
              <a:t>bound on number of </a:t>
            </a:r>
            <a:r>
              <a:rPr lang="en-US" altLang="en-US" sz="2600" i="1" dirty="0" smtClean="0">
                <a:sym typeface="Symbol"/>
              </a:rPr>
              <a:t>randomized </a:t>
            </a:r>
            <a:r>
              <a:rPr lang="en-US" altLang="en-US" sz="2600" i="1" dirty="0" smtClean="0">
                <a:sym typeface="Symbol"/>
              </a:rPr>
              <a:t>queries needed to detect small pairwise </a:t>
            </a:r>
            <a:r>
              <a:rPr lang="en-US" altLang="en-US" sz="2600" i="1" dirty="0" err="1" smtClean="0">
                <a:sym typeface="Symbol"/>
              </a:rPr>
              <a:t>covariances</a:t>
            </a:r>
            <a:r>
              <a:rPr lang="en-US" altLang="en-US" sz="2600" i="1" dirty="0" smtClean="0">
                <a:sym typeface="Symbol"/>
              </a:rPr>
              <a:t> in </a:t>
            </a:r>
            <a:r>
              <a:rPr lang="en-US" altLang="en-US" sz="2600" i="1" dirty="0" smtClean="0">
                <a:sym typeface="Symbol"/>
              </a:rPr>
              <a:t>real Gaussian variables x</a:t>
            </a:r>
            <a:r>
              <a:rPr lang="en-US" altLang="en-US" sz="2600" i="1" baseline="-25000" dirty="0" smtClean="0">
                <a:sym typeface="Symbol"/>
              </a:rPr>
              <a:t>1</a:t>
            </a:r>
            <a:r>
              <a:rPr lang="en-US" altLang="en-US" sz="2600" i="1" dirty="0" smtClean="0">
                <a:sym typeface="Symbol"/>
              </a:rPr>
              <a:t>,…,</a:t>
            </a:r>
            <a:r>
              <a:rPr lang="en-US" altLang="en-US" sz="2600" i="1" dirty="0" err="1" smtClean="0">
                <a:sym typeface="Symbol"/>
              </a:rPr>
              <a:t>x</a:t>
            </a:r>
            <a:r>
              <a:rPr lang="en-US" altLang="en-US" sz="2600" i="1" baseline="-25000" dirty="0" err="1" smtClean="0">
                <a:sym typeface="Symbol"/>
              </a:rPr>
              <a:t>N</a:t>
            </a:r>
            <a:endParaRPr lang="en-US" altLang="en-US" sz="2600" i="1" baseline="-25000" dirty="0" smtClean="0">
              <a:sym typeface="Symbol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26820" y="5361742"/>
            <a:ext cx="76619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 i="1" dirty="0" smtClean="0">
                <a:sym typeface="Symbol"/>
              </a:rPr>
              <a:t>For classical people: </a:t>
            </a:r>
            <a:r>
              <a:rPr lang="en-US" altLang="en-US" sz="2600" i="1" dirty="0" smtClean="0">
                <a:sym typeface="Symbol"/>
              </a:rPr>
              <a:t>a randomized </a:t>
            </a:r>
            <a:r>
              <a:rPr lang="en-US" altLang="en-US" sz="2600" i="1" dirty="0" smtClean="0">
                <a:sym typeface="Symbol"/>
              </a:rPr>
              <a:t>algorithm to approximate </a:t>
            </a:r>
            <a:r>
              <a:rPr lang="en-US" altLang="en-US" sz="2600" i="1" dirty="0" smtClean="0">
                <a:sym typeface="Symbol"/>
              </a:rPr>
              <a:t>bounded, low-degree, “block-multilinear” polynomials </a:t>
            </a:r>
            <a:r>
              <a:rPr lang="en-US" altLang="en-US" sz="2600" i="1" dirty="0" smtClean="0">
                <a:sym typeface="Wingdings" panose="05000000000000000000" pitchFamily="2" charset="2"/>
              </a:rPr>
              <a:t>with a sublinear number of queries</a:t>
            </a:r>
            <a:endParaRPr lang="en-US" altLang="en-US" sz="2600" i="1" dirty="0" smtClean="0">
              <a:sym typeface="Symbol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707130" y="3151940"/>
            <a:ext cx="5181600" cy="95410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ym typeface="Symbol"/>
              </a:rPr>
              <a:t>Answers </a:t>
            </a:r>
            <a:r>
              <a:rPr lang="en-US" altLang="en-US" sz="2800" b="1" dirty="0" err="1" smtClean="0">
                <a:sym typeface="Symbol"/>
              </a:rPr>
              <a:t>Buhrman</a:t>
            </a:r>
            <a:r>
              <a:rPr lang="en-US" altLang="en-US" sz="2800" b="1" dirty="0" smtClean="0">
                <a:sym typeface="Symbol"/>
              </a:rPr>
              <a:t> et al.’s Speedup Question in the negative</a:t>
            </a:r>
            <a:endParaRPr lang="en-US" altLang="en-US" sz="2800" b="1" dirty="0" smtClean="0">
              <a:sym typeface="Symbol"/>
            </a:endParaRPr>
          </a:p>
        </p:txBody>
      </p:sp>
      <p:cxnSp>
        <p:nvCxnSpPr>
          <p:cNvPr id="9" name="Straight Arrow Connector 8"/>
          <p:cNvCxnSpPr>
            <a:stCxn id="11" idx="2"/>
          </p:cNvCxnSpPr>
          <p:nvPr/>
        </p:nvCxnSpPr>
        <p:spPr>
          <a:xfrm flipH="1">
            <a:off x="6172200" y="4106047"/>
            <a:ext cx="125730" cy="31355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10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Calibri" pitchFamily="34" charset="0"/>
              </a:rPr>
              <a:t>The </a:t>
            </a:r>
            <a:r>
              <a:rPr lang="en-US" sz="4400" b="1" dirty="0" err="1" smtClean="0">
                <a:solidFill>
                  <a:srgbClr val="0070C0"/>
                </a:solidFill>
                <a:latin typeface="Calibri" pitchFamily="34" charset="0"/>
              </a:rPr>
              <a:t>Forrelation</a:t>
            </a:r>
            <a:r>
              <a:rPr lang="en-US" sz="4400" b="1" dirty="0" smtClean="0">
                <a:solidFill>
                  <a:srgbClr val="0070C0"/>
                </a:solidFill>
                <a:latin typeface="Calibri" pitchFamily="34" charset="0"/>
              </a:rPr>
              <a:t> Problem</a:t>
            </a:r>
            <a:endParaRPr lang="en-US" sz="44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42900" y="922338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Given </a:t>
            </a:r>
            <a:r>
              <a:rPr lang="en-US" altLang="en-US" sz="2800" dirty="0" smtClean="0"/>
              <a:t>black-box </a:t>
            </a:r>
            <a:r>
              <a:rPr lang="en-US" altLang="en-US" sz="2800" dirty="0"/>
              <a:t>access to two Boolean functions</a:t>
            </a:r>
          </a:p>
        </p:txBody>
      </p:sp>
      <p:graphicFrame>
        <p:nvGraphicFramePr>
          <p:cNvPr id="30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86431"/>
              </p:ext>
            </p:extLst>
          </p:nvPr>
        </p:nvGraphicFramePr>
        <p:xfrm>
          <a:off x="1905000" y="1450023"/>
          <a:ext cx="4010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4" imgW="1269449" imgH="241195" progId="Equation.3">
                  <p:embed/>
                </p:oleObj>
              </mc:Choice>
              <mc:Fallback>
                <p:oleObj name="Equation" r:id="rId4" imgW="126944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50023"/>
                        <a:ext cx="4010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2522538"/>
            <a:ext cx="723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Calibri" pitchFamily="34" charset="0"/>
                <a:cs typeface="+mn-cs"/>
              </a:rPr>
              <a:t>Let</a:t>
            </a:r>
            <a:endParaRPr lang="en-US" sz="2800" dirty="0">
              <a:latin typeface="Calibri" pitchFamily="34" charset="0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729993"/>
              </p:ext>
            </p:extLst>
          </p:nvPr>
        </p:nvGraphicFramePr>
        <p:xfrm>
          <a:off x="1485596" y="2259558"/>
          <a:ext cx="6353147" cy="135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6" imgW="2082600" imgH="444240" progId="Equation.3">
                  <p:embed/>
                </p:oleObj>
              </mc:Choice>
              <mc:Fallback>
                <p:oleObj name="Equation" r:id="rId6" imgW="20826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596" y="2259558"/>
                        <a:ext cx="6353147" cy="1353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62026"/>
              </p:ext>
            </p:extLst>
          </p:nvPr>
        </p:nvGraphicFramePr>
        <p:xfrm>
          <a:off x="6864350" y="1676400"/>
          <a:ext cx="1376680" cy="57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Equation" r:id="rId8" imgW="545760" imgH="228600" progId="Equation.3">
                  <p:embed/>
                </p:oleObj>
              </mc:Choice>
              <mc:Fallback>
                <p:oleObj name="Equation" r:id="rId8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1676400"/>
                        <a:ext cx="1376680" cy="57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7830" y="3741738"/>
            <a:ext cx="7807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Calibri" pitchFamily="34" charset="0"/>
                <a:cs typeface="+mn-cs"/>
              </a:rPr>
              <a:t>Decide whether 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</a:t>
            </a:r>
            <a:r>
              <a:rPr lang="en-US" sz="2800" baseline="-25000" dirty="0" smtClean="0">
                <a:latin typeface="Calibri" pitchFamily="34" charset="0"/>
                <a:cs typeface="+mn-cs"/>
                <a:sym typeface="Symbol"/>
              </a:rPr>
              <a:t>f,g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0.6 or |</a:t>
            </a:r>
            <a:r>
              <a:rPr lang="en-US" sz="2800" dirty="0" smtClean="0">
                <a:latin typeface="Calibri" pitchFamily="34" charset="0"/>
                <a:sym typeface="Symbol"/>
              </a:rPr>
              <a:t></a:t>
            </a:r>
            <a:r>
              <a:rPr lang="en-US" sz="2800" baseline="-25000" dirty="0" err="1" smtClean="0">
                <a:latin typeface="Calibri" pitchFamily="34" charset="0"/>
                <a:sym typeface="Symbol"/>
              </a:rPr>
              <a:t>f,g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|0.01, promised that one of these is the case</a:t>
            </a:r>
            <a:r>
              <a:rPr lang="en-US" sz="2800" dirty="0" smtClean="0">
                <a:latin typeface="Calibri" pitchFamily="34" charset="0"/>
                <a:cs typeface="+mn-cs"/>
              </a:rPr>
              <a:t> </a:t>
            </a:r>
            <a:endParaRPr lang="en-US" sz="2800" dirty="0">
              <a:latin typeface="Calibri" pitchFamily="34" charset="0"/>
              <a:cs typeface="+mn-cs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17830" y="5029200"/>
            <a:ext cx="848868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+mn-cs"/>
              </a:rPr>
              <a:t>A.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+mn-cs"/>
              </a:rPr>
              <a:t>2010: </a:t>
            </a:r>
            <a:r>
              <a:rPr lang="en-US" sz="2800" dirty="0" smtClean="0">
                <a:latin typeface="Calibri" pitchFamily="34" charset="0"/>
                <a:cs typeface="+mn-cs"/>
              </a:rPr>
              <a:t>Introduced this problem, as a candidate for a black-box problem in </a:t>
            </a:r>
            <a:r>
              <a:rPr lang="en-US" sz="2800" b="1" dirty="0" smtClean="0">
                <a:solidFill>
                  <a:srgbClr val="7030A0"/>
                </a:solidFill>
                <a:latin typeface="Calibri" pitchFamily="34" charset="0"/>
                <a:cs typeface="+mn-cs"/>
              </a:rPr>
              <a:t>BQP</a:t>
            </a:r>
            <a:r>
              <a:rPr lang="en-US" sz="2800" dirty="0" smtClean="0">
                <a:latin typeface="Calibri" pitchFamily="34" charset="0"/>
                <a:cs typeface="+mn-cs"/>
              </a:rPr>
              <a:t> but not in </a:t>
            </a:r>
            <a:r>
              <a:rPr lang="en-US" sz="2800" b="1" dirty="0" smtClean="0">
                <a:solidFill>
                  <a:srgbClr val="7030A0"/>
                </a:solidFill>
                <a:latin typeface="Calibri" pitchFamily="34" charset="0"/>
                <a:cs typeface="+mn-cs"/>
              </a:rPr>
              <a:t>PH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Calibri" pitchFamily="34" charset="0"/>
                <a:cs typeface="+mn-cs"/>
              </a:rPr>
              <a:t>Showed that </a:t>
            </a:r>
            <a:r>
              <a:rPr lang="en-US" sz="2800" dirty="0" smtClean="0">
                <a:latin typeface="Calibri" pitchFamily="34" charset="0"/>
                <a:cs typeface="+mn-cs"/>
              </a:rPr>
              <a:t>R(</a:t>
            </a:r>
            <a:r>
              <a:rPr lang="en-US" sz="2800" dirty="0" err="1" smtClean="0">
                <a:latin typeface="Calibri" pitchFamily="34" charset="0"/>
                <a:cs typeface="+mn-cs"/>
              </a:rPr>
              <a:t>Forrelation</a:t>
            </a:r>
            <a:r>
              <a:rPr lang="en-US" sz="2800" dirty="0" smtClean="0">
                <a:latin typeface="Calibri" pitchFamily="34" charset="0"/>
                <a:cs typeface="+mn-cs"/>
              </a:rPr>
              <a:t>)=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(N</a:t>
            </a:r>
            <a:r>
              <a:rPr lang="en-US" sz="2800" baseline="30000" dirty="0" smtClean="0">
                <a:latin typeface="Calibri" pitchFamily="34" charset="0"/>
                <a:cs typeface="+mn-cs"/>
                <a:sym typeface="Symbol"/>
              </a:rPr>
              <a:t>1/4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) and 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Q(</a:t>
            </a:r>
            <a:r>
              <a:rPr lang="en-US" sz="2800" dirty="0" err="1" smtClean="0">
                <a:latin typeface="Calibri" pitchFamily="34" charset="0"/>
                <a:cs typeface="+mn-cs"/>
                <a:sym typeface="Symbol"/>
              </a:rPr>
              <a:t>Forrelation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)=</a:t>
            </a:r>
            <a:r>
              <a:rPr lang="en-US" sz="2800" dirty="0" smtClean="0">
                <a:latin typeface="Calibri" pitchFamily="34" charset="0"/>
                <a:cs typeface="+mn-cs"/>
                <a:sym typeface="Symbol"/>
              </a:rPr>
              <a:t>1</a:t>
            </a:r>
            <a:endParaRPr lang="en-US" sz="28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Calibri" pitchFamily="34" charset="0"/>
              </a:rPr>
              <a:t>Example</a:t>
            </a:r>
            <a:endParaRPr lang="en-US" sz="4400" b="1" cap="small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21717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f(0000)=-1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f(0001)=+1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f(0010)=+1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f(0011)=+1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f(0100)=-1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f(0101)=+1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f(0110)=+1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f(0111)=-1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f(1000)=+1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f(1001)=-1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f(1010)=+1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f(1011)=-1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f(1100)=+1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f(1101)=-1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f(1110)=-1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f(1111)=+1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019800" y="598488"/>
            <a:ext cx="21717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g(0000)=+1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g(0001)=+1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g(0010)=-1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g(0011)=-1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g(0100)=+1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g(0101)=+1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g(0110)=-1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g(0111)=-1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g(1000)=+1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g(1001)=-1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g(1010)=-1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g(1011)=-1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g(1100)=+1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g(1101)=-1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g(1110)=-1</a:t>
            </a:r>
            <a:br>
              <a:rPr lang="en-US" alt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g(1111)=+1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b="1" cap="small" dirty="0">
                <a:solidFill>
                  <a:srgbClr val="0070C0"/>
                </a:solidFill>
                <a:latin typeface="Calibri" pitchFamily="34" charset="0"/>
              </a:rPr>
              <a:t>T</a:t>
            </a:r>
            <a:r>
              <a:rPr lang="en-US" sz="4400" b="1" dirty="0">
                <a:solidFill>
                  <a:srgbClr val="0070C0"/>
                </a:solidFill>
                <a:latin typeface="Calibri" pitchFamily="34" charset="0"/>
              </a:rPr>
              <a:t>rivial Quantum Algorithm!</a:t>
            </a:r>
            <a:endParaRPr lang="en-US" sz="44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47800" y="1295400"/>
            <a:ext cx="6070600" cy="2227263"/>
            <a:chOff x="1447800" y="1295400"/>
            <a:chExt cx="6070600" cy="222726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81200" y="24384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200" y="31242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81200" y="1752600"/>
              <a:ext cx="5105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6" name="TextBox 6"/>
            <p:cNvSpPr txBox="1">
              <a:spLocks noChangeArrowheads="1"/>
            </p:cNvSpPr>
            <p:nvPr/>
          </p:nvSpPr>
          <p:spPr bwMode="auto">
            <a:xfrm>
              <a:off x="23622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27" name="TextBox 7"/>
            <p:cNvSpPr txBox="1">
              <a:spLocks noChangeArrowheads="1"/>
            </p:cNvSpPr>
            <p:nvPr/>
          </p:nvSpPr>
          <p:spPr bwMode="auto">
            <a:xfrm>
              <a:off x="23622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28" name="TextBox 8"/>
            <p:cNvSpPr txBox="1">
              <a:spLocks noChangeArrowheads="1"/>
            </p:cNvSpPr>
            <p:nvPr/>
          </p:nvSpPr>
          <p:spPr bwMode="auto">
            <a:xfrm>
              <a:off x="23622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1447800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0" name="TextBox 10"/>
            <p:cNvSpPr txBox="1">
              <a:spLocks noChangeArrowheads="1"/>
            </p:cNvSpPr>
            <p:nvPr/>
          </p:nvSpPr>
          <p:spPr bwMode="auto">
            <a:xfrm>
              <a:off x="41910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31" name="TextBox 11"/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32" name="TextBox 12"/>
            <p:cNvSpPr txBox="1">
              <a:spLocks noChangeArrowheads="1"/>
            </p:cNvSpPr>
            <p:nvPr/>
          </p:nvSpPr>
          <p:spPr bwMode="auto">
            <a:xfrm>
              <a:off x="41910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grpSp>
          <p:nvGrpSpPr>
            <p:cNvPr id="5133" name="Group 13"/>
            <p:cNvGrpSpPr>
              <a:grpSpLocks/>
            </p:cNvGrpSpPr>
            <p:nvPr/>
          </p:nvGrpSpPr>
          <p:grpSpPr bwMode="auto">
            <a:xfrm>
              <a:off x="6934200" y="1295400"/>
              <a:ext cx="584200" cy="855663"/>
              <a:chOff x="6209270" y="1075768"/>
              <a:chExt cx="584538" cy="856433"/>
            </a:xfrm>
          </p:grpSpPr>
          <p:sp>
            <p:nvSpPr>
              <p:cNvPr id="15" name="Chord 14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4" name="Group 16"/>
            <p:cNvGrpSpPr>
              <a:grpSpLocks/>
            </p:cNvGrpSpPr>
            <p:nvPr/>
          </p:nvGrpSpPr>
          <p:grpSpPr bwMode="auto">
            <a:xfrm>
              <a:off x="6934200" y="1981200"/>
              <a:ext cx="584200" cy="855663"/>
              <a:chOff x="6209270" y="1075768"/>
              <a:chExt cx="584538" cy="856433"/>
            </a:xfrm>
          </p:grpSpPr>
          <p:sp>
            <p:nvSpPr>
              <p:cNvPr id="18" name="Chord 17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18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5" name="Group 19"/>
            <p:cNvGrpSpPr>
              <a:grpSpLocks/>
            </p:cNvGrpSpPr>
            <p:nvPr/>
          </p:nvGrpSpPr>
          <p:grpSpPr bwMode="auto">
            <a:xfrm>
              <a:off x="6934200" y="2667000"/>
              <a:ext cx="584200" cy="855663"/>
              <a:chOff x="6209270" y="1075768"/>
              <a:chExt cx="584538" cy="856433"/>
            </a:xfrm>
          </p:grpSpPr>
          <p:sp>
            <p:nvSpPr>
              <p:cNvPr id="22" name="Chord 21"/>
              <p:cNvSpPr/>
              <p:nvPr/>
            </p:nvSpPr>
            <p:spPr>
              <a:xfrm rot="7220675">
                <a:off x="6198053" y="1336447"/>
                <a:ext cx="606971" cy="584538"/>
              </a:xfrm>
              <a:prstGeom prst="chord">
                <a:avLst>
                  <a:gd name="adj1" fmla="val 2973568"/>
                  <a:gd name="adj2" fmla="val 14957769"/>
                </a:avLst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3" name="Straight Arrow Connector 22"/>
              <p:cNvCxnSpPr>
                <a:stCxn id="22" idx="2"/>
              </p:cNvCxnSpPr>
              <p:nvPr/>
            </p:nvCxnSpPr>
            <p:spPr>
              <a:xfrm rot="5400000" flipH="1" flipV="1">
                <a:off x="6271122" y="1304597"/>
                <a:ext cx="603793" cy="146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36" name="Text Box 3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f</a:t>
              </a:r>
            </a:p>
          </p:txBody>
        </p:sp>
        <p:sp>
          <p:nvSpPr>
            <p:cNvPr id="5137" name="Text Box 3"/>
            <p:cNvSpPr txBox="1">
              <a:spLocks noChangeArrowheads="1"/>
            </p:cNvSpPr>
            <p:nvPr/>
          </p:nvSpPr>
          <p:spPr bwMode="auto">
            <a:xfrm>
              <a:off x="1447800" y="14478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5138" name="Text Box 3"/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5139" name="Text Box 3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685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endParaRPr lang="en-US" altLang="en-US" sz="2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400" y="1447800"/>
              <a:ext cx="533400" cy="19050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41" name="Text Box 3"/>
            <p:cNvSpPr txBox="1">
              <a:spLocks noChangeArrowheads="1"/>
            </p:cNvSpPr>
            <p:nvPr/>
          </p:nvSpPr>
          <p:spPr bwMode="auto">
            <a:xfrm>
              <a:off x="5105400" y="2133600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/>
                <a:t>g</a:t>
              </a:r>
            </a:p>
          </p:txBody>
        </p:sp>
        <p:sp>
          <p:nvSpPr>
            <p:cNvPr id="5142" name="TextBox 32"/>
            <p:cNvSpPr txBox="1">
              <a:spLocks noChangeArrowheads="1"/>
            </p:cNvSpPr>
            <p:nvPr/>
          </p:nvSpPr>
          <p:spPr bwMode="auto">
            <a:xfrm>
              <a:off x="6019800" y="14478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43" name="TextBox 33"/>
            <p:cNvSpPr txBox="1">
              <a:spLocks noChangeArrowheads="1"/>
            </p:cNvSpPr>
            <p:nvPr/>
          </p:nvSpPr>
          <p:spPr bwMode="auto">
            <a:xfrm>
              <a:off x="6019800" y="21336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5144" name="TextBox 34"/>
            <p:cNvSpPr txBox="1">
              <a:spLocks noChangeArrowheads="1"/>
            </p:cNvSpPr>
            <p:nvPr/>
          </p:nvSpPr>
          <p:spPr bwMode="auto">
            <a:xfrm>
              <a:off x="6019800" y="2819400"/>
              <a:ext cx="533400" cy="523875"/>
            </a:xfrm>
            <a:prstGeom prst="rect">
              <a:avLst/>
            </a:prstGeom>
            <a:solidFill>
              <a:srgbClr val="EDF6F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H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2113" y="3629025"/>
            <a:ext cx="6167437" cy="1804988"/>
            <a:chOff x="392113" y="3629025"/>
            <a:chExt cx="6167437" cy="1804988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392113" y="3629025"/>
              <a:ext cx="4724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Probability of observing |0</a:t>
              </a:r>
              <a:r>
                <a:rPr lang="en-US" altLang="en-US" sz="2800">
                  <a:sym typeface="Symbol" pitchFamily="18" charset="2"/>
                </a:rPr>
                <a:t></a:t>
              </a:r>
              <a:r>
                <a:rPr lang="en-US" altLang="en-US" sz="2800" baseline="30000">
                  <a:sym typeface="Symbol" pitchFamily="18" charset="2"/>
                </a:rPr>
                <a:t>n</a:t>
              </a:r>
              <a:r>
                <a:rPr lang="en-US" altLang="en-US" sz="2800">
                  <a:sym typeface="Symbol" pitchFamily="18" charset="2"/>
                </a:rPr>
                <a:t>:</a:t>
              </a:r>
              <a:endParaRPr lang="en-US" altLang="en-US" sz="2800"/>
            </a:p>
          </p:txBody>
        </p:sp>
        <p:graphicFrame>
          <p:nvGraphicFramePr>
            <p:cNvPr id="514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114964"/>
                </p:ext>
              </p:extLst>
            </p:nvPr>
          </p:nvGraphicFramePr>
          <p:xfrm>
            <a:off x="2506663" y="4152900"/>
            <a:ext cx="4052887" cy="1281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4" imgW="1726920" imgH="545760" progId="Equation.3">
                    <p:embed/>
                  </p:oleObj>
                </mc:Choice>
                <mc:Fallback>
                  <p:oleObj name="Equation" r:id="rId4" imgW="1726920" imgH="5457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663" y="4152900"/>
                          <a:ext cx="4052887" cy="1281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7" name="Text Box 3"/>
          <p:cNvSpPr txBox="1">
            <a:spLocks noChangeArrowheads="1"/>
          </p:cNvSpPr>
          <p:nvPr/>
        </p:nvSpPr>
        <p:spPr bwMode="auto">
          <a:xfrm>
            <a:off x="506413" y="5715000"/>
            <a:ext cx="6773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Can even reduce from 2 queries to </a:t>
            </a:r>
            <a:r>
              <a:rPr lang="en-US" altLang="en-US" sz="2800" dirty="0" smtClean="0"/>
              <a:t>1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7488" y="177800"/>
            <a:ext cx="861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70C0"/>
                </a:solidFill>
              </a:rPr>
              <a:t>Proving the Randomized Lower Bound</a:t>
            </a:r>
            <a:endParaRPr lang="en-US" altLang="en-US" sz="4000" b="1" dirty="0">
              <a:solidFill>
                <a:srgbClr val="7030A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7488" y="990600"/>
            <a:ext cx="86106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Gaussian Distinguishing:</a:t>
            </a:r>
            <a:r>
              <a:rPr lang="en-US" altLang="en-US" sz="2800" dirty="0" smtClean="0"/>
              <a:t> We’re given real N(0,1) Gaussian variables x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,…,</a:t>
            </a:r>
            <a:r>
              <a:rPr lang="en-US" altLang="en-US" sz="2800" dirty="0" err="1" smtClean="0"/>
              <a:t>x</a:t>
            </a:r>
            <a:r>
              <a:rPr lang="en-US" altLang="en-US" sz="2800" baseline="-25000" dirty="0" err="1" smtClean="0"/>
              <a:t>M</a:t>
            </a:r>
            <a:r>
              <a:rPr lang="en-US" altLang="en-US" sz="2800" dirty="0" smtClean="0"/>
              <a:t>, and promised that either</a:t>
            </a:r>
          </a:p>
          <a:p>
            <a:pPr marL="571500" indent="-571500" eaLnBrk="1" hangingPunct="1">
              <a:spcBef>
                <a:spcPct val="50000"/>
              </a:spcBef>
              <a:buFontTx/>
              <a:buAutoNum type="romanLcParenBoth"/>
            </a:pPr>
            <a:r>
              <a:rPr lang="en-US" altLang="en-US" sz="2800" dirty="0" smtClean="0"/>
              <a:t>The x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’s are all independent, or</a:t>
            </a:r>
          </a:p>
          <a:p>
            <a:pPr marL="571500" indent="-571500" eaLnBrk="1" hangingPunct="1">
              <a:spcBef>
                <a:spcPct val="50000"/>
              </a:spcBef>
              <a:buFontTx/>
              <a:buAutoNum type="romanLcParenBoth"/>
            </a:pPr>
            <a:r>
              <a:rPr lang="en-US" altLang="en-US" sz="2800" dirty="0" smtClean="0"/>
              <a:t>The x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’s lie in a </a:t>
            </a:r>
            <a:r>
              <a:rPr lang="en-US" altLang="en-US" sz="2800" dirty="0" smtClean="0"/>
              <a:t>fixed low-dimensional </a:t>
            </a:r>
            <a:r>
              <a:rPr lang="en-US" altLang="en-US" sz="2800" dirty="0" smtClean="0"/>
              <a:t>subspace S</a:t>
            </a:r>
            <a:r>
              <a:rPr lang="en-US" altLang="en-US" sz="2800" dirty="0" smtClean="0">
                <a:sym typeface="Symbol"/>
              </a:rPr>
              <a:t></a:t>
            </a:r>
            <a:r>
              <a:rPr lang="en-US" altLang="en-US" sz="2800" dirty="0" smtClean="0"/>
              <a:t>R</a:t>
            </a:r>
            <a:r>
              <a:rPr lang="en-US" altLang="en-US" sz="2800" baseline="30000" dirty="0" smtClean="0"/>
              <a:t>M</a:t>
            </a:r>
            <a:r>
              <a:rPr lang="en-US" altLang="en-US" sz="2800" dirty="0" smtClean="0"/>
              <a:t>, which causes |</a:t>
            </a:r>
            <a:r>
              <a:rPr lang="en-US" altLang="en-US" sz="2800" dirty="0" err="1" smtClean="0"/>
              <a:t>Cov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x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err="1" smtClean="0"/>
              <a:t>,x</a:t>
            </a:r>
            <a:r>
              <a:rPr lang="en-US" altLang="en-US" sz="2800" baseline="-25000" dirty="0" err="1" smtClean="0"/>
              <a:t>j</a:t>
            </a:r>
            <a:r>
              <a:rPr lang="en-US" altLang="en-US" sz="2800" dirty="0" smtClean="0"/>
              <a:t>)|</a:t>
            </a:r>
            <a:r>
              <a:rPr lang="en-US" altLang="en-US" sz="2800" dirty="0" smtClean="0">
                <a:sym typeface="Symbol"/>
              </a:rPr>
              <a:t> for all </a:t>
            </a:r>
            <a:r>
              <a:rPr lang="en-US" altLang="en-US" sz="2800" dirty="0" err="1">
                <a:sym typeface="Symbol"/>
              </a:rPr>
              <a:t>i</a:t>
            </a:r>
            <a:r>
              <a:rPr lang="en-US" altLang="en-US" sz="2800" dirty="0" err="1" smtClean="0">
                <a:sym typeface="Symbol"/>
              </a:rPr>
              <a:t>,j</a:t>
            </a:r>
            <a:endParaRPr lang="en-US" altLang="en-US" sz="2800" dirty="0" smtClean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Problem: </a:t>
            </a:r>
            <a:r>
              <a:rPr lang="en-US" altLang="en-US" sz="2800" dirty="0" smtClean="0"/>
              <a:t>Decide which.</a:t>
            </a:r>
            <a:endParaRPr lang="en-US" altLang="en-US" sz="28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17488" y="4434860"/>
            <a:ext cx="87741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700" b="1" dirty="0" smtClean="0"/>
              <a:t>Gaussian </a:t>
            </a:r>
            <a:r>
              <a:rPr lang="en-US" altLang="en-US" sz="2700" b="1" dirty="0" smtClean="0"/>
              <a:t>Distinguishing </a:t>
            </a:r>
            <a:r>
              <a:rPr lang="en-US" altLang="en-US" sz="2700" b="1" dirty="0" smtClean="0">
                <a:sym typeface="Symbol"/>
              </a:rPr>
              <a:t></a:t>
            </a:r>
            <a:r>
              <a:rPr lang="en-US" altLang="en-US" sz="2700" b="1" dirty="0" smtClean="0"/>
              <a:t> </a:t>
            </a:r>
            <a:r>
              <a:rPr lang="en-US" altLang="en-US" sz="2700" b="1" dirty="0" err="1" smtClean="0"/>
              <a:t>Forrelation</a:t>
            </a:r>
            <a:r>
              <a:rPr lang="en-US" altLang="en-US" sz="2700" b="1" dirty="0" smtClean="0"/>
              <a:t> </a:t>
            </a:r>
            <a:r>
              <a:rPr lang="en-US" altLang="en-US" sz="2700" b="1" dirty="0" smtClean="0"/>
              <a:t>(rounding reduction):</a:t>
            </a:r>
            <a:endParaRPr lang="en-US" altLang="en-US" sz="2700" b="1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58929"/>
              </p:ext>
            </p:extLst>
          </p:nvPr>
        </p:nvGraphicFramePr>
        <p:xfrm>
          <a:off x="533400" y="5105400"/>
          <a:ext cx="2397934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2397934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12536"/>
              </p:ext>
            </p:extLst>
          </p:nvPr>
        </p:nvGraphicFramePr>
        <p:xfrm>
          <a:off x="3352800" y="5181600"/>
          <a:ext cx="29606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6" imgW="1066680" imgH="431640" progId="Equation.3">
                  <p:embed/>
                </p:oleObj>
              </mc:Choice>
              <mc:Fallback>
                <p:oleObj name="Equation" r:id="rId6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9606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23088" y="509016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Theorem: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06624"/>
              </p:ext>
            </p:extLst>
          </p:nvPr>
        </p:nvGraphicFramePr>
        <p:xfrm>
          <a:off x="6781800" y="5511780"/>
          <a:ext cx="169227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8" imgW="609480" imgH="393480" progId="Equation.3">
                  <p:embed/>
                </p:oleObj>
              </mc:Choice>
              <mc:Fallback>
                <p:oleObj name="Equation" r:id="rId8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11780"/>
                        <a:ext cx="169227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9884</TotalTime>
  <Words>996</Words>
  <Application>Microsoft Office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Microsoft Equation 3.0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BQP and the Polynomial Hierarchy</dc:title>
  <dc:creator>Scott Aaronson</dc:creator>
  <cp:lastModifiedBy>Scott</cp:lastModifiedBy>
  <cp:revision>146</cp:revision>
  <dcterms:created xsi:type="dcterms:W3CDTF">2009-10-10T05:28:27Z</dcterms:created>
  <dcterms:modified xsi:type="dcterms:W3CDTF">2015-06-16T03:33:54Z</dcterms:modified>
</cp:coreProperties>
</file>