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19202400"/>
  <p:notesSz cx="6715125" cy="9239250"/>
  <p:defaultTextStyle>
    <a:defPPr>
      <a:defRPr lang="en-US"/>
    </a:defPPr>
    <a:lvl1pPr algn="ctr" rtl="0" fontAlgn="base">
      <a:spcBef>
        <a:spcPct val="0"/>
      </a:spcBef>
      <a:spcAft>
        <a:spcPct val="0"/>
      </a:spcAft>
      <a:defRPr sz="5200" kern="1200">
        <a:solidFill>
          <a:schemeClr val="tx1"/>
        </a:solidFill>
        <a:latin typeface="Arial" charset="0"/>
        <a:ea typeface="+mn-ea"/>
        <a:cs typeface="+mn-cs"/>
      </a:defRPr>
    </a:lvl1pPr>
    <a:lvl2pPr marL="457200" algn="ctr" rtl="0" fontAlgn="base">
      <a:spcBef>
        <a:spcPct val="0"/>
      </a:spcBef>
      <a:spcAft>
        <a:spcPct val="0"/>
      </a:spcAft>
      <a:defRPr sz="5200" kern="1200">
        <a:solidFill>
          <a:schemeClr val="tx1"/>
        </a:solidFill>
        <a:latin typeface="Arial" charset="0"/>
        <a:ea typeface="+mn-ea"/>
        <a:cs typeface="+mn-cs"/>
      </a:defRPr>
    </a:lvl2pPr>
    <a:lvl3pPr marL="914400" algn="ctr" rtl="0" fontAlgn="base">
      <a:spcBef>
        <a:spcPct val="0"/>
      </a:spcBef>
      <a:spcAft>
        <a:spcPct val="0"/>
      </a:spcAft>
      <a:defRPr sz="5200" kern="1200">
        <a:solidFill>
          <a:schemeClr val="tx1"/>
        </a:solidFill>
        <a:latin typeface="Arial" charset="0"/>
        <a:ea typeface="+mn-ea"/>
        <a:cs typeface="+mn-cs"/>
      </a:defRPr>
    </a:lvl3pPr>
    <a:lvl4pPr marL="1371600" algn="ctr" rtl="0" fontAlgn="base">
      <a:spcBef>
        <a:spcPct val="0"/>
      </a:spcBef>
      <a:spcAft>
        <a:spcPct val="0"/>
      </a:spcAft>
      <a:defRPr sz="5200" kern="1200">
        <a:solidFill>
          <a:schemeClr val="tx1"/>
        </a:solidFill>
        <a:latin typeface="Arial" charset="0"/>
        <a:ea typeface="+mn-ea"/>
        <a:cs typeface="+mn-cs"/>
      </a:defRPr>
    </a:lvl4pPr>
    <a:lvl5pPr marL="1828800" algn="ctr" rtl="0" fontAlgn="base">
      <a:spcBef>
        <a:spcPct val="0"/>
      </a:spcBef>
      <a:spcAft>
        <a:spcPct val="0"/>
      </a:spcAft>
      <a:defRPr sz="5200" kern="1200">
        <a:solidFill>
          <a:schemeClr val="tx1"/>
        </a:solidFill>
        <a:latin typeface="Arial" charset="0"/>
        <a:ea typeface="+mn-ea"/>
        <a:cs typeface="+mn-cs"/>
      </a:defRPr>
    </a:lvl5pPr>
    <a:lvl6pPr marL="2286000" algn="l" defTabSz="914400" rtl="0" eaLnBrk="1" latinLnBrk="0" hangingPunct="1">
      <a:defRPr sz="5200" kern="1200">
        <a:solidFill>
          <a:schemeClr val="tx1"/>
        </a:solidFill>
        <a:latin typeface="Arial" charset="0"/>
        <a:ea typeface="+mn-ea"/>
        <a:cs typeface="+mn-cs"/>
      </a:defRPr>
    </a:lvl6pPr>
    <a:lvl7pPr marL="2743200" algn="l" defTabSz="914400" rtl="0" eaLnBrk="1" latinLnBrk="0" hangingPunct="1">
      <a:defRPr sz="5200" kern="1200">
        <a:solidFill>
          <a:schemeClr val="tx1"/>
        </a:solidFill>
        <a:latin typeface="Arial" charset="0"/>
        <a:ea typeface="+mn-ea"/>
        <a:cs typeface="+mn-cs"/>
      </a:defRPr>
    </a:lvl7pPr>
    <a:lvl8pPr marL="3200400" algn="l" defTabSz="914400" rtl="0" eaLnBrk="1" latinLnBrk="0" hangingPunct="1">
      <a:defRPr sz="5200" kern="1200">
        <a:solidFill>
          <a:schemeClr val="tx1"/>
        </a:solidFill>
        <a:latin typeface="Arial" charset="0"/>
        <a:ea typeface="+mn-ea"/>
        <a:cs typeface="+mn-cs"/>
      </a:defRPr>
    </a:lvl8pPr>
    <a:lvl9pPr marL="3657600" algn="l" defTabSz="914400" rtl="0" eaLnBrk="1" latinLnBrk="0" hangingPunct="1">
      <a:defRPr sz="5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21">
          <p15:clr>
            <a:srgbClr val="A4A3A4"/>
          </p15:clr>
        </p15:guide>
        <p15:guide id="2" orient="horz" pos="11781">
          <p15:clr>
            <a:srgbClr val="A4A3A4"/>
          </p15:clr>
        </p15:guide>
        <p15:guide id="3" orient="horz" pos="6053">
          <p15:clr>
            <a:srgbClr val="A4A3A4"/>
          </p15:clr>
        </p15:guide>
        <p15:guide id="4"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11E61"/>
    <a:srgbClr val="003399"/>
    <a:srgbClr val="EAEAEA"/>
    <a:srgbClr val="0046D2"/>
    <a:srgbClr val="FF000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25" d="100"/>
          <a:sy n="25" d="100"/>
        </p:scale>
        <p:origin x="432" y="-96"/>
      </p:cViewPr>
      <p:guideLst>
        <p:guide orient="horz" pos="2821"/>
        <p:guide orient="horz" pos="11781"/>
        <p:guide orient="horz" pos="6053"/>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07950" y="692150"/>
            <a:ext cx="6932613"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8A5E876-EF0A-4496-854A-C4CD95AB4CA8}" type="slidenum">
              <a:rPr lang="en-US"/>
              <a:pPr/>
              <a:t>‹#›</a:t>
            </a:fld>
            <a:endParaRPr lang="en-US"/>
          </a:p>
        </p:txBody>
      </p:sp>
    </p:spTree>
    <p:extLst>
      <p:ext uri="{BB962C8B-B14F-4D97-AF65-F5344CB8AC3E}">
        <p14:creationId xmlns:p14="http://schemas.microsoft.com/office/powerpoint/2010/main" val="2022647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B4B9CB-27BF-4775-9F28-382F16F91123}" type="slidenum">
              <a:rPr lang="en-US"/>
              <a:pPr/>
              <a:t>1</a:t>
            </a:fld>
            <a:endParaRPr lang="en-US"/>
          </a:p>
        </p:txBody>
      </p:sp>
      <p:sp>
        <p:nvSpPr>
          <p:cNvPr id="4098" name="Rectangle 2"/>
          <p:cNvSpPr>
            <a:spLocks noGrp="1" noRot="1" noChangeAspect="1" noChangeArrowheads="1" noTextEdit="1"/>
          </p:cNvSpPr>
          <p:nvPr>
            <p:ph type="sldImg"/>
          </p:nvPr>
        </p:nvSpPr>
        <p:spPr>
          <a:xfrm>
            <a:off x="-107950" y="692150"/>
            <a:ext cx="6932613" cy="3465513"/>
          </a:xfrm>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2747117" y="18889981"/>
            <a:ext cx="2939363" cy="1617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35700703" y="18807891"/>
            <a:ext cx="1975669" cy="29238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3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665413" rtl="0" fontAlgn="base">
        <a:spcBef>
          <a:spcPct val="0"/>
        </a:spcBef>
        <a:spcAft>
          <a:spcPct val="0"/>
        </a:spcAft>
        <a:defRPr sz="12800">
          <a:solidFill>
            <a:schemeClr val="tx2"/>
          </a:solidFill>
          <a:latin typeface="+mj-lt"/>
          <a:ea typeface="+mj-ea"/>
          <a:cs typeface="+mj-cs"/>
        </a:defRPr>
      </a:lvl1pPr>
      <a:lvl2pPr algn="ctr" defTabSz="2665413" rtl="0" fontAlgn="base">
        <a:spcBef>
          <a:spcPct val="0"/>
        </a:spcBef>
        <a:spcAft>
          <a:spcPct val="0"/>
        </a:spcAft>
        <a:defRPr sz="12800">
          <a:solidFill>
            <a:schemeClr val="tx2"/>
          </a:solidFill>
          <a:latin typeface="Arial" charset="0"/>
        </a:defRPr>
      </a:lvl2pPr>
      <a:lvl3pPr algn="ctr" defTabSz="2665413" rtl="0" fontAlgn="base">
        <a:spcBef>
          <a:spcPct val="0"/>
        </a:spcBef>
        <a:spcAft>
          <a:spcPct val="0"/>
        </a:spcAft>
        <a:defRPr sz="12800">
          <a:solidFill>
            <a:schemeClr val="tx2"/>
          </a:solidFill>
          <a:latin typeface="Arial" charset="0"/>
        </a:defRPr>
      </a:lvl3pPr>
      <a:lvl4pPr algn="ctr" defTabSz="2665413" rtl="0" fontAlgn="base">
        <a:spcBef>
          <a:spcPct val="0"/>
        </a:spcBef>
        <a:spcAft>
          <a:spcPct val="0"/>
        </a:spcAft>
        <a:defRPr sz="12800">
          <a:solidFill>
            <a:schemeClr val="tx2"/>
          </a:solidFill>
          <a:latin typeface="Arial" charset="0"/>
        </a:defRPr>
      </a:lvl4pPr>
      <a:lvl5pPr algn="ctr" defTabSz="2665413" rtl="0" fontAlgn="base">
        <a:spcBef>
          <a:spcPct val="0"/>
        </a:spcBef>
        <a:spcAft>
          <a:spcPct val="0"/>
        </a:spcAft>
        <a:defRPr sz="12800">
          <a:solidFill>
            <a:schemeClr val="tx2"/>
          </a:solidFill>
          <a:latin typeface="Arial" charset="0"/>
        </a:defRPr>
      </a:lvl5pPr>
      <a:lvl6pPr marL="457200" algn="ctr" defTabSz="2665413" rtl="0" fontAlgn="base">
        <a:spcBef>
          <a:spcPct val="0"/>
        </a:spcBef>
        <a:spcAft>
          <a:spcPct val="0"/>
        </a:spcAft>
        <a:defRPr sz="12800">
          <a:solidFill>
            <a:schemeClr val="tx2"/>
          </a:solidFill>
          <a:latin typeface="Arial" charset="0"/>
        </a:defRPr>
      </a:lvl6pPr>
      <a:lvl7pPr marL="914400" algn="ctr" defTabSz="2665413" rtl="0" fontAlgn="base">
        <a:spcBef>
          <a:spcPct val="0"/>
        </a:spcBef>
        <a:spcAft>
          <a:spcPct val="0"/>
        </a:spcAft>
        <a:defRPr sz="12800">
          <a:solidFill>
            <a:schemeClr val="tx2"/>
          </a:solidFill>
          <a:latin typeface="Arial" charset="0"/>
        </a:defRPr>
      </a:lvl7pPr>
      <a:lvl8pPr marL="1371600" algn="ctr" defTabSz="2665413" rtl="0" fontAlgn="base">
        <a:spcBef>
          <a:spcPct val="0"/>
        </a:spcBef>
        <a:spcAft>
          <a:spcPct val="0"/>
        </a:spcAft>
        <a:defRPr sz="12800">
          <a:solidFill>
            <a:schemeClr val="tx2"/>
          </a:solidFill>
          <a:latin typeface="Arial" charset="0"/>
        </a:defRPr>
      </a:lvl8pPr>
      <a:lvl9pPr marL="1828800" algn="ctr" defTabSz="2665413" rtl="0" fontAlgn="base">
        <a:spcBef>
          <a:spcPct val="0"/>
        </a:spcBef>
        <a:spcAft>
          <a:spcPct val="0"/>
        </a:spcAft>
        <a:defRPr sz="12800">
          <a:solidFill>
            <a:schemeClr val="tx2"/>
          </a:solidFill>
          <a:latin typeface="Arial" charset="0"/>
        </a:defRPr>
      </a:lvl9pPr>
    </p:titleStyle>
    <p:bodyStyle>
      <a:lvl1pPr marL="1000125" indent="-1000125" algn="l" defTabSz="2665413" rtl="0" fontAlgn="base">
        <a:spcBef>
          <a:spcPct val="20000"/>
        </a:spcBef>
        <a:spcAft>
          <a:spcPct val="0"/>
        </a:spcAft>
        <a:buChar char="•"/>
        <a:defRPr sz="9300">
          <a:solidFill>
            <a:schemeClr val="tx1"/>
          </a:solidFill>
          <a:latin typeface="+mn-lt"/>
          <a:ea typeface="+mn-ea"/>
          <a:cs typeface="+mn-cs"/>
        </a:defRPr>
      </a:lvl1pPr>
      <a:lvl2pPr marL="2165350" indent="-833438" algn="l" defTabSz="2665413" rtl="0" fontAlgn="base">
        <a:spcBef>
          <a:spcPct val="20000"/>
        </a:spcBef>
        <a:spcAft>
          <a:spcPct val="0"/>
        </a:spcAft>
        <a:buChar char="–"/>
        <a:defRPr sz="8100">
          <a:solidFill>
            <a:schemeClr val="tx1"/>
          </a:solidFill>
          <a:latin typeface="+mn-lt"/>
        </a:defRPr>
      </a:lvl2pPr>
      <a:lvl3pPr marL="3330575" indent="-665163" algn="l" defTabSz="2665413" rtl="0" fontAlgn="base">
        <a:spcBef>
          <a:spcPct val="20000"/>
        </a:spcBef>
        <a:spcAft>
          <a:spcPct val="0"/>
        </a:spcAft>
        <a:buChar char="•"/>
        <a:defRPr sz="7000">
          <a:solidFill>
            <a:schemeClr val="tx1"/>
          </a:solidFill>
          <a:latin typeface="+mn-lt"/>
        </a:defRPr>
      </a:lvl3pPr>
      <a:lvl4pPr marL="4662488" indent="-665163" algn="l" defTabSz="2665413" rtl="0" fontAlgn="base">
        <a:spcBef>
          <a:spcPct val="20000"/>
        </a:spcBef>
        <a:spcAft>
          <a:spcPct val="0"/>
        </a:spcAft>
        <a:buChar char="–"/>
        <a:defRPr sz="5800">
          <a:solidFill>
            <a:schemeClr val="tx1"/>
          </a:solidFill>
          <a:latin typeface="+mn-lt"/>
        </a:defRPr>
      </a:lvl4pPr>
      <a:lvl5pPr marL="5995988" indent="-666750" algn="l" defTabSz="2665413" rtl="0" fontAlgn="base">
        <a:spcBef>
          <a:spcPct val="20000"/>
        </a:spcBef>
        <a:spcAft>
          <a:spcPct val="0"/>
        </a:spcAft>
        <a:buChar char="»"/>
        <a:defRPr sz="5800">
          <a:solidFill>
            <a:schemeClr val="tx1"/>
          </a:solidFill>
          <a:latin typeface="+mn-lt"/>
        </a:defRPr>
      </a:lvl5pPr>
      <a:lvl6pPr marL="6453188" indent="-666750" algn="l" defTabSz="2665413" rtl="0" fontAlgn="base">
        <a:spcBef>
          <a:spcPct val="20000"/>
        </a:spcBef>
        <a:spcAft>
          <a:spcPct val="0"/>
        </a:spcAft>
        <a:buChar char="»"/>
        <a:defRPr sz="5800">
          <a:solidFill>
            <a:schemeClr val="tx1"/>
          </a:solidFill>
          <a:latin typeface="+mn-lt"/>
        </a:defRPr>
      </a:lvl6pPr>
      <a:lvl7pPr marL="6910388" indent="-666750" algn="l" defTabSz="2665413" rtl="0" fontAlgn="base">
        <a:spcBef>
          <a:spcPct val="20000"/>
        </a:spcBef>
        <a:spcAft>
          <a:spcPct val="0"/>
        </a:spcAft>
        <a:buChar char="»"/>
        <a:defRPr sz="5800">
          <a:solidFill>
            <a:schemeClr val="tx1"/>
          </a:solidFill>
          <a:latin typeface="+mn-lt"/>
        </a:defRPr>
      </a:lvl7pPr>
      <a:lvl8pPr marL="7367588" indent="-666750" algn="l" defTabSz="2665413" rtl="0" fontAlgn="base">
        <a:spcBef>
          <a:spcPct val="20000"/>
        </a:spcBef>
        <a:spcAft>
          <a:spcPct val="0"/>
        </a:spcAft>
        <a:buChar char="»"/>
        <a:defRPr sz="5800">
          <a:solidFill>
            <a:schemeClr val="tx1"/>
          </a:solidFill>
          <a:latin typeface="+mn-lt"/>
        </a:defRPr>
      </a:lvl8pPr>
      <a:lvl9pPr marL="7824788" indent="-666750" algn="l" defTabSz="2665413" rtl="0" fontAlgn="base">
        <a:spcBef>
          <a:spcPct val="20000"/>
        </a:spcBef>
        <a:spcAft>
          <a:spcPct val="0"/>
        </a:spcAft>
        <a:buChar char="»"/>
        <a:defRPr sz="5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bit.ly/41XQ8tX"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4" name="AutoShape 30"/>
          <p:cNvSpPr>
            <a:spLocks noChangeArrowheads="1"/>
          </p:cNvSpPr>
          <p:nvPr/>
        </p:nvSpPr>
        <p:spPr bwMode="auto">
          <a:xfrm>
            <a:off x="29036964" y="3507504"/>
            <a:ext cx="8847137" cy="1515745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5" name="AutoShape 29"/>
          <p:cNvSpPr>
            <a:spLocks noChangeArrowheads="1"/>
          </p:cNvSpPr>
          <p:nvPr/>
        </p:nvSpPr>
        <p:spPr bwMode="auto">
          <a:xfrm>
            <a:off x="9922790" y="3484374"/>
            <a:ext cx="8847137" cy="15229076"/>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6" name="AutoShape 31"/>
          <p:cNvSpPr>
            <a:spLocks noChangeArrowheads="1"/>
          </p:cNvSpPr>
          <p:nvPr/>
        </p:nvSpPr>
        <p:spPr bwMode="auto">
          <a:xfrm>
            <a:off x="19479877" y="3507504"/>
            <a:ext cx="8847137" cy="15205946"/>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7" name="AutoShape 4"/>
          <p:cNvSpPr>
            <a:spLocks noChangeArrowheads="1"/>
          </p:cNvSpPr>
          <p:nvPr/>
        </p:nvSpPr>
        <p:spPr bwMode="auto">
          <a:xfrm>
            <a:off x="480676" y="3484374"/>
            <a:ext cx="8847137" cy="15267043"/>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8" name="Text Box 9"/>
          <p:cNvSpPr txBox="1">
            <a:spLocks noChangeArrowheads="1"/>
          </p:cNvSpPr>
          <p:nvPr/>
        </p:nvSpPr>
        <p:spPr bwMode="auto">
          <a:xfrm>
            <a:off x="682608" y="4423193"/>
            <a:ext cx="8391769" cy="3934041"/>
          </a:xfrm>
          <a:prstGeom prst="rect">
            <a:avLst/>
          </a:prstGeom>
          <a:noFill/>
          <a:ln w="9525">
            <a:noFill/>
            <a:miter lim="800000"/>
            <a:headEnd/>
            <a:tailEnd/>
          </a:ln>
          <a:effectLst/>
        </p:spPr>
        <p:txBody>
          <a:bodyPr wrap="square" lIns="55513" tIns="27757" rIns="55513" bIns="27757">
            <a:spAutoFit/>
          </a:bodyPr>
          <a:lstStyle/>
          <a:p>
            <a:pPr algn="just" defTabSz="2665413" eaLnBrk="0" hangingPunct="0"/>
            <a:r>
              <a:rPr lang="en-US" sz="2800" dirty="0">
                <a:solidFill>
                  <a:srgbClr val="000000"/>
                </a:solidFill>
                <a:latin typeface="Georgia" panose="02040502050405020303" pitchFamily="18" charset="0"/>
              </a:rPr>
              <a:t>          Natural Language Processing (NLP) is a crucial aspect of the AI world as it facilitates effective communication and interaction between humans and machines.</a:t>
            </a:r>
          </a:p>
          <a:p>
            <a:pPr algn="just" defTabSz="2665413" eaLnBrk="0" hangingPunct="0"/>
            <a:r>
              <a:rPr lang="en-US" sz="2800" dirty="0">
                <a:solidFill>
                  <a:srgbClr val="000000"/>
                </a:solidFill>
                <a:latin typeface="Georgia" panose="02040502050405020303" pitchFamily="18" charset="0"/>
              </a:rPr>
              <a:t>          By utilizing NLP models like TF-IDF Vectorization, Topic Modeling, Feature importance for sentiment classification, VADER, and Text summarizing, insights and trends can be extracted to make strategic business decisions.</a:t>
            </a:r>
          </a:p>
        </p:txBody>
      </p:sp>
      <p:sp>
        <p:nvSpPr>
          <p:cNvPr id="29" name="Text Box 10"/>
          <p:cNvSpPr txBox="1">
            <a:spLocks noChangeArrowheads="1"/>
          </p:cNvSpPr>
          <p:nvPr/>
        </p:nvSpPr>
        <p:spPr bwMode="auto">
          <a:xfrm>
            <a:off x="9858399" y="5167798"/>
            <a:ext cx="8391770" cy="610054"/>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3600" b="1" dirty="0">
                <a:solidFill>
                  <a:srgbClr val="000000"/>
                </a:solidFill>
                <a:latin typeface="Georgia" panose="02040502050405020303" pitchFamily="18" charset="0"/>
              </a:rPr>
              <a:t>Related work</a:t>
            </a:r>
          </a:p>
        </p:txBody>
      </p:sp>
      <p:sp>
        <p:nvSpPr>
          <p:cNvPr id="30" name="Text Box 11"/>
          <p:cNvSpPr txBox="1">
            <a:spLocks noChangeArrowheads="1"/>
          </p:cNvSpPr>
          <p:nvPr/>
        </p:nvSpPr>
        <p:spPr bwMode="auto">
          <a:xfrm>
            <a:off x="29168768" y="14872290"/>
            <a:ext cx="8391770" cy="610054"/>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3600" b="1" dirty="0">
                <a:solidFill>
                  <a:srgbClr val="000000"/>
                </a:solidFill>
                <a:latin typeface="Georgia" panose="02040502050405020303" pitchFamily="18" charset="0"/>
              </a:rPr>
              <a:t>Conclusions &amp; Future Work</a:t>
            </a:r>
          </a:p>
        </p:txBody>
      </p:sp>
      <p:sp>
        <p:nvSpPr>
          <p:cNvPr id="31" name="AutoShape 13"/>
          <p:cNvSpPr>
            <a:spLocks noChangeArrowheads="1"/>
          </p:cNvSpPr>
          <p:nvPr/>
        </p:nvSpPr>
        <p:spPr bwMode="auto">
          <a:xfrm>
            <a:off x="457200" y="222250"/>
            <a:ext cx="37426901" cy="2800092"/>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lIns="55513" tIns="27757" rIns="55513" bIns="27757" anchor="ctr"/>
          <a:lstStyle/>
          <a:p>
            <a:pPr defTabSz="2665413"/>
            <a:endParaRPr lang="en-US">
              <a:solidFill>
                <a:schemeClr val="bg1"/>
              </a:solidFill>
            </a:endParaRPr>
          </a:p>
        </p:txBody>
      </p:sp>
      <p:sp>
        <p:nvSpPr>
          <p:cNvPr id="32" name="Text Box 14"/>
          <p:cNvSpPr txBox="1">
            <a:spLocks noChangeArrowheads="1"/>
          </p:cNvSpPr>
          <p:nvPr/>
        </p:nvSpPr>
        <p:spPr bwMode="auto">
          <a:xfrm>
            <a:off x="1175545" y="241919"/>
            <a:ext cx="36175155" cy="2902989"/>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4800" b="1" dirty="0">
                <a:solidFill>
                  <a:srgbClr val="000000"/>
                </a:solidFill>
                <a:latin typeface="Georgia" panose="02040502050405020303" pitchFamily="18" charset="0"/>
              </a:rPr>
              <a:t>"</a:t>
            </a:r>
            <a:r>
              <a:rPr lang="en-US" sz="4000" b="1" dirty="0">
                <a:solidFill>
                  <a:srgbClr val="000000"/>
                </a:solidFill>
                <a:latin typeface="Georgia" panose="02040502050405020303" pitchFamily="18" charset="0"/>
              </a:rPr>
              <a:t>Examining</a:t>
            </a:r>
            <a:r>
              <a:rPr lang="en-US" sz="4800" b="1" dirty="0">
                <a:solidFill>
                  <a:srgbClr val="000000"/>
                </a:solidFill>
                <a:latin typeface="Georgia" panose="02040502050405020303" pitchFamily="18" charset="0"/>
              </a:rPr>
              <a:t> </a:t>
            </a:r>
            <a:r>
              <a:rPr lang="en-US" sz="4000" b="1" dirty="0">
                <a:solidFill>
                  <a:srgbClr val="000000"/>
                </a:solidFill>
                <a:latin typeface="Georgia" panose="02040502050405020303" pitchFamily="18" charset="0"/>
              </a:rPr>
              <a:t>Fashion Products on Amazon.com to Provide Constructive Feedback to Manufacturers</a:t>
            </a:r>
            <a:r>
              <a:rPr lang="en-US" sz="4800" b="1" dirty="0">
                <a:solidFill>
                  <a:srgbClr val="000000"/>
                </a:solidFill>
                <a:latin typeface="Georgia" panose="02040502050405020303" pitchFamily="18" charset="0"/>
              </a:rPr>
              <a:t>“</a:t>
            </a:r>
          </a:p>
          <a:p>
            <a:pPr defTabSz="2665413">
              <a:spcBef>
                <a:spcPct val="50000"/>
              </a:spcBef>
            </a:pPr>
            <a:r>
              <a:rPr lang="en-US" sz="3000" dirty="0">
                <a:solidFill>
                  <a:srgbClr val="000000"/>
                </a:solidFill>
                <a:latin typeface="Georgia" panose="02040502050405020303" pitchFamily="18" charset="0"/>
              </a:rPr>
              <a:t>Snehal Rode </a:t>
            </a:r>
          </a:p>
          <a:p>
            <a:pPr defTabSz="2665413"/>
            <a:r>
              <a:rPr lang="en-US" sz="3000" dirty="0">
                <a:solidFill>
                  <a:srgbClr val="000000"/>
                </a:solidFill>
                <a:latin typeface="Georgia" panose="02040502050405020303" pitchFamily="18" charset="0"/>
              </a:rPr>
              <a:t>Mentor: Dr. Christelle Scharff</a:t>
            </a:r>
          </a:p>
          <a:p>
            <a:pPr defTabSz="2665413"/>
            <a:r>
              <a:rPr lang="en-US" sz="3000" dirty="0">
                <a:solidFill>
                  <a:srgbClr val="000000"/>
                </a:solidFill>
                <a:latin typeface="Georgia" panose="02040502050405020303" pitchFamily="18" charset="0"/>
              </a:rPr>
              <a:t>Pace University, Seidenberg School of CSIS</a:t>
            </a:r>
          </a:p>
          <a:p>
            <a:pPr defTabSz="2665413"/>
            <a:r>
              <a:rPr lang="en-US" sz="3200" b="1" dirty="0"/>
              <a:t>										</a:t>
            </a:r>
            <a:endParaRPr lang="en-US" sz="2400" dirty="0">
              <a:solidFill>
                <a:srgbClr val="000000"/>
              </a:solidFill>
              <a:latin typeface="Georgia" panose="02040502050405020303" pitchFamily="18" charset="0"/>
            </a:endParaRPr>
          </a:p>
        </p:txBody>
      </p:sp>
      <p:sp>
        <p:nvSpPr>
          <p:cNvPr id="33" name="Text Box 16"/>
          <p:cNvSpPr txBox="1">
            <a:spLocks noChangeArrowheads="1"/>
          </p:cNvSpPr>
          <p:nvPr/>
        </p:nvSpPr>
        <p:spPr bwMode="auto">
          <a:xfrm>
            <a:off x="731838" y="1289050"/>
            <a:ext cx="3429000" cy="1248690"/>
          </a:xfrm>
          <a:prstGeom prst="rect">
            <a:avLst/>
          </a:prstGeom>
          <a:noFill/>
          <a:ln w="9525">
            <a:noFill/>
            <a:miter lim="800000"/>
            <a:headEnd/>
            <a:tailEnd/>
          </a:ln>
          <a:effectLst/>
        </p:spPr>
        <p:txBody>
          <a:bodyPr lIns="55513" tIns="27757" rIns="55513" bIns="27757">
            <a:spAutoFit/>
          </a:bodyPr>
          <a:lstStyle/>
          <a:p>
            <a:pPr defTabSz="2665413">
              <a:spcBef>
                <a:spcPct val="50000"/>
              </a:spcBef>
            </a:pPr>
            <a:endParaRPr lang="en-US" b="1" dirty="0"/>
          </a:p>
          <a:p>
            <a:pPr defTabSz="2665413">
              <a:spcBef>
                <a:spcPct val="50000"/>
              </a:spcBef>
            </a:pPr>
            <a:endParaRPr lang="en-US" sz="1700" dirty="0">
              <a:solidFill>
                <a:srgbClr val="FF0000"/>
              </a:solidFill>
            </a:endParaRPr>
          </a:p>
        </p:txBody>
      </p:sp>
      <p:sp>
        <p:nvSpPr>
          <p:cNvPr id="41" name="Text Box 39"/>
          <p:cNvSpPr txBox="1">
            <a:spLocks noChangeArrowheads="1"/>
          </p:cNvSpPr>
          <p:nvPr/>
        </p:nvSpPr>
        <p:spPr bwMode="auto">
          <a:xfrm>
            <a:off x="19786837" y="3987349"/>
            <a:ext cx="7957829" cy="4977312"/>
          </a:xfrm>
          <a:prstGeom prst="rect">
            <a:avLst/>
          </a:prstGeom>
          <a:noFill/>
          <a:ln w="57150" cmpd="thinThick">
            <a:noFill/>
            <a:miter lim="800000"/>
            <a:headEnd/>
            <a:tailEnd/>
          </a:ln>
          <a:effectLst/>
        </p:spPr>
        <p:txBody>
          <a:bodyPr wrap="square" lIns="37136" tIns="18568" rIns="37136" bIns="18568">
            <a:spAutoFit/>
          </a:bodyPr>
          <a:lstStyle/>
          <a:p>
            <a:pPr algn="just" defTabSz="371475" eaLnBrk="0" hangingPunct="0">
              <a:lnSpc>
                <a:spcPct val="95000"/>
              </a:lnSpc>
              <a:spcBef>
                <a:spcPts val="0"/>
              </a:spcBef>
              <a:spcAft>
                <a:spcPts val="0"/>
              </a:spcAft>
            </a:pPr>
            <a:r>
              <a:rPr lang="en-US" sz="2800" dirty="0">
                <a:solidFill>
                  <a:srgbClr val="000000"/>
                </a:solidFill>
                <a:latin typeface="Georgia" panose="02040502050405020303" pitchFamily="18" charset="0"/>
              </a:rPr>
              <a:t>2) In this research, Sentiment analysis considers ratings above 3 as positive else as negative.</a:t>
            </a:r>
          </a:p>
          <a:p>
            <a:pPr algn="just" defTabSz="371475" eaLnBrk="0" hangingPunct="0">
              <a:lnSpc>
                <a:spcPct val="95000"/>
              </a:lnSpc>
              <a:spcBef>
                <a:spcPts val="0"/>
              </a:spcBef>
              <a:spcAft>
                <a:spcPts val="0"/>
              </a:spcAft>
            </a:pPr>
            <a:r>
              <a:rPr lang="en-US" sz="2800" dirty="0">
                <a:solidFill>
                  <a:srgbClr val="000000"/>
                </a:solidFill>
                <a:latin typeface="Georgia" panose="02040502050405020303" pitchFamily="18" charset="0"/>
              </a:rPr>
              <a:t>3) Bristol Novelties emerges as the most purchased and preferred brand. </a:t>
            </a:r>
          </a:p>
          <a:p>
            <a:pPr algn="just"/>
            <a:r>
              <a:rPr lang="en-IN" sz="2600" dirty="0">
                <a:latin typeface="Georgia" panose="02040502050405020303" pitchFamily="18" charset="0"/>
              </a:rPr>
              <a:t>4) </a:t>
            </a:r>
            <a:r>
              <a:rPr lang="en-IN" sz="2800" dirty="0">
                <a:latin typeface="Georgia" panose="02040502050405020303" pitchFamily="18" charset="0"/>
              </a:rPr>
              <a:t>TF-IDF vectorization algorithm, Topic </a:t>
            </a:r>
            <a:r>
              <a:rPr lang="en-IN" sz="2800" dirty="0" err="1">
                <a:latin typeface="Georgia" panose="02040502050405020303" pitchFamily="18" charset="0"/>
              </a:rPr>
              <a:t>Modeling</a:t>
            </a:r>
            <a:r>
              <a:rPr lang="en-IN" sz="2800" dirty="0">
                <a:latin typeface="Georgia" panose="02040502050405020303" pitchFamily="18" charset="0"/>
              </a:rPr>
              <a:t>, Feature importance for sentiment classification, Sentiment analysis using VADER are performed</a:t>
            </a:r>
          </a:p>
          <a:p>
            <a:pPr algn="just" defTabSz="371475" eaLnBrk="0" hangingPunct="0">
              <a:lnSpc>
                <a:spcPct val="95000"/>
              </a:lnSpc>
              <a:spcBef>
                <a:spcPts val="0"/>
              </a:spcBef>
              <a:spcAft>
                <a:spcPts val="0"/>
              </a:spcAft>
            </a:pPr>
            <a:endParaRPr lang="en-US" sz="2800" dirty="0">
              <a:solidFill>
                <a:srgbClr val="000000"/>
              </a:solidFill>
              <a:latin typeface="Georgia" panose="02040502050405020303" pitchFamily="18" charset="0"/>
            </a:endParaRPr>
          </a:p>
          <a:p>
            <a:pPr algn="just" defTabSz="371475" eaLnBrk="0" hangingPunct="0">
              <a:lnSpc>
                <a:spcPct val="95000"/>
              </a:lnSpc>
              <a:spcBef>
                <a:spcPts val="0"/>
              </a:spcBef>
              <a:spcAft>
                <a:spcPts val="0"/>
              </a:spcAft>
            </a:pPr>
            <a:endParaRPr lang="en-US" sz="2800" dirty="0">
              <a:solidFill>
                <a:srgbClr val="000000"/>
              </a:solidFill>
              <a:latin typeface="Georgia" panose="02040502050405020303" pitchFamily="18" charset="0"/>
            </a:endParaRPr>
          </a:p>
          <a:p>
            <a:pPr marL="457200" indent="-457200" algn="just" defTabSz="371475" eaLnBrk="0" hangingPunct="0">
              <a:lnSpc>
                <a:spcPct val="95000"/>
              </a:lnSpc>
              <a:spcBef>
                <a:spcPts val="0"/>
              </a:spcBef>
              <a:spcAft>
                <a:spcPts val="0"/>
              </a:spcAft>
              <a:buFont typeface="+mj-lt"/>
              <a:buAutoNum type="arabicPeriod"/>
            </a:pPr>
            <a:endParaRPr lang="en-US" sz="2800" dirty="0">
              <a:solidFill>
                <a:srgbClr val="000000"/>
              </a:solidFill>
              <a:latin typeface="Georgia" panose="02040502050405020303" pitchFamily="18" charset="0"/>
            </a:endParaRPr>
          </a:p>
          <a:p>
            <a:pPr algn="l" defTabSz="371475" eaLnBrk="0" hangingPunct="0">
              <a:lnSpc>
                <a:spcPct val="95000"/>
              </a:lnSpc>
            </a:pPr>
            <a:endParaRPr lang="en-US" sz="2400" dirty="0">
              <a:latin typeface="Georgia" panose="02040502050405020303" pitchFamily="18" charset="0"/>
            </a:endParaRPr>
          </a:p>
        </p:txBody>
      </p:sp>
      <p:sp>
        <p:nvSpPr>
          <p:cNvPr id="42" name="Text Box 40"/>
          <p:cNvSpPr txBox="1">
            <a:spLocks noChangeArrowheads="1"/>
          </p:cNvSpPr>
          <p:nvPr/>
        </p:nvSpPr>
        <p:spPr bwMode="auto">
          <a:xfrm>
            <a:off x="29239287" y="15517209"/>
            <a:ext cx="8391770" cy="2902898"/>
          </a:xfrm>
          <a:prstGeom prst="rect">
            <a:avLst/>
          </a:prstGeom>
          <a:noFill/>
          <a:ln w="57150" cmpd="thinThick">
            <a:noFill/>
            <a:miter lim="800000"/>
            <a:headEnd/>
            <a:tailEnd/>
          </a:ln>
          <a:effectLst/>
        </p:spPr>
        <p:txBody>
          <a:bodyPr wrap="square" lIns="37136" tIns="18568" rIns="37136" bIns="18568">
            <a:spAutoFit/>
          </a:bodyPr>
          <a:lstStyle/>
          <a:p>
            <a:pPr algn="just" defTabSz="371475" eaLnBrk="0" hangingPunct="0">
              <a:lnSpc>
                <a:spcPct val="95000"/>
              </a:lnSpc>
            </a:pPr>
            <a:r>
              <a:rPr lang="en-US" sz="2400" dirty="0">
                <a:solidFill>
                  <a:srgbClr val="000000"/>
                </a:solidFill>
                <a:latin typeface="Georgia" panose="02040502050405020303" pitchFamily="18" charset="0"/>
              </a:rPr>
              <a:t>		</a:t>
            </a:r>
            <a:r>
              <a:rPr lang="en-US" sz="2800" dirty="0">
                <a:solidFill>
                  <a:srgbClr val="000000"/>
                </a:solidFill>
                <a:latin typeface="Georgia" panose="02040502050405020303" pitchFamily="18" charset="0"/>
              </a:rPr>
              <a:t>Successfully achieved the goal of giving suggestion to manufacturer for product improvement. Accuracy of NLP can be improved by working on advance technique of contextual understanding and resolving problem of language variation by converting all languages into a common or majorly used language.</a:t>
            </a:r>
          </a:p>
        </p:txBody>
      </p:sp>
      <p:sp>
        <p:nvSpPr>
          <p:cNvPr id="43" name="Text Box 42"/>
          <p:cNvSpPr txBox="1">
            <a:spLocks noChangeArrowheads="1"/>
          </p:cNvSpPr>
          <p:nvPr/>
        </p:nvSpPr>
        <p:spPr bwMode="auto">
          <a:xfrm>
            <a:off x="586564" y="8387038"/>
            <a:ext cx="8391769" cy="610054"/>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3600" b="1" dirty="0">
                <a:solidFill>
                  <a:srgbClr val="000000"/>
                </a:solidFill>
                <a:latin typeface="Georgia" panose="02040502050405020303" pitchFamily="18" charset="0"/>
              </a:rPr>
              <a:t>Introduction</a:t>
            </a:r>
          </a:p>
        </p:txBody>
      </p:sp>
      <p:sp>
        <p:nvSpPr>
          <p:cNvPr id="44" name="Text Box 43"/>
          <p:cNvSpPr txBox="1">
            <a:spLocks noChangeArrowheads="1"/>
          </p:cNvSpPr>
          <p:nvPr/>
        </p:nvSpPr>
        <p:spPr bwMode="auto">
          <a:xfrm>
            <a:off x="10278887" y="15835013"/>
            <a:ext cx="7751878" cy="856275"/>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3600" b="1" dirty="0">
                <a:latin typeface="Georgia" panose="02040502050405020303" pitchFamily="18" charset="0"/>
              </a:rPr>
              <a:t>Experiments</a:t>
            </a:r>
            <a:r>
              <a:rPr lang="en-US" dirty="0">
                <a:effectLst/>
              </a:rPr>
              <a:t> </a:t>
            </a:r>
            <a:endParaRPr lang="en-US" b="1" dirty="0"/>
          </a:p>
        </p:txBody>
      </p:sp>
      <p:sp>
        <p:nvSpPr>
          <p:cNvPr id="45" name="Text Box 49"/>
          <p:cNvSpPr txBox="1">
            <a:spLocks noChangeArrowheads="1"/>
          </p:cNvSpPr>
          <p:nvPr/>
        </p:nvSpPr>
        <p:spPr bwMode="auto">
          <a:xfrm>
            <a:off x="-1632287" y="1805974"/>
            <a:ext cx="10960100" cy="917831"/>
          </a:xfrm>
          <a:prstGeom prst="rect">
            <a:avLst/>
          </a:prstGeom>
          <a:noFill/>
          <a:ln w="9525">
            <a:noFill/>
            <a:miter lim="800000"/>
            <a:headEnd/>
            <a:tailEnd/>
          </a:ln>
          <a:effectLst/>
        </p:spPr>
        <p:txBody>
          <a:bodyPr wrap="square" lIns="55513" tIns="27757" rIns="55513" bIns="27757">
            <a:spAutoFit/>
          </a:bodyPr>
          <a:lstStyle/>
          <a:p>
            <a:pPr algn="r" defTabSz="2665413"/>
            <a:r>
              <a:rPr lang="en-US" sz="2800" b="1" dirty="0">
                <a:latin typeface="Georgia" panose="02040502050405020303" pitchFamily="18" charset="0"/>
              </a:rPr>
              <a:t> </a:t>
            </a:r>
            <a:r>
              <a:rPr lang="en-US" sz="2800" dirty="0">
                <a:solidFill>
                  <a:srgbClr val="000000"/>
                </a:solidFill>
                <a:latin typeface="Georgia" panose="02040502050405020303" pitchFamily="18" charset="0"/>
              </a:rPr>
              <a:t>GitHub - https://bit.ly/3LIweg1</a:t>
            </a:r>
          </a:p>
          <a:p>
            <a:pPr algn="r" defTabSz="2665413"/>
            <a:r>
              <a:rPr lang="en-US" sz="2800" dirty="0">
                <a:solidFill>
                  <a:srgbClr val="000000"/>
                </a:solidFill>
                <a:latin typeface="Georgia" panose="02040502050405020303" pitchFamily="18" charset="0"/>
              </a:rPr>
              <a:t> Notebook - https://bit.ly/3B6tg01</a:t>
            </a:r>
            <a:endParaRPr lang="en-US" sz="2800" dirty="0">
              <a:solidFill>
                <a:srgbClr val="FF0000"/>
              </a:solidFill>
              <a:latin typeface="Georgia" panose="02040502050405020303" pitchFamily="18" charset="0"/>
            </a:endParaRPr>
          </a:p>
        </p:txBody>
      </p:sp>
      <p:sp>
        <p:nvSpPr>
          <p:cNvPr id="46" name="Text Box 42">
            <a:extLst>
              <a:ext uri="{FF2B5EF4-FFF2-40B4-BE49-F238E27FC236}">
                <a16:creationId xmlns:a16="http://schemas.microsoft.com/office/drawing/2014/main" id="{E1985566-9DF8-C858-A574-5EB6C7800096}"/>
              </a:ext>
            </a:extLst>
          </p:cNvPr>
          <p:cNvSpPr txBox="1">
            <a:spLocks noChangeArrowheads="1"/>
          </p:cNvSpPr>
          <p:nvPr/>
        </p:nvSpPr>
        <p:spPr bwMode="auto">
          <a:xfrm>
            <a:off x="731838" y="3844175"/>
            <a:ext cx="8391769" cy="610054"/>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3600" b="1" dirty="0">
                <a:solidFill>
                  <a:srgbClr val="000000"/>
                </a:solidFill>
                <a:latin typeface="Georgia" panose="02040502050405020303" pitchFamily="18" charset="0"/>
              </a:rPr>
              <a:t>Abstract</a:t>
            </a:r>
          </a:p>
        </p:txBody>
      </p:sp>
      <p:sp>
        <p:nvSpPr>
          <p:cNvPr id="47" name="Text Box 9">
            <a:extLst>
              <a:ext uri="{FF2B5EF4-FFF2-40B4-BE49-F238E27FC236}">
                <a16:creationId xmlns:a16="http://schemas.microsoft.com/office/drawing/2014/main" id="{6657C5DA-C673-42C8-9953-9872695FB0D9}"/>
              </a:ext>
            </a:extLst>
          </p:cNvPr>
          <p:cNvSpPr txBox="1">
            <a:spLocks noChangeArrowheads="1"/>
          </p:cNvSpPr>
          <p:nvPr/>
        </p:nvSpPr>
        <p:spPr bwMode="auto">
          <a:xfrm>
            <a:off x="629437" y="8937306"/>
            <a:ext cx="8310627" cy="4939444"/>
          </a:xfrm>
          <a:prstGeom prst="rect">
            <a:avLst/>
          </a:prstGeom>
          <a:noFill/>
          <a:ln w="9525">
            <a:noFill/>
            <a:miter lim="800000"/>
            <a:headEnd/>
            <a:tailEnd/>
          </a:ln>
          <a:effectLst/>
        </p:spPr>
        <p:txBody>
          <a:bodyPr wrap="square" lIns="55513" tIns="27757" rIns="55513" bIns="27757">
            <a:spAutoFit/>
          </a:bodyPr>
          <a:lstStyle/>
          <a:p>
            <a:pPr marL="457200" lvl="0" indent="-457200" algn="just">
              <a:spcAft>
                <a:spcPts val="800"/>
              </a:spcAft>
              <a:buSzPts val="1000"/>
              <a:buFont typeface="Wingdings" panose="05000000000000000000" pitchFamily="2" charset="2"/>
              <a:buChar char="Ø"/>
              <a:tabLst>
                <a:tab pos="457200" algn="l"/>
              </a:tabLst>
            </a:pPr>
            <a:r>
              <a:rPr lang="en-US" sz="2800" dirty="0">
                <a:solidFill>
                  <a:srgbClr val="000000"/>
                </a:solidFill>
                <a:latin typeface="Georgia" panose="02040502050405020303" pitchFamily="18" charset="0"/>
              </a:rPr>
              <a:t>The Covid-19 pandemic has changed buying behavior, where online purchases have increased and customer reviews have become crucial for manufacturers to improve product quality, customer satisfaction, and gain competitive advantage.</a:t>
            </a:r>
            <a:endParaRPr lang="en-IN" sz="2800" dirty="0">
              <a:solidFill>
                <a:srgbClr val="000000"/>
              </a:solidFill>
              <a:latin typeface="Georgia" panose="02040502050405020303" pitchFamily="18" charset="0"/>
            </a:endParaRPr>
          </a:p>
          <a:p>
            <a:pPr marL="457200" lvl="0" indent="-457200" algn="just">
              <a:spcAft>
                <a:spcPts val="800"/>
              </a:spcAft>
              <a:buSzPts val="1000"/>
              <a:buFont typeface="Wingdings" panose="05000000000000000000" pitchFamily="2" charset="2"/>
              <a:buChar char="Ø"/>
              <a:tabLst>
                <a:tab pos="457200" algn="l"/>
              </a:tabLst>
            </a:pPr>
            <a:r>
              <a:rPr lang="en-IN" sz="2800" dirty="0">
                <a:solidFill>
                  <a:srgbClr val="000000"/>
                </a:solidFill>
                <a:latin typeface="Georgia" panose="02040502050405020303" pitchFamily="18" charset="0"/>
              </a:rPr>
              <a:t>However, handling customer reviews using NLP algorithms can be challenging due to factors like large data volumes, varying data quality, language diversity</a:t>
            </a:r>
          </a:p>
          <a:p>
            <a:pPr algn="just" defTabSz="2665413" eaLnBrk="0" hangingPunct="0"/>
            <a:endParaRPr lang="en-US" sz="2400" dirty="0">
              <a:solidFill>
                <a:srgbClr val="000000"/>
              </a:solidFill>
              <a:latin typeface="Georgia" panose="02040502050405020303" pitchFamily="18" charset="0"/>
            </a:endParaRPr>
          </a:p>
        </p:txBody>
      </p:sp>
      <p:sp>
        <p:nvSpPr>
          <p:cNvPr id="48" name="Text Box 42">
            <a:extLst>
              <a:ext uri="{FF2B5EF4-FFF2-40B4-BE49-F238E27FC236}">
                <a16:creationId xmlns:a16="http://schemas.microsoft.com/office/drawing/2014/main" id="{3AD0CFA7-2330-D875-D5A6-4EBBF895B4C9}"/>
              </a:ext>
            </a:extLst>
          </p:cNvPr>
          <p:cNvSpPr txBox="1">
            <a:spLocks noChangeArrowheads="1"/>
          </p:cNvSpPr>
          <p:nvPr/>
        </p:nvSpPr>
        <p:spPr bwMode="auto">
          <a:xfrm>
            <a:off x="480676" y="13475549"/>
            <a:ext cx="8391769" cy="610054"/>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3600" b="1" dirty="0">
                <a:solidFill>
                  <a:srgbClr val="000000"/>
                </a:solidFill>
                <a:latin typeface="Georgia" panose="02040502050405020303" pitchFamily="18" charset="0"/>
              </a:rPr>
              <a:t>Research Question</a:t>
            </a:r>
          </a:p>
        </p:txBody>
      </p:sp>
      <p:sp>
        <p:nvSpPr>
          <p:cNvPr id="50" name="Text Box 9">
            <a:extLst>
              <a:ext uri="{FF2B5EF4-FFF2-40B4-BE49-F238E27FC236}">
                <a16:creationId xmlns:a16="http://schemas.microsoft.com/office/drawing/2014/main" id="{16C51ACD-5E42-02DA-E7A5-2D70AA44F59E}"/>
              </a:ext>
            </a:extLst>
          </p:cNvPr>
          <p:cNvSpPr txBox="1">
            <a:spLocks noChangeArrowheads="1"/>
          </p:cNvSpPr>
          <p:nvPr/>
        </p:nvSpPr>
        <p:spPr bwMode="auto">
          <a:xfrm>
            <a:off x="844262" y="14062815"/>
            <a:ext cx="8323397" cy="2372075"/>
          </a:xfrm>
          <a:prstGeom prst="rect">
            <a:avLst/>
          </a:prstGeom>
          <a:noFill/>
          <a:ln w="9525">
            <a:noFill/>
            <a:miter lim="800000"/>
            <a:headEnd/>
            <a:tailEnd/>
          </a:ln>
          <a:effectLst/>
        </p:spPr>
        <p:txBody>
          <a:bodyPr wrap="square" lIns="55513" tIns="27757" rIns="55513" bIns="27757">
            <a:spAutoFit/>
          </a:bodyPr>
          <a:lstStyle/>
          <a:p>
            <a:pPr algn="just">
              <a:lnSpc>
                <a:spcPct val="107000"/>
              </a:lnSpc>
              <a:spcAft>
                <a:spcPts val="800"/>
              </a:spcAft>
            </a:pPr>
            <a:r>
              <a:rPr lang="en-IN" sz="2800" dirty="0">
                <a:solidFill>
                  <a:srgbClr val="000000"/>
                </a:solidFill>
                <a:latin typeface="Georgia" panose="02040502050405020303" pitchFamily="18" charset="0"/>
              </a:rPr>
              <a:t>How to build a NLP model utilizing customer reviews and ratings, allowing manufacturers to obtain valuable feedback on their products and make improvements accordingly?</a:t>
            </a:r>
          </a:p>
          <a:p>
            <a:pPr algn="just" defTabSz="2665413" eaLnBrk="0" hangingPunct="0"/>
            <a:endParaRPr lang="en-US" sz="2400" dirty="0">
              <a:latin typeface="Times New Roman" pitchFamily="18" charset="0"/>
            </a:endParaRPr>
          </a:p>
        </p:txBody>
      </p:sp>
      <p:sp>
        <p:nvSpPr>
          <p:cNvPr id="51" name="Text Box 10">
            <a:extLst>
              <a:ext uri="{FF2B5EF4-FFF2-40B4-BE49-F238E27FC236}">
                <a16:creationId xmlns:a16="http://schemas.microsoft.com/office/drawing/2014/main" id="{6D9573EB-976A-8BC1-B52A-0A051E13CC71}"/>
              </a:ext>
            </a:extLst>
          </p:cNvPr>
          <p:cNvSpPr txBox="1">
            <a:spLocks noChangeArrowheads="1"/>
          </p:cNvSpPr>
          <p:nvPr/>
        </p:nvSpPr>
        <p:spPr bwMode="auto">
          <a:xfrm>
            <a:off x="138869" y="15958124"/>
            <a:ext cx="8391770" cy="610054"/>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3600" b="1" dirty="0">
                <a:solidFill>
                  <a:srgbClr val="000000"/>
                </a:solidFill>
                <a:latin typeface="Georgia" panose="02040502050405020303" pitchFamily="18" charset="0"/>
              </a:rPr>
              <a:t>Dataset</a:t>
            </a:r>
          </a:p>
        </p:txBody>
      </p:sp>
      <p:sp>
        <p:nvSpPr>
          <p:cNvPr id="54" name="Text Box 10">
            <a:extLst>
              <a:ext uri="{FF2B5EF4-FFF2-40B4-BE49-F238E27FC236}">
                <a16:creationId xmlns:a16="http://schemas.microsoft.com/office/drawing/2014/main" id="{74D2CA9B-3EE7-7C56-F60E-4D224978C68C}"/>
              </a:ext>
            </a:extLst>
          </p:cNvPr>
          <p:cNvSpPr txBox="1">
            <a:spLocks noChangeArrowheads="1"/>
          </p:cNvSpPr>
          <p:nvPr/>
        </p:nvSpPr>
        <p:spPr bwMode="auto">
          <a:xfrm>
            <a:off x="10152665" y="10760426"/>
            <a:ext cx="8391770" cy="610054"/>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3600" b="1" dirty="0">
                <a:solidFill>
                  <a:srgbClr val="000000"/>
                </a:solidFill>
                <a:latin typeface="Georgia" panose="02040502050405020303" pitchFamily="18" charset="0"/>
              </a:rPr>
              <a:t>Methodology</a:t>
            </a:r>
          </a:p>
        </p:txBody>
      </p:sp>
      <p:sp>
        <p:nvSpPr>
          <p:cNvPr id="35" name="Text Box 43">
            <a:extLst>
              <a:ext uri="{FF2B5EF4-FFF2-40B4-BE49-F238E27FC236}">
                <a16:creationId xmlns:a16="http://schemas.microsoft.com/office/drawing/2014/main" id="{73127114-4E3E-C856-8E22-D30C03CA2DD4}"/>
              </a:ext>
            </a:extLst>
          </p:cNvPr>
          <p:cNvSpPr txBox="1">
            <a:spLocks noChangeArrowheads="1"/>
          </p:cNvSpPr>
          <p:nvPr/>
        </p:nvSpPr>
        <p:spPr bwMode="auto">
          <a:xfrm>
            <a:off x="29238089" y="6796603"/>
            <a:ext cx="8355109" cy="856275"/>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3600" b="1" dirty="0">
                <a:solidFill>
                  <a:srgbClr val="000000"/>
                </a:solidFill>
                <a:latin typeface="Georgia" panose="02040502050405020303" pitchFamily="18" charset="0"/>
              </a:rPr>
              <a:t>Result</a:t>
            </a:r>
            <a:r>
              <a:rPr lang="en-US" dirty="0">
                <a:effectLst/>
              </a:rPr>
              <a:t> </a:t>
            </a:r>
            <a:endParaRPr lang="en-US" b="1" dirty="0"/>
          </a:p>
        </p:txBody>
      </p:sp>
      <p:sp>
        <p:nvSpPr>
          <p:cNvPr id="55" name="Text Box 9">
            <a:extLst>
              <a:ext uri="{FF2B5EF4-FFF2-40B4-BE49-F238E27FC236}">
                <a16:creationId xmlns:a16="http://schemas.microsoft.com/office/drawing/2014/main" id="{FD840FF5-C8D6-0C19-CF06-E70CF8F5B6EC}"/>
              </a:ext>
            </a:extLst>
          </p:cNvPr>
          <p:cNvSpPr txBox="1">
            <a:spLocks noChangeArrowheads="1"/>
          </p:cNvSpPr>
          <p:nvPr/>
        </p:nvSpPr>
        <p:spPr bwMode="auto">
          <a:xfrm>
            <a:off x="10196034" y="3844175"/>
            <a:ext cx="8348401" cy="1348718"/>
          </a:xfrm>
          <a:prstGeom prst="rect">
            <a:avLst/>
          </a:prstGeom>
          <a:noFill/>
          <a:ln w="9525">
            <a:noFill/>
            <a:miter lim="800000"/>
            <a:headEnd/>
            <a:tailEnd/>
          </a:ln>
          <a:effectLst/>
        </p:spPr>
        <p:txBody>
          <a:bodyPr wrap="square" lIns="55513" tIns="27757" rIns="55513" bIns="27757">
            <a:spAutoFit/>
          </a:bodyPr>
          <a:lstStyle/>
          <a:p>
            <a:pPr marL="457200" indent="-457200" algn="just" defTabSz="2665413" eaLnBrk="0" hangingPunct="0">
              <a:buFont typeface="Arial" panose="020B0604020202020204" pitchFamily="34" charset="0"/>
              <a:buChar char="•"/>
            </a:pPr>
            <a:r>
              <a:rPr lang="en-US" sz="2800" dirty="0">
                <a:solidFill>
                  <a:srgbClr val="000000"/>
                </a:solidFill>
                <a:latin typeface="Georgia" panose="02040502050405020303" pitchFamily="18" charset="0"/>
              </a:rPr>
              <a:t>Records – 10,000 with 898 features</a:t>
            </a:r>
          </a:p>
          <a:p>
            <a:pPr marL="457200" indent="-457200" algn="just" defTabSz="2665413" eaLnBrk="0" hangingPunct="0">
              <a:buFont typeface="Arial" panose="020B0604020202020204" pitchFamily="34" charset="0"/>
              <a:buChar char="•"/>
            </a:pPr>
            <a:r>
              <a:rPr lang="en-US" sz="2800" dirty="0">
                <a:solidFill>
                  <a:srgbClr val="000000"/>
                </a:solidFill>
                <a:latin typeface="Georgia" panose="02040502050405020303" pitchFamily="18" charset="0"/>
              </a:rPr>
              <a:t>Total Categories – 48</a:t>
            </a:r>
          </a:p>
          <a:p>
            <a:pPr marL="457200" indent="-457200" algn="just" defTabSz="2665413" eaLnBrk="0" hangingPunct="0">
              <a:buFont typeface="Arial" panose="020B0604020202020204" pitchFamily="34" charset="0"/>
              <a:buChar char="•"/>
            </a:pPr>
            <a:r>
              <a:rPr lang="en-US" sz="2800" dirty="0">
                <a:solidFill>
                  <a:srgbClr val="000000"/>
                </a:solidFill>
                <a:latin typeface="Georgia" panose="02040502050405020303" pitchFamily="18" charset="0"/>
              </a:rPr>
              <a:t>Duration – May 2020 – June 2021</a:t>
            </a:r>
          </a:p>
        </p:txBody>
      </p:sp>
      <p:sp>
        <p:nvSpPr>
          <p:cNvPr id="58" name="Text Box 9">
            <a:extLst>
              <a:ext uri="{FF2B5EF4-FFF2-40B4-BE49-F238E27FC236}">
                <a16:creationId xmlns:a16="http://schemas.microsoft.com/office/drawing/2014/main" id="{7FD688B7-2FFB-0F0D-1B07-C5B79AB156AC}"/>
              </a:ext>
            </a:extLst>
          </p:cNvPr>
          <p:cNvSpPr txBox="1">
            <a:spLocks noChangeArrowheads="1"/>
          </p:cNvSpPr>
          <p:nvPr/>
        </p:nvSpPr>
        <p:spPr bwMode="auto">
          <a:xfrm>
            <a:off x="10093592" y="5710886"/>
            <a:ext cx="8323397" cy="5226702"/>
          </a:xfrm>
          <a:prstGeom prst="rect">
            <a:avLst/>
          </a:prstGeom>
          <a:noFill/>
          <a:ln w="9525">
            <a:noFill/>
            <a:miter lim="800000"/>
            <a:headEnd/>
            <a:tailEnd/>
          </a:ln>
          <a:effectLst/>
        </p:spPr>
        <p:txBody>
          <a:bodyPr wrap="square" lIns="55513" tIns="27757" rIns="55513" bIns="27757">
            <a:spAutoFit/>
          </a:bodyPr>
          <a:lstStyle/>
          <a:p>
            <a:pPr algn="just" defTabSz="2665413" eaLnBrk="0" hangingPunct="0"/>
            <a:r>
              <a:rPr lang="en-US" sz="2400" dirty="0">
                <a:solidFill>
                  <a:srgbClr val="000000"/>
                </a:solidFill>
                <a:latin typeface="Georgia" panose="02040502050405020303" pitchFamily="18" charset="0"/>
              </a:rPr>
              <a:t>       </a:t>
            </a:r>
            <a:r>
              <a:rPr lang="en-US" sz="2800" dirty="0">
                <a:solidFill>
                  <a:srgbClr val="000000"/>
                </a:solidFill>
                <a:latin typeface="Georgia" panose="02040502050405020303" pitchFamily="18" charset="0"/>
              </a:rPr>
              <a:t> Recent study(Dec 2022) by Urvi Sharma focuses on personalized fashion recommendations using a page ranking recommender system.</a:t>
            </a:r>
          </a:p>
          <a:p>
            <a:pPr algn="just" defTabSz="2665413" eaLnBrk="0" hangingPunct="0"/>
            <a:r>
              <a:rPr lang="en-US" sz="2800" dirty="0">
                <a:solidFill>
                  <a:srgbClr val="000000"/>
                </a:solidFill>
                <a:latin typeface="Georgia" panose="02040502050405020303" pitchFamily="18" charset="0"/>
              </a:rPr>
              <a:t>      Case study by V. R. </a:t>
            </a:r>
            <a:r>
              <a:rPr lang="en-US" sz="2800" dirty="0" err="1">
                <a:solidFill>
                  <a:srgbClr val="000000"/>
                </a:solidFill>
                <a:latin typeface="Georgia" panose="02040502050405020303" pitchFamily="18" charset="0"/>
              </a:rPr>
              <a:t>Welgamage</a:t>
            </a:r>
            <a:r>
              <a:rPr lang="en-US" sz="2800" dirty="0">
                <a:solidFill>
                  <a:srgbClr val="000000"/>
                </a:solidFill>
                <a:latin typeface="Georgia" panose="02040502050405020303" pitchFamily="18" charset="0"/>
              </a:rPr>
              <a:t> (2021) employs machine learning algorithms to conduct feature-level sentiment analysis of Amazon fashion product reviews. The methodology includes aspect extraction, topic modeling, and requirement revision. The results of these studies can be used to better understand consumer preferences and improve marketing strategies in the e-commerce fashion industry.</a:t>
            </a:r>
          </a:p>
        </p:txBody>
      </p:sp>
      <p:graphicFrame>
        <p:nvGraphicFramePr>
          <p:cNvPr id="10" name="Table 10">
            <a:extLst>
              <a:ext uri="{FF2B5EF4-FFF2-40B4-BE49-F238E27FC236}">
                <a16:creationId xmlns:a16="http://schemas.microsoft.com/office/drawing/2014/main" id="{C8C38327-4870-B423-EFE1-48427FC3CD11}"/>
              </a:ext>
            </a:extLst>
          </p:cNvPr>
          <p:cNvGraphicFramePr>
            <a:graphicFrameLocks noGrp="1"/>
          </p:cNvGraphicFramePr>
          <p:nvPr>
            <p:extLst>
              <p:ext uri="{D42A27DB-BD31-4B8C-83A1-F6EECF244321}">
                <p14:modId xmlns:p14="http://schemas.microsoft.com/office/powerpoint/2010/main" val="873615702"/>
              </p:ext>
            </p:extLst>
          </p:nvPr>
        </p:nvGraphicFramePr>
        <p:xfrm>
          <a:off x="29410390" y="7684654"/>
          <a:ext cx="8353951" cy="1857861"/>
        </p:xfrm>
        <a:graphic>
          <a:graphicData uri="http://schemas.openxmlformats.org/drawingml/2006/table">
            <a:tbl>
              <a:tblPr firstRow="1" bandRow="1">
                <a:tableStyleId>{93296810-A885-4BE3-A3E7-6D5BEEA58F35}</a:tableStyleId>
              </a:tblPr>
              <a:tblGrid>
                <a:gridCol w="6102623">
                  <a:extLst>
                    <a:ext uri="{9D8B030D-6E8A-4147-A177-3AD203B41FA5}">
                      <a16:colId xmlns:a16="http://schemas.microsoft.com/office/drawing/2014/main" val="1254401252"/>
                    </a:ext>
                  </a:extLst>
                </a:gridCol>
                <a:gridCol w="2251328">
                  <a:extLst>
                    <a:ext uri="{9D8B030D-6E8A-4147-A177-3AD203B41FA5}">
                      <a16:colId xmlns:a16="http://schemas.microsoft.com/office/drawing/2014/main" val="3652761827"/>
                    </a:ext>
                  </a:extLst>
                </a:gridCol>
              </a:tblGrid>
              <a:tr h="0">
                <a:tc>
                  <a:txBody>
                    <a:bodyPr/>
                    <a:lstStyle/>
                    <a:p>
                      <a:r>
                        <a:rPr lang="en-US" sz="2400" b="1" kern="1200" dirty="0">
                          <a:solidFill>
                            <a:schemeClr val="accent3"/>
                          </a:solidFill>
                          <a:latin typeface="Georgia" panose="02040502050405020303" pitchFamily="18" charset="0"/>
                          <a:ea typeface="+mn-ea"/>
                          <a:cs typeface="+mn-cs"/>
                        </a:rPr>
                        <a:t>Model</a:t>
                      </a:r>
                    </a:p>
                  </a:txBody>
                  <a:tcPr>
                    <a:solidFill>
                      <a:srgbClr val="011E61"/>
                    </a:solidFill>
                  </a:tcPr>
                </a:tc>
                <a:tc>
                  <a:txBody>
                    <a:bodyPr/>
                    <a:lstStyle/>
                    <a:p>
                      <a:r>
                        <a:rPr lang="en-US" sz="2400" kern="1200" dirty="0">
                          <a:solidFill>
                            <a:schemeClr val="accent3"/>
                          </a:solidFill>
                          <a:latin typeface="Georgia" panose="02040502050405020303" pitchFamily="18" charset="0"/>
                          <a:ea typeface="+mn-ea"/>
                          <a:cs typeface="+mn-cs"/>
                        </a:rPr>
                        <a:t>Accuracy</a:t>
                      </a:r>
                    </a:p>
                  </a:txBody>
                  <a:tcPr>
                    <a:solidFill>
                      <a:srgbClr val="011E61"/>
                    </a:solidFill>
                  </a:tcPr>
                </a:tc>
                <a:extLst>
                  <a:ext uri="{0D108BD9-81ED-4DB2-BD59-A6C34878D82A}">
                    <a16:rowId xmlns:a16="http://schemas.microsoft.com/office/drawing/2014/main" val="391804727"/>
                  </a:ext>
                </a:extLst>
              </a:tr>
              <a:tr h="0">
                <a:tc>
                  <a:txBody>
                    <a:bodyPr/>
                    <a:lstStyle/>
                    <a:p>
                      <a:r>
                        <a:rPr lang="en-US" sz="2400" kern="1200" dirty="0">
                          <a:solidFill>
                            <a:srgbClr val="000000"/>
                          </a:solidFill>
                          <a:latin typeface="Georgia" panose="02040502050405020303" pitchFamily="18" charset="0"/>
                          <a:ea typeface="+mn-ea"/>
                          <a:cs typeface="+mn-cs"/>
                        </a:rPr>
                        <a:t> </a:t>
                      </a:r>
                      <a:r>
                        <a:rPr lang="en-IN" sz="2400" dirty="0">
                          <a:latin typeface="Georgia" panose="02040502050405020303" pitchFamily="18" charset="0"/>
                        </a:rPr>
                        <a:t>Sentiment analysis using VADER </a:t>
                      </a:r>
                      <a:endParaRPr lang="en-US" sz="2400" kern="1200" dirty="0">
                        <a:solidFill>
                          <a:srgbClr val="000000"/>
                        </a:solidFill>
                        <a:latin typeface="Georgia" panose="02040502050405020303" pitchFamily="18" charset="0"/>
                        <a:ea typeface="+mn-ea"/>
                        <a:cs typeface="+mn-cs"/>
                      </a:endParaRPr>
                    </a:p>
                  </a:txBody>
                  <a:tcPr/>
                </a:tc>
                <a:tc>
                  <a:txBody>
                    <a:bodyPr/>
                    <a:lstStyle/>
                    <a:p>
                      <a:r>
                        <a:rPr lang="en-US" sz="2400" kern="1200" dirty="0">
                          <a:solidFill>
                            <a:srgbClr val="000000"/>
                          </a:solidFill>
                          <a:latin typeface="Georgia" panose="02040502050405020303" pitchFamily="18" charset="0"/>
                          <a:ea typeface="+mn-ea"/>
                          <a:cs typeface="+mn-cs"/>
                        </a:rPr>
                        <a:t>82.37%</a:t>
                      </a:r>
                    </a:p>
                  </a:txBody>
                  <a:tcPr/>
                </a:tc>
                <a:extLst>
                  <a:ext uri="{0D108BD9-81ED-4DB2-BD59-A6C34878D82A}">
                    <a16:rowId xmlns:a16="http://schemas.microsoft.com/office/drawing/2014/main" val="3719250527"/>
                  </a:ext>
                </a:extLst>
              </a:tr>
              <a:tr h="486261">
                <a:tc>
                  <a:txBody>
                    <a:bodyPr/>
                    <a:lstStyle/>
                    <a:p>
                      <a:r>
                        <a:rPr lang="en-US" sz="2400" kern="1200" dirty="0">
                          <a:solidFill>
                            <a:srgbClr val="000000"/>
                          </a:solidFill>
                          <a:latin typeface="Georgia" panose="02040502050405020303" pitchFamily="18" charset="0"/>
                          <a:ea typeface="+mn-ea"/>
                          <a:cs typeface="+mn-cs"/>
                        </a:rPr>
                        <a:t>TF- IDF vectorization</a:t>
                      </a:r>
                    </a:p>
                  </a:txBody>
                  <a:tcPr/>
                </a:tc>
                <a:tc>
                  <a:txBody>
                    <a:bodyPr/>
                    <a:lstStyle/>
                    <a:p>
                      <a:r>
                        <a:rPr lang="en-US" sz="2400" kern="1200" dirty="0">
                          <a:solidFill>
                            <a:srgbClr val="000000"/>
                          </a:solidFill>
                          <a:latin typeface="Georgia" panose="02040502050405020303" pitchFamily="18" charset="0"/>
                          <a:ea typeface="+mn-ea"/>
                          <a:cs typeface="+mn-cs"/>
                        </a:rPr>
                        <a:t>74.56%</a:t>
                      </a:r>
                    </a:p>
                  </a:txBody>
                  <a:tcPr/>
                </a:tc>
                <a:extLst>
                  <a:ext uri="{0D108BD9-81ED-4DB2-BD59-A6C34878D82A}">
                    <a16:rowId xmlns:a16="http://schemas.microsoft.com/office/drawing/2014/main" val="288467336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Identifying Named Entities</a:t>
                      </a:r>
                    </a:p>
                  </a:txBody>
                  <a:tcPr/>
                </a:tc>
                <a:tc>
                  <a:txBody>
                    <a:bodyPr/>
                    <a:lstStyle/>
                    <a:p>
                      <a:r>
                        <a:rPr lang="en-US" sz="2400" dirty="0">
                          <a:latin typeface="Georgia" panose="02040502050405020303" pitchFamily="18" charset="0"/>
                        </a:rPr>
                        <a:t>67.36%</a:t>
                      </a:r>
                    </a:p>
                  </a:txBody>
                  <a:tcPr/>
                </a:tc>
                <a:extLst>
                  <a:ext uri="{0D108BD9-81ED-4DB2-BD59-A6C34878D82A}">
                    <a16:rowId xmlns:a16="http://schemas.microsoft.com/office/drawing/2014/main" val="3005333827"/>
                  </a:ext>
                </a:extLst>
              </a:tr>
            </a:tbl>
          </a:graphicData>
        </a:graphic>
      </p:graphicFrame>
      <p:pic>
        <p:nvPicPr>
          <p:cNvPr id="6" name="Picture 5" descr="Graphical user interface, application&#10;&#10;Description automatically generated">
            <a:extLst>
              <a:ext uri="{FF2B5EF4-FFF2-40B4-BE49-F238E27FC236}">
                <a16:creationId xmlns:a16="http://schemas.microsoft.com/office/drawing/2014/main" id="{E03DC35B-FB78-AAAF-17E7-489FC0159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38" y="342416"/>
            <a:ext cx="2946661" cy="2559759"/>
          </a:xfrm>
          <a:prstGeom prst="rect">
            <a:avLst/>
          </a:prstGeom>
        </p:spPr>
      </p:pic>
      <p:pic>
        <p:nvPicPr>
          <p:cNvPr id="2" name="Picture 1">
            <a:extLst>
              <a:ext uri="{FF2B5EF4-FFF2-40B4-BE49-F238E27FC236}">
                <a16:creationId xmlns:a16="http://schemas.microsoft.com/office/drawing/2014/main" id="{E71979CC-A92B-18A3-F2DB-4B75D46931A5}"/>
              </a:ext>
            </a:extLst>
          </p:cNvPr>
          <p:cNvPicPr>
            <a:picLocks noChangeAspect="1"/>
          </p:cNvPicPr>
          <p:nvPr/>
        </p:nvPicPr>
        <p:blipFill>
          <a:blip r:embed="rId4"/>
          <a:stretch>
            <a:fillRect/>
          </a:stretch>
        </p:blipFill>
        <p:spPr>
          <a:xfrm>
            <a:off x="10831221" y="11424951"/>
            <a:ext cx="7455839" cy="3922699"/>
          </a:xfrm>
          <a:prstGeom prst="rect">
            <a:avLst/>
          </a:prstGeom>
        </p:spPr>
      </p:pic>
      <p:sp>
        <p:nvSpPr>
          <p:cNvPr id="5" name="TextBox 4">
            <a:extLst>
              <a:ext uri="{FF2B5EF4-FFF2-40B4-BE49-F238E27FC236}">
                <a16:creationId xmlns:a16="http://schemas.microsoft.com/office/drawing/2014/main" id="{A27AC025-6E9F-8D0B-2180-D1C8814EF90E}"/>
              </a:ext>
            </a:extLst>
          </p:cNvPr>
          <p:cNvSpPr txBox="1"/>
          <p:nvPr/>
        </p:nvSpPr>
        <p:spPr>
          <a:xfrm>
            <a:off x="10688758" y="15395574"/>
            <a:ext cx="7315200" cy="584775"/>
          </a:xfrm>
          <a:prstGeom prst="rect">
            <a:avLst/>
          </a:prstGeom>
          <a:noFill/>
        </p:spPr>
        <p:txBody>
          <a:bodyPr wrap="square" rtlCol="0">
            <a:spAutoFit/>
          </a:bodyPr>
          <a:lstStyle/>
          <a:p>
            <a:r>
              <a:rPr lang="en-IN" sz="1600" dirty="0">
                <a:latin typeface="Georgia" panose="02040502050405020303" pitchFamily="18" charset="0"/>
              </a:rPr>
              <a:t>Fig 1: Different methodologies used in NLP</a:t>
            </a:r>
          </a:p>
          <a:p>
            <a:r>
              <a:rPr lang="en-IN" sz="1600" dirty="0">
                <a:latin typeface="Georgia" panose="02040502050405020303" pitchFamily="18" charset="0"/>
              </a:rPr>
              <a:t>Reference : https://bit.ly/3HQRsHq</a:t>
            </a:r>
          </a:p>
        </p:txBody>
      </p:sp>
      <p:pic>
        <p:nvPicPr>
          <p:cNvPr id="7" name="Picture 6">
            <a:extLst>
              <a:ext uri="{FF2B5EF4-FFF2-40B4-BE49-F238E27FC236}">
                <a16:creationId xmlns:a16="http://schemas.microsoft.com/office/drawing/2014/main" id="{65C155FE-7450-0EFE-4B97-8CF33328ED5B}"/>
              </a:ext>
            </a:extLst>
          </p:cNvPr>
          <p:cNvPicPr>
            <a:picLocks noChangeAspect="1"/>
          </p:cNvPicPr>
          <p:nvPr/>
        </p:nvPicPr>
        <p:blipFill>
          <a:blip r:embed="rId5"/>
          <a:stretch>
            <a:fillRect/>
          </a:stretch>
        </p:blipFill>
        <p:spPr>
          <a:xfrm>
            <a:off x="19646697" y="7851670"/>
            <a:ext cx="8313983" cy="4275838"/>
          </a:xfrm>
          <a:prstGeom prst="rect">
            <a:avLst/>
          </a:prstGeom>
        </p:spPr>
      </p:pic>
      <p:sp>
        <p:nvSpPr>
          <p:cNvPr id="11" name="TextBox 10">
            <a:extLst>
              <a:ext uri="{FF2B5EF4-FFF2-40B4-BE49-F238E27FC236}">
                <a16:creationId xmlns:a16="http://schemas.microsoft.com/office/drawing/2014/main" id="{EDB94D9A-02A8-ECB8-B57B-849C0106BBB9}"/>
              </a:ext>
            </a:extLst>
          </p:cNvPr>
          <p:cNvSpPr txBox="1"/>
          <p:nvPr/>
        </p:nvSpPr>
        <p:spPr>
          <a:xfrm>
            <a:off x="21546002" y="12134747"/>
            <a:ext cx="4187229" cy="584775"/>
          </a:xfrm>
          <a:prstGeom prst="rect">
            <a:avLst/>
          </a:prstGeom>
          <a:noFill/>
        </p:spPr>
        <p:txBody>
          <a:bodyPr wrap="square" rtlCol="0">
            <a:spAutoFit/>
          </a:bodyPr>
          <a:lstStyle/>
          <a:p>
            <a:r>
              <a:rPr lang="en-IN" sz="1600" dirty="0">
                <a:latin typeface="Georgia" panose="02040502050405020303" pitchFamily="18" charset="0"/>
              </a:rPr>
              <a:t>Fig 2: </a:t>
            </a:r>
            <a:r>
              <a:rPr lang="en-IN" sz="1600" dirty="0" err="1">
                <a:latin typeface="Georgia" panose="02040502050405020303" pitchFamily="18" charset="0"/>
              </a:rPr>
              <a:t>Wordcloud</a:t>
            </a:r>
            <a:r>
              <a:rPr lang="en-IN" sz="1600" dirty="0">
                <a:latin typeface="Georgia" panose="02040502050405020303" pitchFamily="18" charset="0"/>
              </a:rPr>
              <a:t> for positive reviews</a:t>
            </a:r>
          </a:p>
          <a:p>
            <a:endParaRPr lang="en-IN" sz="1600" dirty="0">
              <a:latin typeface="Georgia" panose="02040502050405020303" pitchFamily="18" charset="0"/>
            </a:endParaRPr>
          </a:p>
        </p:txBody>
      </p:sp>
      <p:pic>
        <p:nvPicPr>
          <p:cNvPr id="12" name="Picture 11">
            <a:extLst>
              <a:ext uri="{FF2B5EF4-FFF2-40B4-BE49-F238E27FC236}">
                <a16:creationId xmlns:a16="http://schemas.microsoft.com/office/drawing/2014/main" id="{E1773DD0-A6B5-C6B5-505E-4DB1D5596DC2}"/>
              </a:ext>
            </a:extLst>
          </p:cNvPr>
          <p:cNvPicPr>
            <a:picLocks noChangeAspect="1"/>
          </p:cNvPicPr>
          <p:nvPr/>
        </p:nvPicPr>
        <p:blipFill>
          <a:blip r:embed="rId6"/>
          <a:stretch>
            <a:fillRect/>
          </a:stretch>
        </p:blipFill>
        <p:spPr>
          <a:xfrm>
            <a:off x="19515998" y="13162271"/>
            <a:ext cx="8228668" cy="4466606"/>
          </a:xfrm>
          <a:prstGeom prst="rect">
            <a:avLst/>
          </a:prstGeom>
        </p:spPr>
      </p:pic>
      <p:sp>
        <p:nvSpPr>
          <p:cNvPr id="15" name="TextBox 14">
            <a:extLst>
              <a:ext uri="{FF2B5EF4-FFF2-40B4-BE49-F238E27FC236}">
                <a16:creationId xmlns:a16="http://schemas.microsoft.com/office/drawing/2014/main" id="{A6015FF4-1DD2-755F-5617-80BB7622E7E7}"/>
              </a:ext>
            </a:extLst>
          </p:cNvPr>
          <p:cNvSpPr txBox="1"/>
          <p:nvPr/>
        </p:nvSpPr>
        <p:spPr>
          <a:xfrm>
            <a:off x="20587798" y="17740565"/>
            <a:ext cx="6431782" cy="584775"/>
          </a:xfrm>
          <a:prstGeom prst="rect">
            <a:avLst/>
          </a:prstGeom>
          <a:noFill/>
        </p:spPr>
        <p:txBody>
          <a:bodyPr wrap="square" rtlCol="0">
            <a:spAutoFit/>
          </a:bodyPr>
          <a:lstStyle/>
          <a:p>
            <a:r>
              <a:rPr lang="en-IN" sz="1600" dirty="0">
                <a:latin typeface="Georgia" panose="02040502050405020303" pitchFamily="18" charset="0"/>
              </a:rPr>
              <a:t>Fig 3: Deciding Category based on frequency</a:t>
            </a:r>
          </a:p>
          <a:p>
            <a:endParaRPr lang="en-IN" sz="1600" dirty="0">
              <a:latin typeface="Georgia" panose="02040502050405020303" pitchFamily="18" charset="0"/>
            </a:endParaRPr>
          </a:p>
        </p:txBody>
      </p:sp>
      <p:pic>
        <p:nvPicPr>
          <p:cNvPr id="18" name="Picture 17">
            <a:extLst>
              <a:ext uri="{FF2B5EF4-FFF2-40B4-BE49-F238E27FC236}">
                <a16:creationId xmlns:a16="http://schemas.microsoft.com/office/drawing/2014/main" id="{AF04B067-30EC-DEF6-3FCA-8D475F601CF3}"/>
              </a:ext>
            </a:extLst>
          </p:cNvPr>
          <p:cNvPicPr>
            <a:picLocks noChangeAspect="1"/>
          </p:cNvPicPr>
          <p:nvPr/>
        </p:nvPicPr>
        <p:blipFill>
          <a:blip r:embed="rId7"/>
          <a:stretch>
            <a:fillRect/>
          </a:stretch>
        </p:blipFill>
        <p:spPr>
          <a:xfrm>
            <a:off x="29298422" y="9820752"/>
            <a:ext cx="8320176" cy="4729600"/>
          </a:xfrm>
          <a:prstGeom prst="rect">
            <a:avLst/>
          </a:prstGeom>
        </p:spPr>
      </p:pic>
      <p:sp>
        <p:nvSpPr>
          <p:cNvPr id="38" name="TextBox 37">
            <a:extLst>
              <a:ext uri="{FF2B5EF4-FFF2-40B4-BE49-F238E27FC236}">
                <a16:creationId xmlns:a16="http://schemas.microsoft.com/office/drawing/2014/main" id="{46A9BF93-7CDF-8A9D-ECD8-13A758D000C2}"/>
              </a:ext>
            </a:extLst>
          </p:cNvPr>
          <p:cNvSpPr txBox="1"/>
          <p:nvPr/>
        </p:nvSpPr>
        <p:spPr>
          <a:xfrm>
            <a:off x="30486370" y="14563742"/>
            <a:ext cx="5599479" cy="584775"/>
          </a:xfrm>
          <a:prstGeom prst="rect">
            <a:avLst/>
          </a:prstGeom>
          <a:noFill/>
        </p:spPr>
        <p:txBody>
          <a:bodyPr wrap="square" rtlCol="0">
            <a:spAutoFit/>
          </a:bodyPr>
          <a:lstStyle/>
          <a:p>
            <a:r>
              <a:rPr lang="en-IN" sz="1600" dirty="0">
                <a:latin typeface="Georgia" panose="02040502050405020303" pitchFamily="18" charset="0"/>
              </a:rPr>
              <a:t>Fig 5: Sentiment analysis using VADAR</a:t>
            </a:r>
          </a:p>
          <a:p>
            <a:endParaRPr lang="en-IN" sz="1600" dirty="0">
              <a:latin typeface="Georgia" panose="02040502050405020303" pitchFamily="18" charset="0"/>
            </a:endParaRPr>
          </a:p>
        </p:txBody>
      </p:sp>
      <p:sp>
        <p:nvSpPr>
          <p:cNvPr id="57" name="TextBox 56">
            <a:extLst>
              <a:ext uri="{FF2B5EF4-FFF2-40B4-BE49-F238E27FC236}">
                <a16:creationId xmlns:a16="http://schemas.microsoft.com/office/drawing/2014/main" id="{B6B4A24F-9B34-EA26-D83D-69336FBE42B3}"/>
              </a:ext>
            </a:extLst>
          </p:cNvPr>
          <p:cNvSpPr txBox="1"/>
          <p:nvPr/>
        </p:nvSpPr>
        <p:spPr>
          <a:xfrm>
            <a:off x="520699" y="16699274"/>
            <a:ext cx="8475755" cy="1815882"/>
          </a:xfrm>
          <a:prstGeom prst="rect">
            <a:avLst/>
          </a:prstGeom>
          <a:noFill/>
        </p:spPr>
        <p:txBody>
          <a:bodyPr wrap="square" rtlCol="0">
            <a:spAutoFit/>
          </a:bodyPr>
          <a:lstStyle/>
          <a:p>
            <a:pPr algn="just" defTabSz="2665413" eaLnBrk="0" hangingPunct="0"/>
            <a:r>
              <a:rPr lang="en-US" sz="2800" dirty="0">
                <a:solidFill>
                  <a:srgbClr val="000000"/>
                </a:solidFill>
                <a:latin typeface="Georgia" panose="02040502050405020303" pitchFamily="18" charset="0"/>
              </a:rPr>
              <a:t>Dataset URL – </a:t>
            </a:r>
            <a:r>
              <a:rPr lang="en-US" sz="2800" dirty="0">
                <a:solidFill>
                  <a:srgbClr val="000000"/>
                </a:solidFill>
                <a:latin typeface="Georgia" panose="02040502050405020303" pitchFamily="18" charset="0"/>
                <a:hlinkClick r:id="rId8">
                  <a:extLst>
                    <a:ext uri="{A12FA001-AC4F-418D-AE19-62706E023703}">
                      <ahyp:hlinkClr xmlns:ahyp="http://schemas.microsoft.com/office/drawing/2018/hyperlinkcolor" val="tx"/>
                    </a:ext>
                  </a:extLst>
                </a:hlinkClick>
              </a:rPr>
              <a:t>https://bit.ly/41XQ8tX</a:t>
            </a:r>
            <a:endParaRPr lang="en-US" sz="2800" dirty="0">
              <a:solidFill>
                <a:srgbClr val="000000"/>
              </a:solidFill>
              <a:latin typeface="Georgia" panose="02040502050405020303" pitchFamily="18" charset="0"/>
            </a:endParaRPr>
          </a:p>
          <a:p>
            <a:pPr marL="457200" indent="-457200" algn="just" defTabSz="2665413" eaLnBrk="0" hangingPunct="0">
              <a:buFont typeface="Arial" panose="020B0604020202020204" pitchFamily="34" charset="0"/>
              <a:buChar char="•"/>
            </a:pPr>
            <a:r>
              <a:rPr lang="en-US" sz="2800" dirty="0">
                <a:solidFill>
                  <a:srgbClr val="000000"/>
                </a:solidFill>
                <a:latin typeface="Georgia" panose="02040502050405020303" pitchFamily="18" charset="0"/>
              </a:rPr>
              <a:t>Source – Amazon.com reviews (United Kingdom)</a:t>
            </a:r>
          </a:p>
          <a:p>
            <a:pPr marL="457200" indent="-457200" algn="just" defTabSz="2665413" eaLnBrk="0" hangingPunct="0">
              <a:buFont typeface="Arial" panose="020B0604020202020204" pitchFamily="34" charset="0"/>
              <a:buChar char="•"/>
            </a:pPr>
            <a:r>
              <a:rPr lang="en-US" sz="2800" dirty="0">
                <a:solidFill>
                  <a:srgbClr val="000000"/>
                </a:solidFill>
                <a:latin typeface="Georgia" panose="02040502050405020303" pitchFamily="18" charset="0"/>
              </a:rPr>
              <a:t>Size – considered subset of 1 GB (Original 20 GB)</a:t>
            </a:r>
          </a:p>
          <a:p>
            <a:endParaRPr lang="en-IN" sz="2800" dirty="0">
              <a:latin typeface="Georgia" panose="02040502050405020303" pitchFamily="18" charset="0"/>
            </a:endParaRPr>
          </a:p>
        </p:txBody>
      </p:sp>
      <p:sp>
        <p:nvSpPr>
          <p:cNvPr id="59" name="TextBox 58">
            <a:extLst>
              <a:ext uri="{FF2B5EF4-FFF2-40B4-BE49-F238E27FC236}">
                <a16:creationId xmlns:a16="http://schemas.microsoft.com/office/drawing/2014/main" id="{6F27AE1B-1039-23BB-BD0D-F82CE561A6F5}"/>
              </a:ext>
            </a:extLst>
          </p:cNvPr>
          <p:cNvSpPr txBox="1"/>
          <p:nvPr/>
        </p:nvSpPr>
        <p:spPr>
          <a:xfrm>
            <a:off x="10269996" y="16568178"/>
            <a:ext cx="8391770" cy="2246769"/>
          </a:xfrm>
          <a:prstGeom prst="rect">
            <a:avLst/>
          </a:prstGeom>
          <a:noFill/>
        </p:spPr>
        <p:txBody>
          <a:bodyPr wrap="square" rtlCol="0">
            <a:spAutoFit/>
          </a:bodyPr>
          <a:lstStyle/>
          <a:p>
            <a:pPr algn="just"/>
            <a:r>
              <a:rPr lang="en-IN" sz="2800" dirty="0">
                <a:solidFill>
                  <a:srgbClr val="000000"/>
                </a:solidFill>
                <a:latin typeface="Georgia" panose="02040502050405020303" pitchFamily="18" charset="0"/>
              </a:rPr>
              <a:t>1) </a:t>
            </a:r>
            <a:r>
              <a:rPr lang="en-US" sz="2800" dirty="0">
                <a:solidFill>
                  <a:srgbClr val="000000"/>
                </a:solidFill>
                <a:latin typeface="Georgia" panose="02040502050405020303" pitchFamily="18" charset="0"/>
              </a:rPr>
              <a:t> I have applied various NLP techniques such as tokenization, stop word removal, lemmatization, and text conversion to lowercase on the “Customer Reviews” feature.</a:t>
            </a:r>
          </a:p>
          <a:p>
            <a:pPr algn="just"/>
            <a:endParaRPr lang="en-IN" sz="2800" dirty="0">
              <a:latin typeface="Georgia" panose="02040502050405020303" pitchFamily="18" charset="0"/>
            </a:endParaRPr>
          </a:p>
        </p:txBody>
      </p:sp>
      <p:pic>
        <p:nvPicPr>
          <p:cNvPr id="74" name="Picture 73">
            <a:extLst>
              <a:ext uri="{FF2B5EF4-FFF2-40B4-BE49-F238E27FC236}">
                <a16:creationId xmlns:a16="http://schemas.microsoft.com/office/drawing/2014/main" id="{C9958170-02F7-9B53-37F0-08BFD2399FC6}"/>
              </a:ext>
            </a:extLst>
          </p:cNvPr>
          <p:cNvPicPr>
            <a:picLocks noChangeAspect="1"/>
          </p:cNvPicPr>
          <p:nvPr/>
        </p:nvPicPr>
        <p:blipFill>
          <a:blip r:embed="rId9"/>
          <a:stretch>
            <a:fillRect/>
          </a:stretch>
        </p:blipFill>
        <p:spPr>
          <a:xfrm>
            <a:off x="29874563" y="3761594"/>
            <a:ext cx="5847525" cy="2692994"/>
          </a:xfrm>
          <a:prstGeom prst="rect">
            <a:avLst/>
          </a:prstGeom>
        </p:spPr>
      </p:pic>
      <p:sp>
        <p:nvSpPr>
          <p:cNvPr id="75" name="TextBox 74">
            <a:extLst>
              <a:ext uri="{FF2B5EF4-FFF2-40B4-BE49-F238E27FC236}">
                <a16:creationId xmlns:a16="http://schemas.microsoft.com/office/drawing/2014/main" id="{6612779C-B265-835A-1562-633DD4B67C17}"/>
              </a:ext>
            </a:extLst>
          </p:cNvPr>
          <p:cNvSpPr txBox="1"/>
          <p:nvPr/>
        </p:nvSpPr>
        <p:spPr>
          <a:xfrm>
            <a:off x="30122609" y="6540683"/>
            <a:ext cx="5599479" cy="338554"/>
          </a:xfrm>
          <a:prstGeom prst="rect">
            <a:avLst/>
          </a:prstGeom>
          <a:noFill/>
        </p:spPr>
        <p:txBody>
          <a:bodyPr wrap="square" rtlCol="0">
            <a:spAutoFit/>
          </a:bodyPr>
          <a:lstStyle/>
          <a:p>
            <a:r>
              <a:rPr lang="en-IN" sz="1600" dirty="0">
                <a:latin typeface="Georgia" panose="02040502050405020303" pitchFamily="18" charset="0"/>
              </a:rPr>
              <a:t>Fig 4: Frequent words in positive and negative reviews</a:t>
            </a:r>
          </a:p>
        </p:txBody>
      </p:sp>
      <p:pic>
        <p:nvPicPr>
          <p:cNvPr id="77" name="Picture 76">
            <a:extLst>
              <a:ext uri="{FF2B5EF4-FFF2-40B4-BE49-F238E27FC236}">
                <a16:creationId xmlns:a16="http://schemas.microsoft.com/office/drawing/2014/main" id="{263593E2-BA8B-1063-6E7A-0062CA71757D}"/>
              </a:ext>
            </a:extLst>
          </p:cNvPr>
          <p:cNvPicPr>
            <a:picLocks noChangeAspect="1"/>
          </p:cNvPicPr>
          <p:nvPr/>
        </p:nvPicPr>
        <p:blipFill>
          <a:blip r:embed="rId10"/>
          <a:stretch>
            <a:fillRect/>
          </a:stretch>
        </p:blipFill>
        <p:spPr>
          <a:xfrm>
            <a:off x="35575811" y="3817192"/>
            <a:ext cx="1533589" cy="889716"/>
          </a:xfrm>
          <a:prstGeom prst="rect">
            <a:avLst/>
          </a:prstGeom>
        </p:spPr>
      </p:pic>
      <p:pic>
        <p:nvPicPr>
          <p:cNvPr id="81" name="Picture 80">
            <a:extLst>
              <a:ext uri="{FF2B5EF4-FFF2-40B4-BE49-F238E27FC236}">
                <a16:creationId xmlns:a16="http://schemas.microsoft.com/office/drawing/2014/main" id="{9B5C4DE3-DCAF-D156-0F16-8EB609F7BCCB}"/>
              </a:ext>
            </a:extLst>
          </p:cNvPr>
          <p:cNvPicPr>
            <a:picLocks noChangeAspect="1"/>
          </p:cNvPicPr>
          <p:nvPr/>
        </p:nvPicPr>
        <p:blipFill>
          <a:blip r:embed="rId11"/>
          <a:stretch>
            <a:fillRect/>
          </a:stretch>
        </p:blipFill>
        <p:spPr>
          <a:xfrm>
            <a:off x="33241129" y="291021"/>
            <a:ext cx="4090901" cy="2731321"/>
          </a:xfrm>
          <a:prstGeom prst="rect">
            <a:avLst/>
          </a:prstGeom>
        </p:spPr>
      </p:pic>
      <p:sp>
        <p:nvSpPr>
          <p:cNvPr id="84" name="TextBox 83">
            <a:extLst>
              <a:ext uri="{FF2B5EF4-FFF2-40B4-BE49-F238E27FC236}">
                <a16:creationId xmlns:a16="http://schemas.microsoft.com/office/drawing/2014/main" id="{E2DC78A4-9394-3236-10E5-072465E4EAEE}"/>
              </a:ext>
            </a:extLst>
          </p:cNvPr>
          <p:cNvSpPr txBox="1"/>
          <p:nvPr/>
        </p:nvSpPr>
        <p:spPr>
          <a:xfrm>
            <a:off x="30568920" y="6262446"/>
            <a:ext cx="764595" cy="307777"/>
          </a:xfrm>
          <a:prstGeom prst="rect">
            <a:avLst/>
          </a:prstGeom>
          <a:noFill/>
        </p:spPr>
        <p:txBody>
          <a:bodyPr wrap="square" rtlCol="0">
            <a:spAutoFit/>
          </a:bodyPr>
          <a:lstStyle/>
          <a:p>
            <a:r>
              <a:rPr lang="en-IN" sz="1400" dirty="0">
                <a:highlight>
                  <a:srgbClr val="C0C0C0"/>
                </a:highlight>
                <a:latin typeface="Georgia" panose="02040502050405020303" pitchFamily="18" charset="0"/>
              </a:rPr>
              <a:t>2015</a:t>
            </a:r>
            <a:endParaRPr lang="en-IN" sz="1300" dirty="0">
              <a:highlight>
                <a:srgbClr val="C0C0C0"/>
              </a:highlight>
              <a:latin typeface="Georgia" panose="02040502050405020303" pitchFamily="18" charset="0"/>
            </a:endParaRPr>
          </a:p>
        </p:txBody>
      </p:sp>
      <p:sp>
        <p:nvSpPr>
          <p:cNvPr id="85" name="TextBox 84">
            <a:extLst>
              <a:ext uri="{FF2B5EF4-FFF2-40B4-BE49-F238E27FC236}">
                <a16:creationId xmlns:a16="http://schemas.microsoft.com/office/drawing/2014/main" id="{17D00649-E8CF-4127-F8A8-43EE04BE37C6}"/>
              </a:ext>
            </a:extLst>
          </p:cNvPr>
          <p:cNvSpPr txBox="1"/>
          <p:nvPr/>
        </p:nvSpPr>
        <p:spPr>
          <a:xfrm>
            <a:off x="31426977" y="6261439"/>
            <a:ext cx="764595" cy="307777"/>
          </a:xfrm>
          <a:prstGeom prst="rect">
            <a:avLst/>
          </a:prstGeom>
          <a:noFill/>
        </p:spPr>
        <p:txBody>
          <a:bodyPr wrap="square" rtlCol="0">
            <a:spAutoFit/>
          </a:bodyPr>
          <a:lstStyle/>
          <a:p>
            <a:r>
              <a:rPr lang="en-IN" sz="1400" dirty="0">
                <a:highlight>
                  <a:srgbClr val="C0C0C0"/>
                </a:highlight>
                <a:latin typeface="Georgia" panose="02040502050405020303" pitchFamily="18" charset="0"/>
              </a:rPr>
              <a:t>dress</a:t>
            </a:r>
            <a:endParaRPr lang="en-IN" sz="1300" dirty="0">
              <a:highlight>
                <a:srgbClr val="C0C0C0"/>
              </a:highlight>
              <a:latin typeface="Georgia" panose="02040502050405020303" pitchFamily="18" charset="0"/>
            </a:endParaRPr>
          </a:p>
        </p:txBody>
      </p:sp>
      <p:sp>
        <p:nvSpPr>
          <p:cNvPr id="86" name="TextBox 85">
            <a:extLst>
              <a:ext uri="{FF2B5EF4-FFF2-40B4-BE49-F238E27FC236}">
                <a16:creationId xmlns:a16="http://schemas.microsoft.com/office/drawing/2014/main" id="{23F51042-634C-AB15-83E8-AEC153963FE9}"/>
              </a:ext>
            </a:extLst>
          </p:cNvPr>
          <p:cNvSpPr txBox="1"/>
          <p:nvPr/>
        </p:nvSpPr>
        <p:spPr>
          <a:xfrm>
            <a:off x="33096200" y="6261438"/>
            <a:ext cx="837599" cy="307777"/>
          </a:xfrm>
          <a:prstGeom prst="rect">
            <a:avLst/>
          </a:prstGeom>
          <a:noFill/>
        </p:spPr>
        <p:txBody>
          <a:bodyPr wrap="square" rtlCol="0">
            <a:spAutoFit/>
          </a:bodyPr>
          <a:lstStyle/>
          <a:p>
            <a:r>
              <a:rPr lang="en-IN" sz="1400" dirty="0">
                <a:highlight>
                  <a:srgbClr val="C0C0C0"/>
                </a:highlight>
                <a:latin typeface="Georgia" panose="02040502050405020303" pitchFamily="18" charset="0"/>
              </a:rPr>
              <a:t>great</a:t>
            </a:r>
            <a:endParaRPr lang="en-IN" sz="1300" dirty="0">
              <a:highlight>
                <a:srgbClr val="C0C0C0"/>
              </a:highlight>
              <a:latin typeface="Georgia" panose="02040502050405020303" pitchFamily="18" charset="0"/>
            </a:endParaRPr>
          </a:p>
        </p:txBody>
      </p:sp>
      <p:sp>
        <p:nvSpPr>
          <p:cNvPr id="87" name="TextBox 86">
            <a:extLst>
              <a:ext uri="{FF2B5EF4-FFF2-40B4-BE49-F238E27FC236}">
                <a16:creationId xmlns:a16="http://schemas.microsoft.com/office/drawing/2014/main" id="{CF9187E5-F368-FC0C-7729-6C4908B34313}"/>
              </a:ext>
            </a:extLst>
          </p:cNvPr>
          <p:cNvSpPr txBox="1"/>
          <p:nvPr/>
        </p:nvSpPr>
        <p:spPr>
          <a:xfrm>
            <a:off x="32311497" y="6269234"/>
            <a:ext cx="784703" cy="307777"/>
          </a:xfrm>
          <a:prstGeom prst="rect">
            <a:avLst/>
          </a:prstGeom>
          <a:noFill/>
        </p:spPr>
        <p:txBody>
          <a:bodyPr wrap="square" rtlCol="0">
            <a:spAutoFit/>
          </a:bodyPr>
          <a:lstStyle/>
          <a:p>
            <a:r>
              <a:rPr lang="en-IN" sz="1400" dirty="0">
                <a:highlight>
                  <a:srgbClr val="C0C0C0"/>
                </a:highlight>
                <a:latin typeface="Georgia" panose="02040502050405020303" pitchFamily="18" charset="0"/>
              </a:rPr>
              <a:t>mask</a:t>
            </a:r>
            <a:endParaRPr lang="en-IN" sz="1300" dirty="0">
              <a:highlight>
                <a:srgbClr val="C0C0C0"/>
              </a:highlight>
              <a:latin typeface="Georgia" panose="02040502050405020303" pitchFamily="18" charset="0"/>
            </a:endParaRPr>
          </a:p>
        </p:txBody>
      </p:sp>
      <p:sp>
        <p:nvSpPr>
          <p:cNvPr id="88" name="TextBox 87">
            <a:extLst>
              <a:ext uri="{FF2B5EF4-FFF2-40B4-BE49-F238E27FC236}">
                <a16:creationId xmlns:a16="http://schemas.microsoft.com/office/drawing/2014/main" id="{00ED4411-1EE5-9FAA-8DA8-09BC9B211441}"/>
              </a:ext>
            </a:extLst>
          </p:cNvPr>
          <p:cNvSpPr txBox="1"/>
          <p:nvPr/>
        </p:nvSpPr>
        <p:spPr>
          <a:xfrm>
            <a:off x="34861125" y="6256911"/>
            <a:ext cx="764595" cy="307777"/>
          </a:xfrm>
          <a:prstGeom prst="rect">
            <a:avLst/>
          </a:prstGeom>
          <a:noFill/>
        </p:spPr>
        <p:txBody>
          <a:bodyPr wrap="square" rtlCol="0">
            <a:spAutoFit/>
          </a:bodyPr>
          <a:lstStyle/>
          <a:p>
            <a:r>
              <a:rPr lang="en-IN" sz="1400" dirty="0">
                <a:highlight>
                  <a:srgbClr val="C0C0C0"/>
                </a:highlight>
                <a:latin typeface="Georgia" panose="02040502050405020303" pitchFamily="18" charset="0"/>
              </a:rPr>
              <a:t>party</a:t>
            </a:r>
            <a:endParaRPr lang="en-IN" sz="1300" dirty="0">
              <a:highlight>
                <a:srgbClr val="C0C0C0"/>
              </a:highlight>
              <a:latin typeface="Georgia" panose="02040502050405020303" pitchFamily="18" charset="0"/>
            </a:endParaRPr>
          </a:p>
        </p:txBody>
      </p:sp>
      <p:sp>
        <p:nvSpPr>
          <p:cNvPr id="89" name="TextBox 88">
            <a:extLst>
              <a:ext uri="{FF2B5EF4-FFF2-40B4-BE49-F238E27FC236}">
                <a16:creationId xmlns:a16="http://schemas.microsoft.com/office/drawing/2014/main" id="{5D323A68-6D6B-F559-A062-E991A593BA9B}"/>
              </a:ext>
            </a:extLst>
          </p:cNvPr>
          <p:cNvSpPr txBox="1"/>
          <p:nvPr/>
        </p:nvSpPr>
        <p:spPr>
          <a:xfrm>
            <a:off x="34003068" y="6256912"/>
            <a:ext cx="858057" cy="307777"/>
          </a:xfrm>
          <a:prstGeom prst="rect">
            <a:avLst/>
          </a:prstGeom>
          <a:noFill/>
        </p:spPr>
        <p:txBody>
          <a:bodyPr wrap="square" rtlCol="0">
            <a:spAutoFit/>
          </a:bodyPr>
          <a:lstStyle/>
          <a:p>
            <a:r>
              <a:rPr lang="en-IN" sz="1400" dirty="0">
                <a:highlight>
                  <a:srgbClr val="C0C0C0"/>
                </a:highlight>
                <a:latin typeface="Georgia" panose="02040502050405020303" pitchFamily="18" charset="0"/>
              </a:rPr>
              <a:t>On-time</a:t>
            </a:r>
            <a:endParaRPr lang="en-IN" sz="1300" dirty="0">
              <a:highlight>
                <a:srgbClr val="C0C0C0"/>
              </a:highlight>
              <a:latin typeface="Georgia" panose="02040502050405020303" pitchFamily="18" charset="0"/>
            </a:endParaRPr>
          </a:p>
        </p:txBody>
      </p:sp>
    </p:spTree>
  </p:cSld>
  <p:clrMapOvr>
    <a:masterClrMapping/>
  </p:clrMapOvr>
</p:sld>
</file>

<file path=ppt/theme/theme1.xml><?xml version="1.0" encoding="utf-8"?>
<a:theme xmlns:a="http://schemas.openxmlformats.org/drawingml/2006/main" name="Default Design">
  <a:themeElements>
    <a:clrScheme name="Custom 2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665413" rtl="0" eaLnBrk="1" fontAlgn="base" latinLnBrk="0" hangingPunct="1">
          <a:lnSpc>
            <a:spcPct val="100000"/>
          </a:lnSpc>
          <a:spcBef>
            <a:spcPct val="0"/>
          </a:spcBef>
          <a:spcAft>
            <a:spcPct val="0"/>
          </a:spcAft>
          <a:buClrTx/>
          <a:buSzTx/>
          <a:buFontTx/>
          <a:buNone/>
          <a:tabLst/>
          <a:defRPr kumimoji="0" lang="en-US" sz="5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665413" rtl="0" eaLnBrk="1" fontAlgn="base" latinLnBrk="0" hangingPunct="1">
          <a:lnSpc>
            <a:spcPct val="100000"/>
          </a:lnSpc>
          <a:spcBef>
            <a:spcPct val="0"/>
          </a:spcBef>
          <a:spcAft>
            <a:spcPct val="0"/>
          </a:spcAft>
          <a:buClrTx/>
          <a:buSzTx/>
          <a:buFontTx/>
          <a:buNone/>
          <a:tabLst/>
          <a:defRPr kumimoji="0" lang="en-US" sz="5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4741</TotalTime>
  <Words>561</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Times New Roman</vt:lpstr>
      <vt:lpstr>Wingdings</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42x90 Horizontal Poster</dc:title>
  <dc:creator>Ethan Shulda</dc:creator>
  <dc:description>©MegaPrint Inc. 2009</dc:description>
  <cp:lastModifiedBy>Rode, Snehal Vilas</cp:lastModifiedBy>
  <cp:revision>120</cp:revision>
  <dcterms:created xsi:type="dcterms:W3CDTF">2008-12-04T00:20:37Z</dcterms:created>
  <dcterms:modified xsi:type="dcterms:W3CDTF">2023-05-09T23:06:10Z</dcterms:modified>
  <cp:category>Research Poster</cp:category>
</cp:coreProperties>
</file>