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164592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2">
          <p15:clr>
            <a:srgbClr val="A4A3A4"/>
          </p15:clr>
        </p15:guide>
        <p15:guide id="2" orient="horz" pos="10098">
          <p15:clr>
            <a:srgbClr val="A4A3A4"/>
          </p15:clr>
        </p15:guide>
        <p15:guide id="3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1" autoAdjust="0"/>
    <p:restoredTop sz="94660"/>
  </p:normalViewPr>
  <p:slideViewPr>
    <p:cSldViewPr snapToGrid="0">
      <p:cViewPr>
        <p:scale>
          <a:sx n="25" d="100"/>
          <a:sy n="25" d="100"/>
        </p:scale>
        <p:origin x="884" y="176"/>
      </p:cViewPr>
      <p:guideLst>
        <p:guide orient="horz" pos="5192"/>
        <p:guide orient="horz" pos="10098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06363" y="692150"/>
            <a:ext cx="6929438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1E29DD-97D2-4C65-B85D-5B8AD61BAF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02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3F074-3981-483C-AF05-8E7A29E57E95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7249120" y="16151788"/>
            <a:ext cx="3013710" cy="1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30270142" y="16066545"/>
            <a:ext cx="19756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3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3571D-1C9B-4763-BEE3-760215CB8856}"/>
              </a:ext>
            </a:extLst>
          </p:cNvPr>
          <p:cNvSpPr txBox="1"/>
          <p:nvPr userDrawn="1"/>
        </p:nvSpPr>
        <p:spPr>
          <a:xfrm>
            <a:off x="-40481" y="16352533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2pPr>
      <a:lvl3pPr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3pPr>
      <a:lvl4pPr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4pPr>
      <a:lvl5pPr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5pPr>
      <a:lvl6pPr marL="4572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6pPr>
      <a:lvl7pPr marL="9144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7pPr>
      <a:lvl8pPr marL="13716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8pPr>
      <a:lvl9pPr marL="1828800" algn="ctr" defTabSz="2508250" rtl="0" fontAlgn="base">
        <a:spcBef>
          <a:spcPct val="0"/>
        </a:spcBef>
        <a:spcAft>
          <a:spcPct val="0"/>
        </a:spcAft>
        <a:defRPr sz="12100">
          <a:solidFill>
            <a:schemeClr val="tx2"/>
          </a:solidFill>
          <a:latin typeface="Arial" charset="0"/>
        </a:defRPr>
      </a:lvl9pPr>
    </p:titleStyle>
    <p:bodyStyle>
      <a:lvl1pPr marL="941388" indent="-941388" algn="l" defTabSz="2508250" rtl="0" fontAlgn="base">
        <a:spcBef>
          <a:spcPct val="20000"/>
        </a:spcBef>
        <a:spcAft>
          <a:spcPct val="0"/>
        </a:spcAft>
        <a:buChar char="•"/>
        <a:defRPr sz="8800">
          <a:solidFill>
            <a:schemeClr val="tx1"/>
          </a:solidFill>
          <a:latin typeface="+mn-lt"/>
          <a:ea typeface="+mn-ea"/>
          <a:cs typeface="+mn-cs"/>
        </a:defRPr>
      </a:lvl1pPr>
      <a:lvl2pPr marL="2036763" indent="-782638" algn="l" defTabSz="2508250" rtl="0" fontAlgn="base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2pPr>
      <a:lvl3pPr marL="3135313" indent="-627063" algn="l" defTabSz="2508250" rtl="0" fontAlgn="base">
        <a:spcBef>
          <a:spcPct val="20000"/>
        </a:spcBef>
        <a:spcAft>
          <a:spcPct val="0"/>
        </a:spcAft>
        <a:buChar char="•"/>
        <a:defRPr sz="6600">
          <a:solidFill>
            <a:schemeClr val="tx1"/>
          </a:solidFill>
          <a:latin typeface="+mn-lt"/>
        </a:defRPr>
      </a:lvl3pPr>
      <a:lvl4pPr marL="4387850" indent="-625475" algn="l" defTabSz="2508250" rtl="0" fontAlgn="base">
        <a:spcBef>
          <a:spcPct val="20000"/>
        </a:spcBef>
        <a:spcAft>
          <a:spcPct val="0"/>
        </a:spcAft>
        <a:buChar char="–"/>
        <a:defRPr sz="5500">
          <a:solidFill>
            <a:schemeClr val="tx1"/>
          </a:solidFill>
          <a:latin typeface="+mn-lt"/>
        </a:defRPr>
      </a:lvl4pPr>
      <a:lvl5pPr marL="56435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5pPr>
      <a:lvl6pPr marL="61007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6pPr>
      <a:lvl7pPr marL="65579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7pPr>
      <a:lvl8pPr marL="70151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8pPr>
      <a:lvl9pPr marL="7472363" indent="-627063" algn="l" defTabSz="2508250" rtl="0" fontAlgn="base">
        <a:spcBef>
          <a:spcPct val="20000"/>
        </a:spcBef>
        <a:spcAft>
          <a:spcPct val="0"/>
        </a:spcAft>
        <a:buChar char="»"/>
        <a:defRPr sz="5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AutoShape 30"/>
          <p:cNvSpPr>
            <a:spLocks noChangeArrowheads="1"/>
          </p:cNvSpPr>
          <p:nvPr/>
        </p:nvSpPr>
        <p:spPr bwMode="auto">
          <a:xfrm>
            <a:off x="24631650" y="3048000"/>
            <a:ext cx="7772400" cy="129921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8515350" y="3048000"/>
            <a:ext cx="7772400" cy="129921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79" name="AutoShape 31"/>
          <p:cNvSpPr>
            <a:spLocks noChangeArrowheads="1"/>
          </p:cNvSpPr>
          <p:nvPr/>
        </p:nvSpPr>
        <p:spPr bwMode="auto">
          <a:xfrm>
            <a:off x="16573500" y="3048000"/>
            <a:ext cx="7772400" cy="129921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3048000"/>
            <a:ext cx="7772400" cy="129921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.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41111" y="4163543"/>
            <a:ext cx="7288489" cy="30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2247" tIns="26123" rIns="52247" bIns="26123">
            <a:spAutoFit/>
          </a:bodyPr>
          <a:lstStyle/>
          <a:p>
            <a:pPr algn="l" defTabSz="2508250" eaLnBrk="0" hangingPunct="0">
              <a:lnSpc>
                <a:spcPct val="90000"/>
              </a:lnSpc>
            </a:pPr>
            <a:r>
              <a:rPr lang="en-IN" sz="3600" dirty="0">
                <a:effectLst/>
                <a:latin typeface="+mj-lt"/>
                <a:ea typeface="Calibri" panose="020F0502020204030204" pitchFamily="34" charset="0"/>
              </a:rPr>
              <a:t>For a fashion dataset, develop a meaningful insight using natural language processing technique to predict area of improvement to the manufacturer from customer reviews, ratings and price</a:t>
            </a:r>
            <a:endParaRPr lang="en-US" sz="3600" b="1" dirty="0">
              <a:latin typeface="+mj-lt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686800" y="3276600"/>
            <a:ext cx="73723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Methods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514350" y="190500"/>
            <a:ext cx="31889700" cy="26289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52247" tIns="26123" rIns="52247" bIns="26123" anchor="ctr"/>
          <a:lstStyle/>
          <a:p>
            <a:pPr defTabSz="2508250"/>
            <a:endParaRPr lang="en-US" sz="4500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228725" y="439482"/>
            <a:ext cx="30689550" cy="209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6500" b="1" dirty="0"/>
              <a:t>Fashion products on Amazon.com</a:t>
            </a:r>
          </a:p>
          <a:p>
            <a:pPr defTabSz="2508250"/>
            <a:r>
              <a:rPr lang="en-US" sz="4500" b="1" dirty="0"/>
              <a:t>Snehal Vilas Rode</a:t>
            </a:r>
          </a:p>
          <a:p>
            <a:pPr defTabSz="2508250"/>
            <a:r>
              <a:rPr lang="en-US" sz="2300" b="1" i="1" dirty="0"/>
              <a:t>PACE UNIVERSITY, NEW YORK</a:t>
            </a:r>
            <a:endParaRPr lang="en-US" sz="4500" dirty="0"/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628650" y="3276600"/>
            <a:ext cx="7372350" cy="74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Abstract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6744950" y="3282950"/>
            <a:ext cx="73723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/>
              <a:t>Results</a:t>
            </a:r>
          </a:p>
        </p:txBody>
      </p:sp>
      <p:sp>
        <p:nvSpPr>
          <p:cNvPr id="2" name="Text Box 42">
            <a:extLst>
              <a:ext uri="{FF2B5EF4-FFF2-40B4-BE49-F238E27FC236}">
                <a16:creationId xmlns:a16="http://schemas.microsoft.com/office/drawing/2014/main" id="{EC8076CA-AA6C-6721-858D-D025E8BE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436487"/>
            <a:ext cx="7372350" cy="74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Introduction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3C9C9E80-24CE-3B90-F860-CDD0827F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39" y="8348557"/>
            <a:ext cx="7086600" cy="30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2247" tIns="26123" rIns="52247" bIns="26123">
            <a:spAutoFit/>
          </a:bodyPr>
          <a:lstStyle/>
          <a:p>
            <a:pPr algn="l" defTabSz="2508250" eaLnBrk="0" hangingPunct="0">
              <a:lnSpc>
                <a:spcPct val="90000"/>
              </a:lnSpc>
            </a:pPr>
            <a:r>
              <a:rPr lang="en-US" sz="3600" dirty="0">
                <a:effectLst/>
                <a:latin typeface="+mj-lt"/>
                <a:ea typeface="Calibri" panose="020F0502020204030204" pitchFamily="34" charset="0"/>
              </a:rPr>
              <a:t>This is a pre-crawled dataset, taken as subset of a bigger dataset (more than 7 million fashion products) that was created by extracting data from Amazon.</a:t>
            </a:r>
            <a:endParaRPr lang="en-US" sz="3600" b="1" dirty="0">
              <a:latin typeface="+mj-lt"/>
            </a:endParaRPr>
          </a:p>
        </p:txBody>
      </p:sp>
      <p:sp>
        <p:nvSpPr>
          <p:cNvPr id="4" name="Text Box 42">
            <a:extLst>
              <a:ext uri="{FF2B5EF4-FFF2-40B4-BE49-F238E27FC236}">
                <a16:creationId xmlns:a16="http://schemas.microsoft.com/office/drawing/2014/main" id="{71F1582B-1774-EB78-6DBB-8DC4B0FF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1474306"/>
            <a:ext cx="7372350" cy="74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Related Work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AA6A55E3-A1D5-F22B-B8DB-3230D692A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12376365"/>
            <a:ext cx="7288489" cy="304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2247" tIns="26123" rIns="52247" bIns="26123">
            <a:spAutoFit/>
          </a:bodyPr>
          <a:lstStyle/>
          <a:p>
            <a:pPr lvl="1" algn="l">
              <a:lnSpc>
                <a:spcPct val="90000"/>
              </a:lnSpc>
              <a:spcAft>
                <a:spcPts val="800"/>
              </a:spcAft>
            </a:pPr>
            <a:r>
              <a:rPr lang="en-US" sz="3600" dirty="0">
                <a:latin typeface="+mj-lt"/>
                <a:ea typeface="Calibri" panose="020F0502020204030204" pitchFamily="34" charset="0"/>
              </a:rPr>
              <a:t>Previous work was more focused with respect to marketing and product designers to comprehend consumer preferences in the e-commerce fashion business more clearly.</a:t>
            </a:r>
            <a:endParaRPr lang="en-IN" sz="3600" dirty="0"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592FB-F463-E660-5B62-ACBCF5F2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776" y="4255212"/>
            <a:ext cx="7372349" cy="4579528"/>
          </a:xfrm>
          <a:prstGeom prst="rect">
            <a:avLst/>
          </a:prstGeom>
        </p:spPr>
      </p:pic>
      <p:sp>
        <p:nvSpPr>
          <p:cNvPr id="8" name="Text Box 10">
            <a:extLst>
              <a:ext uri="{FF2B5EF4-FFF2-40B4-BE49-F238E27FC236}">
                <a16:creationId xmlns:a16="http://schemas.microsoft.com/office/drawing/2014/main" id="{E7FD1C99-5355-3199-A3EE-426FE224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0089" y="9175242"/>
            <a:ext cx="7372350" cy="74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Experiments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A9B3522-D537-A782-38E3-0F447FBB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138" y="10140441"/>
            <a:ext cx="7081561" cy="526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2247" tIns="26123" rIns="52247" bIns="26123">
            <a:spAutoFit/>
          </a:bodyPr>
          <a:lstStyle/>
          <a:p>
            <a:pPr marL="1200150" lvl="1" indent="-7429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600" kern="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TF-IDF Vectorization</a:t>
            </a:r>
            <a:endParaRPr lang="en-US" sz="3600" kern="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7429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600" kern="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Topic Modeling</a:t>
            </a:r>
            <a:endParaRPr lang="en-IN" sz="36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1" indent="-7429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Feature importance for sentiment classification</a:t>
            </a:r>
          </a:p>
          <a:p>
            <a:pPr marL="1200150" lvl="1" indent="-7429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Sentiment analysis using VADER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1" indent="-7429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Identifying named entities </a:t>
            </a:r>
          </a:p>
          <a:p>
            <a:pPr marL="1200150" lvl="1" indent="-74295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6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Text summarizing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DFD63-A9A8-EE1E-4E52-B6A374A5F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116" y="4248150"/>
            <a:ext cx="7372350" cy="45865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479B51-58D1-0F4C-A1B3-33B346171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2715" y="9431046"/>
            <a:ext cx="7702946" cy="3980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A3F8A2-52FB-2041-7B71-D0CBE24E7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31650" y="4255212"/>
            <a:ext cx="7772400" cy="4920030"/>
          </a:xfrm>
          <a:prstGeom prst="rect">
            <a:avLst/>
          </a:prstGeom>
        </p:spPr>
      </p:pic>
      <p:sp>
        <p:nvSpPr>
          <p:cNvPr id="17" name="Text Box 11">
            <a:extLst>
              <a:ext uri="{FF2B5EF4-FFF2-40B4-BE49-F238E27FC236}">
                <a16:creationId xmlns:a16="http://schemas.microsoft.com/office/drawing/2014/main" id="{EA38789C-24E6-8C1A-F561-8036B6D2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2011" y="9767814"/>
            <a:ext cx="7372350" cy="74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247" tIns="26123" rIns="52247" bIns="26123">
            <a:spAutoFit/>
          </a:bodyPr>
          <a:lstStyle/>
          <a:p>
            <a:pPr defTabSz="2508250">
              <a:spcBef>
                <a:spcPct val="50000"/>
              </a:spcBef>
            </a:pPr>
            <a:r>
              <a:rPr lang="en-US" sz="4500" b="1" dirty="0"/>
              <a:t>conclusion &amp; future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128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36x72 Horizontal Template</dc:title>
  <dc:creator>Ethan Shulda;www.postersession.com</dc:creator>
  <cp:keywords>www.postersession.com</cp:keywords>
  <dc:description>©MegaPrint Inc. 2009-2015</dc:description>
  <cp:lastModifiedBy>Rode, Snehal Vilas</cp:lastModifiedBy>
  <cp:revision>41</cp:revision>
  <dcterms:created xsi:type="dcterms:W3CDTF">2008-12-04T00:20:37Z</dcterms:created>
  <dcterms:modified xsi:type="dcterms:W3CDTF">2023-04-29T01:05:10Z</dcterms:modified>
  <cp:category>Research Poster</cp:category>
</cp:coreProperties>
</file>