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6" r:id="rId2"/>
    <p:sldId id="294" r:id="rId3"/>
    <p:sldId id="271" r:id="rId4"/>
    <p:sldId id="287" r:id="rId5"/>
    <p:sldId id="288" r:id="rId6"/>
    <p:sldId id="289" r:id="rId7"/>
    <p:sldId id="290" r:id="rId8"/>
    <p:sldId id="291" r:id="rId9"/>
    <p:sldId id="292" r:id="rId10"/>
    <p:sldId id="293"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216890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233239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129FBC-13F4-469A-9AC6-FE2FE3247A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904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242346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129FBC-13F4-469A-9AC6-FE2FE3247A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688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3743432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2250328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275692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35939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3C167-D550-47AD-99B5-4EC510600EA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329260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64298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3C167-D550-47AD-99B5-4EC510600EAB}"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377827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3C167-D550-47AD-99B5-4EC510600EAB}"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171170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3C167-D550-47AD-99B5-4EC510600EAB}"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180498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323622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3C167-D550-47AD-99B5-4EC510600EAB}"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129FBC-13F4-469A-9AC6-FE2FE3247A6C}" type="slidenum">
              <a:rPr lang="en-US" smtClean="0"/>
              <a:t>‹#›</a:t>
            </a:fld>
            <a:endParaRPr lang="en-US"/>
          </a:p>
        </p:txBody>
      </p:sp>
    </p:spTree>
    <p:extLst>
      <p:ext uri="{BB962C8B-B14F-4D97-AF65-F5344CB8AC3E}">
        <p14:creationId xmlns:p14="http://schemas.microsoft.com/office/powerpoint/2010/main" val="198934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13C167-D550-47AD-99B5-4EC510600EAB}" type="datetimeFigureOut">
              <a:rPr lang="en-US" smtClean="0"/>
              <a:t>6/9/2023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129FBC-13F4-469A-9AC6-FE2FE3247A6C}" type="slidenum">
              <a:rPr lang="en-US" smtClean="0"/>
              <a:t>‹#›</a:t>
            </a:fld>
            <a:endParaRPr lang="en-US"/>
          </a:p>
        </p:txBody>
      </p:sp>
    </p:spTree>
    <p:extLst>
      <p:ext uri="{BB962C8B-B14F-4D97-AF65-F5344CB8AC3E}">
        <p14:creationId xmlns:p14="http://schemas.microsoft.com/office/powerpoint/2010/main" val="276279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Rectangle 1"/>
          <p:cNvSpPr/>
          <p:nvPr/>
        </p:nvSpPr>
        <p:spPr>
          <a:xfrm>
            <a:off x="1676399" y="420858"/>
            <a:ext cx="9975669" cy="466987"/>
          </a:xfrm>
          <a:prstGeom prst="rect">
            <a:avLst/>
          </a:prstGeom>
        </p:spPr>
        <p:txBody>
          <a:bodyPr wrap="square">
            <a:spAutoFit/>
          </a:bodyPr>
          <a:lstStyle/>
          <a:p>
            <a:pPr algn="ctr">
              <a:lnSpc>
                <a:spcPct val="107000"/>
              </a:lnSpc>
            </a:pPr>
            <a:r>
              <a:rPr lang="en-US" sz="2400" b="1" u="sng" dirty="0">
                <a:solidFill>
                  <a:srgbClr val="002060"/>
                </a:solidFill>
              </a:rPr>
              <a:t>PREDICTION OF  PARKINSON'S DISEASE USING MACHINE LEARNING</a:t>
            </a:r>
            <a:endParaRPr lang="en-US" sz="24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1389017" y="1308703"/>
            <a:ext cx="6096000" cy="2339102"/>
          </a:xfrm>
          <a:prstGeom prst="rect">
            <a:avLst/>
          </a:prstGeom>
        </p:spPr>
        <p:txBody>
          <a:bodyPr>
            <a:spAutoFit/>
          </a:bodyPr>
          <a:lstStyle/>
          <a:p>
            <a:r>
              <a:rPr lang="en-US" sz="1600" b="1" dirty="0">
                <a:solidFill>
                  <a:srgbClr val="002060"/>
                </a:solidFill>
              </a:rPr>
              <a:t>Team Members</a:t>
            </a:r>
          </a:p>
          <a:p>
            <a:endParaRPr lang="en-US" sz="1400" b="1" dirty="0">
              <a:solidFill>
                <a:srgbClr val="002060"/>
              </a:solidFill>
            </a:endParaRPr>
          </a:p>
          <a:p>
            <a:r>
              <a:rPr lang="en-US" sz="1400" b="1" dirty="0">
                <a:solidFill>
                  <a:srgbClr val="002060"/>
                </a:solidFill>
              </a:rPr>
              <a:t>1. Rohan Varier - </a:t>
            </a:r>
            <a:r>
              <a:rPr lang="en-US" sz="1400" dirty="0">
                <a:solidFill>
                  <a:srgbClr val="002060"/>
                </a:solidFill>
              </a:rPr>
              <a:t>1DS18CS107</a:t>
            </a:r>
          </a:p>
          <a:p>
            <a:endParaRPr lang="en-US" sz="1400" b="1" dirty="0">
              <a:solidFill>
                <a:srgbClr val="002060"/>
              </a:solidFill>
            </a:endParaRPr>
          </a:p>
          <a:p>
            <a:r>
              <a:rPr lang="en-US" sz="1400" b="1" dirty="0">
                <a:solidFill>
                  <a:srgbClr val="002060"/>
                </a:solidFill>
              </a:rPr>
              <a:t>2. Shruthi S Durgai - </a:t>
            </a:r>
            <a:r>
              <a:rPr lang="en-US" sz="1400" dirty="0">
                <a:solidFill>
                  <a:srgbClr val="002060"/>
                </a:solidFill>
              </a:rPr>
              <a:t>1DS19CS154</a:t>
            </a:r>
          </a:p>
          <a:p>
            <a:endParaRPr lang="en-US" sz="1400" b="1" dirty="0">
              <a:solidFill>
                <a:srgbClr val="002060"/>
              </a:solidFill>
            </a:endParaRPr>
          </a:p>
          <a:p>
            <a:r>
              <a:rPr lang="en-US" sz="1400" b="1" dirty="0">
                <a:solidFill>
                  <a:srgbClr val="002060"/>
                </a:solidFill>
              </a:rPr>
              <a:t>3. Snehal H Chavan - </a:t>
            </a:r>
            <a:r>
              <a:rPr lang="en-US" sz="1400" dirty="0">
                <a:solidFill>
                  <a:srgbClr val="002060"/>
                </a:solidFill>
              </a:rPr>
              <a:t>1DS19CS160</a:t>
            </a:r>
          </a:p>
          <a:p>
            <a:endParaRPr lang="en-US" sz="1400" b="1" dirty="0">
              <a:solidFill>
                <a:srgbClr val="002060"/>
              </a:solidFill>
            </a:endParaRPr>
          </a:p>
          <a:p>
            <a:r>
              <a:rPr lang="en-US" sz="1400" b="1" dirty="0">
                <a:solidFill>
                  <a:srgbClr val="002060"/>
                </a:solidFill>
              </a:rPr>
              <a:t>4. Narkedemilli Yasaswini - </a:t>
            </a:r>
            <a:r>
              <a:rPr lang="en-US" sz="1400" dirty="0">
                <a:solidFill>
                  <a:srgbClr val="002060"/>
                </a:solidFill>
              </a:rPr>
              <a:t>1DS19CS102</a:t>
            </a:r>
          </a:p>
          <a:p>
            <a:endParaRPr lang="en-US" b="1" dirty="0">
              <a:solidFill>
                <a:srgbClr val="002060"/>
              </a:solidFill>
            </a:endParaRPr>
          </a:p>
        </p:txBody>
      </p:sp>
      <p:sp>
        <p:nvSpPr>
          <p:cNvPr id="7" name="TextBox 6"/>
          <p:cNvSpPr txBox="1"/>
          <p:nvPr/>
        </p:nvSpPr>
        <p:spPr>
          <a:xfrm>
            <a:off x="1503317" y="4068663"/>
            <a:ext cx="6621780" cy="1231106"/>
          </a:xfrm>
          <a:prstGeom prst="rect">
            <a:avLst/>
          </a:prstGeom>
          <a:noFill/>
        </p:spPr>
        <p:txBody>
          <a:bodyPr wrap="square" rtlCol="0">
            <a:spAutoFit/>
          </a:bodyPr>
          <a:lstStyle/>
          <a:p>
            <a:r>
              <a:rPr lang="en-US" sz="1600" b="1" dirty="0">
                <a:solidFill>
                  <a:srgbClr val="002060"/>
                </a:solidFill>
              </a:rPr>
              <a:t>Under the Guidance of </a:t>
            </a:r>
          </a:p>
          <a:p>
            <a:endParaRPr lang="en-US" sz="1600" b="1" dirty="0">
              <a:solidFill>
                <a:srgbClr val="002060"/>
              </a:solidFill>
            </a:endParaRPr>
          </a:p>
          <a:p>
            <a:pPr>
              <a:lnSpc>
                <a:spcPct val="150000"/>
              </a:lnSpc>
            </a:pPr>
            <a:r>
              <a:rPr lang="en-US" sz="1400" b="1" dirty="0">
                <a:solidFill>
                  <a:srgbClr val="002060"/>
                </a:solidFill>
              </a:rPr>
              <a:t>Name of the Guide : </a:t>
            </a:r>
            <a:r>
              <a:rPr lang="en-US" sz="1400" dirty="0">
                <a:solidFill>
                  <a:srgbClr val="002060"/>
                </a:solidFill>
              </a:rPr>
              <a:t>Prof. </a:t>
            </a:r>
            <a:r>
              <a:rPr lang="en-US" sz="1400" dirty="0" err="1">
                <a:solidFill>
                  <a:srgbClr val="002060"/>
                </a:solidFill>
              </a:rPr>
              <a:t>Muquitha</a:t>
            </a:r>
            <a:r>
              <a:rPr lang="en-US" sz="1400" dirty="0">
                <a:solidFill>
                  <a:srgbClr val="002060"/>
                </a:solidFill>
              </a:rPr>
              <a:t> Almas 	</a:t>
            </a:r>
          </a:p>
          <a:p>
            <a:pPr>
              <a:lnSpc>
                <a:spcPct val="150000"/>
              </a:lnSpc>
            </a:pPr>
            <a:r>
              <a:rPr lang="en-US" sz="1400" b="1" dirty="0">
                <a:solidFill>
                  <a:srgbClr val="002060"/>
                </a:solidFill>
              </a:rPr>
              <a:t>Designation, Professor, </a:t>
            </a:r>
            <a:r>
              <a:rPr lang="en-US" sz="1400" dirty="0" err="1">
                <a:solidFill>
                  <a:srgbClr val="002060"/>
                </a:solidFill>
              </a:rPr>
              <a:t>Dept</a:t>
            </a:r>
            <a:r>
              <a:rPr lang="en-US" sz="1400" dirty="0">
                <a:solidFill>
                  <a:srgbClr val="002060"/>
                </a:solidFill>
              </a:rPr>
              <a:t> of Computer Science and Engineering</a:t>
            </a:r>
          </a:p>
        </p:txBody>
      </p:sp>
    </p:spTree>
    <p:extLst>
      <p:ext uri="{BB962C8B-B14F-4D97-AF65-F5344CB8AC3E}">
        <p14:creationId xmlns:p14="http://schemas.microsoft.com/office/powerpoint/2010/main" val="281701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77697" y="79345"/>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pPr>
            <a:r>
              <a:rPr lang="en-US" sz="1800" b="1" cap="all" dirty="0" err="1">
                <a:latin typeface="+mn-lt"/>
              </a:rPr>
              <a:t>CONClusion</a:t>
            </a:r>
            <a:endParaRPr lang="en-US" sz="1800" b="1" cap="all"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666255263"/>
              </p:ext>
            </p:extLst>
          </p:nvPr>
        </p:nvGraphicFramePr>
        <p:xfrm>
          <a:off x="1805534" y="430189"/>
          <a:ext cx="10066258" cy="5316501"/>
        </p:xfrm>
        <a:graphic>
          <a:graphicData uri="http://schemas.openxmlformats.org/drawingml/2006/table">
            <a:tbl>
              <a:tblPr firstRow="1" firstCol="1" bandRow="1">
                <a:tableStyleId>{F5AB1C69-6EDB-4FF4-983F-18BD219EF322}</a:tableStyleId>
              </a:tblPr>
              <a:tblGrid>
                <a:gridCol w="10066258">
                  <a:extLst>
                    <a:ext uri="{9D8B030D-6E8A-4147-A177-3AD203B41FA5}">
                      <a16:colId xmlns:a16="http://schemas.microsoft.com/office/drawing/2014/main" val="529849514"/>
                    </a:ext>
                  </a:extLst>
                </a:gridCol>
              </a:tblGrid>
              <a:tr h="5316501">
                <a:tc>
                  <a:txBody>
                    <a:bodyPr/>
                    <a:lstStyle/>
                    <a:p>
                      <a:r>
                        <a:rPr lang="en-IN" sz="1600" b="0" kern="1200" dirty="0">
                          <a:solidFill>
                            <a:schemeClr val="lt1"/>
                          </a:solidFill>
                          <a:effectLst/>
                          <a:latin typeface="+mn-lt"/>
                          <a:ea typeface="+mn-ea"/>
                          <a:cs typeface="+mn-cs"/>
                        </a:rPr>
                        <a:t>After testing the data sets of a spiral and wave images of a healthy and a PD person we got 83% accuracy to predict this disease</a:t>
                      </a:r>
                    </a:p>
                    <a:p>
                      <a:endParaRPr lang="en-IN" sz="1600" b="0" kern="1200" dirty="0">
                        <a:solidFill>
                          <a:schemeClr val="lt1"/>
                        </a:solidFill>
                        <a:effectLst/>
                        <a:latin typeface="+mn-lt"/>
                        <a:ea typeface="+mn-ea"/>
                        <a:cs typeface="+mn-cs"/>
                      </a:endParaRPr>
                    </a:p>
                    <a:p>
                      <a:pPr marL="0" marR="0" algn="just">
                        <a:lnSpc>
                          <a:spcPct val="107000"/>
                        </a:lnSpc>
                        <a:spcBef>
                          <a:spcPts val="0"/>
                        </a:spcBef>
                        <a:spcAft>
                          <a:spcPts val="0"/>
                        </a:spcAft>
                      </a:pPr>
                      <a:r>
                        <a:rPr lang="en-US" sz="1600" b="0" dirty="0">
                          <a:latin typeface="+mn-lt"/>
                        </a:rPr>
                        <a:t>However, there are several limitations and challenges that need to be addressed for the model to be more reliable </a:t>
                      </a:r>
                      <a:r>
                        <a:rPr lang="en-US" sz="1600" b="0">
                          <a:latin typeface="+mn-lt"/>
                        </a:rPr>
                        <a:t>and applicable </a:t>
                      </a:r>
                      <a:r>
                        <a:rPr lang="en-US" sz="1600" b="0" dirty="0">
                          <a:latin typeface="+mn-lt"/>
                        </a:rPr>
                        <a:t>in clinical setting</a:t>
                      </a:r>
                    </a:p>
                    <a:p>
                      <a:pPr marL="0" marR="0" algn="just">
                        <a:lnSpc>
                          <a:spcPct val="107000"/>
                        </a:lnSpc>
                        <a:spcBef>
                          <a:spcPts val="0"/>
                        </a:spcBef>
                        <a:spcAft>
                          <a:spcPts val="0"/>
                        </a:spcAft>
                      </a:pPr>
                      <a:endParaRPr lang="en-US" sz="1600" b="0" dirty="0">
                        <a:latin typeface="+mn-lt"/>
                      </a:endParaRPr>
                    </a:p>
                    <a:p>
                      <a:pPr marL="0" marR="0" algn="just">
                        <a:lnSpc>
                          <a:spcPct val="107000"/>
                        </a:lnSpc>
                        <a:spcBef>
                          <a:spcPts val="0"/>
                        </a:spcBef>
                        <a:spcAft>
                          <a:spcPts val="0"/>
                        </a:spcAft>
                      </a:pPr>
                      <a:r>
                        <a:rPr lang="en-US" sz="1600" b="0" dirty="0"/>
                        <a:t>These include the subjectivity of spiral drawings, limited representation of Parkinson’s symptoms, small and biased datasets, dependence on feature extraction techniques, external factors influencing the drawings, and the need for validation and comparison with other </a:t>
                      </a:r>
                      <a:r>
                        <a:rPr lang="en-US" sz="1600" b="0" dirty="0" err="1"/>
                        <a:t>diagnostic</a:t>
                      </a:r>
                      <a:r>
                        <a:rPr lang="en-US" sz="1600" b="0" dirty="0"/>
                        <a:t> methods.</a:t>
                      </a:r>
                    </a:p>
                    <a:p>
                      <a:pPr marL="0" marR="0" algn="just">
                        <a:lnSpc>
                          <a:spcPct val="107000"/>
                        </a:lnSpc>
                        <a:spcBef>
                          <a:spcPts val="0"/>
                        </a:spcBef>
                        <a:spcAft>
                          <a:spcPts val="0"/>
                        </a:spcAft>
                      </a:pPr>
                      <a:endParaRPr lang="en-US" sz="1600" b="0" i="0" u="none" strike="noStrike" kern="1200" baseline="0" dirty="0">
                        <a:solidFill>
                          <a:schemeClr val="lt1"/>
                        </a:solidFill>
                        <a:latin typeface="+mn-lt"/>
                        <a:ea typeface="+mn-ea"/>
                        <a:cs typeface="+mn-cs"/>
                      </a:endParaRPr>
                    </a:p>
                    <a:p>
                      <a:pPr marL="0" marR="0" algn="just">
                        <a:lnSpc>
                          <a:spcPct val="107000"/>
                        </a:lnSpc>
                        <a:spcBef>
                          <a:spcPts val="0"/>
                        </a:spcBef>
                        <a:spcAft>
                          <a:spcPts val="0"/>
                        </a:spcAft>
                      </a:pPr>
                      <a:r>
                        <a:rPr lang="en-US" sz="1600" b="0" i="0" u="none" strike="noStrike" kern="1200" baseline="0" dirty="0">
                          <a:solidFill>
                            <a:schemeClr val="lt1"/>
                          </a:solidFill>
                          <a:latin typeface="+mn-lt"/>
                          <a:ea typeface="+mn-ea"/>
                          <a:cs typeface="+mn-cs"/>
                        </a:rPr>
                        <a:t>So finally by looking at these result’s we can’t conclude that whether it is PD or NOT ,so it can be used a supplementary tool in the medical field.</a:t>
                      </a:r>
                    </a:p>
                  </a:txBody>
                  <a:tcPr marL="35837" marR="35837" marT="0" marB="0"/>
                </a:tc>
                <a:extLst>
                  <a:ext uri="{0D108BD9-81ED-4DB2-BD59-A6C34878D82A}">
                    <a16:rowId xmlns:a16="http://schemas.microsoft.com/office/drawing/2014/main" val="148450583"/>
                  </a:ext>
                </a:extLst>
              </a:tr>
            </a:tbl>
          </a:graphicData>
        </a:graphic>
      </p:graphicFrame>
    </p:spTree>
    <p:extLst>
      <p:ext uri="{BB962C8B-B14F-4D97-AF65-F5344CB8AC3E}">
        <p14:creationId xmlns:p14="http://schemas.microsoft.com/office/powerpoint/2010/main" val="284552013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extBox 1"/>
          <p:cNvSpPr txBox="1"/>
          <p:nvPr/>
        </p:nvSpPr>
        <p:spPr>
          <a:xfrm>
            <a:off x="5431395" y="3244334"/>
            <a:ext cx="1329210" cy="369332"/>
          </a:xfrm>
          <a:prstGeom prst="rect">
            <a:avLst/>
          </a:prstGeom>
          <a:noFill/>
        </p:spPr>
        <p:txBody>
          <a:bodyPr wrap="none" rtlCol="0">
            <a:spAutoFit/>
          </a:bodyPr>
          <a:lstStyle/>
          <a:p>
            <a:r>
              <a:rPr lang="en-US" b="1" dirty="0"/>
              <a:t>Thank You</a:t>
            </a:r>
          </a:p>
        </p:txBody>
      </p:sp>
    </p:spTree>
    <p:extLst>
      <p:ext uri="{BB962C8B-B14F-4D97-AF65-F5344CB8AC3E}">
        <p14:creationId xmlns:p14="http://schemas.microsoft.com/office/powerpoint/2010/main" val="36739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a:extLst>
              <a:ext uri="{FF2B5EF4-FFF2-40B4-BE49-F238E27FC236}">
                <a16:creationId xmlns:a16="http://schemas.microsoft.com/office/drawing/2014/main" id="{E642CB67-A911-B010-CC27-98744C24B7F1}"/>
              </a:ext>
            </a:extLst>
          </p:cNvPr>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itle 1">
            <a:extLst>
              <a:ext uri="{FF2B5EF4-FFF2-40B4-BE49-F238E27FC236}">
                <a16:creationId xmlns:a16="http://schemas.microsoft.com/office/drawing/2014/main" id="{8E9B6EE1-35EB-1189-5CAC-344FA40235F7}"/>
              </a:ext>
            </a:extLst>
          </p:cNvPr>
          <p:cNvSpPr>
            <a:spLocks noGrp="1"/>
          </p:cNvSpPr>
          <p:nvPr>
            <p:ph type="title"/>
          </p:nvPr>
        </p:nvSpPr>
        <p:spPr/>
        <p:txBody>
          <a:bodyPr/>
          <a:lstStyle/>
          <a:p>
            <a:r>
              <a:rPr lang="en-US" dirty="0"/>
              <a:t>Contribution</a:t>
            </a:r>
          </a:p>
        </p:txBody>
      </p:sp>
      <p:pic>
        <p:nvPicPr>
          <p:cNvPr id="6" name="Content Placeholder 5">
            <a:extLst>
              <a:ext uri="{FF2B5EF4-FFF2-40B4-BE49-F238E27FC236}">
                <a16:creationId xmlns:a16="http://schemas.microsoft.com/office/drawing/2014/main" id="{025496AD-B036-18D9-3AFD-D41188B7988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5843" t="24202" r="15801" b="22101"/>
          <a:stretch/>
        </p:blipFill>
        <p:spPr>
          <a:xfrm>
            <a:off x="2503278" y="1416424"/>
            <a:ext cx="8001706" cy="4145113"/>
          </a:xfrm>
        </p:spPr>
      </p:pic>
    </p:spTree>
    <p:extLst>
      <p:ext uri="{BB962C8B-B14F-4D97-AF65-F5344CB8AC3E}">
        <p14:creationId xmlns:p14="http://schemas.microsoft.com/office/powerpoint/2010/main" val="15682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77697" y="79345"/>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pPr>
            <a:r>
              <a:rPr lang="en-US" sz="1800" b="1" cap="all" dirty="0">
                <a:latin typeface="+mn-lt"/>
              </a:rPr>
              <a:t>Abstract </a:t>
            </a:r>
          </a:p>
        </p:txBody>
      </p:sp>
      <p:graphicFrame>
        <p:nvGraphicFramePr>
          <p:cNvPr id="7" name="Table 6"/>
          <p:cNvGraphicFramePr>
            <a:graphicFrameLocks noGrp="1"/>
          </p:cNvGraphicFramePr>
          <p:nvPr>
            <p:extLst>
              <p:ext uri="{D42A27DB-BD31-4B8C-83A1-F6EECF244321}">
                <p14:modId xmlns:p14="http://schemas.microsoft.com/office/powerpoint/2010/main" val="3389270673"/>
              </p:ext>
            </p:extLst>
          </p:nvPr>
        </p:nvGraphicFramePr>
        <p:xfrm>
          <a:off x="1580225" y="430189"/>
          <a:ext cx="10291567" cy="5669280"/>
        </p:xfrm>
        <a:graphic>
          <a:graphicData uri="http://schemas.openxmlformats.org/drawingml/2006/table">
            <a:tbl>
              <a:tblPr firstRow="1" firstCol="1" bandRow="1">
                <a:tableStyleId>{F5AB1C69-6EDB-4FF4-983F-18BD219EF322}</a:tableStyleId>
              </a:tblPr>
              <a:tblGrid>
                <a:gridCol w="10291567">
                  <a:extLst>
                    <a:ext uri="{9D8B030D-6E8A-4147-A177-3AD203B41FA5}">
                      <a16:colId xmlns:a16="http://schemas.microsoft.com/office/drawing/2014/main" val="529849514"/>
                    </a:ext>
                  </a:extLst>
                </a:gridCol>
              </a:tblGrid>
              <a:tr h="5316501">
                <a:tc>
                  <a:txBody>
                    <a:bodyPr/>
                    <a:lstStyle/>
                    <a:p>
                      <a:r>
                        <a:rPr lang="en-US" sz="1600" b="0" i="0" u="none" strike="noStrike" kern="1200" baseline="0" dirty="0">
                          <a:solidFill>
                            <a:schemeClr val="lt1"/>
                          </a:solidFill>
                          <a:latin typeface="+mn-lt"/>
                          <a:ea typeface="+mn-ea"/>
                          <a:cs typeface="+mn-cs"/>
                        </a:rPr>
                        <a:t>Parkinson's disease (PD) is a chronic neurodegenerative disorder characterized by motor impairments, including tremors, rigidity, and bradykinesia. Early and accurate detection of PD is crucial for effective disease management and intervention. This abstract presents a study focused on the prediction of Parkinson's disease using machine learning techniques.</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Several machine learning algorithms were evaluated for their performance in predicting Parkinson's disease. These algorithms included decision trees, support vector machines, random forests, and artificial neural networks. The dataset was divided into training and testing sets to assess the models' generalization capabilities and minimize overfitting.</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To enhance the predictive accuracy of the models, a feature selection process was employed to identify the most informative features. This step aimed to reduce the dimensionality of the dataset and improve the efficiency of the models without compromising their predictive power.</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The performance of the machine learning models was evaluated using various evaluation metrics, such as accuracy, precision, recall, and F1 score. Additionally, receiver operating characteristic (ROC) curves and area under the curve (AUC) values were calculated to assess the models' discriminatory power.</a:t>
                      </a:r>
                      <a:endParaRPr lang="en-IN" sz="1600" b="0" i="0" u="none" strike="noStrike" kern="1200" baseline="0" dirty="0">
                        <a:solidFill>
                          <a:schemeClr val="lt1"/>
                        </a:solidFill>
                        <a:latin typeface="+mn-lt"/>
                        <a:ea typeface="+mn-ea"/>
                        <a:cs typeface="+mn-cs"/>
                      </a:endParaRPr>
                    </a:p>
                    <a:p>
                      <a:r>
                        <a:rPr lang="en-US" sz="1800" b="1" kern="1200" dirty="0">
                          <a:solidFill>
                            <a:schemeClr val="lt1"/>
                          </a:solidFill>
                          <a:effectLst/>
                          <a:latin typeface="+mn-lt"/>
                          <a:ea typeface="+mn-ea"/>
                          <a:cs typeface="+mn-cs"/>
                        </a:rPr>
                        <a:t>  </a:t>
                      </a:r>
                      <a:r>
                        <a:rPr lang="en-US" sz="1600" b="0" i="0" u="none" strike="noStrike" kern="1200" baseline="0" dirty="0">
                          <a:solidFill>
                            <a:schemeClr val="lt1"/>
                          </a:solidFill>
                          <a:latin typeface="+mn-lt"/>
                          <a:ea typeface="+mn-ea"/>
                          <a:cs typeface="+mn-cs"/>
                        </a:rPr>
                        <a:t>This</a:t>
                      </a:r>
                      <a:r>
                        <a:rPr lang="en-US" sz="1800" b="1" kern="1200" dirty="0">
                          <a:solidFill>
                            <a:schemeClr val="lt1"/>
                          </a:solidFill>
                          <a:effectLst/>
                          <a:latin typeface="+mn-lt"/>
                          <a:ea typeface="+mn-ea"/>
                          <a:cs typeface="+mn-cs"/>
                        </a:rPr>
                        <a:t> </a:t>
                      </a:r>
                      <a:r>
                        <a:rPr lang="en-US" sz="1600" b="0" i="0" u="none" strike="noStrike" kern="1200" baseline="0" dirty="0">
                          <a:solidFill>
                            <a:schemeClr val="lt1"/>
                          </a:solidFill>
                          <a:latin typeface="+mn-lt"/>
                          <a:ea typeface="+mn-ea"/>
                          <a:cs typeface="+mn-cs"/>
                        </a:rPr>
                        <a:t>study highlights the potential of machine learning techniques in assisting clinicians and researchers in the early diagnosis and prediction of Parkinson's disease. The developed models and feature selection approach can aid in the development of robust and accurate predictive tools, facilitating early intervention and personalized treatment strategies for PD patients.</a:t>
                      </a:r>
                      <a:endParaRPr lang="en-IN" sz="1600" b="0" i="0" u="none" strike="noStrike" kern="1200" baseline="0" dirty="0">
                        <a:solidFill>
                          <a:schemeClr val="lt1"/>
                        </a:solidFill>
                        <a:latin typeface="+mn-lt"/>
                        <a:ea typeface="+mn-ea"/>
                        <a:cs typeface="+mn-cs"/>
                      </a:endParaRPr>
                    </a:p>
                    <a:p>
                      <a:r>
                        <a:rPr lang="en-US" sz="1800" b="1" kern="1200" dirty="0">
                          <a:solidFill>
                            <a:schemeClr val="lt1"/>
                          </a:solidFill>
                          <a:effectLst/>
                          <a:latin typeface="+mn-lt"/>
                          <a:ea typeface="+mn-ea"/>
                          <a:cs typeface="+mn-cs"/>
                        </a:rPr>
                        <a:t> </a:t>
                      </a:r>
                      <a:endParaRPr lang="en-IN" sz="1800" b="1" kern="1200" dirty="0">
                        <a:solidFill>
                          <a:schemeClr val="lt1"/>
                        </a:solidFill>
                        <a:effectLst/>
                        <a:latin typeface="+mn-lt"/>
                        <a:ea typeface="+mn-ea"/>
                        <a:cs typeface="+mn-cs"/>
                      </a:endParaRPr>
                    </a:p>
                  </a:txBody>
                  <a:tcPr marL="35837" marR="35837" marT="0" marB="0"/>
                </a:tc>
                <a:extLst>
                  <a:ext uri="{0D108BD9-81ED-4DB2-BD59-A6C34878D82A}">
                    <a16:rowId xmlns:a16="http://schemas.microsoft.com/office/drawing/2014/main" val="148450583"/>
                  </a:ext>
                </a:extLst>
              </a:tr>
            </a:tbl>
          </a:graphicData>
        </a:graphic>
      </p:graphicFrame>
    </p:spTree>
    <p:extLst>
      <p:ext uri="{BB962C8B-B14F-4D97-AF65-F5344CB8AC3E}">
        <p14:creationId xmlns:p14="http://schemas.microsoft.com/office/powerpoint/2010/main" val="299726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77697" y="79345"/>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pPr>
            <a:r>
              <a:rPr lang="en-US" sz="1800" b="1" cap="all" dirty="0">
                <a:latin typeface="+mn-lt"/>
              </a:rPr>
              <a:t>Introduction </a:t>
            </a:r>
          </a:p>
        </p:txBody>
      </p:sp>
      <p:graphicFrame>
        <p:nvGraphicFramePr>
          <p:cNvPr id="7" name="Table 6"/>
          <p:cNvGraphicFramePr>
            <a:graphicFrameLocks noGrp="1"/>
          </p:cNvGraphicFramePr>
          <p:nvPr>
            <p:extLst>
              <p:ext uri="{D42A27DB-BD31-4B8C-83A1-F6EECF244321}">
                <p14:modId xmlns:p14="http://schemas.microsoft.com/office/powerpoint/2010/main" val="4098082652"/>
              </p:ext>
            </p:extLst>
          </p:nvPr>
        </p:nvGraphicFramePr>
        <p:xfrm>
          <a:off x="1805534" y="430189"/>
          <a:ext cx="10066258" cy="5316501"/>
        </p:xfrm>
        <a:graphic>
          <a:graphicData uri="http://schemas.openxmlformats.org/drawingml/2006/table">
            <a:tbl>
              <a:tblPr firstRow="1" firstCol="1" bandRow="1">
                <a:tableStyleId>{F5AB1C69-6EDB-4FF4-983F-18BD219EF322}</a:tableStyleId>
              </a:tblPr>
              <a:tblGrid>
                <a:gridCol w="10066258">
                  <a:extLst>
                    <a:ext uri="{9D8B030D-6E8A-4147-A177-3AD203B41FA5}">
                      <a16:colId xmlns:a16="http://schemas.microsoft.com/office/drawing/2014/main" val="529849514"/>
                    </a:ext>
                  </a:extLst>
                </a:gridCol>
              </a:tblGrid>
              <a:tr h="5316501">
                <a:tc>
                  <a:txBody>
                    <a:bodyPr/>
                    <a:lstStyle/>
                    <a:p>
                      <a:pPr marL="0" marR="0" algn="just">
                        <a:lnSpc>
                          <a:spcPct val="107000"/>
                        </a:lnSpc>
                        <a:spcBef>
                          <a:spcPts val="0"/>
                        </a:spcBef>
                        <a:spcAft>
                          <a:spcPts val="0"/>
                        </a:spcAft>
                      </a:pPr>
                      <a:endParaRPr lang="en-US" sz="1400" dirty="0">
                        <a:effectLst/>
                        <a:latin typeface="Calibri" panose="020F0502020204030204" pitchFamily="34" charset="0"/>
                        <a:cs typeface="Calibri" panose="020F0502020204030204" pitchFamily="34" charset="0"/>
                      </a:endParaRPr>
                    </a:p>
                    <a:p>
                      <a:r>
                        <a:rPr lang="en-US" sz="1600" b="0" i="0" u="none" strike="noStrike" kern="1200" baseline="0" dirty="0">
                          <a:solidFill>
                            <a:schemeClr val="lt1"/>
                          </a:solidFill>
                          <a:latin typeface="+mn-lt"/>
                          <a:ea typeface="+mn-ea"/>
                          <a:cs typeface="+mn-cs"/>
                        </a:rPr>
                        <a:t>NEURON or a nerve cell is the basic unit of the nervous system. There are different types of neurons. One such type is the motor neuron; these neurons receive signals from the brain and spinal cord and cause the muscles to contract or relax. Parkinson’s is a chronic and progressive disease. </a:t>
                      </a:r>
                    </a:p>
                    <a:p>
                      <a:r>
                        <a:rPr lang="en-US" sz="1600" b="0" i="0" u="none" strike="noStrike" kern="1200" baseline="0" dirty="0">
                          <a:solidFill>
                            <a:schemeClr val="lt1"/>
                          </a:solidFill>
                          <a:latin typeface="+mn-lt"/>
                          <a:ea typeface="+mn-ea"/>
                          <a:cs typeface="+mn-cs"/>
                        </a:rPr>
                        <a:t>More than 10 million people worldwide are living with this disorder. It is also called the movement disorder. Parkinson’s is caused due to malfunctioning of some vital neurons located in the region called the substantia </a:t>
                      </a:r>
                      <a:r>
                        <a:rPr lang="en-US" sz="1600" b="0" i="0" u="none" strike="noStrike" kern="1200" baseline="0" dirty="0" err="1">
                          <a:solidFill>
                            <a:schemeClr val="lt1"/>
                          </a:solidFill>
                          <a:latin typeface="+mn-lt"/>
                          <a:ea typeface="+mn-ea"/>
                          <a:cs typeface="+mn-cs"/>
                        </a:rPr>
                        <a:t>nigra</a:t>
                      </a:r>
                      <a:r>
                        <a:rPr lang="en-US" sz="1600" b="0" i="0" u="none" strike="noStrike" kern="1200" baseline="0" dirty="0">
                          <a:solidFill>
                            <a:schemeClr val="lt1"/>
                          </a:solidFill>
                          <a:latin typeface="+mn-lt"/>
                          <a:ea typeface="+mn-ea"/>
                          <a:cs typeface="+mn-cs"/>
                        </a:rPr>
                        <a:t> of the midbrain. These neurons produce dopamine, a chemical responsible for transportation of signal from substantia </a:t>
                      </a:r>
                      <a:r>
                        <a:rPr lang="en-US" sz="1600" b="0" i="0" u="none" strike="noStrike" kern="1200" baseline="0" dirty="0" err="1">
                          <a:solidFill>
                            <a:schemeClr val="lt1"/>
                          </a:solidFill>
                          <a:latin typeface="+mn-lt"/>
                          <a:ea typeface="+mn-ea"/>
                          <a:cs typeface="+mn-cs"/>
                        </a:rPr>
                        <a:t>nigra</a:t>
                      </a:r>
                      <a:r>
                        <a:rPr lang="en-US" sz="1600" b="0" i="0" u="none" strike="noStrike" kern="1200" baseline="0" dirty="0">
                          <a:solidFill>
                            <a:schemeClr val="lt1"/>
                          </a:solidFill>
                          <a:latin typeface="+mn-lt"/>
                          <a:ea typeface="+mn-ea"/>
                          <a:cs typeface="+mn-cs"/>
                        </a:rPr>
                        <a:t> to the next location in the brain and further to the peripheral body parts. Along with dopamine another chemical called acetylcholine which is a neurotransmitter is produced in the brain. For smooth motor function, there should be a balance between the amount of dopamine and acetylcholine produced. When the neurons in the midbrain start degrading the balance between the amount of dopamine and acetylcholine is disturbed which in turn leads to improper muscle contraction and hence the patient experiences jerks or sometimes even rigidity. </a:t>
                      </a:r>
                    </a:p>
                    <a:p>
                      <a:r>
                        <a:rPr lang="en-US" sz="1600" b="0" i="0" u="none" strike="noStrike" kern="1200" baseline="0" dirty="0">
                          <a:solidFill>
                            <a:schemeClr val="lt1"/>
                          </a:solidFill>
                          <a:latin typeface="+mn-lt"/>
                          <a:ea typeface="+mn-ea"/>
                          <a:cs typeface="+mn-cs"/>
                        </a:rPr>
                        <a:t>Based on the different techniques the come under ML, we have decided to use few of the techniques to overcome the disease well in advance to eradicate the disease</a:t>
                      </a:r>
                    </a:p>
                  </a:txBody>
                  <a:tcPr marL="35837" marR="35837" marT="0" marB="0"/>
                </a:tc>
                <a:extLst>
                  <a:ext uri="{0D108BD9-81ED-4DB2-BD59-A6C34878D82A}">
                    <a16:rowId xmlns:a16="http://schemas.microsoft.com/office/drawing/2014/main" val="148450583"/>
                  </a:ext>
                </a:extLst>
              </a:tr>
            </a:tbl>
          </a:graphicData>
        </a:graphic>
      </p:graphicFrame>
    </p:spTree>
    <p:extLst>
      <p:ext uri="{BB962C8B-B14F-4D97-AF65-F5344CB8AC3E}">
        <p14:creationId xmlns:p14="http://schemas.microsoft.com/office/powerpoint/2010/main" val="16923549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77697" y="79345"/>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pPr>
            <a:r>
              <a:rPr lang="en-US" sz="1800" b="1" cap="all" dirty="0">
                <a:latin typeface="+mn-lt"/>
              </a:rPr>
              <a:t>SYSTEM Architecture &amp; Methodology </a:t>
            </a:r>
          </a:p>
        </p:txBody>
      </p:sp>
      <p:graphicFrame>
        <p:nvGraphicFramePr>
          <p:cNvPr id="7" name="Table 6"/>
          <p:cNvGraphicFramePr>
            <a:graphicFrameLocks noGrp="1"/>
          </p:cNvGraphicFramePr>
          <p:nvPr>
            <p:extLst>
              <p:ext uri="{D42A27DB-BD31-4B8C-83A1-F6EECF244321}">
                <p14:modId xmlns:p14="http://schemas.microsoft.com/office/powerpoint/2010/main" val="1450878051"/>
              </p:ext>
            </p:extLst>
          </p:nvPr>
        </p:nvGraphicFramePr>
        <p:xfrm>
          <a:off x="1654614" y="594805"/>
          <a:ext cx="10066258" cy="5519124"/>
        </p:xfrm>
        <a:graphic>
          <a:graphicData uri="http://schemas.openxmlformats.org/drawingml/2006/table">
            <a:tbl>
              <a:tblPr firstRow="1" firstCol="1" bandRow="1">
                <a:tableStyleId>{F5AB1C69-6EDB-4FF4-983F-18BD219EF322}</a:tableStyleId>
              </a:tblPr>
              <a:tblGrid>
                <a:gridCol w="10066258">
                  <a:extLst>
                    <a:ext uri="{9D8B030D-6E8A-4147-A177-3AD203B41FA5}">
                      <a16:colId xmlns:a16="http://schemas.microsoft.com/office/drawing/2014/main" val="529849514"/>
                    </a:ext>
                  </a:extLst>
                </a:gridCol>
              </a:tblGrid>
              <a:tr h="5519124">
                <a:tc>
                  <a:txBody>
                    <a:bodyPr/>
                    <a:lstStyle/>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Get the Parkinson’s disease database that </a:t>
                      </a:r>
                      <a:r>
                        <a:rPr lang="en-US" sz="1400" b="0" i="0" u="none" strike="noStrike" kern="1200" baseline="0" dirty="0" err="1">
                          <a:solidFill>
                            <a:schemeClr val="lt1"/>
                          </a:solidFill>
                          <a:latin typeface="+mn-lt"/>
                          <a:ea typeface="+mn-ea"/>
                          <a:cs typeface="+mn-cs"/>
                        </a:rPr>
                        <a:t>conatins</a:t>
                      </a:r>
                      <a:r>
                        <a:rPr lang="en-US" sz="1400" b="0" i="0" u="none" strike="noStrike" kern="1200" baseline="0" dirty="0">
                          <a:solidFill>
                            <a:schemeClr val="lt1"/>
                          </a:solidFill>
                          <a:latin typeface="+mn-lt"/>
                          <a:ea typeface="+mn-ea"/>
                          <a:cs typeface="+mn-cs"/>
                        </a:rPr>
                        <a:t> training and testing data.</a:t>
                      </a:r>
                      <a:endParaRPr lang="en-IN" sz="1400" b="0" i="0" u="none" strike="noStrike" kern="1200" baseline="0" dirty="0">
                        <a:solidFill>
                          <a:schemeClr val="lt1"/>
                        </a:solidFill>
                        <a:latin typeface="+mn-lt"/>
                        <a:ea typeface="+mn-ea"/>
                        <a:cs typeface="+mn-cs"/>
                      </a:endParaRPr>
                    </a:p>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The testing and training data is split.</a:t>
                      </a:r>
                      <a:endParaRPr lang="en-IN" sz="1400" b="0" i="0" u="none" strike="noStrike" kern="1200" baseline="0" dirty="0">
                        <a:solidFill>
                          <a:schemeClr val="lt1"/>
                        </a:solidFill>
                        <a:latin typeface="+mn-lt"/>
                        <a:ea typeface="+mn-ea"/>
                        <a:cs typeface="+mn-cs"/>
                      </a:endParaRPr>
                    </a:p>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In Training Data the data is preprocessed and the features are selected.</a:t>
                      </a:r>
                      <a:endParaRPr lang="en-IN" sz="1400" b="0" i="0" u="none" strike="noStrike" kern="1200" baseline="0" dirty="0">
                        <a:solidFill>
                          <a:schemeClr val="lt1"/>
                        </a:solidFill>
                        <a:latin typeface="+mn-lt"/>
                        <a:ea typeface="+mn-ea"/>
                        <a:cs typeface="+mn-cs"/>
                      </a:endParaRPr>
                    </a:p>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The training takes place and a predictive model is made.</a:t>
                      </a:r>
                      <a:endParaRPr lang="en-IN" sz="1400" b="0" i="0" u="none" strike="noStrike" kern="1200" baseline="0" dirty="0">
                        <a:solidFill>
                          <a:schemeClr val="lt1"/>
                        </a:solidFill>
                        <a:latin typeface="+mn-lt"/>
                        <a:ea typeface="+mn-ea"/>
                        <a:cs typeface="+mn-cs"/>
                      </a:endParaRPr>
                    </a:p>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Data preprocessing and feature selection happens for the testing data too.</a:t>
                      </a:r>
                      <a:endParaRPr lang="en-IN" sz="1400" b="0" i="0" u="none" strike="noStrike" kern="1200" baseline="0" dirty="0">
                        <a:solidFill>
                          <a:schemeClr val="lt1"/>
                        </a:solidFill>
                        <a:latin typeface="+mn-lt"/>
                        <a:ea typeface="+mn-ea"/>
                        <a:cs typeface="+mn-cs"/>
                      </a:endParaRPr>
                    </a:p>
                    <a:p>
                      <a:pPr marL="285750" lvl="0" indent="-285750">
                        <a:buFont typeface="Arial" panose="020B0604020202020204" pitchFamily="34" charset="0"/>
                        <a:buChar char="•"/>
                      </a:pPr>
                      <a:r>
                        <a:rPr lang="en-US" sz="1400" b="0" i="0" u="none" strike="noStrike" kern="1200" baseline="0" dirty="0">
                          <a:solidFill>
                            <a:schemeClr val="lt1"/>
                          </a:solidFill>
                          <a:latin typeface="+mn-lt"/>
                          <a:ea typeface="+mn-ea"/>
                          <a:cs typeface="+mn-cs"/>
                        </a:rPr>
                        <a:t>The predictive model that is got from the training data is used in the prediction phase and the prediction is done</a:t>
                      </a:r>
                      <a:r>
                        <a:rPr lang="en-US" sz="1600" b="0" i="0" u="none" strike="noStrike" kern="1200" baseline="0" dirty="0">
                          <a:solidFill>
                            <a:schemeClr val="lt1"/>
                          </a:solidFill>
                          <a:latin typeface="+mn-lt"/>
                          <a:ea typeface="+mn-ea"/>
                          <a:cs typeface="+mn-cs"/>
                        </a:rPr>
                        <a:t>. </a:t>
                      </a:r>
                      <a:endParaRPr lang="en-IN" sz="1600" b="0" i="0" u="none" strike="noStrike" kern="1200" baseline="0" dirty="0">
                        <a:solidFill>
                          <a:schemeClr val="lt1"/>
                        </a:solidFill>
                        <a:latin typeface="+mn-lt"/>
                        <a:ea typeface="+mn-ea"/>
                        <a:cs typeface="+mn-cs"/>
                      </a:endParaRPr>
                    </a:p>
                    <a:p>
                      <a:pPr marL="0" marR="0" algn="just">
                        <a:lnSpc>
                          <a:spcPct val="107000"/>
                        </a:lnSpc>
                        <a:spcBef>
                          <a:spcPts val="0"/>
                        </a:spcBef>
                        <a:spcAft>
                          <a:spcPts val="0"/>
                        </a:spcAft>
                      </a:pPr>
                      <a:endParaRPr lang="en-US" sz="1600" b="0" i="0" u="none" strike="noStrike" kern="1200" baseline="0" dirty="0">
                        <a:solidFill>
                          <a:schemeClr val="lt1"/>
                        </a:solidFill>
                        <a:latin typeface="+mn-lt"/>
                        <a:ea typeface="+mn-ea"/>
                        <a:cs typeface="+mn-cs"/>
                      </a:endParaRPr>
                    </a:p>
                  </a:txBody>
                  <a:tcPr marL="35837" marR="35837" marT="0" marB="0"/>
                </a:tc>
                <a:extLst>
                  <a:ext uri="{0D108BD9-81ED-4DB2-BD59-A6C34878D82A}">
                    <a16:rowId xmlns:a16="http://schemas.microsoft.com/office/drawing/2014/main" val="148450583"/>
                  </a:ext>
                </a:extLst>
              </a:tr>
            </a:tbl>
          </a:graphicData>
        </a:graphic>
      </p:graphicFrame>
      <p:pic>
        <p:nvPicPr>
          <p:cNvPr id="2" name="Picture 1">
            <a:extLst>
              <a:ext uri="{FF2B5EF4-FFF2-40B4-BE49-F238E27FC236}">
                <a16:creationId xmlns:a16="http://schemas.microsoft.com/office/drawing/2014/main" id="{14C651A5-9595-41EC-9B17-27AC5967FD2C}"/>
              </a:ext>
            </a:extLst>
          </p:cNvPr>
          <p:cNvPicPr>
            <a:picLocks noChangeAspect="1"/>
          </p:cNvPicPr>
          <p:nvPr/>
        </p:nvPicPr>
        <p:blipFill>
          <a:blip r:embed="rId4"/>
          <a:stretch>
            <a:fillRect/>
          </a:stretch>
        </p:blipFill>
        <p:spPr>
          <a:xfrm>
            <a:off x="2743200" y="2017059"/>
            <a:ext cx="7794186" cy="4096870"/>
          </a:xfrm>
          <a:prstGeom prst="rect">
            <a:avLst/>
          </a:prstGeom>
        </p:spPr>
      </p:pic>
    </p:spTree>
    <p:extLst>
      <p:ext uri="{BB962C8B-B14F-4D97-AF65-F5344CB8AC3E}">
        <p14:creationId xmlns:p14="http://schemas.microsoft.com/office/powerpoint/2010/main" val="14369702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77697" y="79345"/>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pPr>
            <a:r>
              <a:rPr lang="en-US" sz="1800" b="1" cap="all" dirty="0">
                <a:latin typeface="+mn-lt"/>
              </a:rPr>
              <a:t>DATA SETS</a:t>
            </a:r>
          </a:p>
        </p:txBody>
      </p:sp>
      <p:graphicFrame>
        <p:nvGraphicFramePr>
          <p:cNvPr id="7" name="Table 6"/>
          <p:cNvGraphicFramePr>
            <a:graphicFrameLocks noGrp="1"/>
          </p:cNvGraphicFramePr>
          <p:nvPr>
            <p:extLst>
              <p:ext uri="{D42A27DB-BD31-4B8C-83A1-F6EECF244321}">
                <p14:modId xmlns:p14="http://schemas.microsoft.com/office/powerpoint/2010/main" val="3385512346"/>
              </p:ext>
            </p:extLst>
          </p:nvPr>
        </p:nvGraphicFramePr>
        <p:xfrm>
          <a:off x="1450428" y="509534"/>
          <a:ext cx="10066258" cy="4976464"/>
        </p:xfrm>
        <a:graphic>
          <a:graphicData uri="http://schemas.openxmlformats.org/drawingml/2006/table">
            <a:tbl>
              <a:tblPr firstRow="1" firstCol="1" bandRow="1">
                <a:tableStyleId>{F5AB1C69-6EDB-4FF4-983F-18BD219EF322}</a:tableStyleId>
              </a:tblPr>
              <a:tblGrid>
                <a:gridCol w="10066258">
                  <a:extLst>
                    <a:ext uri="{9D8B030D-6E8A-4147-A177-3AD203B41FA5}">
                      <a16:colId xmlns:a16="http://schemas.microsoft.com/office/drawing/2014/main" val="529849514"/>
                    </a:ext>
                  </a:extLst>
                </a:gridCol>
              </a:tblGrid>
              <a:tr h="4976464">
                <a:tc>
                  <a:txBody>
                    <a:bodyPr/>
                    <a:lstStyle/>
                    <a:p>
                      <a:r>
                        <a:rPr lang="en-US" sz="1600" b="0" i="0" u="none" strike="noStrike" kern="1200" baseline="0" dirty="0">
                          <a:solidFill>
                            <a:schemeClr val="lt1"/>
                          </a:solidFill>
                          <a:latin typeface="+mn-lt"/>
                          <a:ea typeface="+mn-ea"/>
                          <a:cs typeface="+mn-cs"/>
                        </a:rPr>
                        <a:t>The dataset that we would be using would be categorized into two parts; healthy people and people     affected with Parkinson’s disease. The input that we would be using would be spiral and wave images that the PD patients would be drawing with their own hands.</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a:t>
                      </a:r>
                      <a:endParaRPr lang="en-IN"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During this process of them drawing we can predict at what stage the PD patients are. </a:t>
                      </a:r>
                      <a:endParaRPr lang="en-IN" sz="1600" b="0" i="0" u="none" strike="noStrike" kern="1200" baseline="0" dirty="0">
                        <a:solidFill>
                          <a:schemeClr val="lt1"/>
                        </a:solidFill>
                        <a:latin typeface="+mn-lt"/>
                        <a:ea typeface="+mn-ea"/>
                        <a:cs typeface="+mn-cs"/>
                      </a:endParaRPr>
                    </a:p>
                    <a:p>
                      <a:r>
                        <a:rPr lang="en-US" sz="16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Healthy Person                                                                   Parkinson’s Person</a:t>
                      </a:r>
                      <a:endParaRPr lang="en-IN" sz="1600" b="1" kern="1200" dirty="0">
                        <a:solidFill>
                          <a:schemeClr val="lt1"/>
                        </a:solidFill>
                        <a:effectLst/>
                        <a:latin typeface="+mn-lt"/>
                        <a:ea typeface="+mn-ea"/>
                        <a:cs typeface="+mn-cs"/>
                      </a:endParaRPr>
                    </a:p>
                    <a:p>
                      <a:pPr lvl="3"/>
                      <a:r>
                        <a:rPr lang="en-US" sz="1800" b="1" kern="1200" dirty="0">
                          <a:solidFill>
                            <a:schemeClr val="lt1"/>
                          </a:solidFill>
                          <a:effectLst/>
                          <a:latin typeface="+mn-lt"/>
                          <a:ea typeface="+mn-ea"/>
                          <a:cs typeface="+mn-cs"/>
                        </a:rPr>
                        <a:t> </a:t>
                      </a:r>
                      <a:endParaRPr lang="en-IN" sz="1600" b="0" i="0" u="none" strike="noStrike" kern="1200" baseline="0" dirty="0">
                        <a:solidFill>
                          <a:schemeClr val="lt1"/>
                        </a:solidFill>
                        <a:latin typeface="+mn-lt"/>
                        <a:ea typeface="+mn-ea"/>
                        <a:cs typeface="+mn-cs"/>
                      </a:endParaRPr>
                    </a:p>
                    <a:p>
                      <a:pPr marL="0" marR="0" algn="just">
                        <a:lnSpc>
                          <a:spcPct val="107000"/>
                        </a:lnSpc>
                        <a:spcBef>
                          <a:spcPts val="0"/>
                        </a:spcBef>
                        <a:spcAft>
                          <a:spcPts val="0"/>
                        </a:spcAft>
                      </a:pPr>
                      <a:endParaRPr lang="en-US" sz="1600" b="0" i="0" u="none" strike="noStrike" kern="1200" baseline="0" dirty="0">
                        <a:solidFill>
                          <a:schemeClr val="lt1"/>
                        </a:solidFill>
                        <a:latin typeface="+mn-lt"/>
                        <a:ea typeface="+mn-ea"/>
                        <a:cs typeface="+mn-cs"/>
                      </a:endParaRPr>
                    </a:p>
                  </a:txBody>
                  <a:tcPr marL="35837" marR="35837" marT="0" marB="0"/>
                </a:tc>
                <a:extLst>
                  <a:ext uri="{0D108BD9-81ED-4DB2-BD59-A6C34878D82A}">
                    <a16:rowId xmlns:a16="http://schemas.microsoft.com/office/drawing/2014/main" val="148450583"/>
                  </a:ext>
                </a:extLst>
              </a:tr>
            </a:tbl>
          </a:graphicData>
        </a:graphic>
      </p:graphicFrame>
      <p:pic>
        <p:nvPicPr>
          <p:cNvPr id="2" name="Picture 1">
            <a:extLst>
              <a:ext uri="{FF2B5EF4-FFF2-40B4-BE49-F238E27FC236}">
                <a16:creationId xmlns:a16="http://schemas.microsoft.com/office/drawing/2014/main" id="{40EA970A-EAE9-4C30-B9EA-320CCB9D1C95}"/>
              </a:ext>
            </a:extLst>
          </p:cNvPr>
          <p:cNvPicPr>
            <a:picLocks noChangeAspect="1"/>
          </p:cNvPicPr>
          <p:nvPr/>
        </p:nvPicPr>
        <p:blipFill>
          <a:blip r:embed="rId4"/>
          <a:stretch>
            <a:fillRect/>
          </a:stretch>
        </p:blipFill>
        <p:spPr>
          <a:xfrm>
            <a:off x="1937550" y="2427612"/>
            <a:ext cx="3708647" cy="2690748"/>
          </a:xfrm>
          <a:prstGeom prst="rect">
            <a:avLst/>
          </a:prstGeom>
        </p:spPr>
      </p:pic>
      <p:pic>
        <p:nvPicPr>
          <p:cNvPr id="3" name="Picture 2">
            <a:extLst>
              <a:ext uri="{FF2B5EF4-FFF2-40B4-BE49-F238E27FC236}">
                <a16:creationId xmlns:a16="http://schemas.microsoft.com/office/drawing/2014/main" id="{C0FAE4E4-9566-4331-9705-61649289EDCB}"/>
              </a:ext>
            </a:extLst>
          </p:cNvPr>
          <p:cNvPicPr>
            <a:picLocks noChangeAspect="1"/>
          </p:cNvPicPr>
          <p:nvPr/>
        </p:nvPicPr>
        <p:blipFill>
          <a:blip r:embed="rId5"/>
          <a:stretch>
            <a:fillRect/>
          </a:stretch>
        </p:blipFill>
        <p:spPr>
          <a:xfrm>
            <a:off x="7238860" y="2427612"/>
            <a:ext cx="4009148" cy="2690748"/>
          </a:xfrm>
          <a:prstGeom prst="rect">
            <a:avLst/>
          </a:prstGeom>
        </p:spPr>
      </p:pic>
    </p:spTree>
    <p:extLst>
      <p:ext uri="{BB962C8B-B14F-4D97-AF65-F5344CB8AC3E}">
        <p14:creationId xmlns:p14="http://schemas.microsoft.com/office/powerpoint/2010/main" val="35753027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64634" y="116314"/>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cap="all" dirty="0">
                <a:latin typeface="Calibri" panose="020F0502020204030204" pitchFamily="34" charset="0"/>
                <a:cs typeface="Calibri" panose="020F0502020204030204" pitchFamily="34" charset="0"/>
              </a:rPr>
              <a:t>TESTING</a:t>
            </a:r>
            <a:endParaRPr lang="en-US" sz="1800" b="1"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65093848"/>
              </p:ext>
            </p:extLst>
          </p:nvPr>
        </p:nvGraphicFramePr>
        <p:xfrm>
          <a:off x="1870847" y="665276"/>
          <a:ext cx="10003289" cy="5202122"/>
        </p:xfrm>
        <a:graphic>
          <a:graphicData uri="http://schemas.openxmlformats.org/drawingml/2006/table">
            <a:tbl>
              <a:tblPr firstRow="1" firstCol="1" bandRow="1">
                <a:tableStyleId>{F5AB1C69-6EDB-4FF4-983F-18BD219EF322}</a:tableStyleId>
              </a:tblPr>
              <a:tblGrid>
                <a:gridCol w="10003289">
                  <a:extLst>
                    <a:ext uri="{9D8B030D-6E8A-4147-A177-3AD203B41FA5}">
                      <a16:colId xmlns:a16="http://schemas.microsoft.com/office/drawing/2014/main" val="529849514"/>
                    </a:ext>
                  </a:extLst>
                </a:gridCol>
              </a:tblGrid>
              <a:tr h="5202122">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b="0" kern="1200" dirty="0">
                        <a:solidFill>
                          <a:schemeClr val="lt1"/>
                        </a:solidFill>
                        <a:effectLst/>
                        <a:latin typeface="Calibri" panose="020F0502020204030204" pitchFamily="34" charset="0"/>
                        <a:ea typeface="+mn-ea"/>
                        <a:cs typeface="Calibri" panose="020F0502020204030204" pitchFamily="34" charset="0"/>
                      </a:endParaRPr>
                    </a:p>
                    <a:p>
                      <a:r>
                        <a:rPr lang="en-US" sz="1800" b="0" kern="1200" dirty="0">
                          <a:solidFill>
                            <a:schemeClr val="lt1"/>
                          </a:solidFill>
                          <a:effectLst/>
                          <a:latin typeface="+mn-lt"/>
                          <a:ea typeface="+mn-ea"/>
                          <a:cs typeface="+mn-cs"/>
                        </a:rPr>
                        <a:t>Testing the Wave &amp; Spiral Images</a:t>
                      </a:r>
                      <a:endParaRPr lang="en-IN" sz="1800" b="0" kern="1200" dirty="0">
                        <a:solidFill>
                          <a:schemeClr val="lt1"/>
                        </a:solidFill>
                        <a:effectLst/>
                        <a:latin typeface="+mn-lt"/>
                        <a:ea typeface="+mn-ea"/>
                        <a:cs typeface="+mn-cs"/>
                      </a:endParaRPr>
                    </a:p>
                    <a:p>
                      <a:r>
                        <a:rPr lang="en-US" sz="1800" b="0" kern="1200" dirty="0">
                          <a:solidFill>
                            <a:schemeClr val="lt1"/>
                          </a:solidFill>
                          <a:effectLst/>
                          <a:latin typeface="+mn-lt"/>
                          <a:ea typeface="+mn-ea"/>
                          <a:cs typeface="+mn-cs"/>
                        </a:rPr>
                        <a:t>We used different spiral images from two different kinds of people; healthy and Parkinson’s patient. After training the model we got an accuracy of 83% which would predict if the person had Parkinson’s disease or not.</a:t>
                      </a:r>
                    </a:p>
                    <a:p>
                      <a:endParaRPr lang="en-US" sz="14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8450583"/>
                  </a:ext>
                </a:extLst>
              </a:tr>
            </a:tbl>
          </a:graphicData>
        </a:graphic>
      </p:graphicFrame>
      <p:pic>
        <p:nvPicPr>
          <p:cNvPr id="3" name="Picture 2">
            <a:extLst>
              <a:ext uri="{FF2B5EF4-FFF2-40B4-BE49-F238E27FC236}">
                <a16:creationId xmlns:a16="http://schemas.microsoft.com/office/drawing/2014/main" id="{FE2BF363-635A-696A-7705-E6C99F938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6706" y="2299445"/>
            <a:ext cx="4069977" cy="3204883"/>
          </a:xfrm>
          <a:prstGeom prst="rect">
            <a:avLst/>
          </a:prstGeom>
        </p:spPr>
      </p:pic>
      <p:pic>
        <p:nvPicPr>
          <p:cNvPr id="8" name="Picture 7">
            <a:extLst>
              <a:ext uri="{FF2B5EF4-FFF2-40B4-BE49-F238E27FC236}">
                <a16:creationId xmlns:a16="http://schemas.microsoft.com/office/drawing/2014/main" id="{709393B4-2401-DAE1-0E75-EC684739F4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1330" y="2299445"/>
            <a:ext cx="4069978" cy="3025590"/>
          </a:xfrm>
          <a:prstGeom prst="rect">
            <a:avLst/>
          </a:prstGeom>
        </p:spPr>
      </p:pic>
    </p:spTree>
    <p:extLst>
      <p:ext uri="{BB962C8B-B14F-4D97-AF65-F5344CB8AC3E}">
        <p14:creationId xmlns:p14="http://schemas.microsoft.com/office/powerpoint/2010/main" val="63206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64634" y="116314"/>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cap="all" dirty="0">
                <a:latin typeface="Calibri" panose="020F0502020204030204" pitchFamily="34" charset="0"/>
                <a:cs typeface="Calibri" panose="020F0502020204030204" pitchFamily="34" charset="0"/>
              </a:rPr>
              <a:t>TESTING MODEL &amp; ACCURACY</a:t>
            </a:r>
            <a:endParaRPr lang="en-US" sz="1800" b="1"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05679502"/>
              </p:ext>
            </p:extLst>
          </p:nvPr>
        </p:nvGraphicFramePr>
        <p:xfrm>
          <a:off x="1870847" y="665276"/>
          <a:ext cx="10003289" cy="5202122"/>
        </p:xfrm>
        <a:graphic>
          <a:graphicData uri="http://schemas.openxmlformats.org/drawingml/2006/table">
            <a:tbl>
              <a:tblPr firstRow="1" firstCol="1" bandRow="1">
                <a:tableStyleId>{F5AB1C69-6EDB-4FF4-983F-18BD219EF322}</a:tableStyleId>
              </a:tblPr>
              <a:tblGrid>
                <a:gridCol w="10003289">
                  <a:extLst>
                    <a:ext uri="{9D8B030D-6E8A-4147-A177-3AD203B41FA5}">
                      <a16:colId xmlns:a16="http://schemas.microsoft.com/office/drawing/2014/main" val="529849514"/>
                    </a:ext>
                  </a:extLst>
                </a:gridCol>
              </a:tblGrid>
              <a:tr h="5202122">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b="0" kern="1200" dirty="0">
                        <a:solidFill>
                          <a:schemeClr val="lt1"/>
                        </a:solidFill>
                        <a:effectLst/>
                        <a:latin typeface="Calibri" panose="020F0502020204030204" pitchFamily="34" charset="0"/>
                        <a:ea typeface="+mn-ea"/>
                        <a:cs typeface="Calibri" panose="020F0502020204030204" pitchFamily="34" charset="0"/>
                      </a:endParaRPr>
                    </a:p>
                    <a:p>
                      <a:r>
                        <a:rPr lang="en-US" sz="1800" b="0" kern="1200" dirty="0">
                          <a:solidFill>
                            <a:schemeClr val="lt1"/>
                          </a:solidFill>
                          <a:effectLst/>
                          <a:latin typeface="+mn-lt"/>
                          <a:ea typeface="+mn-ea"/>
                          <a:cs typeface="+mn-cs"/>
                        </a:rPr>
                        <a:t>As seen below, the model is tested and trained to give an accuracy of 83% which can detect if the person had Parkinson’s disease or not.</a:t>
                      </a:r>
                      <a:endParaRPr lang="en-IN" sz="1800" b="0"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48450583"/>
                  </a:ext>
                </a:extLst>
              </a:tr>
            </a:tbl>
          </a:graphicData>
        </a:graphic>
      </p:graphicFrame>
      <p:pic>
        <p:nvPicPr>
          <p:cNvPr id="8" name="Picture 7">
            <a:extLst>
              <a:ext uri="{FF2B5EF4-FFF2-40B4-BE49-F238E27FC236}">
                <a16:creationId xmlns:a16="http://schemas.microsoft.com/office/drawing/2014/main" id="{4FECE364-A131-4334-AA69-72C266D0F2A5}"/>
              </a:ext>
            </a:extLst>
          </p:cNvPr>
          <p:cNvPicPr/>
          <p:nvPr/>
        </p:nvPicPr>
        <p:blipFill rotWithShape="1">
          <a:blip r:embed="rId3" cstate="print">
            <a:extLst>
              <a:ext uri="{28A0092B-C50C-407E-A947-70E740481C1C}">
                <a14:useLocalDpi xmlns:a14="http://schemas.microsoft.com/office/drawing/2010/main" val="0"/>
              </a:ext>
            </a:extLst>
          </a:blip>
          <a:srcRect l="-1" t="4809" r="97" b="6733"/>
          <a:stretch/>
        </p:blipFill>
        <p:spPr bwMode="auto">
          <a:xfrm>
            <a:off x="2813050" y="2246636"/>
            <a:ext cx="6565900" cy="3270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55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6" name="Title 2"/>
          <p:cNvSpPr txBox="1">
            <a:spLocks/>
          </p:cNvSpPr>
          <p:nvPr/>
        </p:nvSpPr>
        <p:spPr>
          <a:xfrm>
            <a:off x="1225445" y="95104"/>
            <a:ext cx="11393393" cy="3508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Calibri" panose="020F0502020204030204" pitchFamily="34" charset="0"/>
                <a:cs typeface="Calibri" panose="020F0502020204030204" pitchFamily="34" charset="0"/>
              </a:rPr>
              <a:t>IMAGES AND RESULTS</a:t>
            </a:r>
          </a:p>
        </p:txBody>
      </p:sp>
      <p:graphicFrame>
        <p:nvGraphicFramePr>
          <p:cNvPr id="7" name="Table 6"/>
          <p:cNvGraphicFramePr>
            <a:graphicFrameLocks noGrp="1"/>
          </p:cNvGraphicFramePr>
          <p:nvPr>
            <p:extLst>
              <p:ext uri="{D42A27DB-BD31-4B8C-83A1-F6EECF244321}">
                <p14:modId xmlns:p14="http://schemas.microsoft.com/office/powerpoint/2010/main" val="514501180"/>
              </p:ext>
            </p:extLst>
          </p:nvPr>
        </p:nvGraphicFramePr>
        <p:xfrm>
          <a:off x="1894114" y="445949"/>
          <a:ext cx="10058400" cy="5576028"/>
        </p:xfrm>
        <a:graphic>
          <a:graphicData uri="http://schemas.openxmlformats.org/drawingml/2006/table">
            <a:tbl>
              <a:tblPr firstRow="1" firstCol="1" bandRow="1">
                <a:tableStyleId>{F5AB1C69-6EDB-4FF4-983F-18BD219EF322}</a:tableStyleId>
              </a:tblPr>
              <a:tblGrid>
                <a:gridCol w="10058400">
                  <a:extLst>
                    <a:ext uri="{9D8B030D-6E8A-4147-A177-3AD203B41FA5}">
                      <a16:colId xmlns:a16="http://schemas.microsoft.com/office/drawing/2014/main" val="529849514"/>
                    </a:ext>
                  </a:extLst>
                </a:gridCol>
              </a:tblGrid>
              <a:tr h="5576028">
                <a:tc>
                  <a:txBody>
                    <a:bodyPr/>
                    <a:lstStyle/>
                    <a:p>
                      <a:pPr marL="0" marR="0" algn="just">
                        <a:lnSpc>
                          <a:spcPct val="107000"/>
                        </a:lnSpc>
                        <a:spcBef>
                          <a:spcPts val="0"/>
                        </a:spcBef>
                        <a:spcAft>
                          <a:spcPts val="0"/>
                        </a:spcAft>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As seen below the images are classified and show whether the person has Parkinson’s disease or is healthy with the help of this project.</a:t>
                      </a:r>
                      <a:endParaRPr lang="en-IN" sz="1800" b="1" kern="1200" dirty="0">
                        <a:solidFill>
                          <a:schemeClr val="lt1"/>
                        </a:solidFill>
                        <a:effectLst/>
                        <a:latin typeface="+mn-lt"/>
                        <a:ea typeface="+mn-ea"/>
                        <a:cs typeface="+mn-cs"/>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400" b="1" kern="1200" dirty="0">
                        <a:solidFill>
                          <a:schemeClr val="lt1"/>
                        </a:solidFill>
                        <a:effectLst/>
                        <a:latin typeface="Calibri" panose="020F0502020204030204" pitchFamily="34" charset="0"/>
                        <a:ea typeface="+mn-ea"/>
                        <a:cs typeface="Calibri" panose="020F0502020204030204" pitchFamily="34"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r>
                        <a:rPr lang="en-US" sz="1400" b="1" kern="1200" dirty="0">
                          <a:solidFill>
                            <a:schemeClr val="lt1"/>
                          </a:solidFill>
                          <a:effectLst/>
                          <a:latin typeface="Calibri" panose="020F0502020204030204" pitchFamily="34" charset="0"/>
                          <a:ea typeface="+mn-ea"/>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8450583"/>
                  </a:ext>
                </a:extLst>
              </a:tr>
            </a:tbl>
          </a:graphicData>
        </a:graphic>
      </p:graphicFrame>
      <p:cxnSp>
        <p:nvCxnSpPr>
          <p:cNvPr id="10" name="Straight Connector 9">
            <a:extLst>
              <a:ext uri="{FF2B5EF4-FFF2-40B4-BE49-F238E27FC236}">
                <a16:creationId xmlns:a16="http://schemas.microsoft.com/office/drawing/2014/main" id="{EBBB1D07-61A2-4AEB-8970-D456428961E7}"/>
              </a:ext>
            </a:extLst>
          </p:cNvPr>
          <p:cNvCxnSpPr>
            <a:cxnSpLocks/>
          </p:cNvCxnSpPr>
          <p:nvPr/>
        </p:nvCxnSpPr>
        <p:spPr>
          <a:xfrm>
            <a:off x="6711184" y="1633491"/>
            <a:ext cx="19505" cy="4180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876BAD3-08F8-4FC5-AD26-5EEB78F8E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634" y="1633491"/>
            <a:ext cx="4358215" cy="4180380"/>
          </a:xfrm>
          <a:prstGeom prst="rect">
            <a:avLst/>
          </a:prstGeom>
        </p:spPr>
      </p:pic>
      <p:pic>
        <p:nvPicPr>
          <p:cNvPr id="8" name="Picture 7">
            <a:extLst>
              <a:ext uri="{FF2B5EF4-FFF2-40B4-BE49-F238E27FC236}">
                <a16:creationId xmlns:a16="http://schemas.microsoft.com/office/drawing/2014/main" id="{94452FE7-D39B-47CD-BBFD-99EE82A77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17" y="1633492"/>
            <a:ext cx="4743071" cy="4180380"/>
          </a:xfrm>
          <a:prstGeom prst="rect">
            <a:avLst/>
          </a:prstGeom>
        </p:spPr>
      </p:pic>
    </p:spTree>
    <p:extLst>
      <p:ext uri="{BB962C8B-B14F-4D97-AF65-F5344CB8AC3E}">
        <p14:creationId xmlns:p14="http://schemas.microsoft.com/office/powerpoint/2010/main" val="10710005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4.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1037</TotalTime>
  <Words>958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PowerPoint Presentation</vt:lpstr>
      <vt:lpstr>Contribution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DOMAIN : Machine learning</dc:title>
  <dc:creator>Sridhar Nagesh</dc:creator>
  <cp:lastModifiedBy>Shruti S Durgai</cp:lastModifiedBy>
  <cp:revision>51</cp:revision>
  <dcterms:created xsi:type="dcterms:W3CDTF">2022-11-07T12:47:35Z</dcterms:created>
  <dcterms:modified xsi:type="dcterms:W3CDTF">2023-06-09T12:17:23Z</dcterms:modified>
</cp:coreProperties>
</file>