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CHURN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CHURN</c:v>
                </c:pt>
              </c:strCache>
            </c:strRef>
          </c:tx>
          <c:dPt>
            <c:idx val="0"/>
            <c:bubble3D val="0"/>
            <c:explosion val="31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353-4CF0-9E21-CB242063FF1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B23-4E66-B4D1-AD41D12AFF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CHURNED</c:v>
                </c:pt>
                <c:pt idx="1">
                  <c:v>RETAINED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0.20050000000000001</c:v>
                </c:pt>
                <c:pt idx="1">
                  <c:v>0.79949999999999999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53-4CF0-9E21-CB242063FF14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 As Per Churn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49451876006788"/>
          <c:y val="0.12682229679589491"/>
          <c:w val="0.87059507805426761"/>
          <c:h val="0.707645188551708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Churned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25063</c:v>
                </c:pt>
                <c:pt idx="1">
                  <c:v>25067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29-4C37-9D2B-E158D08EAC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Retained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100613</c:v>
                </c:pt>
                <c:pt idx="1">
                  <c:v>99257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29-4C37-9D2B-E158D08EA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113145584"/>
        <c:axId val="2043850800"/>
      </c:barChart>
      <c:catAx>
        <c:axId val="11314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850800"/>
        <c:crosses val="autoZero"/>
        <c:auto val="1"/>
        <c:lblAlgn val="ctr"/>
        <c:lblOffset val="100"/>
        <c:noMultiLvlLbl val="0"/>
      </c:catAx>
      <c:valAx>
        <c:axId val="2043850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4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Returns</a:t>
            </a:r>
            <a:r>
              <a:rPr lang="en-US" baseline="0" dirty="0"/>
              <a:t> as per churn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12766579271727"/>
          <c:y val="0.15760044876084442"/>
          <c:w val="0.87320369515402829"/>
          <c:h val="0.661857312294619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Churned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Returns</c:v>
                </c:pt>
                <c:pt idx="1">
                  <c:v>Not Returns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20240</c:v>
                </c:pt>
                <c:pt idx="1">
                  <c:v>20504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41-413D-8E30-C4D8795025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Retained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Returns</c:v>
                </c:pt>
                <c:pt idx="1">
                  <c:v>Not Returns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81236</c:v>
                </c:pt>
                <c:pt idx="1">
                  <c:v>80638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41-413D-8E30-C4D879502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97402224"/>
        <c:axId val="425960704"/>
      </c:barChart>
      <c:catAx>
        <c:axId val="29740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960704"/>
        <c:crosses val="autoZero"/>
        <c:auto val="1"/>
        <c:lblAlgn val="ctr"/>
        <c:lblOffset val="100"/>
        <c:noMultiLvlLbl val="0"/>
      </c:catAx>
      <c:valAx>
        <c:axId val="425960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40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518836845232799"/>
          <c:y val="0.27934650988943771"/>
          <c:w val="0.53638753532394035"/>
          <c:h val="0.6689620763348853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RETURNS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A2-467C-94DE-7C3D55C4051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EF5-404D-9344-E5EF1F2E8BC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RETURN</c:v>
                </c:pt>
                <c:pt idx="1">
                  <c:v>NOT RETURN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50.08</c:v>
                </c:pt>
                <c:pt idx="1">
                  <c:v>49.92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5-404D-9344-E5EF1F2E8BC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312-414C-BA5D-7E906EF169FB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312-414C-BA5D-7E906EF169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0.50270000000000004</c:v>
                </c:pt>
                <c:pt idx="1">
                  <c:v>0.49730000000000002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50-41AD-89BD-B3F6F23150D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Product Category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23B-4A10-BC34-4C4AE237BF5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23B-4A10-BC34-4C4AE237BF5C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23B-4A10-BC34-4C4AE237BF5C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23B-4A10-BC34-4C4AE237BF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Electronics</c:v>
                </c:pt>
                <c:pt idx="1">
                  <c:v>Books</c:v>
                </c:pt>
                <c:pt idx="2">
                  <c:v>Home </c:v>
                </c:pt>
                <c:pt idx="3">
                  <c:v>Clothing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0.2505</c:v>
                </c:pt>
                <c:pt idx="1">
                  <c:v>0.249</c:v>
                </c:pt>
                <c:pt idx="2">
                  <c:v>0.25019999999999998</c:v>
                </c:pt>
                <c:pt idx="3">
                  <c:v>0.25030000000000002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4A-4111-B32E-595D90518BF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Payment Method</c:v>
                </c:pt>
              </c:strCache>
            </c:strRef>
          </c:tx>
          <c:explosion val="17"/>
          <c:dPt>
            <c:idx val="0"/>
            <c:bubble3D val="0"/>
            <c:explosion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2-4559-4AF7-94BA-A8054B05518E}"/>
              </c:ext>
            </c:extLst>
          </c:dPt>
          <c:dPt>
            <c:idx val="1"/>
            <c:bubble3D val="0"/>
            <c:explosion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4559-4AF7-94BA-A8054B05518E}"/>
              </c:ext>
            </c:extLst>
          </c:dPt>
          <c:dPt>
            <c:idx val="2"/>
            <c:bubble3D val="0"/>
            <c:explosion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4559-4AF7-94BA-A8054B05518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Credit Card</c:v>
                </c:pt>
                <c:pt idx="1">
                  <c:v>Cash</c:v>
                </c:pt>
                <c:pt idx="2">
                  <c:v>Paypal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0.33410000000000001</c:v>
                </c:pt>
                <c:pt idx="1">
                  <c:v>0.33200000000000002</c:v>
                </c:pt>
                <c:pt idx="2">
                  <c:v>0.3337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59-4AF7-94BA-A8054B05518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Purchase Month (Record of 4 years)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22882</c:v>
                </c:pt>
                <c:pt idx="1">
                  <c:v>20881</c:v>
                </c:pt>
                <c:pt idx="2">
                  <c:v>22838</c:v>
                </c:pt>
                <c:pt idx="3">
                  <c:v>22138</c:v>
                </c:pt>
                <c:pt idx="4">
                  <c:v>22994</c:v>
                </c:pt>
                <c:pt idx="5">
                  <c:v>22132</c:v>
                </c:pt>
                <c:pt idx="6">
                  <c:v>22033</c:v>
                </c:pt>
                <c:pt idx="7">
                  <c:v>23160</c:v>
                </c:pt>
                <c:pt idx="8">
                  <c:v>18967</c:v>
                </c:pt>
                <c:pt idx="9">
                  <c:v>17051</c:v>
                </c:pt>
                <c:pt idx="10">
                  <c:v>16690</c:v>
                </c:pt>
                <c:pt idx="11">
                  <c:v>17234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C5-4B7F-A47D-E69657BF4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3130224"/>
        <c:axId val="113227456"/>
      </c:barChart>
      <c:catAx>
        <c:axId val="113130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227456"/>
        <c:crosses val="autoZero"/>
        <c:auto val="1"/>
        <c:lblAlgn val="ctr"/>
        <c:lblOffset val="100"/>
        <c:noMultiLvlLbl val="0"/>
      </c:catAx>
      <c:valAx>
        <c:axId val="11322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3022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Yearly</a:t>
            </a:r>
            <a:r>
              <a:rPr lang="en-US" baseline="0" dirty="0"/>
              <a:t> purchase</a:t>
            </a:r>
            <a:r>
              <a:rPr lang="en-US" dirty="0"/>
              <a:t>(Records of 4 years)</a:t>
            </a:r>
          </a:p>
        </c:rich>
      </c:tx>
      <c:layout>
        <c:manualLayout>
          <c:xMode val="edge"/>
          <c:yMode val="edge"/>
          <c:x val="0.16614844734248985"/>
          <c:y val="2.17216425666657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Yearly Purchase(Records of 4 years)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67775</c:v>
                </c:pt>
                <c:pt idx="1">
                  <c:v>67403</c:v>
                </c:pt>
                <c:pt idx="2">
                  <c:v>67585</c:v>
                </c:pt>
                <c:pt idx="3">
                  <c:v>47237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2-4E4E-858D-D55C19C7F4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113134544"/>
        <c:axId val="296166560"/>
      </c:barChart>
      <c:catAx>
        <c:axId val="11313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166560"/>
        <c:crosses val="autoZero"/>
        <c:auto val="1"/>
        <c:lblAlgn val="ctr"/>
        <c:lblOffset val="100"/>
        <c:noMultiLvlLbl val="0"/>
      </c:catAx>
      <c:valAx>
        <c:axId val="296166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3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 Category As Per Churn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Books</c:v>
                </c:pt>
                <c:pt idx="1">
                  <c:v>Cloth</c:v>
                </c:pt>
                <c:pt idx="2">
                  <c:v>Electronics</c:v>
                </c:pt>
                <c:pt idx="3">
                  <c:v>Home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12499</c:v>
                </c:pt>
                <c:pt idx="1">
                  <c:v>12593</c:v>
                </c:pt>
                <c:pt idx="2">
                  <c:v>12553</c:v>
                </c:pt>
                <c:pt idx="3">
                  <c:v>12485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8D-4D3D-BC70-F16E00375B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Retained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Books</c:v>
                </c:pt>
                <c:pt idx="1">
                  <c:v>Cloth</c:v>
                </c:pt>
                <c:pt idx="2">
                  <c:v>Electronics</c:v>
                </c:pt>
                <c:pt idx="3">
                  <c:v>Home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49748</c:v>
                </c:pt>
                <c:pt idx="1">
                  <c:v>49988</c:v>
                </c:pt>
                <c:pt idx="2">
                  <c:v>50077</c:v>
                </c:pt>
                <c:pt idx="3">
                  <c:v>50057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8D-4D3D-BC70-F16E00375B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97417584"/>
        <c:axId val="291505472"/>
      </c:barChart>
      <c:catAx>
        <c:axId val="29741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505472"/>
        <c:crosses val="autoZero"/>
        <c:auto val="1"/>
        <c:lblAlgn val="ctr"/>
        <c:lblOffset val="100"/>
        <c:noMultiLvlLbl val="0"/>
      </c:catAx>
      <c:valAx>
        <c:axId val="291505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9741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Payment</a:t>
            </a:r>
            <a:r>
              <a:rPr lang="en-US" baseline="0" dirty="0"/>
              <a:t> Method As Per Churn</a:t>
            </a:r>
            <a:endParaRPr lang="en-IN" dirty="0"/>
          </a:p>
        </c:rich>
      </c:tx>
      <c:layout>
        <c:manualLayout>
          <c:xMode val="edge"/>
          <c:yMode val="edge"/>
          <c:x val="0.18564543068480074"/>
          <c:y val="4.33355264770140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41291834924471"/>
          <c:y val="0.2596048180873371"/>
          <c:w val="0.8447204672538462"/>
          <c:h val="0.609169698137192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Credit</c:v>
                </c:pt>
                <c:pt idx="1">
                  <c:v>Cash</c:v>
                </c:pt>
                <c:pt idx="2">
                  <c:v>Paypal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16427</c:v>
                </c:pt>
                <c:pt idx="1">
                  <c:v>16812</c:v>
                </c:pt>
                <c:pt idx="2">
                  <c:v>16891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F-46A1-9F08-0F17754723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Retained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Credit</c:v>
                </c:pt>
                <c:pt idx="1">
                  <c:v>Cash</c:v>
                </c:pt>
                <c:pt idx="2">
                  <c:v>Paypal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67120</c:v>
                </c:pt>
                <c:pt idx="1">
                  <c:v>66200</c:v>
                </c:pt>
                <c:pt idx="2">
                  <c:v>66550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AF-46A1-9F08-0F17754723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7413744"/>
        <c:axId val="425977072"/>
      </c:barChart>
      <c:catAx>
        <c:axId val="29741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977072"/>
        <c:crosses val="autoZero"/>
        <c:auto val="1"/>
        <c:lblAlgn val="ctr"/>
        <c:lblOffset val="100"/>
        <c:noMultiLvlLbl val="0"/>
      </c:catAx>
      <c:valAx>
        <c:axId val="425977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41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2BBA-610B-BAFE-FAA6-E67E21550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6200A-0DC2-8BF9-36BA-1956AA5A2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2A797-AE01-6951-7B24-14801EF9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A99-52AF-459D-A7E1-D7ECF9A1353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44D52-D7E4-D10E-0D27-E231DF5C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E6E21-1A83-04EB-2FFB-D88290D6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09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C480-57F0-29AA-D10C-5546651C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19F8B-2E1E-A858-8573-44C7F71D6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5E3E-BA6E-4148-7E7D-DE150222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A99-52AF-459D-A7E1-D7ECF9A1353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2972E-405A-08F0-4E11-D6B9F33E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40929-73BF-F776-1788-B5C62A2C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17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C2EEB-C094-B3D6-69F9-E593A6347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CE7B2-571D-76C9-887D-796FD3A32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0CB48-6A8B-5FFF-9138-7001D5E3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A99-52AF-459D-A7E1-D7ECF9A1353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DB51-D075-A7E0-CFE5-2BC27CA8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A4F2-2BEB-D5D0-8133-AD41FE24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24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0ACC-BE75-2644-D0E7-83F26C9F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6F59-0B00-0A69-B413-2ECC9848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1407C-C42A-F33A-A959-0671ED00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A99-52AF-459D-A7E1-D7ECF9A1353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A3317-0F12-7913-EBBC-ED7A329B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2748D-FDD7-56F5-82A8-FD30DDCF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74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ACA8-AAD5-2E36-D0C9-FC3C529A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CB941-42A3-8611-D629-DEA404BF7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2F7CF-8B27-F21A-D0AE-5C633385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A99-52AF-459D-A7E1-D7ECF9A1353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4DBC2-4F9D-7A32-F79E-745925B0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BF5AA-FBD9-CD78-E2CF-C9CEA28C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48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10A0-9A70-3DF0-A036-E06BE1AA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C150-63BF-B2FE-A503-FECEC416B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64503-7D6D-8AB2-82B1-183214EFE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BC32A-BED0-916A-F765-550AA369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A99-52AF-459D-A7E1-D7ECF9A1353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EAA5A-6BC7-61AF-B0B5-138BC0ED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1A45F-FA22-B85F-229A-7FF1FD64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42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1A19-B784-7A4C-D125-E2EF9B85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876F9-4D18-D349-7BDF-FA7ADD15F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08103-127F-DFBC-69BE-76182527B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982F4-1475-202C-40D6-D76AFC0DD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84BD1-D9FF-0079-D92C-D9CAE9D28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43C70-3D4B-A2C5-E997-CE5F80D7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A99-52AF-459D-A7E1-D7ECF9A1353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EE5C1-81A1-F31A-BB54-F0D95C70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AF5E1-E3CA-4530-41E9-BDEE0CBB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08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642C-E95C-8525-2319-D74D3F8F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7F603-CB7E-5D4D-FAFB-A2C47771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A99-52AF-459D-A7E1-D7ECF9A1353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3D5D6-20EF-3AE0-57D5-E4FC237C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E544D-7067-51DD-AB9F-DFE0FC9E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74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178B6-6412-5642-476F-A58FE7DF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A99-52AF-459D-A7E1-D7ECF9A1353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FE12F-B5B6-E2C3-9EB0-834A9890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C2A79-F092-DFAC-F173-82A86131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38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9423-4480-73F5-784A-3A8A317C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FE7A-497B-9790-69CB-1B98BC1C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2A4E8-B7AC-BE30-D5C9-6BC133C94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06464-8741-EB1C-AE72-42623BE7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A99-52AF-459D-A7E1-D7ECF9A1353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D820E-658D-4C1F-A87D-02E4BD4D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AA313-00B0-8DFA-F69F-D8E29481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04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8F5A-69FE-C770-DC44-18360090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42D74-96A6-63E3-5C37-7971B6E54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C683D-60F0-5C00-E0B7-A97184296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62CEA-240C-9413-AE20-873B7C0F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AA99-52AF-459D-A7E1-D7ECF9A1353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84B6A-FB73-5F31-F2D2-D92380D5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9989B-7009-52FC-69CB-2ACB2A68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3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23663-D518-FAB4-A7F3-1A529244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BF35F-3624-5E04-5CCB-32A58267B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9FDB6-BF9F-1B20-E8E1-42FFBDA52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9AA99-52AF-459D-A7E1-D7ECF9A1353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5535-F729-C58D-0E47-403F33787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70B67-ABA3-3897-9D34-20891C6DB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C892-F44F-4578-8E75-4E83027E3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2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6EC56F-046E-D927-064A-212931FC5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734" y="6438122"/>
            <a:ext cx="1219290" cy="346389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A45094-8664-98A7-5F21-00C0A4266D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6" b="8642"/>
          <a:stretch/>
        </p:blipFill>
        <p:spPr>
          <a:xfrm>
            <a:off x="508230" y="419878"/>
            <a:ext cx="11175540" cy="60182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02FFFB4-E51A-8DDD-9987-DA758A7E43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9" t="-746" r="1676" b="448"/>
          <a:stretch/>
        </p:blipFill>
        <p:spPr>
          <a:xfrm>
            <a:off x="0" y="-102637"/>
            <a:ext cx="12192001" cy="696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7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9DD69-E903-6BFC-9F4C-725F4BD99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2ED55AC-2D48-B239-9835-0B9F90CF32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096107"/>
              </p:ext>
            </p:extLst>
          </p:nvPr>
        </p:nvGraphicFramePr>
        <p:xfrm>
          <a:off x="0" y="0"/>
          <a:ext cx="5724525" cy="409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1F48F67-332A-A722-FA68-5B7E8BDB8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797465"/>
              </p:ext>
            </p:extLst>
          </p:nvPr>
        </p:nvGraphicFramePr>
        <p:xfrm>
          <a:off x="6205699" y="107420"/>
          <a:ext cx="5902325" cy="3880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152B72A-02AD-621C-E190-163CD85D652E}"/>
              </a:ext>
            </a:extLst>
          </p:cNvPr>
          <p:cNvSpPr txBox="1"/>
          <p:nvPr/>
        </p:nvSpPr>
        <p:spPr>
          <a:xfrm>
            <a:off x="6457950" y="4448175"/>
            <a:ext cx="5448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Söhne"/>
              </a:rPr>
              <a:t>Churn analysis by "</a:t>
            </a:r>
            <a:r>
              <a:rPr lang="en-US" sz="1600" b="1" i="0" dirty="0">
                <a:effectLst/>
                <a:latin typeface="Söhne"/>
              </a:rPr>
              <a:t>Returns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1" i="0" dirty="0">
                <a:effectLst/>
                <a:latin typeface="Söhne"/>
              </a:rPr>
              <a:t>Feature</a:t>
            </a:r>
            <a:r>
              <a:rPr lang="en-US" sz="1600" b="0" i="0" dirty="0">
                <a:effectLst/>
                <a:latin typeface="Söhne"/>
              </a:rPr>
              <a:t>" shows balanced churn and retention, with returns (</a:t>
            </a:r>
            <a:r>
              <a:rPr 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20,240</a:t>
            </a:r>
            <a:r>
              <a:rPr lang="en-US" sz="1600" b="0" i="0" dirty="0">
                <a:effectLst/>
                <a:latin typeface="Söhne"/>
              </a:rPr>
              <a:t>) and non-returns (</a:t>
            </a:r>
            <a:r>
              <a:rPr 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20,504</a:t>
            </a:r>
            <a:r>
              <a:rPr lang="en-US" sz="1600" b="0" i="0" dirty="0">
                <a:effectLst/>
                <a:latin typeface="Söhne"/>
              </a:rPr>
              <a:t>) having similar rates. This suggests that the return status alone does not significantly influence customer churn.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58577-1228-87C4-373D-100491E6857D}"/>
              </a:ext>
            </a:extLst>
          </p:cNvPr>
          <p:cNvSpPr txBox="1"/>
          <p:nvPr/>
        </p:nvSpPr>
        <p:spPr>
          <a:xfrm>
            <a:off x="285750" y="4610100"/>
            <a:ext cx="5724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Söhne"/>
              </a:rPr>
              <a:t>Churn analysis by "</a:t>
            </a:r>
            <a:r>
              <a:rPr lang="en-US" sz="1600" b="1" i="0" dirty="0">
                <a:effectLst/>
                <a:latin typeface="Söhne"/>
              </a:rPr>
              <a:t>Gender</a:t>
            </a:r>
            <a:r>
              <a:rPr lang="en-US" sz="1600" b="0" i="0" dirty="0">
                <a:effectLst/>
                <a:latin typeface="Söhne"/>
              </a:rPr>
              <a:t>" indicates almost equal churn counts for males (</a:t>
            </a:r>
            <a:r>
              <a:rPr lang="en-US" sz="1600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25,063</a:t>
            </a:r>
            <a:r>
              <a:rPr lang="en-US" sz="1600" b="0" i="0" dirty="0">
                <a:effectLst/>
                <a:latin typeface="Söhne"/>
              </a:rPr>
              <a:t>) and females (</a:t>
            </a:r>
            <a:r>
              <a:rPr lang="en-US" sz="1600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25,067</a:t>
            </a:r>
            <a:r>
              <a:rPr lang="en-US" sz="1600" b="0" i="0" dirty="0">
                <a:effectLst/>
                <a:latin typeface="Söhne"/>
              </a:rPr>
              <a:t>), with similar retention rates. Gender alone does not seem to be a significant factor in influencing customer churn.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89EB8-94A1-B2F5-07D3-7C89F6D44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5600" y="6306914"/>
            <a:ext cx="1478065" cy="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7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0792D-736B-675B-F243-A549F3C92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E5008B-158C-2164-60DB-F38EFB972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52" y="775979"/>
            <a:ext cx="5882730" cy="53405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3A13A5-1625-E95A-AD46-DA81D8605DB2}"/>
              </a:ext>
            </a:extLst>
          </p:cNvPr>
          <p:cNvSpPr txBox="1"/>
          <p:nvPr/>
        </p:nvSpPr>
        <p:spPr>
          <a:xfrm>
            <a:off x="970383" y="1720840"/>
            <a:ext cx="24632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FROM ABOVE BOXPLOT WE OBSEREVED THAT:</a:t>
            </a:r>
          </a:p>
          <a:p>
            <a:endParaRPr lang="en-US" b="1" dirty="0">
              <a:latin typeface="Söhne"/>
            </a:endParaRPr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The box plot analysis shows that all numerical features have a limited range of values without significant outliers. This suggests that there are no extreme values in the dataset. </a:t>
            </a:r>
            <a:br>
              <a:rPr lang="en-US" b="1" dirty="0"/>
            </a:b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BB2DF-1BF2-6719-044C-56B105061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5600" y="6306914"/>
            <a:ext cx="1478065" cy="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9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5D949-67A8-42CA-4BE3-A9632DBE4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BD3B6F-5AD3-0B90-2090-F35175DE9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4" y="597128"/>
            <a:ext cx="7017067" cy="556107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570D6B-002D-C8E2-A28C-699DB76318E2}"/>
              </a:ext>
            </a:extLst>
          </p:cNvPr>
          <p:cNvSpPr txBox="1"/>
          <p:nvPr/>
        </p:nvSpPr>
        <p:spPr>
          <a:xfrm>
            <a:off x="8301137" y="494520"/>
            <a:ext cx="34989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FROM ABOVE HEATMAP WE OBSEREVED THAT: </a:t>
            </a:r>
            <a:br>
              <a:rPr lang="en-US" b="1" dirty="0"/>
            </a:br>
            <a:endParaRPr lang="en-US" b="1" dirty="0"/>
          </a:p>
          <a:p>
            <a:r>
              <a:rPr lang="en-US" b="1" i="0" dirty="0">
                <a:solidFill>
                  <a:schemeClr val="accent2"/>
                </a:solidFill>
                <a:effectLst/>
                <a:latin typeface="Söhne"/>
              </a:rPr>
              <a:t>The heatmap indicates a high correlation between "Customer Age" and "Age," so I've decided to drop one of them, specifically "Age." Additionally, "Customer Age" and "Total Purchase Amount" show a correlation of 0.057, indicating a weak positive correlation.</a:t>
            </a:r>
            <a:endParaRPr lang="en-IN" b="1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0F38D-A67C-2E60-7F13-580D61C2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5600" y="6306914"/>
            <a:ext cx="1478065" cy="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5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EAB0C-9E25-063E-A298-0C6182A9B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7FD255-0357-32D4-D4A4-415C62EC38EE}"/>
              </a:ext>
            </a:extLst>
          </p:cNvPr>
          <p:cNvSpPr txBox="1"/>
          <p:nvPr/>
        </p:nvSpPr>
        <p:spPr>
          <a:xfrm>
            <a:off x="0" y="0"/>
            <a:ext cx="3862873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PREPROCESSING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2BDBB-E30C-D93C-E284-0F60B97A5D78}"/>
              </a:ext>
            </a:extLst>
          </p:cNvPr>
          <p:cNvSpPr txBox="1"/>
          <p:nvPr/>
        </p:nvSpPr>
        <p:spPr>
          <a:xfrm>
            <a:off x="0" y="523220"/>
            <a:ext cx="7903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Preprocessing is the step where we whip our data into shape. It involves handling missing values, dealing with outliers, and transforming features</a:t>
            </a:r>
            <a:endParaRPr lang="en-IN" b="1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B0E9A-06AA-1590-B8A7-E6054153F0B6}"/>
              </a:ext>
            </a:extLst>
          </p:cNvPr>
          <p:cNvSpPr txBox="1"/>
          <p:nvPr/>
        </p:nvSpPr>
        <p:spPr>
          <a:xfrm>
            <a:off x="3601617" y="1446551"/>
            <a:ext cx="839755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effectLst/>
              </a:rPr>
              <a:t>Data Preparation Analogy:</a:t>
            </a:r>
            <a:endParaRPr lang="en-US" sz="1600" b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 It's like getting your ingredients ready before cooking a delicious meal!</a:t>
            </a:r>
          </a:p>
          <a:p>
            <a:pPr algn="l"/>
            <a:endParaRPr lang="en-US" sz="1600" b="0" dirty="0">
              <a:effectLst/>
            </a:endParaRPr>
          </a:p>
          <a:p>
            <a:pPr algn="l"/>
            <a:r>
              <a:rPr lang="en-US" sz="1600" b="1" dirty="0">
                <a:effectLst/>
              </a:rPr>
              <a:t>Column Removal:</a:t>
            </a:r>
            <a:endParaRPr lang="en-US" sz="1600" b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 We can drop the "</a:t>
            </a:r>
            <a:r>
              <a:rPr lang="en-US" sz="1600" b="1" dirty="0">
                <a:effectLst/>
              </a:rPr>
              <a:t>Customer</a:t>
            </a:r>
            <a:r>
              <a:rPr lang="en-US" sz="1600" b="0" dirty="0">
                <a:effectLst/>
              </a:rPr>
              <a:t> </a:t>
            </a:r>
            <a:r>
              <a:rPr lang="en-US" sz="1600" b="1" dirty="0" err="1">
                <a:effectLst/>
              </a:rPr>
              <a:t>ID</a:t>
            </a:r>
            <a:r>
              <a:rPr lang="en-US" sz="1600" b="0" dirty="0" err="1">
                <a:effectLst/>
              </a:rPr>
              <a:t>","</a:t>
            </a:r>
            <a:r>
              <a:rPr lang="en-US" sz="1600" b="1" dirty="0" err="1">
                <a:effectLst/>
              </a:rPr>
              <a:t>Purchase</a:t>
            </a:r>
            <a:r>
              <a:rPr lang="en-US" sz="1600" b="0" dirty="0">
                <a:effectLst/>
              </a:rPr>
              <a:t> </a:t>
            </a:r>
            <a:r>
              <a:rPr lang="en-US" sz="1600" b="1" dirty="0" err="1">
                <a:effectLst/>
              </a:rPr>
              <a:t>Date</a:t>
            </a:r>
            <a:r>
              <a:rPr lang="en-US" sz="1600" b="0" dirty="0" err="1">
                <a:effectLst/>
              </a:rPr>
              <a:t>","</a:t>
            </a:r>
            <a:r>
              <a:rPr lang="en-US" sz="1600" b="1" dirty="0" err="1">
                <a:effectLst/>
              </a:rPr>
              <a:t>Customer</a:t>
            </a:r>
            <a:r>
              <a:rPr lang="en-US" sz="1600" b="0" dirty="0">
                <a:effectLst/>
              </a:rPr>
              <a:t> </a:t>
            </a:r>
            <a:r>
              <a:rPr lang="en-US" sz="1600" b="1" dirty="0" err="1">
                <a:effectLst/>
              </a:rPr>
              <a:t>Name</a:t>
            </a:r>
            <a:r>
              <a:rPr lang="en-US" sz="1600" b="0" dirty="0" err="1">
                <a:effectLst/>
              </a:rPr>
              <a:t>“because</a:t>
            </a:r>
            <a:r>
              <a:rPr lang="en-US" sz="1600" b="0" dirty="0">
                <a:effectLst/>
              </a:rPr>
              <a:t> it doesn't provide useful </a:t>
            </a:r>
            <a:r>
              <a:rPr lang="en-US" sz="1600" b="0" dirty="0" err="1">
                <a:effectLst/>
              </a:rPr>
              <a:t>information.And</a:t>
            </a:r>
            <a:r>
              <a:rPr lang="en-US" sz="1600" b="0" dirty="0">
                <a:effectLst/>
              </a:rPr>
              <a:t> Highly Correlated </a:t>
            </a:r>
            <a:r>
              <a:rPr lang="en-US" sz="1600" dirty="0" err="1"/>
              <a:t>F</a:t>
            </a:r>
            <a:r>
              <a:rPr lang="en-US" sz="1600" b="0" dirty="0" err="1">
                <a:effectLst/>
              </a:rPr>
              <a:t>eatures"</a:t>
            </a:r>
            <a:r>
              <a:rPr lang="en-US" sz="1600" b="1" dirty="0" err="1">
                <a:effectLst/>
              </a:rPr>
              <a:t>Age</a:t>
            </a:r>
            <a:r>
              <a:rPr lang="en-US" sz="1600" b="0" dirty="0">
                <a:effectLst/>
              </a:rPr>
              <a:t>" column</a:t>
            </a:r>
          </a:p>
          <a:p>
            <a:endParaRPr lang="en-IN" sz="1600" dirty="0"/>
          </a:p>
          <a:p>
            <a:r>
              <a:rPr lang="en-IN" sz="1600" b="1" dirty="0"/>
              <a:t>Handling Null Values:</a:t>
            </a:r>
          </a:p>
          <a:p>
            <a:r>
              <a:rPr lang="en-IN" sz="1600" dirty="0"/>
              <a:t>Use</a:t>
            </a:r>
            <a:r>
              <a:rPr lang="en-IN" sz="1600" b="1" dirty="0"/>
              <a:t> </a:t>
            </a:r>
            <a:r>
              <a:rPr lang="en-IN" sz="1600" dirty="0"/>
              <a:t>the</a:t>
            </a:r>
            <a:r>
              <a:rPr lang="en-IN" sz="1600" b="1" dirty="0"/>
              <a:t> </a:t>
            </a:r>
            <a:r>
              <a:rPr lang="en-IN" sz="1600" dirty="0"/>
              <a:t>“</a:t>
            </a:r>
            <a:r>
              <a:rPr lang="en-IN" sz="1600" b="1" dirty="0" err="1"/>
              <a:t>fillna</a:t>
            </a:r>
            <a:r>
              <a:rPr lang="en-IN" sz="1600" b="1" dirty="0"/>
              <a:t>() </a:t>
            </a:r>
            <a:r>
              <a:rPr lang="en-IN" sz="1600" dirty="0"/>
              <a:t>“</a:t>
            </a:r>
            <a:r>
              <a:rPr lang="en-IN" sz="1600" b="1" dirty="0"/>
              <a:t> </a:t>
            </a:r>
            <a:r>
              <a:rPr lang="en-IN" sz="1600" dirty="0"/>
              <a:t>method to fill the null values with mode for columns </a:t>
            </a:r>
            <a:r>
              <a:rPr lang="en-IN" sz="1600" b="1" dirty="0"/>
              <a:t>0</a:t>
            </a:r>
            <a:r>
              <a:rPr lang="en-IN" sz="1600" dirty="0"/>
              <a:t> and </a:t>
            </a:r>
            <a:r>
              <a:rPr lang="en-IN" sz="1600" b="1" dirty="0"/>
              <a:t>1</a:t>
            </a:r>
            <a:r>
              <a:rPr lang="en-IN" sz="1600" dirty="0"/>
              <a:t> in “</a:t>
            </a:r>
            <a:r>
              <a:rPr lang="en-IN" sz="1600" b="1" dirty="0"/>
              <a:t>Returns</a:t>
            </a:r>
            <a:r>
              <a:rPr lang="en-IN" sz="1600" dirty="0"/>
              <a:t>” Columns</a:t>
            </a:r>
          </a:p>
          <a:p>
            <a:endParaRPr lang="en-IN" sz="1600" dirty="0"/>
          </a:p>
          <a:p>
            <a:pPr algn="l"/>
            <a:r>
              <a:rPr lang="en-US" sz="1600" b="1" i="0" dirty="0">
                <a:effectLst/>
                <a:latin typeface="Söhne"/>
              </a:rPr>
              <a:t>Label Encoding on Gender: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Söhne"/>
              </a:rPr>
              <a:t>Use label encoding to convert categorical values in the "Gender" column into numerical values (0 and 1).</a:t>
            </a:r>
          </a:p>
          <a:p>
            <a:pPr algn="l"/>
            <a:endParaRPr lang="en-US" sz="1600" dirty="0">
              <a:latin typeface="Söhne"/>
            </a:endParaRPr>
          </a:p>
          <a:p>
            <a:pPr algn="l"/>
            <a:r>
              <a:rPr lang="en-US" sz="1600" b="1" i="0" dirty="0">
                <a:effectLst/>
                <a:latin typeface="Söhne"/>
              </a:rPr>
              <a:t>One-Hot Encoding for Product Category and Payment Method: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Use one-hot encoding to convert categorical values in the "Product Category" and "Payment Method" features into binary </a:t>
            </a:r>
            <a:r>
              <a:rPr lang="en-US" b="0" i="0" dirty="0">
                <a:effectLst/>
                <a:latin typeface="Söhne"/>
              </a:rPr>
              <a:t>vectors.</a:t>
            </a:r>
          </a:p>
          <a:p>
            <a:pPr algn="l"/>
            <a:endParaRPr lang="en-US" i="0" dirty="0">
              <a:effectLst/>
              <a:latin typeface="Söhne"/>
            </a:endParaRPr>
          </a:p>
          <a:p>
            <a:endParaRPr lang="en-IN" dirty="0"/>
          </a:p>
          <a:p>
            <a:endParaRPr lang="en-IN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81855A-9A7B-6DEC-7119-075E1182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2" y="2194687"/>
            <a:ext cx="2998788" cy="2899828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CABEC2-CAAB-1F38-43C3-E13A66467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21102" y="6350896"/>
            <a:ext cx="1478065" cy="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6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4C334-C032-FA76-88D3-1852C6A5D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97D8F7-FB2D-218D-7B67-D3CF35A4813F}"/>
              </a:ext>
            </a:extLst>
          </p:cNvPr>
          <p:cNvSpPr txBox="1"/>
          <p:nvPr/>
        </p:nvSpPr>
        <p:spPr>
          <a:xfrm>
            <a:off x="0" y="0"/>
            <a:ext cx="2677886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DATA SPLITTING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CBCE4-B7A0-71C3-1A63-D6358D959600}"/>
              </a:ext>
            </a:extLst>
          </p:cNvPr>
          <p:cNvSpPr txBox="1"/>
          <p:nvPr/>
        </p:nvSpPr>
        <p:spPr>
          <a:xfrm>
            <a:off x="130629" y="727787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Data Splitting:</a:t>
            </a:r>
            <a:endParaRPr lang="en-US" b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We divided the dataset into two parts: X and y.</a:t>
            </a:r>
          </a:p>
          <a:p>
            <a:pPr algn="l"/>
            <a:r>
              <a:rPr lang="en-US" b="1" dirty="0">
                <a:effectLst/>
              </a:rPr>
              <a:t>Variable Representation:</a:t>
            </a:r>
            <a:endParaRPr lang="en-US" b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"X" typically represents the independent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"y" represents the dependent (target) variable we want to predict or understand.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556FD-EDDB-2DA2-1D30-7FB5AB0C2CE3}"/>
              </a:ext>
            </a:extLst>
          </p:cNvPr>
          <p:cNvSpPr txBox="1"/>
          <p:nvPr/>
        </p:nvSpPr>
        <p:spPr>
          <a:xfrm>
            <a:off x="0" y="2444961"/>
            <a:ext cx="3135086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TRAIN TEST SPLIT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02584-0E06-5D77-2ACB-82A1470D5A05}"/>
              </a:ext>
            </a:extLst>
          </p:cNvPr>
          <p:cNvSpPr txBox="1"/>
          <p:nvPr/>
        </p:nvSpPr>
        <p:spPr>
          <a:xfrm>
            <a:off x="130629" y="3111192"/>
            <a:ext cx="7781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Train-Test Split:</a:t>
            </a:r>
            <a:endParaRPr lang="en-US" b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We divided the data into training (80%) and testing (20%) sets.</a:t>
            </a:r>
          </a:p>
          <a:p>
            <a:pPr lvl="1" algn="l"/>
            <a:endParaRPr lang="en-US" b="0" dirty="0">
              <a:effectLst/>
            </a:endParaRPr>
          </a:p>
          <a:p>
            <a:pPr algn="l"/>
            <a:r>
              <a:rPr lang="en-US" b="1" dirty="0">
                <a:effectLst/>
              </a:rPr>
              <a:t>Consistency and Proportion:</a:t>
            </a:r>
            <a:endParaRPr lang="en-US" b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Setting a random state of 123 ensures consistent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Using stratify=y maintains a proportional distribution of the target variable in both sets</a:t>
            </a:r>
            <a:r>
              <a:rPr lang="en-US" b="0" i="1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0B370E-E7EC-7B0D-32CD-75D4555CC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7" y="2748559"/>
            <a:ext cx="4279641" cy="1867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B2401-6956-AE7A-EE5A-850F47F34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5600" y="6306914"/>
            <a:ext cx="1478065" cy="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49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98E8C-FB23-67D4-8D74-092A439D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A7B051-E836-BB2C-6765-4B84EC89B11E}"/>
              </a:ext>
            </a:extLst>
          </p:cNvPr>
          <p:cNvSpPr txBox="1"/>
          <p:nvPr/>
        </p:nvSpPr>
        <p:spPr>
          <a:xfrm>
            <a:off x="0" y="0"/>
            <a:ext cx="4394718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STANDARD SCALER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E0B38-DC0C-F551-1AAB-38D4F14DCD73}"/>
              </a:ext>
            </a:extLst>
          </p:cNvPr>
          <p:cNvSpPr txBox="1"/>
          <p:nvPr/>
        </p:nvSpPr>
        <p:spPr>
          <a:xfrm>
            <a:off x="0" y="699795"/>
            <a:ext cx="5872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We used Standard Scaler to make sure </a:t>
            </a:r>
            <a:r>
              <a:rPr lang="en-US" b="0" i="0" dirty="0" err="1">
                <a:effectLst/>
                <a:latin typeface="Söhne"/>
              </a:rPr>
              <a:t>anumeric</a:t>
            </a:r>
            <a:r>
              <a:rPr lang="en-US" b="0" i="0" dirty="0">
                <a:effectLst/>
                <a:latin typeface="Söhne"/>
              </a:rPr>
              <a:t> features in the dataset have similar scales.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This consistency is important for certain machine learning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It helps the models to perform better.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8B444-2A58-CE23-7358-EB65D0CEC84C}"/>
              </a:ext>
            </a:extLst>
          </p:cNvPr>
          <p:cNvSpPr txBox="1"/>
          <p:nvPr/>
        </p:nvSpPr>
        <p:spPr>
          <a:xfrm>
            <a:off x="0" y="3097764"/>
            <a:ext cx="3312368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SMOTE TECHNIQUES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3EDA3-F0CA-7C45-CA18-BD504DD56BBB}"/>
              </a:ext>
            </a:extLst>
          </p:cNvPr>
          <p:cNvSpPr txBox="1"/>
          <p:nvPr/>
        </p:nvSpPr>
        <p:spPr>
          <a:xfrm>
            <a:off x="0" y="3620984"/>
            <a:ext cx="11103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Over-sampling is a technique used in machine learning to address the class imbalance problem, especially in classification tasks with significant class disparities. This helps balance the class distribution.</a:t>
            </a:r>
            <a:endParaRPr lang="en-IN" b="1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892F7-7E7D-AEE2-65A2-5A729038ED11}"/>
              </a:ext>
            </a:extLst>
          </p:cNvPr>
          <p:cNvSpPr txBox="1"/>
          <p:nvPr/>
        </p:nvSpPr>
        <p:spPr>
          <a:xfrm>
            <a:off x="83976" y="4321667"/>
            <a:ext cx="93399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effectLst/>
              </a:rPr>
              <a:t>Objective:</a:t>
            </a:r>
            <a:endParaRPr lang="en-US" sz="1600" b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Improve model's ability to recognize minority class patterns.</a:t>
            </a:r>
          </a:p>
          <a:p>
            <a:pPr lvl="1" algn="l"/>
            <a:endParaRPr lang="en-US" sz="1600" b="0" dirty="0">
              <a:effectLst/>
            </a:endParaRPr>
          </a:p>
          <a:p>
            <a:pPr algn="l"/>
            <a:r>
              <a:rPr lang="en-US" sz="1600" b="1" dirty="0">
                <a:effectLst/>
              </a:rPr>
              <a:t>SMOTE Technique:</a:t>
            </a:r>
            <a:endParaRPr lang="en-US" sz="1600" b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Use SMOTE to generate synthetic samples for </a:t>
            </a:r>
            <a:r>
              <a:rPr lang="en-US" sz="1600" b="1" dirty="0">
                <a:effectLst/>
              </a:rPr>
              <a:t>CHURNING</a:t>
            </a:r>
          </a:p>
          <a:p>
            <a:pPr algn="l"/>
            <a:r>
              <a:rPr lang="en-US" sz="1600" b="1" dirty="0">
                <a:effectLst/>
              </a:rPr>
              <a:t>Result:</a:t>
            </a:r>
            <a:endParaRPr lang="en-US" sz="1600" b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Both classes now equally distributed.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CHURNED</a:t>
            </a:r>
            <a:r>
              <a:rPr lang="en-US" sz="1600" b="0" dirty="0">
                <a:effectLst/>
              </a:rPr>
              <a:t>= RETAINED=</a:t>
            </a:r>
            <a:r>
              <a:rPr lang="en-US" sz="1600" b="1" dirty="0">
                <a:effectLst/>
              </a:rPr>
              <a:t>159896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218A10-8AB6-9F30-E813-F17CBA02D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88" y="1087599"/>
            <a:ext cx="4618653" cy="14974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11D5D4-5E16-36A0-88C6-C7AD6AC52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713" y="4794221"/>
            <a:ext cx="4533311" cy="1393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A899E-ACED-13A1-15EA-980D62B4B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5600" y="6306914"/>
            <a:ext cx="1478065" cy="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91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6F0D0-934A-4E11-6345-568B682D5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C9762E-6BE5-0842-45B4-481A99F58927}"/>
              </a:ext>
            </a:extLst>
          </p:cNvPr>
          <p:cNvSpPr txBox="1"/>
          <p:nvPr/>
        </p:nvSpPr>
        <p:spPr>
          <a:xfrm>
            <a:off x="0" y="9331"/>
            <a:ext cx="3415004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USED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FE1F9-A35E-6782-16FF-524F741081D5}"/>
              </a:ext>
            </a:extLst>
          </p:cNvPr>
          <p:cNvSpPr txBox="1"/>
          <p:nvPr/>
        </p:nvSpPr>
        <p:spPr>
          <a:xfrm>
            <a:off x="83976" y="600805"/>
            <a:ext cx="1067422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Logistic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Regression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(LR</a:t>
            </a:r>
            <a:r>
              <a:rPr lang="en-US" i="0" dirty="0">
                <a:effectLst/>
                <a:latin typeface="Söhne"/>
              </a:rPr>
              <a:t>)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Overview:</a:t>
            </a:r>
            <a:endParaRPr lang="en-US" dirty="0"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Primarily used for binary classification.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Predicts the probability of an instance belonging to a specific class.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Strengths: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Simplicity:</a:t>
            </a:r>
            <a:r>
              <a:rPr lang="en-US" b="0" i="0" dirty="0">
                <a:effectLst/>
                <a:latin typeface="Söhne"/>
              </a:rPr>
              <a:t> Easy to understand and interpret.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Handling Imbalanced Data:</a:t>
            </a:r>
            <a:r>
              <a:rPr lang="en-US" b="0" i="0" dirty="0">
                <a:effectLst/>
                <a:latin typeface="Söhne"/>
              </a:rPr>
              <a:t> Effective for datasets with imbalanced class distribution.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algn="l"/>
            <a:r>
              <a:rPr lang="en-IN" b="1" u="sng" dirty="0">
                <a:effectLst/>
              </a:rPr>
              <a:t>Random Forest</a:t>
            </a:r>
          </a:p>
          <a:p>
            <a:pPr algn="l"/>
            <a:r>
              <a:rPr lang="en-IN" b="1" dirty="0">
                <a:effectLst/>
              </a:rPr>
              <a:t>Overview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dirty="0">
                <a:effectLst/>
              </a:rPr>
              <a:t>Robust ensemble method suitable for imbalanced datasets.</a:t>
            </a:r>
          </a:p>
          <a:p>
            <a:pPr algn="l"/>
            <a:r>
              <a:rPr lang="en-IN" b="1" dirty="0">
                <a:effectLst/>
              </a:rPr>
              <a:t>Strengths:</a:t>
            </a: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dirty="0">
                <a:effectLst/>
              </a:rPr>
              <a:t>Handles non-linearity well.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dirty="0">
                <a:effectLst/>
              </a:rPr>
              <a:t>Provides feature importance.</a:t>
            </a:r>
          </a:p>
          <a:p>
            <a:pPr lvl="1" algn="l"/>
            <a:endParaRPr lang="en-IN" b="0" u="sng" dirty="0">
              <a:effectLst/>
            </a:endParaRPr>
          </a:p>
          <a:p>
            <a:pPr algn="l"/>
            <a:r>
              <a:rPr lang="en-IN" b="1" u="sng" dirty="0" err="1">
                <a:effectLst/>
              </a:rPr>
              <a:t>XGBoost</a:t>
            </a:r>
            <a:endParaRPr lang="en-IN" b="1" u="sng" dirty="0">
              <a:effectLst/>
            </a:endParaRPr>
          </a:p>
          <a:p>
            <a:pPr algn="l"/>
            <a:r>
              <a:rPr lang="en-IN" b="1" dirty="0">
                <a:effectLst/>
              </a:rPr>
              <a:t>Overview:</a:t>
            </a: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dirty="0">
                <a:effectLst/>
              </a:rPr>
              <a:t>Powerful gradient boosting algorithm.</a:t>
            </a:r>
          </a:p>
          <a:p>
            <a:pPr algn="l"/>
            <a:r>
              <a:rPr lang="en-IN" b="1" dirty="0">
                <a:effectLst/>
              </a:rPr>
              <a:t>Strengths:</a:t>
            </a: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dirty="0">
                <a:effectLst/>
              </a:rPr>
              <a:t>Effective on imbalanced datasets.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dirty="0">
                <a:effectLst/>
              </a:rPr>
              <a:t>Handles missing values.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8AF57D-7705-5C20-42FC-2EA6132DC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126" y="2867243"/>
            <a:ext cx="4129655" cy="357087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31302F-CB12-06D0-17FE-77AA89D0A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9959" y="6360703"/>
            <a:ext cx="1478065" cy="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12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040A0-AF19-229D-73F8-48BBC2E3A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39DFC1-ACF9-BF0A-1ADF-DF074D6EE20D}"/>
              </a:ext>
            </a:extLst>
          </p:cNvPr>
          <p:cNvSpPr txBox="1"/>
          <p:nvPr/>
        </p:nvSpPr>
        <p:spPr>
          <a:xfrm>
            <a:off x="0" y="6125"/>
            <a:ext cx="2992016" cy="40011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MODEL COMPARISON</a:t>
            </a:r>
            <a:endParaRPr lang="en-IN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7E8EAD-2893-60DF-78DC-93126A756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74463"/>
              </p:ext>
            </p:extLst>
          </p:nvPr>
        </p:nvGraphicFramePr>
        <p:xfrm>
          <a:off x="0" y="483103"/>
          <a:ext cx="9274629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0892">
                  <a:extLst>
                    <a:ext uri="{9D8B030D-6E8A-4147-A177-3AD203B41FA5}">
                      <a16:colId xmlns:a16="http://schemas.microsoft.com/office/drawing/2014/main" val="1188481502"/>
                    </a:ext>
                  </a:extLst>
                </a:gridCol>
                <a:gridCol w="1332810">
                  <a:extLst>
                    <a:ext uri="{9D8B030D-6E8A-4147-A177-3AD203B41FA5}">
                      <a16:colId xmlns:a16="http://schemas.microsoft.com/office/drawing/2014/main" val="1010772795"/>
                    </a:ext>
                  </a:extLst>
                </a:gridCol>
                <a:gridCol w="1312852">
                  <a:extLst>
                    <a:ext uri="{9D8B030D-6E8A-4147-A177-3AD203B41FA5}">
                      <a16:colId xmlns:a16="http://schemas.microsoft.com/office/drawing/2014/main" val="1727567828"/>
                    </a:ext>
                  </a:extLst>
                </a:gridCol>
                <a:gridCol w="1147598">
                  <a:extLst>
                    <a:ext uri="{9D8B030D-6E8A-4147-A177-3AD203B41FA5}">
                      <a16:colId xmlns:a16="http://schemas.microsoft.com/office/drawing/2014/main" val="3408332598"/>
                    </a:ext>
                  </a:extLst>
                </a:gridCol>
                <a:gridCol w="1138417">
                  <a:extLst>
                    <a:ext uri="{9D8B030D-6E8A-4147-A177-3AD203B41FA5}">
                      <a16:colId xmlns:a16="http://schemas.microsoft.com/office/drawing/2014/main" val="3437932596"/>
                    </a:ext>
                  </a:extLst>
                </a:gridCol>
                <a:gridCol w="1882060">
                  <a:extLst>
                    <a:ext uri="{9D8B030D-6E8A-4147-A177-3AD203B41FA5}">
                      <a16:colId xmlns:a16="http://schemas.microsoft.com/office/drawing/2014/main" val="246195341"/>
                    </a:ext>
                  </a:extLst>
                </a:gridCol>
              </a:tblGrid>
              <a:tr h="267993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ROC_AUC_SCORE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671130"/>
                  </a:ext>
                </a:extLst>
              </a:tr>
              <a:tr h="267993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0.5904%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0.1999%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0.3473%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0.2538%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0.4994%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97107"/>
                  </a:ext>
                </a:extLst>
              </a:tr>
              <a:tr h="267993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0.7181%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0.1996%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0.1347%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0.1609%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0.4996%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403846"/>
                  </a:ext>
                </a:extLst>
              </a:tr>
              <a:tr h="267993"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0.7944%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0.2222%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0.0190%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822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D806E5-1F32-DF18-392B-511CDF987AB6}"/>
              </a:ext>
            </a:extLst>
          </p:cNvPr>
          <p:cNvSpPr txBox="1"/>
          <p:nvPr/>
        </p:nvSpPr>
        <p:spPr>
          <a:xfrm>
            <a:off x="0" y="1946143"/>
            <a:ext cx="4623409" cy="40011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AFTER HYPERPARAMETER TUNING</a:t>
            </a:r>
            <a:endParaRPr lang="en-IN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FB51F5-8FA2-5B32-0267-1C66652AC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52716"/>
              </p:ext>
            </p:extLst>
          </p:nvPr>
        </p:nvGraphicFramePr>
        <p:xfrm>
          <a:off x="0" y="2346253"/>
          <a:ext cx="927462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462">
                  <a:extLst>
                    <a:ext uri="{9D8B030D-6E8A-4147-A177-3AD203B41FA5}">
                      <a16:colId xmlns:a16="http://schemas.microsoft.com/office/drawing/2014/main" val="313664347"/>
                    </a:ext>
                  </a:extLst>
                </a:gridCol>
                <a:gridCol w="1276464">
                  <a:extLst>
                    <a:ext uri="{9D8B030D-6E8A-4147-A177-3AD203B41FA5}">
                      <a16:colId xmlns:a16="http://schemas.microsoft.com/office/drawing/2014/main" val="2344317353"/>
                    </a:ext>
                  </a:extLst>
                </a:gridCol>
                <a:gridCol w="1339067">
                  <a:extLst>
                    <a:ext uri="{9D8B030D-6E8A-4147-A177-3AD203B41FA5}">
                      <a16:colId xmlns:a16="http://schemas.microsoft.com/office/drawing/2014/main" val="2572444735"/>
                    </a:ext>
                  </a:extLst>
                </a:gridCol>
                <a:gridCol w="1229006">
                  <a:extLst>
                    <a:ext uri="{9D8B030D-6E8A-4147-A177-3AD203B41FA5}">
                      <a16:colId xmlns:a16="http://schemas.microsoft.com/office/drawing/2014/main" val="1217026039"/>
                    </a:ext>
                  </a:extLst>
                </a:gridCol>
                <a:gridCol w="1082259">
                  <a:extLst>
                    <a:ext uri="{9D8B030D-6E8A-4147-A177-3AD203B41FA5}">
                      <a16:colId xmlns:a16="http://schemas.microsoft.com/office/drawing/2014/main" val="466776418"/>
                    </a:ext>
                  </a:extLst>
                </a:gridCol>
                <a:gridCol w="1889371">
                  <a:extLst>
                    <a:ext uri="{9D8B030D-6E8A-4147-A177-3AD203B41FA5}">
                      <a16:colId xmlns:a16="http://schemas.microsoft.com/office/drawing/2014/main" val="2917359940"/>
                    </a:ext>
                  </a:extLst>
                </a:gridCol>
              </a:tblGrid>
              <a:tr h="306464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ROC_AUC_SCORE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42606"/>
                  </a:ext>
                </a:extLst>
              </a:tr>
              <a:tr h="306464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0.5210%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0.2020%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0.4707%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0.2827%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0.5016%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14779"/>
                  </a:ext>
                </a:extLst>
              </a:tr>
              <a:tr h="306464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0.7127%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0.2001%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0.1444%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0.1677%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0.5017%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83393"/>
                  </a:ext>
                </a:extLst>
              </a:tr>
              <a:tr h="306464"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0.2472%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0.5033%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0864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96CF9F-5A9B-AD14-AC89-6FBC7118E446}"/>
              </a:ext>
            </a:extLst>
          </p:cNvPr>
          <p:cNvSpPr txBox="1"/>
          <p:nvPr/>
        </p:nvSpPr>
        <p:spPr>
          <a:xfrm>
            <a:off x="83976" y="3937519"/>
            <a:ext cx="88920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Challenge:</a:t>
            </a:r>
            <a:endParaRPr lang="en-US" sz="1400" b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Accuracy can be misleading in imbalanced datasets, masking true performance on the minority 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Metric Choice: ROC-AUC</a:t>
            </a:r>
            <a:endParaRPr lang="en-US" sz="1400" b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Uses Receiver Operating Characteristic - Area Under the Curve.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Evaluates the model's ability to distinguish positive and negative classes.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Robust against uneven class distribution.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Outcome:</a:t>
            </a:r>
            <a:endParaRPr lang="en-US" sz="1400" b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dirty="0" err="1">
                <a:effectLst/>
              </a:rPr>
              <a:t>XGBoost</a:t>
            </a:r>
            <a:r>
              <a:rPr lang="en-US" sz="1400" b="0" dirty="0">
                <a:effectLst/>
              </a:rPr>
              <a:t> stands out with the </a:t>
            </a:r>
            <a:r>
              <a:rPr lang="en-US" sz="1400" b="1" dirty="0">
                <a:effectLst/>
              </a:rPr>
              <a:t>highest</a:t>
            </a:r>
            <a:r>
              <a:rPr lang="en-US" sz="1400" b="0" dirty="0">
                <a:effectLst/>
              </a:rPr>
              <a:t> </a:t>
            </a:r>
            <a:r>
              <a:rPr lang="en-US" sz="1400" b="1" dirty="0">
                <a:effectLst/>
              </a:rPr>
              <a:t>ROC-AUC </a:t>
            </a:r>
            <a:r>
              <a:rPr lang="en-US" sz="1400" dirty="0">
                <a:effectLst/>
              </a:rPr>
              <a:t>after</a:t>
            </a:r>
            <a:r>
              <a:rPr lang="en-US" sz="1400" b="1" dirty="0">
                <a:effectLst/>
              </a:rPr>
              <a:t> </a:t>
            </a:r>
            <a:r>
              <a:rPr lang="en-US" sz="1400" b="1" dirty="0"/>
              <a:t>H</a:t>
            </a:r>
            <a:r>
              <a:rPr lang="en-US" sz="1400" b="1" dirty="0">
                <a:effectLst/>
              </a:rPr>
              <a:t>yperparameter tuning</a:t>
            </a:r>
            <a:r>
              <a:rPr lang="en-US" sz="1400" b="0" dirty="0">
                <a:effectLst/>
              </a:rPr>
              <a:t> score of.</a:t>
            </a:r>
            <a:r>
              <a:rPr lang="en-US" sz="1400" b="1" dirty="0">
                <a:effectLst/>
              </a:rPr>
              <a:t>0.5033%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Performance Comparison:</a:t>
            </a:r>
            <a:endParaRPr lang="en-US" sz="1400" b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Logistic regression</a:t>
            </a:r>
            <a:r>
              <a:rPr lang="en-US" sz="1400" b="0" dirty="0">
                <a:effectLst/>
              </a:rPr>
              <a:t> and </a:t>
            </a:r>
            <a:r>
              <a:rPr lang="en-US" sz="1400" b="1" dirty="0">
                <a:effectLst/>
              </a:rPr>
              <a:t>R</a:t>
            </a:r>
            <a:r>
              <a:rPr lang="en-US" sz="1400" b="1" dirty="0"/>
              <a:t>andom Forest</a:t>
            </a:r>
            <a:r>
              <a:rPr lang="en-US" sz="1400" b="0" dirty="0">
                <a:effectLst/>
              </a:rPr>
              <a:t> have respectable scores (</a:t>
            </a:r>
            <a:r>
              <a:rPr lang="en-US" sz="1400" b="1" dirty="0">
                <a:effectLst/>
              </a:rPr>
              <a:t>0.5016</a:t>
            </a:r>
            <a:r>
              <a:rPr lang="en-US" sz="1400" b="0" dirty="0">
                <a:effectLst/>
              </a:rPr>
              <a:t>% and </a:t>
            </a:r>
            <a:r>
              <a:rPr lang="en-US" sz="1400" b="1" dirty="0">
                <a:effectLst/>
              </a:rPr>
              <a:t>0.5017</a:t>
            </a:r>
            <a:r>
              <a:rPr lang="en-US" sz="1400" b="0" dirty="0">
                <a:effectLst/>
              </a:rPr>
              <a:t>% respectively).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However, they fall short of </a:t>
            </a:r>
            <a:r>
              <a:rPr lang="en-US" sz="1400" b="1" dirty="0" err="1"/>
              <a:t>XGBoost</a:t>
            </a:r>
            <a:r>
              <a:rPr lang="en-US" sz="1400" b="1" dirty="0"/>
              <a:t> </a:t>
            </a:r>
            <a:r>
              <a:rPr lang="en-US" sz="1400" b="1" dirty="0">
                <a:effectLst/>
              </a:rPr>
              <a:t>performance</a:t>
            </a:r>
            <a:r>
              <a:rPr lang="en-US" sz="1400" b="0" dirty="0"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Decision:</a:t>
            </a:r>
            <a:endParaRPr lang="en-US" sz="1400" b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Choosing </a:t>
            </a:r>
            <a:r>
              <a:rPr lang="en-US" sz="1400" b="1" dirty="0" err="1"/>
              <a:t>XGBoost</a:t>
            </a:r>
            <a:r>
              <a:rPr lang="en-US" sz="1400" b="0" dirty="0">
                <a:effectLst/>
              </a:rPr>
              <a:t> is justified for its robust performance in this binary classification task.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8155A7-BFD9-9396-2A63-390FD1917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1459" y="6378631"/>
            <a:ext cx="1478065" cy="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3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2D968-7CB6-F589-76DC-172D882D5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EB06A7-DE7B-9AB2-086A-AE9A4B6E25CD}"/>
              </a:ext>
            </a:extLst>
          </p:cNvPr>
          <p:cNvSpPr txBox="1"/>
          <p:nvPr/>
        </p:nvSpPr>
        <p:spPr>
          <a:xfrm>
            <a:off x="0" y="0"/>
            <a:ext cx="2911151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ROC-AUC CURVES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11FAB-736A-BAC7-2AEF-3C449A85756F}"/>
              </a:ext>
            </a:extLst>
          </p:cNvPr>
          <p:cNvSpPr txBox="1"/>
          <p:nvPr/>
        </p:nvSpPr>
        <p:spPr>
          <a:xfrm>
            <a:off x="0" y="447869"/>
            <a:ext cx="639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Graph showing the model's skill in making this separation.</a:t>
            </a:r>
            <a:endParaRPr lang="en-IN" b="1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63305-22C1-A772-041B-88613F8A1006}"/>
              </a:ext>
            </a:extLst>
          </p:cNvPr>
          <p:cNvSpPr txBox="1"/>
          <p:nvPr/>
        </p:nvSpPr>
        <p:spPr>
          <a:xfrm>
            <a:off x="345234" y="1222309"/>
            <a:ext cx="30604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XGBOOST</a:t>
            </a:r>
            <a:r>
              <a:rPr lang="en-US" b="1" dirty="0">
                <a:effectLst/>
              </a:rPr>
              <a:t>:</a:t>
            </a:r>
            <a:endParaRPr lang="en-US" b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Highest ROC-AUC:</a:t>
            </a:r>
            <a:r>
              <a:rPr lang="en-US" b="1" dirty="0">
                <a:effectLst/>
              </a:rPr>
              <a:t>0.5033%</a:t>
            </a:r>
          </a:p>
          <a:p>
            <a:pPr lvl="1" algn="l"/>
            <a:endParaRPr lang="en-US" b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LOGISTIC REGRESSION</a:t>
            </a:r>
            <a:r>
              <a:rPr lang="en-US" b="1" dirty="0">
                <a:effectLst/>
              </a:rPr>
              <a:t> and RANDOM FOREST: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Respectable scores (</a:t>
            </a:r>
            <a:r>
              <a:rPr lang="en-IN" sz="18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0.5016%</a:t>
            </a:r>
            <a:r>
              <a:rPr lang="en-IN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0" dirty="0">
                <a:effectLst/>
              </a:rPr>
              <a:t>and </a:t>
            </a:r>
            <a:r>
              <a:rPr lang="en-IN" sz="18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0.5017%</a:t>
            </a:r>
            <a:r>
              <a:rPr lang="en-US" b="0" dirty="0">
                <a:effectLst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Fall short of </a:t>
            </a:r>
            <a:r>
              <a:rPr lang="en-US" b="1" dirty="0" err="1">
                <a:effectLst/>
              </a:rPr>
              <a:t>XGBoost</a:t>
            </a:r>
            <a:r>
              <a:rPr lang="en-US" b="0" dirty="0">
                <a:effectLst/>
              </a:rPr>
              <a:t>.</a:t>
            </a:r>
          </a:p>
          <a:p>
            <a:pPr lvl="1" algn="l"/>
            <a:endParaRPr lang="en-US" b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Decision:</a:t>
            </a:r>
            <a:endParaRPr lang="en-US" b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Choosing </a:t>
            </a:r>
            <a:r>
              <a:rPr lang="en-US" b="1" dirty="0" err="1">
                <a:effectLst/>
              </a:rPr>
              <a:t>XGBoost</a:t>
            </a:r>
            <a:r>
              <a:rPr lang="en-US" b="0" dirty="0">
                <a:effectLst/>
              </a:rPr>
              <a:t> is justified for its robust performance After Hyperparameter Tuning.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2ABBA0-12D1-E326-2D83-1E0C73D83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139" y="1094200"/>
            <a:ext cx="5802932" cy="541526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137295-C660-2C47-AD67-2A517901F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89536" y="6405526"/>
            <a:ext cx="1478065" cy="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85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ECB7B-9A65-D09B-70BE-F6963CF3F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1C3813-AD65-7439-AC9A-3C43E98721C2}"/>
              </a:ext>
            </a:extLst>
          </p:cNvPr>
          <p:cNvSpPr txBox="1"/>
          <p:nvPr/>
        </p:nvSpPr>
        <p:spPr>
          <a:xfrm>
            <a:off x="0" y="0"/>
            <a:ext cx="2295330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CONCLUSION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3C5A0-5037-0B5B-19F0-B3F0BD4BA92E}"/>
              </a:ext>
            </a:extLst>
          </p:cNvPr>
          <p:cNvSpPr txBox="1"/>
          <p:nvPr/>
        </p:nvSpPr>
        <p:spPr>
          <a:xfrm>
            <a:off x="27992" y="523221"/>
            <a:ext cx="12034097" cy="6260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effectLst/>
                <a:latin typeface="Söhne"/>
              </a:rPr>
              <a:t>Data Overview:</a:t>
            </a:r>
            <a:endParaRPr lang="en-IN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250K rows, 13 numeric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Churn: 20.05%, Retention: 79.95%.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Söhne"/>
            </a:endParaRPr>
          </a:p>
          <a:p>
            <a:pPr algn="l"/>
            <a:r>
              <a:rPr lang="en-IN" b="1" i="0" dirty="0">
                <a:effectLst/>
                <a:latin typeface="Söhne"/>
              </a:rPr>
              <a:t>Distributions:</a:t>
            </a:r>
            <a:endParaRPr lang="en-IN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Product, Payment, Quantity, Gender: Balanced.</a:t>
            </a:r>
          </a:p>
          <a:p>
            <a:pPr algn="l"/>
            <a:endParaRPr lang="en-IN" b="0" i="0" dirty="0">
              <a:effectLst/>
              <a:latin typeface="Söhne"/>
            </a:endParaRPr>
          </a:p>
          <a:p>
            <a:pPr algn="l"/>
            <a:r>
              <a:rPr lang="en-IN" b="1" i="0" dirty="0">
                <a:effectLst/>
                <a:latin typeface="Söhne"/>
              </a:rPr>
              <a:t>Trends:</a:t>
            </a:r>
            <a:endParaRPr lang="en-IN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Balanced returns.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Peaks: Jan, Aug. Stable mid-year. Uptick year-end. Oddities in Sept.</a:t>
            </a:r>
          </a:p>
          <a:p>
            <a:pPr algn="l"/>
            <a:r>
              <a:rPr lang="en-IN" b="1" i="0" dirty="0" err="1">
                <a:effectLst/>
                <a:latin typeface="Söhne"/>
              </a:rPr>
              <a:t>Modeling</a:t>
            </a:r>
            <a:r>
              <a:rPr lang="en-IN" b="1" i="0" dirty="0">
                <a:effectLst/>
                <a:latin typeface="Söhne"/>
              </a:rPr>
              <a:t>:</a:t>
            </a:r>
            <a:endParaRPr lang="en-IN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Logistic Regression, Random Forest, </a:t>
            </a:r>
            <a:r>
              <a:rPr lang="en-IN" b="0" i="0" dirty="0" err="1">
                <a:effectLst/>
                <a:latin typeface="Söhne"/>
              </a:rPr>
              <a:t>XGBoost</a:t>
            </a:r>
            <a:r>
              <a:rPr lang="en-IN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Winner: </a:t>
            </a:r>
            <a:r>
              <a:rPr lang="en-IN" b="0" i="0" dirty="0" err="1">
                <a:effectLst/>
                <a:latin typeface="Söhne"/>
              </a:rPr>
              <a:t>XGBoost</a:t>
            </a:r>
            <a:r>
              <a:rPr lang="en-IN" b="0" i="0" dirty="0">
                <a:effectLst/>
                <a:latin typeface="Söhne"/>
              </a:rPr>
              <a:t> after tuning.</a:t>
            </a:r>
          </a:p>
          <a:p>
            <a:pPr algn="l"/>
            <a:endParaRPr lang="en-IN" b="0" i="0" dirty="0">
              <a:effectLst/>
              <a:latin typeface="Söhne"/>
            </a:endParaRPr>
          </a:p>
          <a:p>
            <a:pPr algn="l"/>
            <a:r>
              <a:rPr lang="en-IN" b="1" i="0" dirty="0">
                <a:effectLst/>
                <a:latin typeface="Söhne"/>
              </a:rPr>
              <a:t>Preprocessing:</a:t>
            </a:r>
            <a:endParaRPr lang="en-IN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Date conversion, encoding, nulls filled with mode.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Dropped irrelevant, scaled numeric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Balanced with SMOTE.</a:t>
            </a:r>
          </a:p>
          <a:p>
            <a:pPr algn="l"/>
            <a:endParaRPr lang="en-IN" b="0" i="0" dirty="0">
              <a:effectLst/>
              <a:latin typeface="Söhne"/>
            </a:endParaRPr>
          </a:p>
          <a:p>
            <a:pPr algn="l"/>
            <a:r>
              <a:rPr lang="en-IN" b="1" i="0" dirty="0">
                <a:effectLst/>
                <a:latin typeface="Söhne"/>
              </a:rPr>
              <a:t>Conclusion:</a:t>
            </a:r>
            <a:endParaRPr lang="en-IN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Data ready.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effectLst/>
                <a:latin typeface="Söhne"/>
              </a:rPr>
              <a:t>XGBoost</a:t>
            </a:r>
            <a:r>
              <a:rPr lang="en-IN" b="0" i="0" dirty="0">
                <a:effectLst/>
                <a:latin typeface="Söhne"/>
              </a:rPr>
              <a:t> excels.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3ABCEC-C797-6F7D-380F-AF3129370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158" y="3955013"/>
            <a:ext cx="5160866" cy="29029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31D147-6C3C-C1DC-2085-9B011DDBF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84024" y="6400631"/>
            <a:ext cx="1478065" cy="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6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A58DA-00E8-D48A-7DEB-71B9926C5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50EEF9A-B4AB-9BFC-3071-07594B3E5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0CC6B49-9E20-09BB-B014-30E482F16B6C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013481" y="1345873"/>
                </a:moveTo>
                <a:lnTo>
                  <a:pt x="2055525" y="1345873"/>
                </a:lnTo>
                <a:cubicBezTo>
                  <a:pt x="2099182" y="1345873"/>
                  <a:pt x="2130435" y="1356539"/>
                  <a:pt x="2149287" y="1377872"/>
                </a:cubicBezTo>
                <a:cubicBezTo>
                  <a:pt x="2168139" y="1399204"/>
                  <a:pt x="2177564" y="1438767"/>
                  <a:pt x="2177564" y="1496562"/>
                </a:cubicBezTo>
                <a:cubicBezTo>
                  <a:pt x="2177564" y="1540218"/>
                  <a:pt x="2173348" y="1571782"/>
                  <a:pt x="2164914" y="1591254"/>
                </a:cubicBezTo>
                <a:cubicBezTo>
                  <a:pt x="2156480" y="1610725"/>
                  <a:pt x="2144822" y="1624368"/>
                  <a:pt x="2129940" y="1632182"/>
                </a:cubicBezTo>
                <a:cubicBezTo>
                  <a:pt x="2115057" y="1639995"/>
                  <a:pt x="2090004" y="1643902"/>
                  <a:pt x="2054781" y="1643902"/>
                </a:cubicBezTo>
                <a:lnTo>
                  <a:pt x="2013481" y="1643902"/>
                </a:lnTo>
                <a:close/>
                <a:moveTo>
                  <a:pt x="4426878" y="1340664"/>
                </a:moveTo>
                <a:cubicBezTo>
                  <a:pt x="4462349" y="1340664"/>
                  <a:pt x="4490440" y="1352509"/>
                  <a:pt x="4511152" y="1376197"/>
                </a:cubicBezTo>
                <a:cubicBezTo>
                  <a:pt x="4531864" y="1399886"/>
                  <a:pt x="4542220" y="1437403"/>
                  <a:pt x="4542220" y="1488748"/>
                </a:cubicBezTo>
                <a:cubicBezTo>
                  <a:pt x="4542220" y="1549768"/>
                  <a:pt x="4532298" y="1592060"/>
                  <a:pt x="4512454" y="1615624"/>
                </a:cubicBezTo>
                <a:cubicBezTo>
                  <a:pt x="4492610" y="1639189"/>
                  <a:pt x="4464581" y="1650971"/>
                  <a:pt x="4428366" y="1650971"/>
                </a:cubicBezTo>
                <a:cubicBezTo>
                  <a:pt x="4393143" y="1650971"/>
                  <a:pt x="4365300" y="1638941"/>
                  <a:pt x="4344836" y="1614880"/>
                </a:cubicBezTo>
                <a:cubicBezTo>
                  <a:pt x="4324373" y="1590820"/>
                  <a:pt x="4314141" y="1551256"/>
                  <a:pt x="4314141" y="1496190"/>
                </a:cubicBezTo>
                <a:cubicBezTo>
                  <a:pt x="4314141" y="1440627"/>
                  <a:pt x="4324435" y="1400816"/>
                  <a:pt x="4345023" y="1376755"/>
                </a:cubicBezTo>
                <a:cubicBezTo>
                  <a:pt x="4365610" y="1352695"/>
                  <a:pt x="4392896" y="1340664"/>
                  <a:pt x="4426878" y="1340664"/>
                </a:cubicBezTo>
                <a:close/>
                <a:moveTo>
                  <a:pt x="315799" y="1333223"/>
                </a:moveTo>
                <a:lnTo>
                  <a:pt x="363796" y="1333223"/>
                </a:lnTo>
                <a:cubicBezTo>
                  <a:pt x="395298" y="1333223"/>
                  <a:pt x="416754" y="1339176"/>
                  <a:pt x="428164" y="1351082"/>
                </a:cubicBezTo>
                <a:cubicBezTo>
                  <a:pt x="439574" y="1362989"/>
                  <a:pt x="445279" y="1377499"/>
                  <a:pt x="445279" y="1394615"/>
                </a:cubicBezTo>
                <a:cubicBezTo>
                  <a:pt x="445279" y="1412226"/>
                  <a:pt x="438706" y="1426675"/>
                  <a:pt x="425559" y="1437961"/>
                </a:cubicBezTo>
                <a:cubicBezTo>
                  <a:pt x="412413" y="1449247"/>
                  <a:pt x="389593" y="1454890"/>
                  <a:pt x="357098" y="1454890"/>
                </a:cubicBezTo>
                <a:lnTo>
                  <a:pt x="315799" y="1454890"/>
                </a:lnTo>
                <a:close/>
                <a:moveTo>
                  <a:pt x="871225" y="1332479"/>
                </a:moveTo>
                <a:lnTo>
                  <a:pt x="945267" y="1332479"/>
                </a:lnTo>
                <a:cubicBezTo>
                  <a:pt x="976025" y="1332479"/>
                  <a:pt x="996985" y="1337192"/>
                  <a:pt x="1008147" y="1346618"/>
                </a:cubicBezTo>
                <a:cubicBezTo>
                  <a:pt x="1019309" y="1356043"/>
                  <a:pt x="1024890" y="1369562"/>
                  <a:pt x="1024890" y="1387173"/>
                </a:cubicBezTo>
                <a:cubicBezTo>
                  <a:pt x="1024890" y="1399080"/>
                  <a:pt x="1021356" y="1409621"/>
                  <a:pt x="1014286" y="1418799"/>
                </a:cubicBezTo>
                <a:cubicBezTo>
                  <a:pt x="1007217" y="1427977"/>
                  <a:pt x="998101" y="1433682"/>
                  <a:pt x="986939" y="1435914"/>
                </a:cubicBezTo>
                <a:cubicBezTo>
                  <a:pt x="964863" y="1440875"/>
                  <a:pt x="949980" y="1443356"/>
                  <a:pt x="942291" y="1443356"/>
                </a:cubicBezTo>
                <a:lnTo>
                  <a:pt x="871225" y="1443356"/>
                </a:lnTo>
                <a:close/>
                <a:moveTo>
                  <a:pt x="4806092" y="1222346"/>
                </a:moveTo>
                <a:lnTo>
                  <a:pt x="4806092" y="1767801"/>
                </a:lnTo>
                <a:lnTo>
                  <a:pt x="4964594" y="1767801"/>
                </a:lnTo>
                <a:lnTo>
                  <a:pt x="4964594" y="1468308"/>
                </a:lnTo>
                <a:lnTo>
                  <a:pt x="5168860" y="1767801"/>
                </a:lnTo>
                <a:lnTo>
                  <a:pt x="5327734" y="1767801"/>
                </a:lnTo>
                <a:lnTo>
                  <a:pt x="5327734" y="1222346"/>
                </a:lnTo>
                <a:lnTo>
                  <a:pt x="5168860" y="1222346"/>
                </a:lnTo>
                <a:lnTo>
                  <a:pt x="5168860" y="1524118"/>
                </a:lnTo>
                <a:lnTo>
                  <a:pt x="4963478" y="1222346"/>
                </a:lnTo>
                <a:close/>
                <a:moveTo>
                  <a:pt x="3878223" y="1222346"/>
                </a:moveTo>
                <a:lnTo>
                  <a:pt x="3878223" y="1767801"/>
                </a:lnTo>
                <a:lnTo>
                  <a:pt x="4047143" y="1767801"/>
                </a:lnTo>
                <a:lnTo>
                  <a:pt x="4047143" y="1222346"/>
                </a:lnTo>
                <a:close/>
                <a:moveTo>
                  <a:pt x="3280753" y="1222346"/>
                </a:moveTo>
                <a:lnTo>
                  <a:pt x="3280753" y="1357036"/>
                </a:lnTo>
                <a:lnTo>
                  <a:pt x="3452649" y="1357036"/>
                </a:lnTo>
                <a:lnTo>
                  <a:pt x="3452649" y="1767801"/>
                </a:lnTo>
                <a:lnTo>
                  <a:pt x="3621197" y="1767801"/>
                </a:lnTo>
                <a:lnTo>
                  <a:pt x="3621197" y="1357036"/>
                </a:lnTo>
                <a:lnTo>
                  <a:pt x="3793094" y="1357036"/>
                </a:lnTo>
                <a:lnTo>
                  <a:pt x="3793094" y="1222346"/>
                </a:lnTo>
                <a:close/>
                <a:moveTo>
                  <a:pt x="2439948" y="1222346"/>
                </a:moveTo>
                <a:lnTo>
                  <a:pt x="2439948" y="1767801"/>
                </a:lnTo>
                <a:lnTo>
                  <a:pt x="2608868" y="1767801"/>
                </a:lnTo>
                <a:lnTo>
                  <a:pt x="2608868" y="1222346"/>
                </a:lnTo>
                <a:close/>
                <a:moveTo>
                  <a:pt x="1844933" y="1222346"/>
                </a:moveTo>
                <a:lnTo>
                  <a:pt x="1844933" y="1767801"/>
                </a:lnTo>
                <a:lnTo>
                  <a:pt x="2095337" y="1767801"/>
                </a:lnTo>
                <a:cubicBezTo>
                  <a:pt x="2125350" y="1767801"/>
                  <a:pt x="2158837" y="1762840"/>
                  <a:pt x="2195796" y="1752918"/>
                </a:cubicBezTo>
                <a:cubicBezTo>
                  <a:pt x="2222833" y="1745725"/>
                  <a:pt x="2248134" y="1731276"/>
                  <a:pt x="2271698" y="1709572"/>
                </a:cubicBezTo>
                <a:cubicBezTo>
                  <a:pt x="2295262" y="1687868"/>
                  <a:pt x="2313680" y="1660955"/>
                  <a:pt x="2326951" y="1628833"/>
                </a:cubicBezTo>
                <a:cubicBezTo>
                  <a:pt x="2340221" y="1596711"/>
                  <a:pt x="2346856" y="1551504"/>
                  <a:pt x="2346856" y="1493213"/>
                </a:cubicBezTo>
                <a:cubicBezTo>
                  <a:pt x="2346856" y="1456006"/>
                  <a:pt x="2342391" y="1420784"/>
                  <a:pt x="2333462" y="1387545"/>
                </a:cubicBezTo>
                <a:cubicBezTo>
                  <a:pt x="2324532" y="1354307"/>
                  <a:pt x="2310145" y="1325162"/>
                  <a:pt x="2290302" y="1300109"/>
                </a:cubicBezTo>
                <a:cubicBezTo>
                  <a:pt x="2270458" y="1275056"/>
                  <a:pt x="2245344" y="1255832"/>
                  <a:pt x="2214958" y="1242438"/>
                </a:cubicBezTo>
                <a:cubicBezTo>
                  <a:pt x="2184572" y="1229043"/>
                  <a:pt x="2144698" y="1222346"/>
                  <a:pt x="2095337" y="1222346"/>
                </a:cubicBezTo>
                <a:close/>
                <a:moveTo>
                  <a:pt x="1289879" y="1222346"/>
                </a:moveTo>
                <a:lnTo>
                  <a:pt x="1289879" y="1767801"/>
                </a:lnTo>
                <a:lnTo>
                  <a:pt x="1749758" y="1767801"/>
                </a:lnTo>
                <a:lnTo>
                  <a:pt x="1749758" y="1644274"/>
                </a:lnTo>
                <a:lnTo>
                  <a:pt x="1458799" y="1644274"/>
                </a:lnTo>
                <a:lnTo>
                  <a:pt x="1458799" y="1536746"/>
                </a:lnTo>
                <a:lnTo>
                  <a:pt x="1721108" y="1536746"/>
                </a:lnTo>
                <a:lnTo>
                  <a:pt x="1721108" y="1425497"/>
                </a:lnTo>
                <a:lnTo>
                  <a:pt x="1458799" y="1425497"/>
                </a:lnTo>
                <a:lnTo>
                  <a:pt x="1458799" y="1338804"/>
                </a:lnTo>
                <a:lnTo>
                  <a:pt x="1741572" y="1338804"/>
                </a:lnTo>
                <a:lnTo>
                  <a:pt x="1741572" y="1222346"/>
                </a:lnTo>
                <a:close/>
                <a:moveTo>
                  <a:pt x="701933" y="1222346"/>
                </a:moveTo>
                <a:lnTo>
                  <a:pt x="701933" y="1767801"/>
                </a:lnTo>
                <a:lnTo>
                  <a:pt x="871225" y="1767801"/>
                </a:lnTo>
                <a:lnTo>
                  <a:pt x="871225" y="1546419"/>
                </a:lnTo>
                <a:lnTo>
                  <a:pt x="886108" y="1546419"/>
                </a:lnTo>
                <a:cubicBezTo>
                  <a:pt x="901487" y="1546419"/>
                  <a:pt x="915254" y="1550636"/>
                  <a:pt x="927408" y="1559070"/>
                </a:cubicBezTo>
                <a:cubicBezTo>
                  <a:pt x="936338" y="1565519"/>
                  <a:pt x="946507" y="1579534"/>
                  <a:pt x="957918" y="1601114"/>
                </a:cubicBezTo>
                <a:lnTo>
                  <a:pt x="1048011" y="1767801"/>
                </a:lnTo>
                <a:lnTo>
                  <a:pt x="1238459" y="1767801"/>
                </a:lnTo>
                <a:lnTo>
                  <a:pt x="1156836" y="1609747"/>
                </a:lnTo>
                <a:cubicBezTo>
                  <a:pt x="1152871" y="1601802"/>
                  <a:pt x="1145001" y="1590505"/>
                  <a:pt x="1133227" y="1575857"/>
                </a:cubicBezTo>
                <a:cubicBezTo>
                  <a:pt x="1121452" y="1561208"/>
                  <a:pt x="1112466" y="1551650"/>
                  <a:pt x="1106269" y="1547181"/>
                </a:cubicBezTo>
                <a:cubicBezTo>
                  <a:pt x="1097095" y="1540480"/>
                  <a:pt x="1082470" y="1533777"/>
                  <a:pt x="1062394" y="1527072"/>
                </a:cubicBezTo>
                <a:cubicBezTo>
                  <a:pt x="1087462" y="1521367"/>
                  <a:pt x="1107194" y="1514173"/>
                  <a:pt x="1121588" y="1505492"/>
                </a:cubicBezTo>
                <a:cubicBezTo>
                  <a:pt x="1144172" y="1491849"/>
                  <a:pt x="1161917" y="1474052"/>
                  <a:pt x="1174823" y="1452100"/>
                </a:cubicBezTo>
                <a:cubicBezTo>
                  <a:pt x="1187729" y="1430147"/>
                  <a:pt x="1194182" y="1404040"/>
                  <a:pt x="1194182" y="1373779"/>
                </a:cubicBezTo>
                <a:cubicBezTo>
                  <a:pt x="1194182" y="1339052"/>
                  <a:pt x="1185749" y="1309597"/>
                  <a:pt x="1168882" y="1285412"/>
                </a:cubicBezTo>
                <a:cubicBezTo>
                  <a:pt x="1152014" y="1261227"/>
                  <a:pt x="1129814" y="1244670"/>
                  <a:pt x="1102281" y="1235741"/>
                </a:cubicBezTo>
                <a:cubicBezTo>
                  <a:pt x="1074748" y="1226811"/>
                  <a:pt x="1034936" y="1222346"/>
                  <a:pt x="982846" y="1222346"/>
                </a:cubicBezTo>
                <a:close/>
                <a:moveTo>
                  <a:pt x="146507" y="1222346"/>
                </a:moveTo>
                <a:lnTo>
                  <a:pt x="146507" y="1767801"/>
                </a:lnTo>
                <a:lnTo>
                  <a:pt x="315799" y="1767801"/>
                </a:lnTo>
                <a:lnTo>
                  <a:pt x="315799" y="1565395"/>
                </a:lnTo>
                <a:lnTo>
                  <a:pt x="408072" y="1565395"/>
                </a:lnTo>
                <a:cubicBezTo>
                  <a:pt x="476037" y="1565395"/>
                  <a:pt x="526577" y="1549892"/>
                  <a:pt x="559691" y="1518886"/>
                </a:cubicBezTo>
                <a:cubicBezTo>
                  <a:pt x="592805" y="1487880"/>
                  <a:pt x="609362" y="1444844"/>
                  <a:pt x="609362" y="1389778"/>
                </a:cubicBezTo>
                <a:cubicBezTo>
                  <a:pt x="609362" y="1336200"/>
                  <a:pt x="594169" y="1294900"/>
                  <a:pt x="563784" y="1265878"/>
                </a:cubicBezTo>
                <a:cubicBezTo>
                  <a:pt x="533398" y="1236857"/>
                  <a:pt x="487695" y="1222346"/>
                  <a:pt x="426676" y="1222346"/>
                </a:cubicBezTo>
                <a:close/>
                <a:moveTo>
                  <a:pt x="4427250" y="1213044"/>
                </a:moveTo>
                <a:cubicBezTo>
                  <a:pt x="4338697" y="1213044"/>
                  <a:pt x="4269616" y="1237849"/>
                  <a:pt x="4220007" y="1287458"/>
                </a:cubicBezTo>
                <a:cubicBezTo>
                  <a:pt x="4170398" y="1337068"/>
                  <a:pt x="4145593" y="1406397"/>
                  <a:pt x="4145593" y="1495446"/>
                </a:cubicBezTo>
                <a:cubicBezTo>
                  <a:pt x="4145593" y="1559194"/>
                  <a:pt x="4158120" y="1612276"/>
                  <a:pt x="4183172" y="1654692"/>
                </a:cubicBezTo>
                <a:cubicBezTo>
                  <a:pt x="4208224" y="1697108"/>
                  <a:pt x="4240905" y="1728114"/>
                  <a:pt x="4281212" y="1747709"/>
                </a:cubicBezTo>
                <a:cubicBezTo>
                  <a:pt x="4321520" y="1767305"/>
                  <a:pt x="4372432" y="1777103"/>
                  <a:pt x="4433947" y="1777103"/>
                </a:cubicBezTo>
                <a:cubicBezTo>
                  <a:pt x="4494471" y="1777103"/>
                  <a:pt x="4545010" y="1765755"/>
                  <a:pt x="4585566" y="1743059"/>
                </a:cubicBezTo>
                <a:cubicBezTo>
                  <a:pt x="4626122" y="1720362"/>
                  <a:pt x="4657128" y="1688612"/>
                  <a:pt x="4678584" y="1647809"/>
                </a:cubicBezTo>
                <a:cubicBezTo>
                  <a:pt x="4700040" y="1607005"/>
                  <a:pt x="4710768" y="1554729"/>
                  <a:pt x="4710768" y="1490981"/>
                </a:cubicBezTo>
                <a:cubicBezTo>
                  <a:pt x="4710768" y="1403172"/>
                  <a:pt x="4686211" y="1334897"/>
                  <a:pt x="4637098" y="1286156"/>
                </a:cubicBezTo>
                <a:cubicBezTo>
                  <a:pt x="4587984" y="1237415"/>
                  <a:pt x="4518036" y="1213044"/>
                  <a:pt x="4427250" y="1213044"/>
                </a:cubicBezTo>
                <a:close/>
                <a:moveTo>
                  <a:pt x="2984510" y="1213044"/>
                </a:moveTo>
                <a:cubicBezTo>
                  <a:pt x="2896702" y="1213044"/>
                  <a:pt x="2828799" y="1237275"/>
                  <a:pt x="2780802" y="1285738"/>
                </a:cubicBezTo>
                <a:cubicBezTo>
                  <a:pt x="2732805" y="1334200"/>
                  <a:pt x="2708806" y="1403544"/>
                  <a:pt x="2708806" y="1493771"/>
                </a:cubicBezTo>
                <a:cubicBezTo>
                  <a:pt x="2708806" y="1561446"/>
                  <a:pt x="2722449" y="1616972"/>
                  <a:pt x="2749734" y="1660351"/>
                </a:cubicBezTo>
                <a:cubicBezTo>
                  <a:pt x="2777019" y="1703730"/>
                  <a:pt x="2809451" y="1734034"/>
                  <a:pt x="2847031" y="1751262"/>
                </a:cubicBezTo>
                <a:cubicBezTo>
                  <a:pt x="2884609" y="1768489"/>
                  <a:pt x="2933041" y="1777103"/>
                  <a:pt x="2992324" y="1777103"/>
                </a:cubicBezTo>
                <a:cubicBezTo>
                  <a:pt x="3041189" y="1777103"/>
                  <a:pt x="3081435" y="1770034"/>
                  <a:pt x="3113061" y="1755895"/>
                </a:cubicBezTo>
                <a:cubicBezTo>
                  <a:pt x="3144687" y="1741756"/>
                  <a:pt x="3171166" y="1720796"/>
                  <a:pt x="3192498" y="1693015"/>
                </a:cubicBezTo>
                <a:cubicBezTo>
                  <a:pt x="3213830" y="1665234"/>
                  <a:pt x="3229457" y="1630631"/>
                  <a:pt x="3239379" y="1589207"/>
                </a:cubicBezTo>
                <a:lnTo>
                  <a:pt x="3091667" y="1544559"/>
                </a:lnTo>
                <a:cubicBezTo>
                  <a:pt x="3084225" y="1579037"/>
                  <a:pt x="3072257" y="1605330"/>
                  <a:pt x="3055762" y="1623438"/>
                </a:cubicBezTo>
                <a:cubicBezTo>
                  <a:pt x="3039267" y="1641545"/>
                  <a:pt x="3014896" y="1650599"/>
                  <a:pt x="2982650" y="1650599"/>
                </a:cubicBezTo>
                <a:cubicBezTo>
                  <a:pt x="2949412" y="1650599"/>
                  <a:pt x="2923615" y="1639388"/>
                  <a:pt x="2905259" y="1616967"/>
                </a:cubicBezTo>
                <a:cubicBezTo>
                  <a:pt x="2886904" y="1594546"/>
                  <a:pt x="2877726" y="1553109"/>
                  <a:pt x="2877726" y="1492655"/>
                </a:cubicBezTo>
                <a:cubicBezTo>
                  <a:pt x="2877726" y="1443852"/>
                  <a:pt x="2885416" y="1408054"/>
                  <a:pt x="2900795" y="1385261"/>
                </a:cubicBezTo>
                <a:cubicBezTo>
                  <a:pt x="2921134" y="1354538"/>
                  <a:pt x="2950404" y="1339176"/>
                  <a:pt x="2988603" y="1339176"/>
                </a:cubicBezTo>
                <a:cubicBezTo>
                  <a:pt x="3005470" y="1339176"/>
                  <a:pt x="3020725" y="1342649"/>
                  <a:pt x="3034368" y="1349594"/>
                </a:cubicBezTo>
                <a:cubicBezTo>
                  <a:pt x="3048010" y="1356539"/>
                  <a:pt x="3059544" y="1366461"/>
                  <a:pt x="3068971" y="1379360"/>
                </a:cubicBezTo>
                <a:cubicBezTo>
                  <a:pt x="3074675" y="1387049"/>
                  <a:pt x="3080132" y="1399204"/>
                  <a:pt x="3085341" y="1415823"/>
                </a:cubicBezTo>
                <a:lnTo>
                  <a:pt x="3234170" y="1382708"/>
                </a:lnTo>
                <a:cubicBezTo>
                  <a:pt x="3215070" y="1325162"/>
                  <a:pt x="3185862" y="1282497"/>
                  <a:pt x="3146547" y="1254716"/>
                </a:cubicBezTo>
                <a:cubicBezTo>
                  <a:pt x="3107231" y="1226935"/>
                  <a:pt x="3053219" y="1213044"/>
                  <a:pt x="2984510" y="1213044"/>
                </a:cubicBezTo>
                <a:close/>
                <a:moveTo>
                  <a:pt x="1797978" y="426264"/>
                </a:moveTo>
                <a:cubicBezTo>
                  <a:pt x="1833449" y="426264"/>
                  <a:pt x="1861540" y="438109"/>
                  <a:pt x="1882252" y="461797"/>
                </a:cubicBezTo>
                <a:cubicBezTo>
                  <a:pt x="1902964" y="485486"/>
                  <a:pt x="1913320" y="523003"/>
                  <a:pt x="1913320" y="574348"/>
                </a:cubicBezTo>
                <a:cubicBezTo>
                  <a:pt x="1913320" y="635368"/>
                  <a:pt x="1903398" y="677660"/>
                  <a:pt x="1883555" y="701224"/>
                </a:cubicBezTo>
                <a:cubicBezTo>
                  <a:pt x="1863711" y="724789"/>
                  <a:pt x="1835681" y="736571"/>
                  <a:pt x="1799467" y="736571"/>
                </a:cubicBezTo>
                <a:cubicBezTo>
                  <a:pt x="1764244" y="736571"/>
                  <a:pt x="1736401" y="724541"/>
                  <a:pt x="1715937" y="700480"/>
                </a:cubicBezTo>
                <a:cubicBezTo>
                  <a:pt x="1695473" y="676420"/>
                  <a:pt x="1685241" y="636856"/>
                  <a:pt x="1685241" y="581790"/>
                </a:cubicBezTo>
                <a:cubicBezTo>
                  <a:pt x="1685241" y="526227"/>
                  <a:pt x="1695535" y="486416"/>
                  <a:pt x="1716123" y="462355"/>
                </a:cubicBezTo>
                <a:cubicBezTo>
                  <a:pt x="1736711" y="438295"/>
                  <a:pt x="1763996" y="426264"/>
                  <a:pt x="1797978" y="426264"/>
                </a:cubicBezTo>
                <a:close/>
                <a:moveTo>
                  <a:pt x="8195950" y="418079"/>
                </a:moveTo>
                <a:lnTo>
                  <a:pt x="8269992" y="418079"/>
                </a:lnTo>
                <a:cubicBezTo>
                  <a:pt x="8300750" y="418079"/>
                  <a:pt x="8321710" y="422792"/>
                  <a:pt x="8332872" y="432218"/>
                </a:cubicBezTo>
                <a:cubicBezTo>
                  <a:pt x="8344034" y="441643"/>
                  <a:pt x="8349615" y="455162"/>
                  <a:pt x="8349615" y="472773"/>
                </a:cubicBezTo>
                <a:cubicBezTo>
                  <a:pt x="8349615" y="484679"/>
                  <a:pt x="8346080" y="495221"/>
                  <a:pt x="8339011" y="504399"/>
                </a:cubicBezTo>
                <a:cubicBezTo>
                  <a:pt x="8331942" y="513577"/>
                  <a:pt x="8322826" y="519282"/>
                  <a:pt x="8311664" y="521514"/>
                </a:cubicBezTo>
                <a:cubicBezTo>
                  <a:pt x="8289588" y="526475"/>
                  <a:pt x="8274705" y="528956"/>
                  <a:pt x="8267015" y="528956"/>
                </a:cubicBezTo>
                <a:lnTo>
                  <a:pt x="8195950" y="528956"/>
                </a:lnTo>
                <a:close/>
                <a:moveTo>
                  <a:pt x="4347850" y="418079"/>
                </a:moveTo>
                <a:lnTo>
                  <a:pt x="4421893" y="418079"/>
                </a:lnTo>
                <a:cubicBezTo>
                  <a:pt x="4452651" y="418079"/>
                  <a:pt x="4473610" y="422792"/>
                  <a:pt x="4484772" y="432218"/>
                </a:cubicBezTo>
                <a:cubicBezTo>
                  <a:pt x="4495934" y="441643"/>
                  <a:pt x="4501515" y="455162"/>
                  <a:pt x="4501515" y="472773"/>
                </a:cubicBezTo>
                <a:cubicBezTo>
                  <a:pt x="4501515" y="484679"/>
                  <a:pt x="4497981" y="495221"/>
                  <a:pt x="4490912" y="504399"/>
                </a:cubicBezTo>
                <a:cubicBezTo>
                  <a:pt x="4483842" y="513577"/>
                  <a:pt x="4474726" y="519282"/>
                  <a:pt x="4463564" y="521514"/>
                </a:cubicBezTo>
                <a:cubicBezTo>
                  <a:pt x="4441488" y="526475"/>
                  <a:pt x="4426606" y="528956"/>
                  <a:pt x="4418916" y="528956"/>
                </a:cubicBezTo>
                <a:lnTo>
                  <a:pt x="4347850" y="528956"/>
                </a:lnTo>
                <a:close/>
                <a:moveTo>
                  <a:pt x="8616092" y="307946"/>
                </a:moveTo>
                <a:lnTo>
                  <a:pt x="8616092" y="853401"/>
                </a:lnTo>
                <a:lnTo>
                  <a:pt x="8774593" y="853401"/>
                </a:lnTo>
                <a:lnTo>
                  <a:pt x="8774593" y="553908"/>
                </a:lnTo>
                <a:lnTo>
                  <a:pt x="8978860" y="853401"/>
                </a:lnTo>
                <a:lnTo>
                  <a:pt x="9137734" y="853401"/>
                </a:lnTo>
                <a:lnTo>
                  <a:pt x="9137734" y="307946"/>
                </a:lnTo>
                <a:lnTo>
                  <a:pt x="8978860" y="307946"/>
                </a:lnTo>
                <a:lnTo>
                  <a:pt x="8978860" y="609718"/>
                </a:lnTo>
                <a:lnTo>
                  <a:pt x="8773477" y="307946"/>
                </a:lnTo>
                <a:close/>
                <a:moveTo>
                  <a:pt x="8026658" y="307946"/>
                </a:moveTo>
                <a:lnTo>
                  <a:pt x="8026658" y="853401"/>
                </a:lnTo>
                <a:lnTo>
                  <a:pt x="8195950" y="853401"/>
                </a:lnTo>
                <a:lnTo>
                  <a:pt x="8195950" y="632019"/>
                </a:lnTo>
                <a:lnTo>
                  <a:pt x="8210833" y="632019"/>
                </a:lnTo>
                <a:cubicBezTo>
                  <a:pt x="8226212" y="632019"/>
                  <a:pt x="8239978" y="636236"/>
                  <a:pt x="8252133" y="644670"/>
                </a:cubicBezTo>
                <a:cubicBezTo>
                  <a:pt x="8261062" y="651119"/>
                  <a:pt x="8271232" y="665134"/>
                  <a:pt x="8282642" y="686714"/>
                </a:cubicBezTo>
                <a:lnTo>
                  <a:pt x="8372736" y="853401"/>
                </a:lnTo>
                <a:lnTo>
                  <a:pt x="8563183" y="853401"/>
                </a:lnTo>
                <a:lnTo>
                  <a:pt x="8481560" y="695347"/>
                </a:lnTo>
                <a:cubicBezTo>
                  <a:pt x="8477595" y="687402"/>
                  <a:pt x="8469725" y="676105"/>
                  <a:pt x="8457951" y="661456"/>
                </a:cubicBezTo>
                <a:cubicBezTo>
                  <a:pt x="8446177" y="646808"/>
                  <a:pt x="8437191" y="637250"/>
                  <a:pt x="8430994" y="632781"/>
                </a:cubicBezTo>
                <a:cubicBezTo>
                  <a:pt x="8421820" y="626080"/>
                  <a:pt x="8407194" y="619377"/>
                  <a:pt x="8387119" y="612672"/>
                </a:cubicBezTo>
                <a:cubicBezTo>
                  <a:pt x="8412187" y="606967"/>
                  <a:pt x="8431918" y="599773"/>
                  <a:pt x="8446312" y="591092"/>
                </a:cubicBezTo>
                <a:cubicBezTo>
                  <a:pt x="8468896" y="577449"/>
                  <a:pt x="8486641" y="559652"/>
                  <a:pt x="8499547" y="537700"/>
                </a:cubicBezTo>
                <a:cubicBezTo>
                  <a:pt x="8512454" y="515747"/>
                  <a:pt x="8518907" y="489640"/>
                  <a:pt x="8518907" y="459379"/>
                </a:cubicBezTo>
                <a:cubicBezTo>
                  <a:pt x="8518907" y="424652"/>
                  <a:pt x="8510473" y="395197"/>
                  <a:pt x="8493606" y="371012"/>
                </a:cubicBezTo>
                <a:cubicBezTo>
                  <a:pt x="8476739" y="346827"/>
                  <a:pt x="8454539" y="330270"/>
                  <a:pt x="8427005" y="321341"/>
                </a:cubicBezTo>
                <a:cubicBezTo>
                  <a:pt x="8399472" y="312411"/>
                  <a:pt x="8359661" y="307946"/>
                  <a:pt x="8307571" y="307946"/>
                </a:cubicBezTo>
                <a:close/>
                <a:moveTo>
                  <a:pt x="7386623" y="307946"/>
                </a:moveTo>
                <a:lnTo>
                  <a:pt x="7386623" y="632920"/>
                </a:lnTo>
                <a:cubicBezTo>
                  <a:pt x="7386623" y="659690"/>
                  <a:pt x="7391832" y="690427"/>
                  <a:pt x="7402250" y="725130"/>
                </a:cubicBezTo>
                <a:cubicBezTo>
                  <a:pt x="7408699" y="746694"/>
                  <a:pt x="7420667" y="767640"/>
                  <a:pt x="7438154" y="787966"/>
                </a:cubicBezTo>
                <a:cubicBezTo>
                  <a:pt x="7455642" y="808292"/>
                  <a:pt x="7474928" y="823971"/>
                  <a:pt x="7496011" y="835001"/>
                </a:cubicBezTo>
                <a:cubicBezTo>
                  <a:pt x="7517095" y="846031"/>
                  <a:pt x="7543326" y="853406"/>
                  <a:pt x="7574704" y="857125"/>
                </a:cubicBezTo>
                <a:cubicBezTo>
                  <a:pt x="7606082" y="860844"/>
                  <a:pt x="7635041" y="862703"/>
                  <a:pt x="7661583" y="862703"/>
                </a:cubicBezTo>
                <a:cubicBezTo>
                  <a:pt x="7707472" y="862703"/>
                  <a:pt x="7746787" y="856630"/>
                  <a:pt x="7779529" y="844483"/>
                </a:cubicBezTo>
                <a:cubicBezTo>
                  <a:pt x="7803094" y="835809"/>
                  <a:pt x="7825604" y="820751"/>
                  <a:pt x="7847060" y="799309"/>
                </a:cubicBezTo>
                <a:cubicBezTo>
                  <a:pt x="7868515" y="777866"/>
                  <a:pt x="7884267" y="752830"/>
                  <a:pt x="7894313" y="724200"/>
                </a:cubicBezTo>
                <a:cubicBezTo>
                  <a:pt x="7904358" y="695570"/>
                  <a:pt x="7909381" y="665143"/>
                  <a:pt x="7909381" y="632920"/>
                </a:cubicBezTo>
                <a:lnTo>
                  <a:pt x="7909381" y="307946"/>
                </a:lnTo>
                <a:lnTo>
                  <a:pt x="7741206" y="307946"/>
                </a:lnTo>
                <a:lnTo>
                  <a:pt x="7741206" y="640658"/>
                </a:lnTo>
                <a:cubicBezTo>
                  <a:pt x="7741206" y="670893"/>
                  <a:pt x="7732958" y="694251"/>
                  <a:pt x="7716463" y="710733"/>
                </a:cubicBezTo>
                <a:cubicBezTo>
                  <a:pt x="7699967" y="727214"/>
                  <a:pt x="7677210" y="735455"/>
                  <a:pt x="7648188" y="735455"/>
                </a:cubicBezTo>
                <a:cubicBezTo>
                  <a:pt x="7618919" y="735455"/>
                  <a:pt x="7596037" y="727091"/>
                  <a:pt x="7579541" y="710363"/>
                </a:cubicBezTo>
                <a:cubicBezTo>
                  <a:pt x="7563046" y="693636"/>
                  <a:pt x="7554798" y="670401"/>
                  <a:pt x="7554798" y="640658"/>
                </a:cubicBezTo>
                <a:lnTo>
                  <a:pt x="7554798" y="307946"/>
                </a:lnTo>
                <a:close/>
                <a:moveTo>
                  <a:pt x="6748820" y="307946"/>
                </a:moveTo>
                <a:lnTo>
                  <a:pt x="6748820" y="853401"/>
                </a:lnTo>
                <a:lnTo>
                  <a:pt x="6917368" y="853401"/>
                </a:lnTo>
                <a:lnTo>
                  <a:pt x="6917368" y="632763"/>
                </a:lnTo>
                <a:lnTo>
                  <a:pt x="7101542" y="632763"/>
                </a:lnTo>
                <a:lnTo>
                  <a:pt x="7101542" y="853401"/>
                </a:lnTo>
                <a:lnTo>
                  <a:pt x="7270834" y="853401"/>
                </a:lnTo>
                <a:lnTo>
                  <a:pt x="7270834" y="307946"/>
                </a:lnTo>
                <a:lnTo>
                  <a:pt x="7101542" y="307946"/>
                </a:lnTo>
                <a:lnTo>
                  <a:pt x="7101542" y="498818"/>
                </a:lnTo>
                <a:lnTo>
                  <a:pt x="6917368" y="498818"/>
                </a:lnTo>
                <a:lnTo>
                  <a:pt x="6917368" y="307946"/>
                </a:lnTo>
                <a:close/>
                <a:moveTo>
                  <a:pt x="4766504" y="307946"/>
                </a:moveTo>
                <a:lnTo>
                  <a:pt x="4766504" y="853401"/>
                </a:lnTo>
                <a:lnTo>
                  <a:pt x="5226382" y="853401"/>
                </a:lnTo>
                <a:lnTo>
                  <a:pt x="5226382" y="729874"/>
                </a:lnTo>
                <a:lnTo>
                  <a:pt x="4935423" y="729874"/>
                </a:lnTo>
                <a:lnTo>
                  <a:pt x="4935423" y="622345"/>
                </a:lnTo>
                <a:lnTo>
                  <a:pt x="5197733" y="622345"/>
                </a:lnTo>
                <a:lnTo>
                  <a:pt x="5197733" y="511096"/>
                </a:lnTo>
                <a:lnTo>
                  <a:pt x="4935423" y="511096"/>
                </a:lnTo>
                <a:lnTo>
                  <a:pt x="4935423" y="424404"/>
                </a:lnTo>
                <a:lnTo>
                  <a:pt x="5218197" y="424404"/>
                </a:lnTo>
                <a:lnTo>
                  <a:pt x="5218197" y="307946"/>
                </a:lnTo>
                <a:close/>
                <a:moveTo>
                  <a:pt x="4178558" y="307946"/>
                </a:moveTo>
                <a:lnTo>
                  <a:pt x="4178558" y="853401"/>
                </a:lnTo>
                <a:lnTo>
                  <a:pt x="4347850" y="853401"/>
                </a:lnTo>
                <a:lnTo>
                  <a:pt x="4347850" y="632019"/>
                </a:lnTo>
                <a:lnTo>
                  <a:pt x="4362733" y="632019"/>
                </a:lnTo>
                <a:cubicBezTo>
                  <a:pt x="4378112" y="632019"/>
                  <a:pt x="4391879" y="636236"/>
                  <a:pt x="4404033" y="644670"/>
                </a:cubicBezTo>
                <a:cubicBezTo>
                  <a:pt x="4412963" y="651119"/>
                  <a:pt x="4423133" y="665134"/>
                  <a:pt x="4434543" y="686714"/>
                </a:cubicBezTo>
                <a:lnTo>
                  <a:pt x="4524636" y="853401"/>
                </a:lnTo>
                <a:lnTo>
                  <a:pt x="4715084" y="853401"/>
                </a:lnTo>
                <a:lnTo>
                  <a:pt x="4633461" y="695347"/>
                </a:lnTo>
                <a:cubicBezTo>
                  <a:pt x="4629496" y="687402"/>
                  <a:pt x="4621626" y="676105"/>
                  <a:pt x="4609852" y="661456"/>
                </a:cubicBezTo>
                <a:cubicBezTo>
                  <a:pt x="4598078" y="646808"/>
                  <a:pt x="4589092" y="637250"/>
                  <a:pt x="4582894" y="632781"/>
                </a:cubicBezTo>
                <a:cubicBezTo>
                  <a:pt x="4573720" y="626080"/>
                  <a:pt x="4559096" y="619377"/>
                  <a:pt x="4539019" y="612672"/>
                </a:cubicBezTo>
                <a:cubicBezTo>
                  <a:pt x="4564087" y="606967"/>
                  <a:pt x="4583819" y="599773"/>
                  <a:pt x="4598213" y="591092"/>
                </a:cubicBezTo>
                <a:cubicBezTo>
                  <a:pt x="4620797" y="577449"/>
                  <a:pt x="4638542" y="559652"/>
                  <a:pt x="4651448" y="537700"/>
                </a:cubicBezTo>
                <a:cubicBezTo>
                  <a:pt x="4664354" y="515747"/>
                  <a:pt x="4670807" y="489640"/>
                  <a:pt x="4670807" y="459379"/>
                </a:cubicBezTo>
                <a:cubicBezTo>
                  <a:pt x="4670807" y="424652"/>
                  <a:pt x="4662374" y="395197"/>
                  <a:pt x="4645507" y="371012"/>
                </a:cubicBezTo>
                <a:cubicBezTo>
                  <a:pt x="4628640" y="346827"/>
                  <a:pt x="4606439" y="330270"/>
                  <a:pt x="4578906" y="321341"/>
                </a:cubicBezTo>
                <a:cubicBezTo>
                  <a:pt x="4551373" y="312411"/>
                  <a:pt x="4511561" y="307946"/>
                  <a:pt x="4459472" y="307946"/>
                </a:cubicBezTo>
                <a:close/>
                <a:moveTo>
                  <a:pt x="3623504" y="307946"/>
                </a:moveTo>
                <a:lnTo>
                  <a:pt x="3623504" y="853401"/>
                </a:lnTo>
                <a:lnTo>
                  <a:pt x="4083383" y="853401"/>
                </a:lnTo>
                <a:lnTo>
                  <a:pt x="4083383" y="729874"/>
                </a:lnTo>
                <a:lnTo>
                  <a:pt x="3792424" y="729874"/>
                </a:lnTo>
                <a:lnTo>
                  <a:pt x="3792424" y="622345"/>
                </a:lnTo>
                <a:lnTo>
                  <a:pt x="4054734" y="622345"/>
                </a:lnTo>
                <a:lnTo>
                  <a:pt x="4054734" y="511096"/>
                </a:lnTo>
                <a:lnTo>
                  <a:pt x="3792424" y="511096"/>
                </a:lnTo>
                <a:lnTo>
                  <a:pt x="3792424" y="424404"/>
                </a:lnTo>
                <a:lnTo>
                  <a:pt x="4075198" y="424404"/>
                </a:lnTo>
                <a:lnTo>
                  <a:pt x="4075198" y="307946"/>
                </a:lnTo>
                <a:close/>
                <a:moveTo>
                  <a:pt x="2898116" y="307946"/>
                </a:moveTo>
                <a:lnTo>
                  <a:pt x="2898116" y="853401"/>
                </a:lnTo>
                <a:lnTo>
                  <a:pt x="3036154" y="853401"/>
                </a:lnTo>
                <a:lnTo>
                  <a:pt x="3036154" y="437427"/>
                </a:lnTo>
                <a:lnTo>
                  <a:pt x="3142316" y="853401"/>
                </a:lnTo>
                <a:lnTo>
                  <a:pt x="3267262" y="853401"/>
                </a:lnTo>
                <a:lnTo>
                  <a:pt x="3373622" y="437427"/>
                </a:lnTo>
                <a:lnTo>
                  <a:pt x="3373622" y="853401"/>
                </a:lnTo>
                <a:lnTo>
                  <a:pt x="3511660" y="853401"/>
                </a:lnTo>
                <a:lnTo>
                  <a:pt x="3511660" y="307946"/>
                </a:lnTo>
                <a:lnTo>
                  <a:pt x="3290133" y="307946"/>
                </a:lnTo>
                <a:lnTo>
                  <a:pt x="3205260" y="639833"/>
                </a:lnTo>
                <a:lnTo>
                  <a:pt x="3119777" y="307946"/>
                </a:lnTo>
                <a:close/>
                <a:moveTo>
                  <a:pt x="2174216" y="307946"/>
                </a:moveTo>
                <a:lnTo>
                  <a:pt x="2174216" y="853401"/>
                </a:lnTo>
                <a:lnTo>
                  <a:pt x="2312254" y="853401"/>
                </a:lnTo>
                <a:lnTo>
                  <a:pt x="2312254" y="437427"/>
                </a:lnTo>
                <a:lnTo>
                  <a:pt x="2418416" y="853401"/>
                </a:lnTo>
                <a:lnTo>
                  <a:pt x="2543362" y="853401"/>
                </a:lnTo>
                <a:lnTo>
                  <a:pt x="2649722" y="437427"/>
                </a:lnTo>
                <a:lnTo>
                  <a:pt x="2649722" y="853401"/>
                </a:lnTo>
                <a:lnTo>
                  <a:pt x="2787760" y="853401"/>
                </a:lnTo>
                <a:lnTo>
                  <a:pt x="2787760" y="307946"/>
                </a:lnTo>
                <a:lnTo>
                  <a:pt x="2566232" y="307946"/>
                </a:lnTo>
                <a:lnTo>
                  <a:pt x="2481360" y="639833"/>
                </a:lnTo>
                <a:lnTo>
                  <a:pt x="2395877" y="307946"/>
                </a:lnTo>
                <a:close/>
                <a:moveTo>
                  <a:pt x="146879" y="307946"/>
                </a:moveTo>
                <a:lnTo>
                  <a:pt x="146879" y="853401"/>
                </a:lnTo>
                <a:lnTo>
                  <a:pt x="606758" y="853401"/>
                </a:lnTo>
                <a:lnTo>
                  <a:pt x="606758" y="729874"/>
                </a:lnTo>
                <a:lnTo>
                  <a:pt x="315799" y="729874"/>
                </a:lnTo>
                <a:lnTo>
                  <a:pt x="315799" y="622345"/>
                </a:lnTo>
                <a:lnTo>
                  <a:pt x="578108" y="622345"/>
                </a:lnTo>
                <a:lnTo>
                  <a:pt x="578108" y="511096"/>
                </a:lnTo>
                <a:lnTo>
                  <a:pt x="315799" y="511096"/>
                </a:lnTo>
                <a:lnTo>
                  <a:pt x="315799" y="424404"/>
                </a:lnTo>
                <a:lnTo>
                  <a:pt x="598572" y="424404"/>
                </a:lnTo>
                <a:lnTo>
                  <a:pt x="598572" y="307946"/>
                </a:lnTo>
                <a:close/>
                <a:moveTo>
                  <a:pt x="6413510" y="298644"/>
                </a:moveTo>
                <a:cubicBezTo>
                  <a:pt x="6325701" y="298644"/>
                  <a:pt x="6257799" y="322875"/>
                  <a:pt x="6209801" y="371338"/>
                </a:cubicBezTo>
                <a:cubicBezTo>
                  <a:pt x="6161804" y="419800"/>
                  <a:pt x="6137806" y="489144"/>
                  <a:pt x="6137806" y="579371"/>
                </a:cubicBezTo>
                <a:cubicBezTo>
                  <a:pt x="6137806" y="647046"/>
                  <a:pt x="6151449" y="702572"/>
                  <a:pt x="6178734" y="745951"/>
                </a:cubicBezTo>
                <a:cubicBezTo>
                  <a:pt x="6206019" y="789330"/>
                  <a:pt x="6238451" y="819634"/>
                  <a:pt x="6276030" y="836861"/>
                </a:cubicBezTo>
                <a:cubicBezTo>
                  <a:pt x="6313609" y="854089"/>
                  <a:pt x="6362040" y="862703"/>
                  <a:pt x="6421323" y="862703"/>
                </a:cubicBezTo>
                <a:cubicBezTo>
                  <a:pt x="6470189" y="862703"/>
                  <a:pt x="6510434" y="855634"/>
                  <a:pt x="6542060" y="841495"/>
                </a:cubicBezTo>
                <a:cubicBezTo>
                  <a:pt x="6573686" y="827356"/>
                  <a:pt x="6600165" y="806396"/>
                  <a:pt x="6621497" y="778615"/>
                </a:cubicBezTo>
                <a:cubicBezTo>
                  <a:pt x="6642830" y="750834"/>
                  <a:pt x="6658457" y="716231"/>
                  <a:pt x="6668378" y="674807"/>
                </a:cubicBezTo>
                <a:lnTo>
                  <a:pt x="6520666" y="630159"/>
                </a:lnTo>
                <a:cubicBezTo>
                  <a:pt x="6513225" y="664637"/>
                  <a:pt x="6501257" y="690930"/>
                  <a:pt x="6484761" y="709038"/>
                </a:cubicBezTo>
                <a:cubicBezTo>
                  <a:pt x="6468266" y="727145"/>
                  <a:pt x="6443895" y="736199"/>
                  <a:pt x="6411650" y="736199"/>
                </a:cubicBezTo>
                <a:cubicBezTo>
                  <a:pt x="6378412" y="736199"/>
                  <a:pt x="6352615" y="724988"/>
                  <a:pt x="6334259" y="702567"/>
                </a:cubicBezTo>
                <a:cubicBezTo>
                  <a:pt x="6315904" y="680146"/>
                  <a:pt x="6306726" y="638709"/>
                  <a:pt x="6306726" y="578255"/>
                </a:cubicBezTo>
                <a:cubicBezTo>
                  <a:pt x="6306726" y="529452"/>
                  <a:pt x="6314415" y="493654"/>
                  <a:pt x="6329794" y="470861"/>
                </a:cubicBezTo>
                <a:cubicBezTo>
                  <a:pt x="6350134" y="440138"/>
                  <a:pt x="6379404" y="424776"/>
                  <a:pt x="6417603" y="424776"/>
                </a:cubicBezTo>
                <a:cubicBezTo>
                  <a:pt x="6434470" y="424776"/>
                  <a:pt x="6449725" y="428249"/>
                  <a:pt x="6463367" y="435194"/>
                </a:cubicBezTo>
                <a:cubicBezTo>
                  <a:pt x="6477010" y="442139"/>
                  <a:pt x="6488544" y="452061"/>
                  <a:pt x="6497970" y="464960"/>
                </a:cubicBezTo>
                <a:cubicBezTo>
                  <a:pt x="6503675" y="472649"/>
                  <a:pt x="6509132" y="484803"/>
                  <a:pt x="6514341" y="501423"/>
                </a:cubicBezTo>
                <a:lnTo>
                  <a:pt x="6663169" y="468308"/>
                </a:lnTo>
                <a:cubicBezTo>
                  <a:pt x="6644070" y="410762"/>
                  <a:pt x="6614862" y="368097"/>
                  <a:pt x="6575547" y="340316"/>
                </a:cubicBezTo>
                <a:cubicBezTo>
                  <a:pt x="6536232" y="312535"/>
                  <a:pt x="6482219" y="298644"/>
                  <a:pt x="6413510" y="298644"/>
                </a:cubicBezTo>
                <a:close/>
                <a:moveTo>
                  <a:pt x="5575310" y="298644"/>
                </a:moveTo>
                <a:cubicBezTo>
                  <a:pt x="5487501" y="298644"/>
                  <a:pt x="5419599" y="322875"/>
                  <a:pt x="5371602" y="371338"/>
                </a:cubicBezTo>
                <a:cubicBezTo>
                  <a:pt x="5323604" y="419800"/>
                  <a:pt x="5299606" y="489144"/>
                  <a:pt x="5299606" y="579371"/>
                </a:cubicBezTo>
                <a:cubicBezTo>
                  <a:pt x="5299606" y="647046"/>
                  <a:pt x="5313249" y="702572"/>
                  <a:pt x="5340534" y="745951"/>
                </a:cubicBezTo>
                <a:cubicBezTo>
                  <a:pt x="5367819" y="789330"/>
                  <a:pt x="5400251" y="819634"/>
                  <a:pt x="5437830" y="836861"/>
                </a:cubicBezTo>
                <a:cubicBezTo>
                  <a:pt x="5475409" y="854089"/>
                  <a:pt x="5523840" y="862703"/>
                  <a:pt x="5583123" y="862703"/>
                </a:cubicBezTo>
                <a:cubicBezTo>
                  <a:pt x="5631990" y="862703"/>
                  <a:pt x="5672235" y="855634"/>
                  <a:pt x="5703860" y="841495"/>
                </a:cubicBezTo>
                <a:cubicBezTo>
                  <a:pt x="5735486" y="827356"/>
                  <a:pt x="5761965" y="806396"/>
                  <a:pt x="5783297" y="778615"/>
                </a:cubicBezTo>
                <a:cubicBezTo>
                  <a:pt x="5804630" y="750834"/>
                  <a:pt x="5820256" y="716231"/>
                  <a:pt x="5830178" y="674807"/>
                </a:cubicBezTo>
                <a:lnTo>
                  <a:pt x="5682466" y="630159"/>
                </a:lnTo>
                <a:cubicBezTo>
                  <a:pt x="5675025" y="664637"/>
                  <a:pt x="5663056" y="690930"/>
                  <a:pt x="5646561" y="709038"/>
                </a:cubicBezTo>
                <a:cubicBezTo>
                  <a:pt x="5630066" y="727145"/>
                  <a:pt x="5605696" y="736199"/>
                  <a:pt x="5573450" y="736199"/>
                </a:cubicBezTo>
                <a:cubicBezTo>
                  <a:pt x="5540212" y="736199"/>
                  <a:pt x="5514414" y="724988"/>
                  <a:pt x="5496059" y="702567"/>
                </a:cubicBezTo>
                <a:cubicBezTo>
                  <a:pt x="5477704" y="680146"/>
                  <a:pt x="5468526" y="638709"/>
                  <a:pt x="5468526" y="578255"/>
                </a:cubicBezTo>
                <a:cubicBezTo>
                  <a:pt x="5468526" y="529452"/>
                  <a:pt x="5476215" y="493654"/>
                  <a:pt x="5491594" y="470861"/>
                </a:cubicBezTo>
                <a:cubicBezTo>
                  <a:pt x="5511935" y="440138"/>
                  <a:pt x="5541203" y="424776"/>
                  <a:pt x="5579403" y="424776"/>
                </a:cubicBezTo>
                <a:cubicBezTo>
                  <a:pt x="5596270" y="424776"/>
                  <a:pt x="5611525" y="428249"/>
                  <a:pt x="5625167" y="435194"/>
                </a:cubicBezTo>
                <a:cubicBezTo>
                  <a:pt x="5638810" y="442139"/>
                  <a:pt x="5650344" y="452061"/>
                  <a:pt x="5659770" y="464960"/>
                </a:cubicBezTo>
                <a:cubicBezTo>
                  <a:pt x="5665475" y="472649"/>
                  <a:pt x="5670932" y="484803"/>
                  <a:pt x="5676141" y="501423"/>
                </a:cubicBezTo>
                <a:lnTo>
                  <a:pt x="5824969" y="468308"/>
                </a:lnTo>
                <a:cubicBezTo>
                  <a:pt x="5805870" y="410762"/>
                  <a:pt x="5776662" y="368097"/>
                  <a:pt x="5737347" y="340316"/>
                </a:cubicBezTo>
                <a:cubicBezTo>
                  <a:pt x="5698032" y="312535"/>
                  <a:pt x="5644019" y="298644"/>
                  <a:pt x="5575310" y="298644"/>
                </a:cubicBezTo>
                <a:close/>
                <a:moveTo>
                  <a:pt x="1798350" y="298644"/>
                </a:moveTo>
                <a:cubicBezTo>
                  <a:pt x="1709798" y="298644"/>
                  <a:pt x="1640717" y="323449"/>
                  <a:pt x="1591107" y="373058"/>
                </a:cubicBezTo>
                <a:cubicBezTo>
                  <a:pt x="1541498" y="422668"/>
                  <a:pt x="1516693" y="491997"/>
                  <a:pt x="1516693" y="581046"/>
                </a:cubicBezTo>
                <a:cubicBezTo>
                  <a:pt x="1516693" y="644794"/>
                  <a:pt x="1529219" y="697876"/>
                  <a:pt x="1554272" y="740292"/>
                </a:cubicBezTo>
                <a:cubicBezTo>
                  <a:pt x="1579325" y="782708"/>
                  <a:pt x="1612005" y="813714"/>
                  <a:pt x="1652313" y="833309"/>
                </a:cubicBezTo>
                <a:cubicBezTo>
                  <a:pt x="1692621" y="852905"/>
                  <a:pt x="1743532" y="862703"/>
                  <a:pt x="1805048" y="862703"/>
                </a:cubicBezTo>
                <a:cubicBezTo>
                  <a:pt x="1865571" y="862703"/>
                  <a:pt x="1916111" y="851355"/>
                  <a:pt x="1956666" y="828659"/>
                </a:cubicBezTo>
                <a:cubicBezTo>
                  <a:pt x="1997222" y="805962"/>
                  <a:pt x="2028228" y="774212"/>
                  <a:pt x="2049684" y="733408"/>
                </a:cubicBezTo>
                <a:cubicBezTo>
                  <a:pt x="2071140" y="692605"/>
                  <a:pt x="2081868" y="640329"/>
                  <a:pt x="2081868" y="576581"/>
                </a:cubicBezTo>
                <a:cubicBezTo>
                  <a:pt x="2081868" y="488772"/>
                  <a:pt x="2057311" y="420497"/>
                  <a:pt x="2008198" y="371756"/>
                </a:cubicBezTo>
                <a:cubicBezTo>
                  <a:pt x="1959085" y="323015"/>
                  <a:pt x="1889135" y="298644"/>
                  <a:pt x="1798350" y="298644"/>
                </a:cubicBezTo>
                <a:close/>
                <a:moveTo>
                  <a:pt x="1203335" y="298644"/>
                </a:moveTo>
                <a:cubicBezTo>
                  <a:pt x="1115527" y="298644"/>
                  <a:pt x="1047624" y="322875"/>
                  <a:pt x="999627" y="371338"/>
                </a:cubicBezTo>
                <a:cubicBezTo>
                  <a:pt x="951630" y="419800"/>
                  <a:pt x="927631" y="489144"/>
                  <a:pt x="927631" y="579371"/>
                </a:cubicBezTo>
                <a:cubicBezTo>
                  <a:pt x="927631" y="647046"/>
                  <a:pt x="941274" y="702572"/>
                  <a:pt x="968559" y="745951"/>
                </a:cubicBezTo>
                <a:cubicBezTo>
                  <a:pt x="995844" y="789330"/>
                  <a:pt x="1028276" y="819634"/>
                  <a:pt x="1065855" y="836861"/>
                </a:cubicBezTo>
                <a:cubicBezTo>
                  <a:pt x="1103435" y="854089"/>
                  <a:pt x="1151866" y="862703"/>
                  <a:pt x="1211149" y="862703"/>
                </a:cubicBezTo>
                <a:cubicBezTo>
                  <a:pt x="1260014" y="862703"/>
                  <a:pt x="1300260" y="855634"/>
                  <a:pt x="1331886" y="841495"/>
                </a:cubicBezTo>
                <a:cubicBezTo>
                  <a:pt x="1363512" y="827356"/>
                  <a:pt x="1389991" y="806396"/>
                  <a:pt x="1411323" y="778615"/>
                </a:cubicBezTo>
                <a:cubicBezTo>
                  <a:pt x="1432655" y="750834"/>
                  <a:pt x="1448282" y="716231"/>
                  <a:pt x="1458204" y="674807"/>
                </a:cubicBezTo>
                <a:lnTo>
                  <a:pt x="1310492" y="630159"/>
                </a:lnTo>
                <a:cubicBezTo>
                  <a:pt x="1303050" y="664637"/>
                  <a:pt x="1291082" y="690930"/>
                  <a:pt x="1274587" y="709038"/>
                </a:cubicBezTo>
                <a:cubicBezTo>
                  <a:pt x="1258092" y="727145"/>
                  <a:pt x="1233721" y="736199"/>
                  <a:pt x="1201475" y="736199"/>
                </a:cubicBezTo>
                <a:cubicBezTo>
                  <a:pt x="1168237" y="736199"/>
                  <a:pt x="1142440" y="724988"/>
                  <a:pt x="1124085" y="702567"/>
                </a:cubicBezTo>
                <a:cubicBezTo>
                  <a:pt x="1105729" y="680146"/>
                  <a:pt x="1096551" y="638709"/>
                  <a:pt x="1096551" y="578255"/>
                </a:cubicBezTo>
                <a:cubicBezTo>
                  <a:pt x="1096551" y="529452"/>
                  <a:pt x="1104241" y="493654"/>
                  <a:pt x="1119619" y="470861"/>
                </a:cubicBezTo>
                <a:cubicBezTo>
                  <a:pt x="1139959" y="440138"/>
                  <a:pt x="1169229" y="424776"/>
                  <a:pt x="1207428" y="424776"/>
                </a:cubicBezTo>
                <a:cubicBezTo>
                  <a:pt x="1224295" y="424776"/>
                  <a:pt x="1239550" y="428249"/>
                  <a:pt x="1253193" y="435194"/>
                </a:cubicBezTo>
                <a:cubicBezTo>
                  <a:pt x="1266835" y="442139"/>
                  <a:pt x="1278370" y="452061"/>
                  <a:pt x="1287795" y="464960"/>
                </a:cubicBezTo>
                <a:cubicBezTo>
                  <a:pt x="1293501" y="472649"/>
                  <a:pt x="1298958" y="484803"/>
                  <a:pt x="1304166" y="501423"/>
                </a:cubicBezTo>
                <a:lnTo>
                  <a:pt x="1452995" y="468308"/>
                </a:lnTo>
                <a:cubicBezTo>
                  <a:pt x="1433895" y="410762"/>
                  <a:pt x="1404688" y="368097"/>
                  <a:pt x="1365372" y="340316"/>
                </a:cubicBezTo>
                <a:cubicBezTo>
                  <a:pt x="1326057" y="312535"/>
                  <a:pt x="1272044" y="298644"/>
                  <a:pt x="1203335" y="29864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9ACE889-65F2-2437-DCAE-985CBA799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220"/>
            <a:ext cx="5543487" cy="3477559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AE7E62E-FF2B-EE38-F2AD-D317F819EB2A}"/>
              </a:ext>
            </a:extLst>
          </p:cNvPr>
          <p:cNvSpPr txBox="1"/>
          <p:nvPr/>
        </p:nvSpPr>
        <p:spPr>
          <a:xfrm>
            <a:off x="202786" y="2063886"/>
            <a:ext cx="3781386" cy="3785652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0" dirty="0">
                <a:effectLst/>
                <a:latin typeface="Sitka Banner" pitchFamily="2" charset="0"/>
              </a:rPr>
              <a:t>E-commerce, or electronic commerce, refers to the buying and selling of goods and services over the internet. It involves online transactions, electronic data exchange, and various electronic communication methods to conduct business.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038466-A684-4AF9-4393-7D859146F7FF}"/>
              </a:ext>
            </a:extLst>
          </p:cNvPr>
          <p:cNvSpPr txBox="1"/>
          <p:nvPr/>
        </p:nvSpPr>
        <p:spPr>
          <a:xfrm>
            <a:off x="2302914" y="6122936"/>
            <a:ext cx="4422709" cy="46166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itka Banner" pitchFamily="2" charset="0"/>
              </a:rPr>
              <a:t>Presented By: </a:t>
            </a:r>
            <a:r>
              <a:rPr lang="en-US" sz="2400" b="1" dirty="0" err="1">
                <a:latin typeface="Sitka Banner" pitchFamily="2" charset="0"/>
              </a:rPr>
              <a:t>Snehal</a:t>
            </a:r>
            <a:r>
              <a:rPr lang="en-US" sz="2400" b="1" dirty="0">
                <a:latin typeface="Sitka Banner" pitchFamily="2" charset="0"/>
              </a:rPr>
              <a:t> </a:t>
            </a:r>
            <a:r>
              <a:rPr lang="en-US" sz="2400" b="1" dirty="0" err="1">
                <a:latin typeface="Sitka Banner" pitchFamily="2" charset="0"/>
              </a:rPr>
              <a:t>Malusare</a:t>
            </a:r>
            <a:endParaRPr lang="en-IN" sz="2400" b="1" dirty="0">
              <a:latin typeface="Sitka Banner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53606-8093-9798-4861-318376639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1106" y="6393034"/>
            <a:ext cx="1478065" cy="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39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98658-397B-C6C5-0C4F-4501C3470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796149-611D-38B4-C3A1-DC2986BD9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4" y="1160261"/>
            <a:ext cx="10663071" cy="45374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46828A-DD7D-6C78-0FEC-C78BAE0E6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42494" y="6387597"/>
            <a:ext cx="1478065" cy="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5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5FFF2-8BE8-D21C-BFAF-ECB22D6ED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CDF9DA-253D-67ED-9192-F61B0445B185}"/>
              </a:ext>
            </a:extLst>
          </p:cNvPr>
          <p:cNvSpPr txBox="1"/>
          <p:nvPr/>
        </p:nvSpPr>
        <p:spPr>
          <a:xfrm>
            <a:off x="119742" y="747451"/>
            <a:ext cx="119525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</a:rPr>
              <a:t>Strategic Edge:</a:t>
            </a:r>
            <a:endParaRPr lang="en-US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Gain advantage by anticipating customer churn.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Proactively address concerns for retaining valuable customers.</a:t>
            </a:r>
          </a:p>
          <a:p>
            <a:pPr algn="l"/>
            <a:endParaRPr lang="en-US" b="0" i="0" dirty="0">
              <a:effectLst/>
            </a:endParaRPr>
          </a:p>
          <a:p>
            <a:pPr algn="l"/>
            <a:r>
              <a:rPr lang="en-US" b="1" i="0" dirty="0">
                <a:effectLst/>
              </a:rPr>
              <a:t>Financial Implications:</a:t>
            </a:r>
            <a:endParaRPr lang="en-US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Churn affects revenue; retaining customers is cost-effective.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Efficient resource allocation with prediction models maintains a healthy bottom line.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32376-E137-6601-7D1F-0376EE087869}"/>
              </a:ext>
            </a:extLst>
          </p:cNvPr>
          <p:cNvSpPr txBox="1"/>
          <p:nvPr/>
        </p:nvSpPr>
        <p:spPr>
          <a:xfrm>
            <a:off x="119743" y="3879587"/>
            <a:ext cx="9080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</a:rPr>
              <a:t>Feature Exploration:</a:t>
            </a:r>
            <a:endParaRPr lang="en-IN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</a:rPr>
              <a:t>Identify pivotal features impacting customer attrition.</a:t>
            </a:r>
          </a:p>
          <a:p>
            <a:pPr lvl="1" algn="l"/>
            <a:endParaRPr lang="en-IN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</a:rPr>
              <a:t>Algorithm Optimization:</a:t>
            </a:r>
            <a:endParaRPr lang="en-IN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</a:rPr>
              <a:t>Evaluate Logistic Regression, Decision Trees, and Random Forest.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</a:rPr>
              <a:t>Emphasize precision with comprehensive performance metrics.</a:t>
            </a:r>
          </a:p>
          <a:p>
            <a:pPr lvl="1" algn="l"/>
            <a:endParaRPr lang="en-IN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</a:rPr>
              <a:t>Strategic Insights:</a:t>
            </a:r>
            <a:endParaRPr lang="en-IN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effectLst/>
              </a:rPr>
              <a:t>Formulate customer retention strategies based on analytical findings.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439C0-1305-2629-1CD7-22DDB695F7BC}"/>
              </a:ext>
            </a:extLst>
          </p:cNvPr>
          <p:cNvSpPr txBox="1"/>
          <p:nvPr/>
        </p:nvSpPr>
        <p:spPr>
          <a:xfrm>
            <a:off x="0" y="140761"/>
            <a:ext cx="2472612" cy="58477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IMPORTANCE</a:t>
            </a:r>
            <a:endParaRPr lang="en-IN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A8288-DD44-3BA7-E488-264A654D1CE8}"/>
              </a:ext>
            </a:extLst>
          </p:cNvPr>
          <p:cNvSpPr txBox="1"/>
          <p:nvPr/>
        </p:nvSpPr>
        <p:spPr>
          <a:xfrm>
            <a:off x="0" y="3167390"/>
            <a:ext cx="4424266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AIMS AND OBJECTIVES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FB597A-E92F-E2FB-A9D0-1D02FEDB7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407" y="3244752"/>
            <a:ext cx="3962909" cy="264127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A49B8B-0AFE-CD74-EFC8-83BCA3D0B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6655" y="6278960"/>
            <a:ext cx="1785976" cy="46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3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F6642-AE7B-9F35-F4CB-3A7095F2D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3F0BDD-2B8F-D967-8842-33CCA59AB378}"/>
              </a:ext>
            </a:extLst>
          </p:cNvPr>
          <p:cNvSpPr txBox="1"/>
          <p:nvPr/>
        </p:nvSpPr>
        <p:spPr>
          <a:xfrm>
            <a:off x="133738" y="1402856"/>
            <a:ext cx="970072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Name</a:t>
            </a:r>
            <a:r>
              <a:rPr lang="en-US" sz="2400" b="0" i="0" dirty="0">
                <a:effectLst/>
                <a:latin typeface="Söhne"/>
              </a:rPr>
              <a:t>: E-commerce Customer Behavior and Purchase Dataset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Source</a:t>
            </a:r>
            <a:r>
              <a:rPr lang="en-US" sz="2400" b="0" i="0" dirty="0">
                <a:effectLst/>
                <a:latin typeface="Söhne"/>
              </a:rPr>
              <a:t>: The Datasets Sourced From Kaggle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Purpose</a:t>
            </a:r>
            <a:r>
              <a:rPr lang="en-US" sz="2400" b="0" i="0" dirty="0">
                <a:effectLst/>
                <a:latin typeface="Söhne"/>
              </a:rPr>
              <a:t>: Crafted for data analysis and predictive modeling in the e-commerce domain.</a:t>
            </a:r>
          </a:p>
          <a:p>
            <a:pPr algn="l"/>
            <a:endParaRPr lang="en-US" sz="2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Applications</a:t>
            </a:r>
            <a:r>
              <a:rPr lang="en-US" sz="2400" b="0" i="0" dirty="0">
                <a:effectLst/>
                <a:latin typeface="Söhne"/>
              </a:rPr>
              <a:t>: Suitable for tasks like customer churn forecasting, market basket analysis, recommendation systems, and trend scrutiny.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Shape</a:t>
            </a:r>
            <a:r>
              <a:rPr lang="en-US" sz="2400" b="0" i="0" dirty="0">
                <a:effectLst/>
                <a:latin typeface="Söhne"/>
              </a:rPr>
              <a:t>: 250000 Rows &amp; 13 Features.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BE651-BEF0-C4A9-4854-3EC5D41684C0}"/>
              </a:ext>
            </a:extLst>
          </p:cNvPr>
          <p:cNvSpPr txBox="1"/>
          <p:nvPr/>
        </p:nvSpPr>
        <p:spPr>
          <a:xfrm>
            <a:off x="133738" y="196745"/>
            <a:ext cx="6836229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ABOUT THE DATASETS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30081-1B58-92D5-537C-E047D4C82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782" y="572305"/>
            <a:ext cx="3046543" cy="3046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AECEB-F7A6-8CC3-97DA-1A540D3D8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5600" y="6306914"/>
            <a:ext cx="1478065" cy="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2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7F686-B1E6-AC8F-30A2-96626F949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E529A5-9340-99DC-0B7D-EB6E28FEF5FC}"/>
              </a:ext>
            </a:extLst>
          </p:cNvPr>
          <p:cNvSpPr txBox="1"/>
          <p:nvPr/>
        </p:nvSpPr>
        <p:spPr>
          <a:xfrm>
            <a:off x="0" y="0"/>
            <a:ext cx="5281127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EXPLORATORY DATA ANALYSIS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7EADF-5367-CA1C-D7DC-E9BB558E587D}"/>
              </a:ext>
            </a:extLst>
          </p:cNvPr>
          <p:cNvSpPr txBox="1"/>
          <p:nvPr/>
        </p:nvSpPr>
        <p:spPr>
          <a:xfrm>
            <a:off x="130629" y="737118"/>
            <a:ext cx="89947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EDA Highlights: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Analyzed distribution of each feature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Checked the correlation between features.</a:t>
            </a:r>
          </a:p>
          <a:p>
            <a:endParaRPr lang="en-US" sz="2000" dirty="0"/>
          </a:p>
          <a:p>
            <a:r>
              <a:rPr lang="en-US" sz="2000" b="1" dirty="0"/>
              <a:t>Visual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visuals to gain insights into customer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Pinpointed factors contributing to churn.</a:t>
            </a:r>
          </a:p>
          <a:p>
            <a:endParaRPr lang="en-US" sz="2000" dirty="0"/>
          </a:p>
          <a:p>
            <a:r>
              <a:rPr lang="en-US" sz="2000" b="1" dirty="0"/>
              <a:t>Data Cleanliness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duplicate values in the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dataset contains 47382 null values.</a:t>
            </a:r>
          </a:p>
          <a:p>
            <a:endParaRPr lang="en-US" sz="2000" dirty="0"/>
          </a:p>
          <a:p>
            <a:r>
              <a:rPr lang="en-US" sz="2000" b="1" dirty="0"/>
              <a:t>Handling Null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Initially, 47382 </a:t>
            </a:r>
            <a:r>
              <a:rPr lang="en-US" sz="2000" dirty="0" err="1"/>
              <a:t>NaN</a:t>
            </a:r>
            <a:r>
              <a:rPr lang="en-US" sz="2000" dirty="0"/>
              <a:t> values were identified in the </a:t>
            </a:r>
            <a:r>
              <a:rPr lang="en-US" sz="2000" b="1" dirty="0"/>
              <a:t>'returns</a:t>
            </a:r>
            <a:r>
              <a:rPr lang="en-US" sz="2000" dirty="0"/>
              <a:t>'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'returns</a:t>
            </a:r>
            <a:r>
              <a:rPr lang="en-US" sz="2000" dirty="0"/>
              <a:t>' column contains values (</a:t>
            </a:r>
            <a:r>
              <a:rPr lang="en-US" sz="2000" b="1" dirty="0"/>
              <a:t>0</a:t>
            </a:r>
            <a:r>
              <a:rPr lang="en-US" sz="2000" dirty="0"/>
              <a:t> and </a:t>
            </a:r>
            <a:r>
              <a:rPr lang="en-US" sz="2000" b="1" dirty="0"/>
              <a:t>1</a:t>
            </a:r>
            <a:r>
              <a:rPr lang="en-US" sz="2000" dirty="0"/>
              <a:t>), where </a:t>
            </a:r>
            <a:r>
              <a:rPr lang="en-US" sz="2000" b="1" dirty="0"/>
              <a:t>0</a:t>
            </a:r>
            <a:r>
              <a:rPr lang="en-US" sz="2000" dirty="0"/>
              <a:t> means </a:t>
            </a:r>
            <a:r>
              <a:rPr lang="en-US" sz="2000" b="1" dirty="0"/>
              <a:t>no</a:t>
            </a:r>
            <a:r>
              <a:rPr lang="en-US" sz="2000" dirty="0"/>
              <a:t> </a:t>
            </a:r>
            <a:r>
              <a:rPr lang="en-US" sz="2000" b="1" dirty="0"/>
              <a:t>returns</a:t>
            </a:r>
            <a:r>
              <a:rPr lang="en-US" sz="2000" dirty="0"/>
              <a:t> and </a:t>
            </a:r>
            <a:r>
              <a:rPr lang="en-US" sz="2000" b="1" dirty="0"/>
              <a:t>1</a:t>
            </a:r>
            <a:r>
              <a:rPr lang="en-US" sz="2000" dirty="0"/>
              <a:t> means </a:t>
            </a:r>
            <a:r>
              <a:rPr lang="en-US" sz="2000" b="1" dirty="0"/>
              <a:t>returns</a:t>
            </a:r>
            <a:r>
              <a:rPr lang="en-US" sz="2000" dirty="0"/>
              <a:t>.</a:t>
            </a:r>
          </a:p>
          <a:p>
            <a:r>
              <a:rPr lang="en-US" sz="2000" b="1" dirty="0"/>
              <a:t>Decision</a:t>
            </a:r>
            <a:r>
              <a:rPr lang="en-US" sz="2000" dirty="0"/>
              <a:t>: Filled </a:t>
            </a:r>
            <a:r>
              <a:rPr lang="en-US" sz="2000" dirty="0" err="1"/>
              <a:t>NaN</a:t>
            </a:r>
            <a:r>
              <a:rPr lang="en-US" sz="2000" dirty="0"/>
              <a:t> values with the mode value for better representation and interpretation.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8DE89E-6B7E-9252-D6DB-DBAA81A36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49" y="959897"/>
            <a:ext cx="4839053" cy="322839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207B2B-4A42-23CE-9282-B952F70E8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83306" y="6369429"/>
            <a:ext cx="1478065" cy="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0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34634-F6ED-5CB4-B96A-64A77450B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C6E88B-FF3B-18AE-1AC8-CE9C492F48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621891"/>
              </p:ext>
            </p:extLst>
          </p:nvPr>
        </p:nvGraphicFramePr>
        <p:xfrm>
          <a:off x="3143250" y="2238375"/>
          <a:ext cx="5048250" cy="4546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8077A74-800B-0E4B-30AA-7D0B18B09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3068494"/>
              </p:ext>
            </p:extLst>
          </p:nvPr>
        </p:nvGraphicFramePr>
        <p:xfrm>
          <a:off x="8269289" y="704601"/>
          <a:ext cx="3922711" cy="3276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54F160E-E37C-4660-57FD-C209A1AF44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13962"/>
              </p:ext>
            </p:extLst>
          </p:nvPr>
        </p:nvGraphicFramePr>
        <p:xfrm>
          <a:off x="-704850" y="704600"/>
          <a:ext cx="4552950" cy="3276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6BC65B3-744D-8C50-2B6A-CFDB9A0D080F}"/>
              </a:ext>
            </a:extLst>
          </p:cNvPr>
          <p:cNvSpPr txBox="1"/>
          <p:nvPr/>
        </p:nvSpPr>
        <p:spPr>
          <a:xfrm>
            <a:off x="446016" y="4511443"/>
            <a:ext cx="2476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Söhne"/>
              </a:rPr>
              <a:t>Pie chart illustration.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Males</a:t>
            </a:r>
            <a:r>
              <a:rPr lang="fr-FR" b="0" i="0" dirty="0">
                <a:effectLst/>
                <a:latin typeface="Söhne"/>
              </a:rPr>
              <a:t>: </a:t>
            </a:r>
            <a:r>
              <a:rPr lang="fr-FR" b="1" i="0" dirty="0">
                <a:effectLst/>
                <a:latin typeface="Söhne"/>
              </a:rPr>
              <a:t>50.27%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Females</a:t>
            </a:r>
            <a:r>
              <a:rPr lang="fr-FR" b="0" i="0" dirty="0">
                <a:effectLst/>
                <a:latin typeface="Söhne"/>
              </a:rPr>
              <a:t>: </a:t>
            </a:r>
            <a:r>
              <a:rPr lang="fr-FR" b="1" i="0" dirty="0">
                <a:effectLst/>
                <a:latin typeface="Söhne"/>
              </a:rPr>
              <a:t>49.73%</a:t>
            </a: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060CF-B30F-0191-F056-E7BE5AE6CF7B}"/>
              </a:ext>
            </a:extLst>
          </p:cNvPr>
          <p:cNvSpPr txBox="1"/>
          <p:nvPr/>
        </p:nvSpPr>
        <p:spPr>
          <a:xfrm>
            <a:off x="8724901" y="4391025"/>
            <a:ext cx="30765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Pie chart breakdown.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Returned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1" i="0" dirty="0">
                <a:effectLst/>
                <a:latin typeface="Söhne"/>
              </a:rPr>
              <a:t>50.08%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4"/>
                </a:solidFill>
                <a:effectLst/>
                <a:latin typeface="Söhne"/>
              </a:rPr>
              <a:t>Did not return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1" i="0" dirty="0">
                <a:effectLst/>
                <a:latin typeface="Söhne"/>
              </a:rPr>
              <a:t>49.92%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Includes null values.</a:t>
            </a:r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8D861-60D9-23DF-74C3-00A190DC928A}"/>
              </a:ext>
            </a:extLst>
          </p:cNvPr>
          <p:cNvSpPr txBox="1"/>
          <p:nvPr/>
        </p:nvSpPr>
        <p:spPr>
          <a:xfrm>
            <a:off x="4529534" y="350957"/>
            <a:ext cx="3132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Imbalance in Churn: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Retained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1" i="0" dirty="0">
                <a:effectLst/>
                <a:latin typeface="Söhne"/>
              </a:rPr>
              <a:t>79.95%</a:t>
            </a:r>
            <a:r>
              <a:rPr lang="en-US" b="0" i="0" dirty="0">
                <a:effectLst/>
                <a:latin typeface="Söhne"/>
              </a:rPr>
              <a:t> (</a:t>
            </a:r>
            <a:r>
              <a:rPr lang="en-US" b="1" i="0" dirty="0">
                <a:effectLst/>
                <a:latin typeface="Söhne"/>
              </a:rPr>
              <a:t>199,870</a:t>
            </a:r>
            <a:r>
              <a:rPr lang="en-US" b="0" i="0" dirty="0"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/>
                </a:solidFill>
                <a:effectLst/>
                <a:latin typeface="Söhne"/>
              </a:rPr>
              <a:t>Churn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1" i="0" dirty="0">
                <a:effectLst/>
                <a:latin typeface="Söhne"/>
              </a:rPr>
              <a:t>20.05%</a:t>
            </a:r>
            <a:r>
              <a:rPr lang="en-US" b="0" i="0" dirty="0">
                <a:effectLst/>
                <a:latin typeface="Söhne"/>
              </a:rPr>
              <a:t> (</a:t>
            </a:r>
            <a:r>
              <a:rPr lang="en-US" b="1" i="0" dirty="0">
                <a:effectLst/>
                <a:latin typeface="Söhne"/>
              </a:rPr>
              <a:t>50,130</a:t>
            </a:r>
            <a:r>
              <a:rPr lang="en-US" b="0" i="0" dirty="0">
                <a:effectLst/>
                <a:latin typeface="Söhne"/>
              </a:rPr>
              <a:t>)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794F83-534A-4A57-6FB1-CEAF6E94BF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5600" y="6306914"/>
            <a:ext cx="1478065" cy="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3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E7647-5F02-E2A8-67ED-F4121E8F7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20BA85A-962C-7370-5B9C-718C5484B0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364870"/>
              </p:ext>
            </p:extLst>
          </p:nvPr>
        </p:nvGraphicFramePr>
        <p:xfrm>
          <a:off x="102637" y="121297"/>
          <a:ext cx="5788090" cy="4991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EEEB7F8-2C01-49AC-991F-394453736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1330212"/>
              </p:ext>
            </p:extLst>
          </p:nvPr>
        </p:nvGraphicFramePr>
        <p:xfrm>
          <a:off x="5890726" y="73489"/>
          <a:ext cx="6198637" cy="5132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D84761-08BA-F956-FD9D-C74E2E90908A}"/>
              </a:ext>
            </a:extLst>
          </p:cNvPr>
          <p:cNvSpPr txBox="1"/>
          <p:nvPr/>
        </p:nvSpPr>
        <p:spPr>
          <a:xfrm>
            <a:off x="65314" y="5542384"/>
            <a:ext cx="6565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The dataset shows a balanced distribution among product categories, with Electronics at </a:t>
            </a:r>
            <a:r>
              <a:rPr lang="en-US" b="1" i="0" dirty="0">
                <a:effectLst/>
                <a:latin typeface="Söhne"/>
              </a:rPr>
              <a:t>25.05</a:t>
            </a:r>
            <a:r>
              <a:rPr lang="en-US" b="0" i="0" dirty="0">
                <a:effectLst/>
                <a:latin typeface="Söhne"/>
              </a:rPr>
              <a:t>%, Books at </a:t>
            </a:r>
            <a:r>
              <a:rPr lang="en-US" b="1" i="0" dirty="0">
                <a:effectLst/>
                <a:latin typeface="Söhne"/>
              </a:rPr>
              <a:t>24.90</a:t>
            </a:r>
            <a:r>
              <a:rPr lang="en-US" b="0" i="0" dirty="0">
                <a:effectLst/>
                <a:latin typeface="Söhne"/>
              </a:rPr>
              <a:t>%, Home at </a:t>
            </a:r>
            <a:r>
              <a:rPr lang="en-US" b="1" i="0" dirty="0">
                <a:effectLst/>
                <a:latin typeface="Söhne"/>
              </a:rPr>
              <a:t>25.02</a:t>
            </a:r>
            <a:r>
              <a:rPr lang="en-US" b="0" i="0" dirty="0">
                <a:effectLst/>
                <a:latin typeface="Söhne"/>
              </a:rPr>
              <a:t>%, and Clothing at </a:t>
            </a:r>
            <a:r>
              <a:rPr lang="en-US" b="1" i="0" dirty="0">
                <a:effectLst/>
                <a:latin typeface="Söhne"/>
              </a:rPr>
              <a:t>25.03</a:t>
            </a:r>
            <a:r>
              <a:rPr lang="en-US" b="0" i="0" dirty="0">
                <a:effectLst/>
                <a:latin typeface="Söhne"/>
              </a:rPr>
              <a:t>%.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9A93C-F862-B6E4-9072-9DB30CE082F6}"/>
              </a:ext>
            </a:extLst>
          </p:cNvPr>
          <p:cNvSpPr txBox="1"/>
          <p:nvPr/>
        </p:nvSpPr>
        <p:spPr>
          <a:xfrm>
            <a:off x="7268547" y="5206482"/>
            <a:ext cx="5057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The dataset reveals a well-balanced distribution in payment methods, with Credit Card, Cash, and PayPal each accounting for approximately </a:t>
            </a:r>
            <a:r>
              <a:rPr lang="en-US" b="1" i="0" dirty="0">
                <a:effectLst/>
                <a:latin typeface="Söhne"/>
              </a:rPr>
              <a:t>33.41</a:t>
            </a:r>
            <a:r>
              <a:rPr lang="en-US" b="0" i="0" dirty="0">
                <a:effectLst/>
                <a:latin typeface="Söhne"/>
              </a:rPr>
              <a:t>%, </a:t>
            </a:r>
            <a:r>
              <a:rPr lang="en-US" b="1" i="0" dirty="0">
                <a:effectLst/>
                <a:latin typeface="Söhne"/>
              </a:rPr>
              <a:t>33.20</a:t>
            </a:r>
            <a:r>
              <a:rPr lang="en-US" b="0" i="0" dirty="0">
                <a:effectLst/>
                <a:latin typeface="Söhne"/>
              </a:rPr>
              <a:t>%, and </a:t>
            </a:r>
            <a:r>
              <a:rPr lang="en-US" b="1" i="0" dirty="0">
                <a:effectLst/>
                <a:latin typeface="Söhne"/>
              </a:rPr>
              <a:t>33.37</a:t>
            </a:r>
            <a:r>
              <a:rPr lang="en-US" b="0" i="0" dirty="0">
                <a:effectLst/>
                <a:latin typeface="Söhne"/>
              </a:rPr>
              <a:t>%, showcasing diverse customer usage patterns.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4CF8D-41A9-15A7-A31F-6B4EDBD0E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8621" y="6401377"/>
            <a:ext cx="1478065" cy="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58179-F519-53E1-AD6B-D382FE6A2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5213F15-D197-26B3-D9E1-27E82AD791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218095"/>
              </p:ext>
            </p:extLst>
          </p:nvPr>
        </p:nvGraphicFramePr>
        <p:xfrm>
          <a:off x="-1" y="0"/>
          <a:ext cx="5934075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951ED87-841A-F53E-9794-624A057CAA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636199"/>
              </p:ext>
            </p:extLst>
          </p:nvPr>
        </p:nvGraphicFramePr>
        <p:xfrm>
          <a:off x="6391276" y="73489"/>
          <a:ext cx="5800728" cy="4170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C56AEBB-C64A-A8BD-81BA-D3B2693B8F53}"/>
              </a:ext>
            </a:extLst>
          </p:cNvPr>
          <p:cNvSpPr txBox="1"/>
          <p:nvPr/>
        </p:nvSpPr>
        <p:spPr>
          <a:xfrm>
            <a:off x="6657977" y="4702846"/>
            <a:ext cx="5450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Söhne"/>
              </a:rPr>
              <a:t>Over the four years (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2020-2023</a:t>
            </a:r>
            <a:r>
              <a:rPr lang="en-US" sz="1400" b="0" i="0" dirty="0">
                <a:effectLst/>
                <a:latin typeface="Söhne"/>
              </a:rPr>
              <a:t>), purchase patterns remained fairly consistent, with counts of </a:t>
            </a:r>
            <a:r>
              <a:rPr lang="en-US" sz="1400" b="1" i="0" dirty="0">
                <a:effectLst/>
                <a:latin typeface="Söhne"/>
              </a:rPr>
              <a:t>67,775</a:t>
            </a:r>
            <a:r>
              <a:rPr lang="en-US" sz="1400" b="0" i="0" dirty="0">
                <a:effectLst/>
                <a:latin typeface="Söhne"/>
              </a:rPr>
              <a:t> in 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2020</a:t>
            </a:r>
            <a:r>
              <a:rPr lang="en-US" sz="1400" b="0" i="0" dirty="0">
                <a:effectLst/>
                <a:latin typeface="Söhne"/>
              </a:rPr>
              <a:t>, </a:t>
            </a:r>
            <a:r>
              <a:rPr lang="en-US" sz="1400" b="1" i="0" dirty="0">
                <a:effectLst/>
                <a:latin typeface="Söhne"/>
              </a:rPr>
              <a:t>67,403</a:t>
            </a:r>
            <a:r>
              <a:rPr lang="en-US" sz="1400" b="0" i="0" dirty="0">
                <a:effectLst/>
                <a:latin typeface="Söhne"/>
              </a:rPr>
              <a:t> in 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2021</a:t>
            </a:r>
            <a:r>
              <a:rPr lang="en-US" sz="1400" b="0" i="0" dirty="0">
                <a:effectLst/>
                <a:latin typeface="Söhne"/>
              </a:rPr>
              <a:t>, and </a:t>
            </a:r>
            <a:r>
              <a:rPr lang="en-US" sz="1400" b="1" i="0" dirty="0">
                <a:effectLst/>
                <a:latin typeface="Söhne"/>
              </a:rPr>
              <a:t>67,585</a:t>
            </a:r>
            <a:r>
              <a:rPr lang="en-US" sz="1400" b="0" i="0" dirty="0">
                <a:effectLst/>
                <a:latin typeface="Söhne"/>
              </a:rPr>
              <a:t> in 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2022</a:t>
            </a:r>
            <a:r>
              <a:rPr lang="en-US" sz="1400" b="0" i="0" dirty="0">
                <a:effectLst/>
                <a:latin typeface="Söhne"/>
              </a:rPr>
              <a:t>. However, a significant decline to </a:t>
            </a:r>
            <a:r>
              <a:rPr lang="en-US" sz="1400" b="1" i="0" dirty="0">
                <a:effectLst/>
                <a:latin typeface="Söhne"/>
              </a:rPr>
              <a:t>47,237</a:t>
            </a:r>
            <a:r>
              <a:rPr lang="en-US" sz="1400" b="0" i="0" dirty="0">
                <a:effectLst/>
                <a:latin typeface="Söhne"/>
              </a:rPr>
              <a:t> in 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2023</a:t>
            </a:r>
            <a:r>
              <a:rPr lang="en-US" sz="1400" b="0" i="0" dirty="0">
                <a:effectLst/>
                <a:latin typeface="Söhne"/>
              </a:rPr>
              <a:t> indicates a potential shift or change in purchasing behavior during that year.</a:t>
            </a:r>
            <a:endParaRPr lang="en-I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A87563-AD49-3925-4281-86D21D594A9A}"/>
              </a:ext>
            </a:extLst>
          </p:cNvPr>
          <p:cNvSpPr txBox="1"/>
          <p:nvPr/>
        </p:nvSpPr>
        <p:spPr>
          <a:xfrm>
            <a:off x="242011" y="4187124"/>
            <a:ext cx="545004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effectLst/>
                <a:latin typeface="Söhne"/>
              </a:rPr>
              <a:t>The "</a:t>
            </a:r>
            <a:r>
              <a:rPr lang="en-US" sz="1400" b="1" i="0" dirty="0">
                <a:effectLst/>
                <a:latin typeface="Söhne"/>
              </a:rPr>
              <a:t>Purchase</a:t>
            </a:r>
            <a:r>
              <a:rPr lang="en-US" sz="1400" b="0" i="0" dirty="0">
                <a:effectLst/>
                <a:latin typeface="Söhne"/>
              </a:rPr>
              <a:t> </a:t>
            </a:r>
            <a:r>
              <a:rPr lang="en-US" sz="1400" b="1" i="0" dirty="0">
                <a:effectLst/>
                <a:latin typeface="Söhne"/>
              </a:rPr>
              <a:t>Month</a:t>
            </a:r>
            <a:r>
              <a:rPr lang="en-US" sz="1400" b="0" i="0" dirty="0">
                <a:effectLst/>
                <a:latin typeface="Söhne"/>
              </a:rPr>
              <a:t>" data from </a:t>
            </a:r>
            <a:r>
              <a:rPr lang="en-US" sz="1400" b="1" i="0" dirty="0">
                <a:effectLst/>
                <a:latin typeface="Söhne"/>
              </a:rPr>
              <a:t>2020</a:t>
            </a:r>
            <a:r>
              <a:rPr lang="en-US" sz="1400" b="0" i="0" dirty="0">
                <a:effectLst/>
                <a:latin typeface="Söhne"/>
              </a:rPr>
              <a:t> to </a:t>
            </a:r>
            <a:r>
              <a:rPr lang="en-US" sz="1400" b="1" i="0" dirty="0">
                <a:effectLst/>
                <a:latin typeface="Söhne"/>
              </a:rPr>
              <a:t>2024</a:t>
            </a:r>
            <a:r>
              <a:rPr lang="en-US" sz="1400" b="0" i="0" dirty="0">
                <a:effectLst/>
                <a:latin typeface="Söhne"/>
              </a:rPr>
              <a:t> shows:</a:t>
            </a:r>
          </a:p>
          <a:p>
            <a:pPr algn="l"/>
            <a:endParaRPr lang="en-US" sz="1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Söhne"/>
              </a:rPr>
              <a:t>Seasonal</a:t>
            </a:r>
            <a:r>
              <a:rPr lang="en-US" sz="1400" b="0" i="0" dirty="0">
                <a:effectLst/>
                <a:latin typeface="Söhne"/>
              </a:rPr>
              <a:t> </a:t>
            </a:r>
            <a:r>
              <a:rPr lang="en-US" sz="1400" b="1" i="1" dirty="0">
                <a:effectLst/>
                <a:latin typeface="Söhne"/>
              </a:rPr>
              <a:t>Peaks</a:t>
            </a:r>
            <a:r>
              <a:rPr lang="en-US" sz="1400" b="0" i="0" dirty="0">
                <a:effectLst/>
                <a:latin typeface="Söhne"/>
              </a:rPr>
              <a:t>: Highest in </a:t>
            </a:r>
            <a:r>
              <a:rPr lang="en-US" sz="1400" b="1" i="0" dirty="0">
                <a:solidFill>
                  <a:schemeClr val="accent6"/>
                </a:solidFill>
                <a:effectLst/>
                <a:latin typeface="Söhne"/>
              </a:rPr>
              <a:t>January</a:t>
            </a:r>
            <a:r>
              <a:rPr lang="en-US" sz="1400" b="0" i="0" dirty="0">
                <a:effectLst/>
                <a:latin typeface="Söhne"/>
              </a:rPr>
              <a:t> (</a:t>
            </a:r>
            <a:r>
              <a:rPr lang="en-US" sz="1400" b="1" i="0" dirty="0">
                <a:effectLst/>
                <a:latin typeface="Söhne"/>
              </a:rPr>
              <a:t>22,882</a:t>
            </a:r>
            <a:r>
              <a:rPr lang="en-US" sz="1400" b="0" i="0" dirty="0">
                <a:effectLst/>
                <a:latin typeface="Söhne"/>
              </a:rPr>
              <a:t>) and </a:t>
            </a:r>
            <a:r>
              <a:rPr lang="en-US" sz="1400" b="1" i="0" dirty="0">
                <a:solidFill>
                  <a:schemeClr val="accent6"/>
                </a:solidFill>
                <a:effectLst/>
                <a:latin typeface="Söhne"/>
              </a:rPr>
              <a:t>August</a:t>
            </a:r>
            <a:r>
              <a:rPr lang="en-US" sz="1400" b="0" i="0" dirty="0">
                <a:effectLst/>
                <a:latin typeface="Söhne"/>
              </a:rPr>
              <a:t> (</a:t>
            </a:r>
            <a:r>
              <a:rPr lang="en-US" sz="1400" b="1" i="0" dirty="0">
                <a:effectLst/>
                <a:latin typeface="Söhne"/>
              </a:rPr>
              <a:t>23,160</a:t>
            </a:r>
            <a:r>
              <a:rPr lang="en-US" sz="1400" b="0" i="0" dirty="0">
                <a:effectLst/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Söhne"/>
              </a:rPr>
              <a:t>Mid-Year</a:t>
            </a:r>
            <a:r>
              <a:rPr lang="en-US" sz="1400" b="0" i="0" dirty="0">
                <a:effectLst/>
                <a:latin typeface="Söhne"/>
              </a:rPr>
              <a:t> </a:t>
            </a:r>
            <a:r>
              <a:rPr lang="en-US" sz="1400" b="1" i="1" dirty="0">
                <a:effectLst/>
                <a:latin typeface="Söhne"/>
              </a:rPr>
              <a:t>Stability</a:t>
            </a:r>
            <a:r>
              <a:rPr lang="en-US" sz="1400" b="0" i="0" dirty="0">
                <a:effectLst/>
                <a:latin typeface="Söhne"/>
              </a:rPr>
              <a:t>: Consistent counts in </a:t>
            </a:r>
            <a:r>
              <a:rPr lang="en-US" sz="1400" b="1" i="0" dirty="0">
                <a:solidFill>
                  <a:schemeClr val="accent6"/>
                </a:solidFill>
                <a:effectLst/>
                <a:latin typeface="Söhne"/>
              </a:rPr>
              <a:t>April</a:t>
            </a:r>
            <a:r>
              <a:rPr lang="en-US" sz="1400" b="0" i="0" dirty="0">
                <a:effectLst/>
                <a:latin typeface="Söhne"/>
              </a:rPr>
              <a:t> (</a:t>
            </a:r>
            <a:r>
              <a:rPr lang="en-US" sz="1400" b="1" i="0" dirty="0">
                <a:effectLst/>
                <a:latin typeface="Söhne"/>
              </a:rPr>
              <a:t>22,138</a:t>
            </a:r>
            <a:r>
              <a:rPr lang="en-US" sz="1400" b="0" i="0" dirty="0">
                <a:effectLst/>
                <a:latin typeface="Söhne"/>
              </a:rPr>
              <a:t>) and </a:t>
            </a:r>
            <a:r>
              <a:rPr lang="en-US" sz="1400" b="1" i="0" dirty="0">
                <a:solidFill>
                  <a:schemeClr val="accent6"/>
                </a:solidFill>
                <a:effectLst/>
                <a:latin typeface="Söhne"/>
              </a:rPr>
              <a:t>June</a:t>
            </a:r>
            <a:r>
              <a:rPr lang="en-US" sz="1400" b="0" i="0" dirty="0">
                <a:effectLst/>
                <a:latin typeface="Söhne"/>
              </a:rPr>
              <a:t> (</a:t>
            </a:r>
            <a:r>
              <a:rPr lang="en-US" sz="1400" b="1" i="0" dirty="0">
                <a:effectLst/>
                <a:latin typeface="Söhne"/>
              </a:rPr>
              <a:t>22,132</a:t>
            </a:r>
            <a:r>
              <a:rPr lang="en-US" sz="1400" b="0" i="0" dirty="0">
                <a:effectLst/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Söhne"/>
              </a:rPr>
              <a:t>Year-End</a:t>
            </a:r>
            <a:r>
              <a:rPr lang="en-US" sz="1400" b="0" i="0" dirty="0">
                <a:effectLst/>
                <a:latin typeface="Söhne"/>
              </a:rPr>
              <a:t> </a:t>
            </a:r>
            <a:r>
              <a:rPr lang="en-US" sz="1400" b="1" i="1" dirty="0">
                <a:effectLst/>
                <a:latin typeface="Söhne"/>
              </a:rPr>
              <a:t>Uptick</a:t>
            </a:r>
            <a:r>
              <a:rPr lang="en-US" sz="1400" b="0" i="0" dirty="0">
                <a:effectLst/>
                <a:latin typeface="Söhne"/>
              </a:rPr>
              <a:t>: Slight increase in </a:t>
            </a:r>
            <a:r>
              <a:rPr lang="en-US" sz="1400" b="1" i="0" dirty="0">
                <a:solidFill>
                  <a:schemeClr val="accent6"/>
                </a:solidFill>
                <a:effectLst/>
                <a:latin typeface="Söhne"/>
              </a:rPr>
              <a:t>December</a:t>
            </a:r>
            <a:r>
              <a:rPr lang="en-US" sz="1400" b="0" i="0" dirty="0">
                <a:effectLst/>
                <a:latin typeface="Söhne"/>
              </a:rPr>
              <a:t> (</a:t>
            </a:r>
            <a:r>
              <a:rPr lang="en-US" sz="1400" b="1" i="0" dirty="0">
                <a:effectLst/>
                <a:latin typeface="Söhne"/>
              </a:rPr>
              <a:t>17,234</a:t>
            </a:r>
            <a:r>
              <a:rPr lang="en-US" sz="1400" b="0" i="0" dirty="0">
                <a:effectLst/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accent6"/>
                </a:solidFill>
                <a:effectLst/>
                <a:latin typeface="Söhne"/>
              </a:rPr>
              <a:t>October</a:t>
            </a:r>
            <a:r>
              <a:rPr lang="en-US" sz="1400" b="0" i="0" dirty="0">
                <a:effectLst/>
                <a:latin typeface="Söhne"/>
              </a:rPr>
              <a:t> </a:t>
            </a:r>
            <a:r>
              <a:rPr lang="en-US" sz="1400" b="0" i="1" dirty="0">
                <a:effectLst/>
                <a:latin typeface="Söhne"/>
              </a:rPr>
              <a:t>&amp;</a:t>
            </a:r>
            <a:r>
              <a:rPr lang="en-US" sz="1400" b="0" i="0" dirty="0">
                <a:effectLst/>
                <a:latin typeface="Söhne"/>
              </a:rPr>
              <a:t> </a:t>
            </a:r>
            <a:r>
              <a:rPr lang="en-US" sz="1400" b="1" i="1" dirty="0">
                <a:solidFill>
                  <a:schemeClr val="accent6"/>
                </a:solidFill>
                <a:effectLst/>
                <a:latin typeface="Söhne"/>
              </a:rPr>
              <a:t>November</a:t>
            </a:r>
            <a:r>
              <a:rPr lang="en-US" sz="1400" b="0" i="0" dirty="0">
                <a:effectLst/>
                <a:latin typeface="Söhne"/>
              </a:rPr>
              <a:t> Dip: Decreased activity in these months (</a:t>
            </a:r>
            <a:r>
              <a:rPr lang="en-US" sz="1400" b="1" i="0" dirty="0">
                <a:effectLst/>
                <a:latin typeface="Söhne"/>
              </a:rPr>
              <a:t>17,051</a:t>
            </a:r>
            <a:r>
              <a:rPr lang="en-US" sz="1400" b="0" i="0" dirty="0">
                <a:effectLst/>
                <a:latin typeface="Söhne"/>
              </a:rPr>
              <a:t> and </a:t>
            </a:r>
            <a:r>
              <a:rPr lang="en-US" sz="1400" b="1" i="0" dirty="0">
                <a:effectLst/>
                <a:latin typeface="Söhne"/>
              </a:rPr>
              <a:t>16,690</a:t>
            </a:r>
            <a:r>
              <a:rPr lang="en-US" sz="1400" b="0" i="0" dirty="0">
                <a:effectLst/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accent6"/>
                </a:solidFill>
                <a:effectLst/>
                <a:latin typeface="Söhne"/>
              </a:rPr>
              <a:t>September</a:t>
            </a:r>
            <a:r>
              <a:rPr lang="en-US" sz="1400" b="0" i="0" dirty="0">
                <a:effectLst/>
                <a:latin typeface="Söhne"/>
              </a:rPr>
              <a:t> </a:t>
            </a:r>
            <a:r>
              <a:rPr lang="en-US" sz="1400" b="0" i="1" dirty="0">
                <a:effectLst/>
                <a:latin typeface="Söhne"/>
              </a:rPr>
              <a:t>Anomaly</a:t>
            </a:r>
            <a:r>
              <a:rPr lang="en-US" sz="1400" b="0" i="0" dirty="0">
                <a:effectLst/>
                <a:latin typeface="Söhne"/>
              </a:rPr>
              <a:t>: Lower count in </a:t>
            </a:r>
            <a:r>
              <a:rPr lang="en-US" sz="1400" b="1" i="0" dirty="0">
                <a:solidFill>
                  <a:schemeClr val="accent6"/>
                </a:solidFill>
                <a:effectLst/>
                <a:latin typeface="Söhne"/>
              </a:rPr>
              <a:t>September</a:t>
            </a:r>
            <a:r>
              <a:rPr lang="en-US" sz="1400" b="0" i="0" dirty="0">
                <a:effectLst/>
                <a:latin typeface="Söhne"/>
              </a:rPr>
              <a:t> (18,967) requires further investigation.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08ADD-B9D0-F829-3AFE-02304964B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5600" y="6306914"/>
            <a:ext cx="1478065" cy="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2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DF948-FFBC-38E0-497D-9EBAB66FB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0B171E6-40EC-1331-C8C0-CA2F8A8E19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024877"/>
              </p:ext>
            </p:extLst>
          </p:nvPr>
        </p:nvGraphicFramePr>
        <p:xfrm>
          <a:off x="0" y="0"/>
          <a:ext cx="5402424" cy="392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D606712-00D8-410C-FEDA-5DF209C23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173183"/>
              </p:ext>
            </p:extLst>
          </p:nvPr>
        </p:nvGraphicFramePr>
        <p:xfrm>
          <a:off x="6562725" y="224367"/>
          <a:ext cx="5402424" cy="3823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6F8C06A-29CC-2F69-4BBF-A3F112770A22}"/>
              </a:ext>
            </a:extLst>
          </p:cNvPr>
          <p:cNvSpPr txBox="1"/>
          <p:nvPr/>
        </p:nvSpPr>
        <p:spPr>
          <a:xfrm>
            <a:off x="133349" y="4581525"/>
            <a:ext cx="57626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effectLst/>
                <a:latin typeface="Söhne"/>
              </a:rPr>
              <a:t>Churn analysis by "</a:t>
            </a:r>
            <a:r>
              <a:rPr lang="en-US" sz="1600" b="1" i="0" dirty="0">
                <a:effectLst/>
                <a:latin typeface="Söhne"/>
              </a:rPr>
              <a:t>Product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1" i="0" dirty="0">
                <a:effectLst/>
                <a:latin typeface="Söhne"/>
              </a:rPr>
              <a:t>Category</a:t>
            </a:r>
            <a:r>
              <a:rPr lang="en-US" sz="1600" b="0" i="0" dirty="0">
                <a:effectLst/>
                <a:latin typeface="Söhne"/>
              </a:rPr>
              <a:t>" reveals overall customer loyalty.</a:t>
            </a:r>
          </a:p>
          <a:p>
            <a:pPr algn="l"/>
            <a:r>
              <a:rPr lang="en-US" sz="1600" b="0" i="0" dirty="0">
                <a:effectLst/>
                <a:latin typeface="Söhne"/>
              </a:rPr>
              <a:t>Clothing and Electronics display consistent churn/retention.</a:t>
            </a:r>
          </a:p>
          <a:p>
            <a:pPr algn="l"/>
            <a:r>
              <a:rPr lang="en-US" sz="1600" b="0" i="0" dirty="0">
                <a:effectLst/>
                <a:latin typeface="Söhne"/>
              </a:rPr>
              <a:t>Books and Home exhibit slightly higher churn, indicating areas for targeted retention strategies.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496D0-9BE0-4E2C-E92F-2B3BE91F8802}"/>
              </a:ext>
            </a:extLst>
          </p:cNvPr>
          <p:cNvSpPr txBox="1"/>
          <p:nvPr/>
        </p:nvSpPr>
        <p:spPr>
          <a:xfrm>
            <a:off x="6657975" y="4581525"/>
            <a:ext cx="4991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Söhne"/>
              </a:rPr>
              <a:t>Churn analysis by "</a:t>
            </a:r>
            <a:r>
              <a:rPr lang="en-US" sz="1600" b="1" i="0" dirty="0">
                <a:effectLst/>
                <a:latin typeface="Söhne"/>
              </a:rPr>
              <a:t>Payment</a:t>
            </a:r>
            <a:r>
              <a:rPr lang="en-US" sz="1600" b="0" i="0" dirty="0">
                <a:effectLst/>
                <a:latin typeface="Söhne"/>
              </a:rPr>
              <a:t> </a:t>
            </a:r>
            <a:r>
              <a:rPr lang="en-US" sz="1600" b="1" i="0" dirty="0">
                <a:effectLst/>
                <a:latin typeface="Söhne"/>
              </a:rPr>
              <a:t>Category</a:t>
            </a:r>
            <a:r>
              <a:rPr lang="en-US" sz="1600" b="0" i="0" dirty="0">
                <a:effectLst/>
                <a:latin typeface="Söhne"/>
              </a:rPr>
              <a:t>" reveals credit card payments leading in retention (</a:t>
            </a:r>
            <a:r>
              <a:rPr lang="en-US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67,120</a:t>
            </a:r>
            <a:r>
              <a:rPr lang="en-US" sz="1600" b="0" i="0" dirty="0">
                <a:effectLst/>
                <a:latin typeface="Söhne"/>
              </a:rPr>
              <a:t>) with the lowest churn (</a:t>
            </a:r>
            <a:r>
              <a:rPr lang="en-US" sz="1600" b="1" i="0" dirty="0">
                <a:solidFill>
                  <a:schemeClr val="accent6"/>
                </a:solidFill>
                <a:effectLst/>
                <a:latin typeface="Söhne"/>
              </a:rPr>
              <a:t>16,427</a:t>
            </a:r>
            <a:r>
              <a:rPr lang="en-US" sz="1600" b="0" i="0" dirty="0">
                <a:effectLst/>
                <a:latin typeface="Söhne"/>
              </a:rPr>
              <a:t>). Cash and PayPal show similar churn and retention, indicating overall stability across payment methods.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302BF-2B84-DB32-5CA6-DCE8D8BCD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5600" y="6306914"/>
            <a:ext cx="1478065" cy="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5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 COMMERCE DATASETS</Template>
  <TotalTime>415</TotalTime>
  <Words>1651</Words>
  <Application>Microsoft Office PowerPoint</Application>
  <PresentationFormat>Widescreen</PresentationFormat>
  <Paragraphs>257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Sitka Banner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Aftab Khan</dc:creator>
  <cp:lastModifiedBy>Vishal Dalvi</cp:lastModifiedBy>
  <cp:revision>6</cp:revision>
  <dcterms:created xsi:type="dcterms:W3CDTF">2024-02-18T10:42:11Z</dcterms:created>
  <dcterms:modified xsi:type="dcterms:W3CDTF">2024-03-06T08:25:20Z</dcterms:modified>
</cp:coreProperties>
</file>