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3"/>
    <p:sldId id="330" r:id="rId4"/>
    <p:sldId id="30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1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3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503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10" autoAdjust="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Vathsal%20Kumar\OneDrive\Desktop\Internshalla%20Data%20Science\Internshall%20Projects\IPL%20Auction\IPL%20Team%20Analysed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Vathsal%20Kumar\OneDrive\Desktop\Internshalla%20Data%20Science\Internshall%20Projects\IPL%20Auction\IPL%20Team%20Analysed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Vathsal%20Kumar\OneDrive\Desktop\Internshalla%20Data%20Science\Internshall%20Projects\IPL%20Auction\IPL%20Team%20Analysed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Vathsal%20Kumar\OneDrive\Desktop\Internshalla%20Data%20Science\Internshall%20Projects\IPL%20Auction\IPL%20Team%20Analysed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Vathsal%20Kumar\OneDrive\Desktop\Internshalla%20Data%20Science\Internshall%20Projects\IPL%20Auction\IPL%20Team%20Analysed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Vathsal%20Kumar\OneDrive\Desktop\Internshalla%20Data%20Science\Internshall%20Projects\IPL%20Auction\IPL%20Team%20Analysed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Vathsal%20Kumar\OneDrive\Desktop\Internshalla%20Data%20Science\Internshall%20Projects\IPL%20Auction\IPL%20Team%20Analys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chemeClr val="accent1"/>
                </a:solidFill>
              </a:rPr>
              <a:t>Striking Batsman Stats</a:t>
            </a:r>
            <a:endParaRPr lang="en-IN">
              <a:solidFill>
                <a:schemeClr val="accent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'1.BestStrikeRate_Batsman'!$D$2</c:f>
              <c:strCache>
                <c:ptCount val="1"/>
                <c:pt idx="0">
                  <c:v>total_runs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'1.BestStrikeRate_Batsman'!$B$3:$B$12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AB de Villiers</c:v>
                </c:pt>
                <c:pt idx="6">
                  <c:v>RR Pant</c:v>
                </c:pt>
                <c:pt idx="7">
                  <c:v>JC Buttler</c:v>
                </c:pt>
                <c:pt idx="8">
                  <c:v>KA Pollard</c:v>
                </c:pt>
                <c:pt idx="9">
                  <c:v>CH Gayle</c:v>
                </c:pt>
              </c:strCache>
            </c:strRef>
          </c:cat>
          <c:val>
            <c:numRef>
              <c:f>'1.BestStrikeRate_Batsman'!$D$3:$D$12</c:f>
              <c:numCache>
                <c:formatCode>General</c:formatCode>
                <c:ptCount val="10"/>
                <c:pt idx="0">
                  <c:v>1517</c:v>
                </c:pt>
                <c:pt idx="1">
                  <c:v>892</c:v>
                </c:pt>
                <c:pt idx="2">
                  <c:v>1349</c:v>
                </c:pt>
                <c:pt idx="3">
                  <c:v>2728</c:v>
                </c:pt>
                <c:pt idx="4">
                  <c:v>1505</c:v>
                </c:pt>
                <c:pt idx="5">
                  <c:v>4849</c:v>
                </c:pt>
                <c:pt idx="6">
                  <c:v>2079</c:v>
                </c:pt>
                <c:pt idx="7">
                  <c:v>1714</c:v>
                </c:pt>
                <c:pt idx="8">
                  <c:v>3023</c:v>
                </c:pt>
                <c:pt idx="9">
                  <c:v>4772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7622111"/>
        <c:axId val="194281579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'1.BestStrikeRate_Batsman'!$C$2</c15:sqref>
                        </c15:formulaRef>
                      </c:ext>
                    </c:extLst>
                    <c:strCache>
                      <c:ptCount val="1"/>
                      <c:pt idx="0">
                        <c:v>no_of_balls_faced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'1.BestStrikeRate_Batsman'!$B$3:$B$12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SP Narine</c:v>
                      </c:pt>
                      <c:pt idx="2">
                        <c:v>HH Pandya</c:v>
                      </c:pt>
                      <c:pt idx="3">
                        <c:v>V Sehwag</c:v>
                      </c:pt>
                      <c:pt idx="4">
                        <c:v>GJ Maxwell</c:v>
                      </c:pt>
                      <c:pt idx="5">
                        <c:v>AB de Villiers</c:v>
                      </c:pt>
                      <c:pt idx="6">
                        <c:v>RR Pant</c:v>
                      </c:pt>
                      <c:pt idx="7">
                        <c:v>JC Buttler</c:v>
                      </c:pt>
                      <c:pt idx="8">
                        <c:v>KA Pollard</c:v>
                      </c:pt>
                      <c:pt idx="9">
                        <c:v>CH Gayle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'1.BestStrikeRate_Batsman'!$C$3:$C$12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882</c:v>
                      </c:pt>
                      <c:pt idx="1">
                        <c:v>573</c:v>
                      </c:pt>
                      <c:pt idx="2">
                        <c:v>897</c:v>
                      </c:pt>
                      <c:pt idx="3">
                        <c:v>1833</c:v>
                      </c:pt>
                      <c:pt idx="4">
                        <c:v>1013</c:v>
                      </c:pt>
                      <c:pt idx="5">
                        <c:v>3264</c:v>
                      </c:pt>
                      <c:pt idx="6">
                        <c:v>1416</c:v>
                      </c:pt>
                      <c:pt idx="7">
                        <c:v>1184</c:v>
                      </c:pt>
                      <c:pt idx="8">
                        <c:v>2107</c:v>
                      </c:pt>
                      <c:pt idx="9">
                        <c:v>3342</c:v>
                      </c:pt>
                    </c:numCache>
                  </c:numRef>
                </c:val>
              </c15:ser>
            </c15:filteredBarSeries>
          </c:ext>
        </c:extLst>
      </c:barChart>
      <c:lineChart>
        <c:grouping val="stacked"/>
        <c:varyColors val="0"/>
        <c:ser>
          <c:idx val="2"/>
          <c:order val="2"/>
          <c:tx>
            <c:strRef>
              <c:f>'1.BestStrikeRate_Batsman'!$E$2</c:f>
              <c:strCache>
                <c:ptCount val="1"/>
                <c:pt idx="0">
                  <c:v>strike_rate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1"/>
          </c:dLbls>
          <c:cat>
            <c:strRef>
              <c:f>'1.BestStrikeRate_Batsman'!$B$3:$B$12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AB de Villiers</c:v>
                </c:pt>
                <c:pt idx="6">
                  <c:v>RR Pant</c:v>
                </c:pt>
                <c:pt idx="7">
                  <c:v>JC Buttler</c:v>
                </c:pt>
                <c:pt idx="8">
                  <c:v>KA Pollard</c:v>
                </c:pt>
                <c:pt idx="9">
                  <c:v>CH Gayle</c:v>
                </c:pt>
              </c:strCache>
            </c:strRef>
          </c:cat>
          <c:val>
            <c:numRef>
              <c:f>'1.BestStrikeRate_Batsman'!$E$3:$E$12</c:f>
              <c:numCache>
                <c:formatCode>General</c:formatCode>
                <c:ptCount val="10"/>
                <c:pt idx="0">
                  <c:v>172</c:v>
                </c:pt>
                <c:pt idx="1">
                  <c:v>155.67</c:v>
                </c:pt>
                <c:pt idx="2">
                  <c:v>150.39</c:v>
                </c:pt>
                <c:pt idx="3">
                  <c:v>148.83</c:v>
                </c:pt>
                <c:pt idx="4">
                  <c:v>148.57</c:v>
                </c:pt>
                <c:pt idx="5">
                  <c:v>148.56</c:v>
                </c:pt>
                <c:pt idx="6">
                  <c:v>146.82</c:v>
                </c:pt>
                <c:pt idx="7">
                  <c:v>144.76</c:v>
                </c:pt>
                <c:pt idx="8">
                  <c:v>143.47</c:v>
                </c:pt>
                <c:pt idx="9">
                  <c:v>142.79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7582671"/>
        <c:axId val="656473887"/>
      </c:lineChart>
      <c:catAx>
        <c:axId val="19376221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BatsmanName</a:t>
                </a:r>
                <a:endParaRPr lang="en-IN">
                  <a:solidFill>
                    <a:srgbClr val="FF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pPr>
          </a:p>
        </c:txPr>
        <c:crossAx val="1942815791"/>
        <c:crosses val="autoZero"/>
        <c:auto val="1"/>
        <c:lblAlgn val="ctr"/>
        <c:lblOffset val="100"/>
        <c:noMultiLvlLbl val="0"/>
      </c:catAx>
      <c:valAx>
        <c:axId val="1942815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Runs_Scored</a:t>
                </a:r>
                <a:endParaRPr lang="en-IN">
                  <a:solidFill>
                    <a:srgbClr val="FF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7622111"/>
        <c:crosses val="autoZero"/>
        <c:crossBetween val="between"/>
      </c:valAx>
      <c:catAx>
        <c:axId val="19375826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56473887"/>
        <c:crossesAt val="0"/>
        <c:auto val="1"/>
        <c:lblAlgn val="ctr"/>
        <c:lblOffset val="100"/>
        <c:noMultiLvlLbl val="0"/>
      </c:catAx>
      <c:valAx>
        <c:axId val="65647388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Batting</a:t>
                </a:r>
                <a:r>
                  <a:rPr lang="en-IN" baseline="0">
                    <a:solidFill>
                      <a:srgbClr val="FF0000"/>
                    </a:solidFill>
                  </a:rPr>
                  <a:t> StrikeRate</a:t>
                </a:r>
                <a:endParaRPr lang="en-IN">
                  <a:solidFill>
                    <a:srgbClr val="FF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7582671"/>
        <c:crosses val="max"/>
        <c:crossBetween val="between"/>
        <c:majorUnit val="50"/>
      </c:valAx>
      <c:spPr>
        <a:noFill/>
        <a:ln>
          <a:noFill/>
        </a:ln>
        <a:effectLst/>
      </c:spPr>
    </c:plotArea>
    <c:legend>
      <c:legendPos val="t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100000">
          <a:schemeClr val="bg2"/>
        </a:gs>
        <a:gs pos="100000">
          <a:schemeClr val="accent6">
            <a:lumMod val="60000"/>
          </a:schemeClr>
        </a:gs>
      </a:gsLst>
      <a:path path="circle">
        <a:fillToRect l="50000" t="130000" r="50000" b="-30000"/>
      </a:path>
      <a:tileRect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Best Average Batsmans</a:t>
            </a:r>
            <a:endParaRPr lang="en-IN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'2.Anchoring_Batsman'!$E$2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'2.Anchoring_Batsman'!$B$3:$B$12</c:f>
              <c:strCache>
                <c:ptCount val="10"/>
                <c:pt idx="0">
                  <c:v>KL Rahul</c:v>
                </c:pt>
                <c:pt idx="1">
                  <c:v>DA Warner</c:v>
                </c:pt>
                <c:pt idx="2">
                  <c:v>CH Gayle</c:v>
                </c:pt>
                <c:pt idx="3">
                  <c:v>MS Dhoni</c:v>
                </c:pt>
                <c:pt idx="4">
                  <c:v>AB de Villiers</c:v>
                </c:pt>
                <c:pt idx="5">
                  <c:v>LMP Simmons</c:v>
                </c:pt>
                <c:pt idx="6">
                  <c:v>SE Marsh</c:v>
                </c:pt>
                <c:pt idx="7">
                  <c:v>JP Duminy</c:v>
                </c:pt>
                <c:pt idx="8">
                  <c:v>KS Williamson</c:v>
                </c:pt>
                <c:pt idx="9">
                  <c:v>MEK Hussey</c:v>
                </c:pt>
              </c:strCache>
            </c:strRef>
          </c:cat>
          <c:val>
            <c:numRef>
              <c:f>'2.Anchoring_Batsman'!$E$3:$E$12</c:f>
              <c:numCache>
                <c:formatCode>General</c:formatCode>
                <c:ptCount val="10"/>
                <c:pt idx="0">
                  <c:v>44.86</c:v>
                </c:pt>
                <c:pt idx="1">
                  <c:v>42.72</c:v>
                </c:pt>
                <c:pt idx="2">
                  <c:v>41.14</c:v>
                </c:pt>
                <c:pt idx="3">
                  <c:v>40.99</c:v>
                </c:pt>
                <c:pt idx="4">
                  <c:v>40.41</c:v>
                </c:pt>
                <c:pt idx="5">
                  <c:v>39.96</c:v>
                </c:pt>
                <c:pt idx="6">
                  <c:v>39.95</c:v>
                </c:pt>
                <c:pt idx="7">
                  <c:v>39.78</c:v>
                </c:pt>
                <c:pt idx="8">
                  <c:v>39.49</c:v>
                </c:pt>
                <c:pt idx="9">
                  <c:v>38.76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37603087"/>
        <c:axId val="196175711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'2.Anchoring_Batsman'!$C$2</c15:sqref>
                        </c15:formulaRef>
                      </c:ext>
                    </c:extLst>
                    <c:strCache>
                      <c:ptCount val="1"/>
                      <c:pt idx="0">
                        <c:v>total_runs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'2.Anchoring_Batsman'!$B$3:$B$12</c15:sqref>
                        </c15:formulaRef>
                      </c:ext>
                    </c:extLst>
                    <c:strCache>
                      <c:ptCount val="10"/>
                      <c:pt idx="0">
                        <c:v>KL Rahul</c:v>
                      </c:pt>
                      <c:pt idx="1">
                        <c:v>DA Warner</c:v>
                      </c:pt>
                      <c:pt idx="2">
                        <c:v>CH Gayle</c:v>
                      </c:pt>
                      <c:pt idx="3">
                        <c:v>MS Dhoni</c:v>
                      </c:pt>
                      <c:pt idx="4">
                        <c:v>AB de Villiers</c:v>
                      </c:pt>
                      <c:pt idx="5">
                        <c:v>LMP Simmons</c:v>
                      </c:pt>
                      <c:pt idx="6">
                        <c:v>SE Marsh</c:v>
                      </c:pt>
                      <c:pt idx="7">
                        <c:v>JP Duminy</c:v>
                      </c:pt>
                      <c:pt idx="8">
                        <c:v>KS Williamson</c:v>
                      </c:pt>
                      <c:pt idx="9">
                        <c:v>MEK Hussey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'2.Anchoring_Batsman'!$C$3:$C$12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2647</c:v>
                      </c:pt>
                      <c:pt idx="1">
                        <c:v>5254</c:v>
                      </c:pt>
                      <c:pt idx="2">
                        <c:v>4772</c:v>
                      </c:pt>
                      <c:pt idx="3">
                        <c:v>4632</c:v>
                      </c:pt>
                      <c:pt idx="4">
                        <c:v>4849</c:v>
                      </c:pt>
                      <c:pt idx="5">
                        <c:v>1079</c:v>
                      </c:pt>
                      <c:pt idx="6">
                        <c:v>2477</c:v>
                      </c:pt>
                      <c:pt idx="7">
                        <c:v>2029</c:v>
                      </c:pt>
                      <c:pt idx="8">
                        <c:v>1619</c:v>
                      </c:pt>
                      <c:pt idx="9">
                        <c:v>1977</c:v>
                      </c:pt>
                    </c:numCache>
                  </c:numRef>
                </c:val>
              </c15:ser>
            </c15:filteredBarSeries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'2.Anchoring_Batsman'!$D$2</c15:sqref>
                        </c15:formulaRef>
                      </c:ext>
                    </c:extLst>
                    <c:strCache>
                      <c:ptCount val="1"/>
                      <c:pt idx="0">
                        <c:v>total_numberoftimes_out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'2.Anchoring_Batsman'!$B$3:$B$12</c15:sqref>
                        </c15:formulaRef>
                      </c:ext>
                    </c:extLst>
                    <c:strCache>
                      <c:ptCount val="10"/>
                      <c:pt idx="0">
                        <c:v>KL Rahul</c:v>
                      </c:pt>
                      <c:pt idx="1">
                        <c:v>DA Warner</c:v>
                      </c:pt>
                      <c:pt idx="2">
                        <c:v>CH Gayle</c:v>
                      </c:pt>
                      <c:pt idx="3">
                        <c:v>MS Dhoni</c:v>
                      </c:pt>
                      <c:pt idx="4">
                        <c:v>AB de Villiers</c:v>
                      </c:pt>
                      <c:pt idx="5">
                        <c:v>LMP Simmons</c:v>
                      </c:pt>
                      <c:pt idx="6">
                        <c:v>SE Marsh</c:v>
                      </c:pt>
                      <c:pt idx="7">
                        <c:v>JP Duminy</c:v>
                      </c:pt>
                      <c:pt idx="8">
                        <c:v>KS Williamson</c:v>
                      </c:pt>
                      <c:pt idx="9">
                        <c:v>MEK Hussey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'2.Anchoring_Batsman'!$D$3:$D$12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59</c:v>
                      </c:pt>
                      <c:pt idx="1">
                        <c:v>123</c:v>
                      </c:pt>
                      <c:pt idx="2">
                        <c:v>116</c:v>
                      </c:pt>
                      <c:pt idx="3">
                        <c:v>113</c:v>
                      </c:pt>
                      <c:pt idx="4">
                        <c:v>120</c:v>
                      </c:pt>
                      <c:pt idx="5">
                        <c:v>27</c:v>
                      </c:pt>
                      <c:pt idx="6">
                        <c:v>62</c:v>
                      </c:pt>
                      <c:pt idx="7">
                        <c:v>51</c:v>
                      </c:pt>
                      <c:pt idx="8">
                        <c:v>41</c:v>
                      </c:pt>
                      <c:pt idx="9">
                        <c:v>51</c:v>
                      </c:pt>
                    </c:numCache>
                  </c:numRef>
                </c:val>
              </c15:ser>
            </c15:filteredBarSeries>
          </c:ext>
        </c:extLst>
      </c:barChart>
      <c:lineChart>
        <c:grouping val="stacked"/>
        <c:varyColors val="0"/>
        <c:ser>
          <c:idx val="3"/>
          <c:order val="3"/>
          <c:tx>
            <c:strRef>
              <c:f>'2.Anchoring_Batsman'!$F$2</c:f>
              <c:strCache>
                <c:ptCount val="1"/>
                <c:pt idx="0">
                  <c:v>No.Seasons Played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strRef>
              <c:f>'2.Anchoring_Batsman'!$B$3:$B$12</c:f>
              <c:strCache>
                <c:ptCount val="10"/>
                <c:pt idx="0">
                  <c:v>KL Rahul</c:v>
                </c:pt>
                <c:pt idx="1">
                  <c:v>DA Warner</c:v>
                </c:pt>
                <c:pt idx="2">
                  <c:v>CH Gayle</c:v>
                </c:pt>
                <c:pt idx="3">
                  <c:v>MS Dhoni</c:v>
                </c:pt>
                <c:pt idx="4">
                  <c:v>AB de Villiers</c:v>
                </c:pt>
                <c:pt idx="5">
                  <c:v>LMP Simmons</c:v>
                </c:pt>
                <c:pt idx="6">
                  <c:v>SE Marsh</c:v>
                </c:pt>
                <c:pt idx="7">
                  <c:v>JP Duminy</c:v>
                </c:pt>
                <c:pt idx="8">
                  <c:v>KS Williamson</c:v>
                </c:pt>
                <c:pt idx="9">
                  <c:v>MEK Hussey</c:v>
                </c:pt>
              </c:strCache>
            </c:strRef>
          </c:cat>
          <c:val>
            <c:numRef>
              <c:f>'2.Anchoring_Batsman'!$F$3:$F$12</c:f>
              <c:numCache>
                <c:formatCode>General</c:formatCode>
                <c:ptCount val="10"/>
                <c:pt idx="0">
                  <c:v>7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13</c:v>
                </c:pt>
                <c:pt idx="5">
                  <c:v>4</c:v>
                </c:pt>
                <c:pt idx="6">
                  <c:v>9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7598911"/>
        <c:axId val="1961758079"/>
      </c:lineChart>
      <c:catAx>
        <c:axId val="19376030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Batsmans</a:t>
                </a:r>
                <a:endParaRPr lang="en-IN">
                  <a:solidFill>
                    <a:srgbClr val="FF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+mn-lt"/>
                <a:ea typeface="+mn-ea"/>
                <a:cs typeface="+mn-cs"/>
              </a:defRPr>
            </a:pPr>
          </a:p>
        </c:txPr>
        <c:crossAx val="1961757119"/>
        <c:crosses val="autoZero"/>
        <c:auto val="1"/>
        <c:lblAlgn val="ctr"/>
        <c:lblOffset val="100"/>
        <c:noMultiLvlLbl val="0"/>
      </c:catAx>
      <c:valAx>
        <c:axId val="196175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Batting Average</a:t>
                </a:r>
                <a:endParaRPr lang="en-IN">
                  <a:solidFill>
                    <a:srgbClr val="FF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7603087"/>
        <c:crosses val="autoZero"/>
        <c:crossBetween val="between"/>
      </c:valAx>
      <c:catAx>
        <c:axId val="193759891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61758079"/>
        <c:crosses val="autoZero"/>
        <c:auto val="1"/>
        <c:lblAlgn val="ctr"/>
        <c:lblOffset val="100"/>
        <c:noMultiLvlLbl val="0"/>
      </c:catAx>
      <c:valAx>
        <c:axId val="1961758079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Seasons Played</a:t>
                </a:r>
                <a:endParaRPr lang="en-IN">
                  <a:solidFill>
                    <a:srgbClr val="FF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7598911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rgbClr val="7030A0"/>
                </a:solidFill>
              </a:rPr>
              <a:t>Boundary</a:t>
            </a:r>
            <a:r>
              <a:rPr lang="en-IN" baseline="0">
                <a:solidFill>
                  <a:srgbClr val="7030A0"/>
                </a:solidFill>
              </a:rPr>
              <a:t> Hitters</a:t>
            </a:r>
            <a:endParaRPr lang="en-IN">
              <a:solidFill>
                <a:srgbClr val="7030A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'3.HardHitting_Batsmans'!$E$2</c:f>
              <c:strCache>
                <c:ptCount val="1"/>
                <c:pt idx="0">
                  <c:v>numberof_sixes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'3.HardHitting_Batsmans'!$B$3:$B$12</c:f>
              <c:strCache>
                <c:ptCount val="10"/>
                <c:pt idx="0">
                  <c:v>CH Gayle</c:v>
                </c:pt>
                <c:pt idx="1">
                  <c:v>LMP Simmons</c:v>
                </c:pt>
                <c:pt idx="2">
                  <c:v>ML Hayden</c:v>
                </c:pt>
                <c:pt idx="3">
                  <c:v>SE Marsh</c:v>
                </c:pt>
                <c:pt idx="4">
                  <c:v>DA Warner</c:v>
                </c:pt>
                <c:pt idx="5">
                  <c:v>KL Rahul</c:v>
                </c:pt>
                <c:pt idx="6">
                  <c:v>CA Lynn</c:v>
                </c:pt>
                <c:pt idx="7">
                  <c:v>MEK Hussey</c:v>
                </c:pt>
                <c:pt idx="8">
                  <c:v>JC Buttler</c:v>
                </c:pt>
                <c:pt idx="9">
                  <c:v>V Sehwag</c:v>
                </c:pt>
              </c:strCache>
            </c:strRef>
          </c:cat>
          <c:val>
            <c:numRef>
              <c:f>'3.HardHitting_Batsmans'!$E$3:$E$12</c:f>
              <c:numCache>
                <c:formatCode>General</c:formatCode>
                <c:ptCount val="10"/>
                <c:pt idx="0">
                  <c:v>349</c:v>
                </c:pt>
                <c:pt idx="1">
                  <c:v>44</c:v>
                </c:pt>
                <c:pt idx="2">
                  <c:v>44</c:v>
                </c:pt>
                <c:pt idx="3">
                  <c:v>78</c:v>
                </c:pt>
                <c:pt idx="4">
                  <c:v>195</c:v>
                </c:pt>
                <c:pt idx="5">
                  <c:v>104</c:v>
                </c:pt>
                <c:pt idx="6">
                  <c:v>63</c:v>
                </c:pt>
                <c:pt idx="7">
                  <c:v>52</c:v>
                </c:pt>
                <c:pt idx="8">
                  <c:v>77</c:v>
                </c:pt>
                <c:pt idx="9">
                  <c:v>106</c:v>
                </c:pt>
              </c:numCache>
            </c:numRef>
          </c:val>
        </c:ser>
        <c:ser>
          <c:idx val="4"/>
          <c:order val="4"/>
          <c:tx>
            <c:strRef>
              <c:f>'3.HardHitting_Batsmans'!$G$2</c:f>
              <c:strCache>
                <c:ptCount val="1"/>
                <c:pt idx="0">
                  <c:v>numberof_fours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'3.HardHitting_Batsmans'!$B$3:$B$12</c:f>
              <c:strCache>
                <c:ptCount val="10"/>
                <c:pt idx="0">
                  <c:v>CH Gayle</c:v>
                </c:pt>
                <c:pt idx="1">
                  <c:v>LMP Simmons</c:v>
                </c:pt>
                <c:pt idx="2">
                  <c:v>ML Hayden</c:v>
                </c:pt>
                <c:pt idx="3">
                  <c:v>SE Marsh</c:v>
                </c:pt>
                <c:pt idx="4">
                  <c:v>DA Warner</c:v>
                </c:pt>
                <c:pt idx="5">
                  <c:v>KL Rahul</c:v>
                </c:pt>
                <c:pt idx="6">
                  <c:v>CA Lynn</c:v>
                </c:pt>
                <c:pt idx="7">
                  <c:v>MEK Hussey</c:v>
                </c:pt>
                <c:pt idx="8">
                  <c:v>JC Buttler</c:v>
                </c:pt>
                <c:pt idx="9">
                  <c:v>V Sehwag</c:v>
                </c:pt>
              </c:strCache>
            </c:strRef>
          </c:cat>
          <c:val>
            <c:numRef>
              <c:f>'3.HardHitting_Batsmans'!$G$3:$G$12</c:f>
              <c:numCache>
                <c:formatCode>General</c:formatCode>
                <c:ptCount val="10"/>
                <c:pt idx="0">
                  <c:v>384</c:v>
                </c:pt>
                <c:pt idx="1">
                  <c:v>109</c:v>
                </c:pt>
                <c:pt idx="2">
                  <c:v>121</c:v>
                </c:pt>
                <c:pt idx="3">
                  <c:v>266</c:v>
                </c:pt>
                <c:pt idx="4">
                  <c:v>510</c:v>
                </c:pt>
                <c:pt idx="5">
                  <c:v>234</c:v>
                </c:pt>
                <c:pt idx="6">
                  <c:v>128</c:v>
                </c:pt>
                <c:pt idx="7">
                  <c:v>198</c:v>
                </c:pt>
                <c:pt idx="8">
                  <c:v>167</c:v>
                </c:pt>
                <c:pt idx="9">
                  <c:v>334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5191199"/>
        <c:axId val="124374383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'3.HardHitting_Batsmans'!$C$2</c15:sqref>
                        </c15:formulaRef>
                      </c:ext>
                    </c:extLst>
                    <c:strCache>
                      <c:ptCount val="1"/>
                      <c:pt idx="0">
                        <c:v>numberof_seasons_played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'3.HardHitting_Batsmans'!$B$3:$B$12</c15:sqref>
                        </c15:formulaRef>
                      </c:ext>
                    </c:extLst>
                    <c:strCache>
                      <c:ptCount val="10"/>
                      <c:pt idx="0">
                        <c:v>CH Gayle</c:v>
                      </c:pt>
                      <c:pt idx="1">
                        <c:v>LMP Simmons</c:v>
                      </c:pt>
                      <c:pt idx="2">
                        <c:v>ML Hayden</c:v>
                      </c:pt>
                      <c:pt idx="3">
                        <c:v>SE Marsh</c:v>
                      </c:pt>
                      <c:pt idx="4">
                        <c:v>DA Warner</c:v>
                      </c:pt>
                      <c:pt idx="5">
                        <c:v>KL Rahul</c:v>
                      </c:pt>
                      <c:pt idx="6">
                        <c:v>CA Lynn</c:v>
                      </c:pt>
                      <c:pt idx="7">
                        <c:v>MEK Hussey</c:v>
                      </c:pt>
                      <c:pt idx="8">
                        <c:v>JC Buttler</c:v>
                      </c:pt>
                      <c:pt idx="9">
                        <c:v>V Sehwag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'3.HardHitting_Batsmans'!$C$3:$C$12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12</c:v>
                      </c:pt>
                      <c:pt idx="1">
                        <c:v>4</c:v>
                      </c:pt>
                      <c:pt idx="2">
                        <c:v>3</c:v>
                      </c:pt>
                      <c:pt idx="3">
                        <c:v>9</c:v>
                      </c:pt>
                      <c:pt idx="4">
                        <c:v>11</c:v>
                      </c:pt>
                      <c:pt idx="5">
                        <c:v>7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5</c:v>
                      </c:pt>
                      <c:pt idx="9">
                        <c:v>8</c:v>
                      </c:pt>
                    </c:numCache>
                  </c:numRef>
                </c:val>
              </c15:ser>
            </c15:filteredBarSeries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'3.HardHitting_Batsmans'!$D$2</c15:sqref>
                        </c15:formulaRef>
                      </c:ext>
                    </c:extLst>
                    <c:strCache>
                      <c:ptCount val="1"/>
                      <c:pt idx="0">
                        <c:v>numberof_matchs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'3.HardHitting_Batsmans'!$B$3:$B$12</c15:sqref>
                        </c15:formulaRef>
                      </c:ext>
                    </c:extLst>
                    <c:strCache>
                      <c:ptCount val="10"/>
                      <c:pt idx="0">
                        <c:v>CH Gayle</c:v>
                      </c:pt>
                      <c:pt idx="1">
                        <c:v>LMP Simmons</c:v>
                      </c:pt>
                      <c:pt idx="2">
                        <c:v>ML Hayden</c:v>
                      </c:pt>
                      <c:pt idx="3">
                        <c:v>SE Marsh</c:v>
                      </c:pt>
                      <c:pt idx="4">
                        <c:v>DA Warner</c:v>
                      </c:pt>
                      <c:pt idx="5">
                        <c:v>KL Rahul</c:v>
                      </c:pt>
                      <c:pt idx="6">
                        <c:v>CA Lynn</c:v>
                      </c:pt>
                      <c:pt idx="7">
                        <c:v>MEK Hussey</c:v>
                      </c:pt>
                      <c:pt idx="8">
                        <c:v>JC Buttler</c:v>
                      </c:pt>
                      <c:pt idx="9">
                        <c:v>V Sehwag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'3.HardHitting_Batsmans'!$D$3:$D$12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131</c:v>
                      </c:pt>
                      <c:pt idx="1">
                        <c:v>29</c:v>
                      </c:pt>
                      <c:pt idx="2">
                        <c:v>32</c:v>
                      </c:pt>
                      <c:pt idx="3">
                        <c:v>69</c:v>
                      </c:pt>
                      <c:pt idx="4">
                        <c:v>142</c:v>
                      </c:pt>
                      <c:pt idx="5">
                        <c:v>72</c:v>
                      </c:pt>
                      <c:pt idx="6">
                        <c:v>41</c:v>
                      </c:pt>
                      <c:pt idx="7">
                        <c:v>58</c:v>
                      </c:pt>
                      <c:pt idx="8">
                        <c:v>57</c:v>
                      </c:pt>
                      <c:pt idx="9">
                        <c:v>104</c:v>
                      </c:pt>
                    </c:numCache>
                  </c:numRef>
                </c:val>
              </c15:ser>
            </c15:filteredBarSeries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'3.HardHitting_Batsmans'!$F$2</c15:sqref>
                        </c15:formulaRef>
                      </c:ext>
                    </c:extLst>
                    <c:strCache>
                      <c:ptCount val="1"/>
                      <c:pt idx="0">
                        <c:v>sixes_per_match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'3.HardHitting_Batsmans'!$B$3:$B$12</c15:sqref>
                        </c15:formulaRef>
                      </c:ext>
                    </c:extLst>
                    <c:strCache>
                      <c:ptCount val="10"/>
                      <c:pt idx="0">
                        <c:v>CH Gayle</c:v>
                      </c:pt>
                      <c:pt idx="1">
                        <c:v>LMP Simmons</c:v>
                      </c:pt>
                      <c:pt idx="2">
                        <c:v>ML Hayden</c:v>
                      </c:pt>
                      <c:pt idx="3">
                        <c:v>SE Marsh</c:v>
                      </c:pt>
                      <c:pt idx="4">
                        <c:v>DA Warner</c:v>
                      </c:pt>
                      <c:pt idx="5">
                        <c:v>KL Rahul</c:v>
                      </c:pt>
                      <c:pt idx="6">
                        <c:v>CA Lynn</c:v>
                      </c:pt>
                      <c:pt idx="7">
                        <c:v>MEK Hussey</c:v>
                      </c:pt>
                      <c:pt idx="8">
                        <c:v>JC Buttler</c:v>
                      </c:pt>
                      <c:pt idx="9">
                        <c:v>V Sehwag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'3.HardHitting_Batsmans'!$F$3:$F$12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2.66</c:v>
                      </c:pt>
                      <c:pt idx="1">
                        <c:v>1.52</c:v>
                      </c:pt>
                      <c:pt idx="2">
                        <c:v>1.38</c:v>
                      </c:pt>
                      <c:pt idx="3">
                        <c:v>1.13</c:v>
                      </c:pt>
                      <c:pt idx="4">
                        <c:v>1.37</c:v>
                      </c:pt>
                      <c:pt idx="5">
                        <c:v>1.44</c:v>
                      </c:pt>
                      <c:pt idx="6">
                        <c:v>1.54</c:v>
                      </c:pt>
                      <c:pt idx="7">
                        <c:v>0.9</c:v>
                      </c:pt>
                      <c:pt idx="8">
                        <c:v>1.35</c:v>
                      </c:pt>
                      <c:pt idx="9">
                        <c:v>1.02</c:v>
                      </c:pt>
                    </c:numCache>
                  </c:numRef>
                </c:val>
              </c15:ser>
            </c15:filteredBarSeries>
          </c:ext>
        </c:extLst>
      </c:barChart>
      <c:lineChart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5191199"/>
        <c:axId val="1243743839"/>
        <c:extLst>
          <c:ext xmlns:c15="http://schemas.microsoft.com/office/drawing/2012/chart" uri="{02D57815-91ED-43cb-92C2-25804820EDAC}">
            <c15:filteredLine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'3.HardHitting_Batsmans'!$H$2</c15:sqref>
                        </c15:formulaRef>
                      </c:ext>
                    </c:extLst>
                    <c:strCache>
                      <c:ptCount val="1"/>
                      <c:pt idx="0">
                        <c:v>four_per_match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elete val="1"/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'3.HardHitting_Batsmans'!$B$3:$B$12</c15:sqref>
                        </c15:formulaRef>
                      </c:ext>
                    </c:extLst>
                    <c:strCache>
                      <c:ptCount val="10"/>
                      <c:pt idx="0">
                        <c:v>CH Gayle</c:v>
                      </c:pt>
                      <c:pt idx="1">
                        <c:v>LMP Simmons</c:v>
                      </c:pt>
                      <c:pt idx="2">
                        <c:v>ML Hayden</c:v>
                      </c:pt>
                      <c:pt idx="3">
                        <c:v>SE Marsh</c:v>
                      </c:pt>
                      <c:pt idx="4">
                        <c:v>DA Warner</c:v>
                      </c:pt>
                      <c:pt idx="5">
                        <c:v>KL Rahul</c:v>
                      </c:pt>
                      <c:pt idx="6">
                        <c:v>CA Lynn</c:v>
                      </c:pt>
                      <c:pt idx="7">
                        <c:v>MEK Hussey</c:v>
                      </c:pt>
                      <c:pt idx="8">
                        <c:v>JC Buttler</c:v>
                      </c:pt>
                      <c:pt idx="9">
                        <c:v>V Sehwag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'3.HardHitting_Batsmans'!$H$3:$H$12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2.93</c:v>
                      </c:pt>
                      <c:pt idx="1">
                        <c:v>3.76</c:v>
                      </c:pt>
                      <c:pt idx="2">
                        <c:v>3.78</c:v>
                      </c:pt>
                      <c:pt idx="3">
                        <c:v>3.86</c:v>
                      </c:pt>
                      <c:pt idx="4">
                        <c:v>3.59</c:v>
                      </c:pt>
                      <c:pt idx="5">
                        <c:v>3.25</c:v>
                      </c:pt>
                      <c:pt idx="6">
                        <c:v>3.12</c:v>
                      </c:pt>
                      <c:pt idx="7">
                        <c:v>3.41</c:v>
                      </c:pt>
                      <c:pt idx="8">
                        <c:v>2.93</c:v>
                      </c:pt>
                      <c:pt idx="9">
                        <c:v>3.21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7"/>
                <c:order val="7"/>
                <c:tx>
                  <c:strRef>
                    <c:extLst>
                      <c:ext uri="{02D57815-91ED-43cb-92C2-25804820EDAC}">
                        <c15:formulaRef>
                          <c15:sqref>'3.HardHitting_Batsmans'!$J$2</c15:sqref>
                        </c15:formulaRef>
                      </c:ext>
                    </c:extLst>
                    <c:strCache>
                      <c:ptCount val="1"/>
                      <c:pt idx="0">
                        <c:v>Total_Boundaries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elete val="1"/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'3.HardHitting_Batsmans'!$B$3:$B$12</c15:sqref>
                        </c15:formulaRef>
                      </c:ext>
                    </c:extLst>
                    <c:strCache>
                      <c:ptCount val="10"/>
                      <c:pt idx="0">
                        <c:v>CH Gayle</c:v>
                      </c:pt>
                      <c:pt idx="1">
                        <c:v>LMP Simmons</c:v>
                      </c:pt>
                      <c:pt idx="2">
                        <c:v>ML Hayden</c:v>
                      </c:pt>
                      <c:pt idx="3">
                        <c:v>SE Marsh</c:v>
                      </c:pt>
                      <c:pt idx="4">
                        <c:v>DA Warner</c:v>
                      </c:pt>
                      <c:pt idx="5">
                        <c:v>KL Rahul</c:v>
                      </c:pt>
                      <c:pt idx="6">
                        <c:v>CA Lynn</c:v>
                      </c:pt>
                      <c:pt idx="7">
                        <c:v>MEK Hussey</c:v>
                      </c:pt>
                      <c:pt idx="8">
                        <c:v>JC Buttler</c:v>
                      </c:pt>
                      <c:pt idx="9">
                        <c:v>V Sehwag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'3.HardHitting_Batsmans'!$J$3:$J$12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733</c:v>
                      </c:pt>
                      <c:pt idx="1">
                        <c:v>153</c:v>
                      </c:pt>
                      <c:pt idx="2">
                        <c:v>165</c:v>
                      </c:pt>
                      <c:pt idx="3">
                        <c:v>344</c:v>
                      </c:pt>
                      <c:pt idx="4">
                        <c:v>705</c:v>
                      </c:pt>
                      <c:pt idx="5">
                        <c:v>338</c:v>
                      </c:pt>
                      <c:pt idx="6">
                        <c:v>191</c:v>
                      </c:pt>
                      <c:pt idx="7">
                        <c:v>250</c:v>
                      </c:pt>
                      <c:pt idx="8">
                        <c:v>244</c:v>
                      </c:pt>
                      <c:pt idx="9">
                        <c:v>440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lineChart>
        <c:grouping val="stacked"/>
        <c:varyColors val="0"/>
        <c:ser>
          <c:idx val="6"/>
          <c:order val="6"/>
          <c:tx>
            <c:strRef>
              <c:f>'3.HardHitting_Batsmans'!$I$2</c:f>
              <c:strCache>
                <c:ptCount val="1"/>
                <c:pt idx="0">
                  <c:v>avg_boundary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'3.HardHitting_Batsmans'!$B$3:$B$12</c:f>
              <c:strCache>
                <c:ptCount val="10"/>
                <c:pt idx="0">
                  <c:v>CH Gayle</c:v>
                </c:pt>
                <c:pt idx="1">
                  <c:v>LMP Simmons</c:v>
                </c:pt>
                <c:pt idx="2">
                  <c:v>ML Hayden</c:v>
                </c:pt>
                <c:pt idx="3">
                  <c:v>SE Marsh</c:v>
                </c:pt>
                <c:pt idx="4">
                  <c:v>DA Warner</c:v>
                </c:pt>
                <c:pt idx="5">
                  <c:v>KL Rahul</c:v>
                </c:pt>
                <c:pt idx="6">
                  <c:v>CA Lynn</c:v>
                </c:pt>
                <c:pt idx="7">
                  <c:v>MEK Hussey</c:v>
                </c:pt>
                <c:pt idx="8">
                  <c:v>JC Buttler</c:v>
                </c:pt>
                <c:pt idx="9">
                  <c:v>V Sehwag</c:v>
                </c:pt>
              </c:strCache>
            </c:strRef>
          </c:cat>
          <c:val>
            <c:numRef>
              <c:f>'3.HardHitting_Batsmans'!$I$3:$I$12</c:f>
              <c:numCache>
                <c:formatCode>General</c:formatCode>
                <c:ptCount val="10"/>
                <c:pt idx="0">
                  <c:v>2.8</c:v>
                </c:pt>
                <c:pt idx="1">
                  <c:v>2.64</c:v>
                </c:pt>
                <c:pt idx="2">
                  <c:v>2.58</c:v>
                </c:pt>
                <c:pt idx="3">
                  <c:v>2.5</c:v>
                </c:pt>
                <c:pt idx="4">
                  <c:v>2.48</c:v>
                </c:pt>
                <c:pt idx="5">
                  <c:v>2.35</c:v>
                </c:pt>
                <c:pt idx="6">
                  <c:v>2.33</c:v>
                </c:pt>
                <c:pt idx="7">
                  <c:v>2.16</c:v>
                </c:pt>
                <c:pt idx="8">
                  <c:v>2.14</c:v>
                </c:pt>
                <c:pt idx="9">
                  <c:v>2.12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205119"/>
        <c:axId val="1961484959"/>
      </c:lineChart>
      <c:catAx>
        <c:axId val="35191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Batsman</a:t>
                </a:r>
                <a:endParaRPr lang="en-IN">
                  <a:solidFill>
                    <a:srgbClr val="FF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43743839"/>
        <c:crosses val="autoZero"/>
        <c:auto val="1"/>
        <c:lblAlgn val="ctr"/>
        <c:lblOffset val="100"/>
        <c:noMultiLvlLbl val="0"/>
      </c:catAx>
      <c:valAx>
        <c:axId val="1243743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4s &amp; 6s</a:t>
                </a:r>
                <a:endParaRPr lang="en-IN">
                  <a:solidFill>
                    <a:srgbClr val="FF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191199"/>
        <c:crosses val="autoZero"/>
        <c:crossBetween val="between"/>
      </c:valAx>
      <c:catAx>
        <c:axId val="3520511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61484959"/>
        <c:crosses val="autoZero"/>
        <c:auto val="1"/>
        <c:lblAlgn val="ctr"/>
        <c:lblOffset val="100"/>
        <c:noMultiLvlLbl val="0"/>
      </c:catAx>
      <c:valAx>
        <c:axId val="1961484959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Avg_Boundary</a:t>
                </a:r>
                <a:endParaRPr lang="en-IN">
                  <a:solidFill>
                    <a:srgbClr val="FF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205119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rgbClr val="7030A0"/>
                </a:solidFill>
              </a:rPr>
              <a:t>Economical Bowlers Stats</a:t>
            </a:r>
            <a:endParaRPr lang="en-IN">
              <a:solidFill>
                <a:srgbClr val="7030A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'4.Economical_Bowlers'!$D$2</c:f>
              <c:strCache>
                <c:ptCount val="1"/>
                <c:pt idx="0">
                  <c:v>numberof_balls_bowled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'4.Economical_Bowlers'!$B$3:$B$12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M Muralitharan</c:v>
                </c:pt>
                <c:pt idx="3">
                  <c:v>DW Steyn</c:v>
                </c:pt>
                <c:pt idx="4">
                  <c:v>R Ashwin</c:v>
                </c:pt>
                <c:pt idx="5">
                  <c:v>SP Narine</c:v>
                </c:pt>
                <c:pt idx="6">
                  <c:v>DL Vettori</c:v>
                </c:pt>
                <c:pt idx="7">
                  <c:v>Washington Sundar</c:v>
                </c:pt>
                <c:pt idx="8">
                  <c:v>J Botha</c:v>
                </c:pt>
                <c:pt idx="9">
                  <c:v>R Tewatia</c:v>
                </c:pt>
              </c:strCache>
            </c:strRef>
          </c:cat>
          <c:val>
            <c:numRef>
              <c:f>'4.Economical_Bowlers'!$D$3:$D$12</c:f>
              <c:numCache>
                <c:formatCode>General</c:formatCode>
                <c:ptCount val="10"/>
                <c:pt idx="0">
                  <c:v>1490</c:v>
                </c:pt>
                <c:pt idx="1">
                  <c:v>983</c:v>
                </c:pt>
                <c:pt idx="2">
                  <c:v>1577</c:v>
                </c:pt>
                <c:pt idx="3">
                  <c:v>2276</c:v>
                </c:pt>
                <c:pt idx="4">
                  <c:v>3327</c:v>
                </c:pt>
                <c:pt idx="5">
                  <c:v>2824</c:v>
                </c:pt>
                <c:pt idx="6">
                  <c:v>785</c:v>
                </c:pt>
                <c:pt idx="7">
                  <c:v>660</c:v>
                </c:pt>
                <c:pt idx="8">
                  <c:v>709</c:v>
                </c:pt>
                <c:pt idx="9">
                  <c:v>587</c:v>
                </c:pt>
              </c:numCache>
            </c:numRef>
          </c:val>
        </c:ser>
        <c:ser>
          <c:idx val="2"/>
          <c:order val="2"/>
          <c:tx>
            <c:strRef>
              <c:f>'4.Economical_Bowlers'!$E$2</c:f>
              <c:strCache>
                <c:ptCount val="1"/>
                <c:pt idx="0">
                  <c:v>runs_conceded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'4.Economical_Bowlers'!$B$3:$B$12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M Muralitharan</c:v>
                </c:pt>
                <c:pt idx="3">
                  <c:v>DW Steyn</c:v>
                </c:pt>
                <c:pt idx="4">
                  <c:v>R Ashwin</c:v>
                </c:pt>
                <c:pt idx="5">
                  <c:v>SP Narine</c:v>
                </c:pt>
                <c:pt idx="6">
                  <c:v>DL Vettori</c:v>
                </c:pt>
                <c:pt idx="7">
                  <c:v>Washington Sundar</c:v>
                </c:pt>
                <c:pt idx="8">
                  <c:v>J Botha</c:v>
                </c:pt>
                <c:pt idx="9">
                  <c:v>R Tewatia</c:v>
                </c:pt>
              </c:strCache>
            </c:strRef>
          </c:cat>
          <c:val>
            <c:numRef>
              <c:f>'4.Economical_Bowlers'!$E$3:$E$12</c:f>
              <c:numCache>
                <c:formatCode>General</c:formatCode>
                <c:ptCount val="10"/>
                <c:pt idx="0">
                  <c:v>1573</c:v>
                </c:pt>
                <c:pt idx="1">
                  <c:v>1089</c:v>
                </c:pt>
                <c:pt idx="2">
                  <c:v>1755</c:v>
                </c:pt>
                <c:pt idx="3">
                  <c:v>2568</c:v>
                </c:pt>
                <c:pt idx="4">
                  <c:v>3756</c:v>
                </c:pt>
                <c:pt idx="5">
                  <c:v>3208</c:v>
                </c:pt>
                <c:pt idx="6">
                  <c:v>894</c:v>
                </c:pt>
                <c:pt idx="7">
                  <c:v>758</c:v>
                </c:pt>
                <c:pt idx="8">
                  <c:v>818</c:v>
                </c:pt>
                <c:pt idx="9">
                  <c:v>684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53039999"/>
        <c:axId val="120014073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'4.Economical_Bowlers'!$C$2</c15:sqref>
                        </c15:formulaRef>
                      </c:ext>
                    </c:extLst>
                    <c:strCache>
                      <c:ptCount val="1"/>
                      <c:pt idx="0">
                        <c:v>numberof_overs_bowled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'4.Economical_Bowlers'!$B$3:$B$12</c15:sqref>
                        </c15:formulaRef>
                      </c:ext>
                    </c:extLst>
                    <c:strCache>
                      <c:ptCount val="10"/>
                      <c:pt idx="0">
                        <c:v>Rashid Khan</c:v>
                      </c:pt>
                      <c:pt idx="1">
                        <c:v>A Kumble</c:v>
                      </c:pt>
                      <c:pt idx="2">
                        <c:v>M Muralitharan</c:v>
                      </c:pt>
                      <c:pt idx="3">
                        <c:v>DW Steyn</c:v>
                      </c:pt>
                      <c:pt idx="4">
                        <c:v>R Ashwin</c:v>
                      </c:pt>
                      <c:pt idx="5">
                        <c:v>SP Narine</c:v>
                      </c:pt>
                      <c:pt idx="6">
                        <c:v>DL Vettori</c:v>
                      </c:pt>
                      <c:pt idx="7">
                        <c:v>Washington Sundar</c:v>
                      </c:pt>
                      <c:pt idx="8">
                        <c:v>J Botha</c:v>
                      </c:pt>
                      <c:pt idx="9">
                        <c:v>R Tewatia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'4.Economical_Bowlers'!$C$3:$C$12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248.2</c:v>
                      </c:pt>
                      <c:pt idx="1">
                        <c:v>163.5</c:v>
                      </c:pt>
                      <c:pt idx="2">
                        <c:v>262.5</c:v>
                      </c:pt>
                      <c:pt idx="3">
                        <c:v>379.2</c:v>
                      </c:pt>
                      <c:pt idx="4">
                        <c:v>554.3</c:v>
                      </c:pt>
                      <c:pt idx="5">
                        <c:v>470.4</c:v>
                      </c:pt>
                      <c:pt idx="6">
                        <c:v>130.5</c:v>
                      </c:pt>
                      <c:pt idx="7">
                        <c:v>110</c:v>
                      </c:pt>
                      <c:pt idx="8">
                        <c:v>118.1</c:v>
                      </c:pt>
                      <c:pt idx="9">
                        <c:v>97.5</c:v>
                      </c:pt>
                    </c:numCache>
                  </c:numRef>
                </c:val>
              </c15:ser>
            </c15:filteredBarSeries>
          </c:ext>
        </c:extLst>
      </c:barChart>
      <c:lineChart>
        <c:grouping val="stacked"/>
        <c:varyColors val="0"/>
        <c:ser>
          <c:idx val="3"/>
          <c:order val="3"/>
          <c:tx>
            <c:strRef>
              <c:f>'4.Economical_Bowlers'!$F$2</c:f>
              <c:strCache>
                <c:ptCount val="1"/>
                <c:pt idx="0">
                  <c:v>economy_rate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strRef>
              <c:f>'4.Economical_Bowlers'!$B$3:$B$12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M Muralitharan</c:v>
                </c:pt>
                <c:pt idx="3">
                  <c:v>DW Steyn</c:v>
                </c:pt>
                <c:pt idx="4">
                  <c:v>R Ashwin</c:v>
                </c:pt>
                <c:pt idx="5">
                  <c:v>SP Narine</c:v>
                </c:pt>
                <c:pt idx="6">
                  <c:v>DL Vettori</c:v>
                </c:pt>
                <c:pt idx="7">
                  <c:v>Washington Sundar</c:v>
                </c:pt>
                <c:pt idx="8">
                  <c:v>J Botha</c:v>
                </c:pt>
                <c:pt idx="9">
                  <c:v>R Tewatia</c:v>
                </c:pt>
              </c:strCache>
            </c:strRef>
          </c:cat>
          <c:val>
            <c:numRef>
              <c:f>'4.Economical_Bowlers'!$F$3:$F$12</c:f>
              <c:numCache>
                <c:formatCode>General</c:formatCode>
                <c:ptCount val="10"/>
                <c:pt idx="0">
                  <c:v>6.33</c:v>
                </c:pt>
                <c:pt idx="1">
                  <c:v>6.65</c:v>
                </c:pt>
                <c:pt idx="2">
                  <c:v>6.68</c:v>
                </c:pt>
                <c:pt idx="3">
                  <c:v>6.77</c:v>
                </c:pt>
                <c:pt idx="4">
                  <c:v>6.77</c:v>
                </c:pt>
                <c:pt idx="5">
                  <c:v>6.82</c:v>
                </c:pt>
                <c:pt idx="6">
                  <c:v>6.83</c:v>
                </c:pt>
                <c:pt idx="7">
                  <c:v>6.89</c:v>
                </c:pt>
                <c:pt idx="8">
                  <c:v>6.92</c:v>
                </c:pt>
                <c:pt idx="9">
                  <c:v>6.99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5764527"/>
        <c:axId val="1200144575"/>
      </c:lineChart>
      <c:catAx>
        <c:axId val="10530399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Bowlers Name</a:t>
                </a:r>
                <a:endParaRPr lang="en-IN">
                  <a:solidFill>
                    <a:srgbClr val="FF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00140735"/>
        <c:crosses val="autoZero"/>
        <c:auto val="1"/>
        <c:lblAlgn val="ctr"/>
        <c:lblOffset val="100"/>
        <c:noMultiLvlLbl val="0"/>
      </c:catAx>
      <c:valAx>
        <c:axId val="1200140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Balls_Bowled &amp;</a:t>
                </a:r>
                <a:r>
                  <a:rPr lang="en-IN" baseline="0">
                    <a:solidFill>
                      <a:srgbClr val="FF0000"/>
                    </a:solidFill>
                  </a:rPr>
                  <a:t> Runs_Conceded</a:t>
                </a:r>
                <a:r>
                  <a:rPr lang="en-IN">
                    <a:solidFill>
                      <a:srgbClr val="FF0000"/>
                    </a:solidFill>
                  </a:rPr>
                  <a:t>         </a:t>
                </a:r>
                <a:endParaRPr lang="en-IN">
                  <a:solidFill>
                    <a:srgbClr val="FF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0213401621852326"/>
              <c:y val="0.037537202380952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53039999"/>
        <c:crosses val="autoZero"/>
        <c:crossBetween val="between"/>
      </c:valAx>
      <c:catAx>
        <c:axId val="120576452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00144575"/>
        <c:crosses val="autoZero"/>
        <c:auto val="1"/>
        <c:lblAlgn val="ctr"/>
        <c:lblOffset val="100"/>
        <c:noMultiLvlLbl val="0"/>
      </c:catAx>
      <c:valAx>
        <c:axId val="120014457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Bowler EconomyRate</a:t>
                </a:r>
                <a:endParaRPr lang="en-IN">
                  <a:solidFill>
                    <a:srgbClr val="FF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05764527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ln>
                  <a:solidFill>
                    <a:schemeClr val="accent1"/>
                  </a:solidFill>
                </a:ln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ln>
                  <a:solidFill>
                    <a:schemeClr val="accent1"/>
                  </a:solidFill>
                </a:ln>
                <a:solidFill>
                  <a:srgbClr val="7030A0"/>
                </a:solidFill>
              </a:rPr>
              <a:t>WicketTaking</a:t>
            </a:r>
            <a:r>
              <a:rPr lang="en-IN" baseline="0">
                <a:ln>
                  <a:solidFill>
                    <a:schemeClr val="accent1"/>
                  </a:solidFill>
                </a:ln>
                <a:solidFill>
                  <a:srgbClr val="7030A0"/>
                </a:solidFill>
              </a:rPr>
              <a:t> Bowlers</a:t>
            </a:r>
            <a:endParaRPr lang="en-IN">
              <a:ln>
                <a:solidFill>
                  <a:schemeClr val="accent1"/>
                </a:solidFill>
              </a:ln>
              <a:solidFill>
                <a:srgbClr val="7030A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'5.WicketTaking_Bowlers'!$E$2</c:f>
              <c:strCache>
                <c:ptCount val="1"/>
                <c:pt idx="0">
                  <c:v>numberof_wickets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'5.WicketTaking_Bowlers'!$B$3:$B$12</c:f>
              <c:strCache>
                <c:ptCount val="10"/>
                <c:pt idx="0">
                  <c:v>K Rabada</c:v>
                </c:pt>
                <c:pt idx="1">
                  <c:v>DE Bollinger</c:v>
                </c:pt>
                <c:pt idx="2">
                  <c:v>AJ Tye</c:v>
                </c:pt>
                <c:pt idx="3">
                  <c:v>Imran Tahir</c:v>
                </c:pt>
                <c:pt idx="4">
                  <c:v>SL Malinga</c:v>
                </c:pt>
                <c:pt idx="5">
                  <c:v>S Aravind</c:v>
                </c:pt>
                <c:pt idx="6">
                  <c:v>MA Starc</c:v>
                </c:pt>
                <c:pt idx="7">
                  <c:v>YS Chahal</c:v>
                </c:pt>
                <c:pt idx="8">
                  <c:v>KK Cooper</c:v>
                </c:pt>
                <c:pt idx="9">
                  <c:v>TA Boult</c:v>
                </c:pt>
              </c:strCache>
            </c:strRef>
          </c:cat>
          <c:val>
            <c:numRef>
              <c:f>'5.WicketTaking_Bowlers'!$E$3:$E$12</c:f>
              <c:numCache>
                <c:formatCode>General</c:formatCode>
                <c:ptCount val="10"/>
                <c:pt idx="0">
                  <c:v>61</c:v>
                </c:pt>
                <c:pt idx="1">
                  <c:v>38</c:v>
                </c:pt>
                <c:pt idx="2">
                  <c:v>40</c:v>
                </c:pt>
                <c:pt idx="3">
                  <c:v>80</c:v>
                </c:pt>
                <c:pt idx="4">
                  <c:v>170</c:v>
                </c:pt>
                <c:pt idx="5">
                  <c:v>45</c:v>
                </c:pt>
                <c:pt idx="6">
                  <c:v>34</c:v>
                </c:pt>
                <c:pt idx="7">
                  <c:v>121</c:v>
                </c:pt>
                <c:pt idx="8">
                  <c:v>33</c:v>
                </c:pt>
                <c:pt idx="9">
                  <c:v>63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937615615"/>
        <c:axId val="656470527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'5.WicketTaking_Bowlers'!$C$2</c15:sqref>
                        </c15:formulaRef>
                      </c:ext>
                    </c:extLst>
                    <c:strCache>
                      <c:ptCount val="1"/>
                      <c:pt idx="0">
                        <c:v>numberof_balls_bowled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'5.WicketTaking_Bowlers'!$B$3:$B$12</c15:sqref>
                        </c15:formulaRef>
                      </c:ext>
                    </c:extLst>
                    <c:strCache>
                      <c:ptCount val="10"/>
                      <c:pt idx="0">
                        <c:v>K Rabada</c:v>
                      </c:pt>
                      <c:pt idx="1">
                        <c:v>DE Bollinger</c:v>
                      </c:pt>
                      <c:pt idx="2">
                        <c:v>AJ Tye</c:v>
                      </c:pt>
                      <c:pt idx="3">
                        <c:v>Imran Tahir</c:v>
                      </c:pt>
                      <c:pt idx="4">
                        <c:v>SL Malinga</c:v>
                      </c:pt>
                      <c:pt idx="5">
                        <c:v>S Aravind</c:v>
                      </c:pt>
                      <c:pt idx="6">
                        <c:v>MA Starc</c:v>
                      </c:pt>
                      <c:pt idx="7">
                        <c:v>YS Chahal</c:v>
                      </c:pt>
                      <c:pt idx="8">
                        <c:v>KK Cooper</c:v>
                      </c:pt>
                      <c:pt idx="9">
                        <c:v>TA Boult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'5.WicketTaking_Bowlers'!$C$3:$C$12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840</c:v>
                      </c:pt>
                      <c:pt idx="1">
                        <c:v>600</c:v>
                      </c:pt>
                      <c:pt idx="2">
                        <c:v>645</c:v>
                      </c:pt>
                      <c:pt idx="3">
                        <c:v>1314</c:v>
                      </c:pt>
                      <c:pt idx="4">
                        <c:v>2974</c:v>
                      </c:pt>
                      <c:pt idx="5">
                        <c:v>788</c:v>
                      </c:pt>
                      <c:pt idx="6">
                        <c:v>612</c:v>
                      </c:pt>
                      <c:pt idx="7">
                        <c:v>2188</c:v>
                      </c:pt>
                      <c:pt idx="8">
                        <c:v>600</c:v>
                      </c:pt>
                      <c:pt idx="9">
                        <c:v>1152</c:v>
                      </c:pt>
                    </c:numCache>
                  </c:numRef>
                </c:val>
              </c15:ser>
            </c15:filteredBarSeries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'5.WicketTaking_Bowlers'!$D$2</c15:sqref>
                        </c15:formulaRef>
                      </c:ext>
                    </c:extLst>
                    <c:strCache>
                      <c:ptCount val="1"/>
                      <c:pt idx="0">
                        <c:v>numberof_overs_bowled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'5.WicketTaking_Bowlers'!$B$3:$B$12</c15:sqref>
                        </c15:formulaRef>
                      </c:ext>
                    </c:extLst>
                    <c:strCache>
                      <c:ptCount val="10"/>
                      <c:pt idx="0">
                        <c:v>K Rabada</c:v>
                      </c:pt>
                      <c:pt idx="1">
                        <c:v>DE Bollinger</c:v>
                      </c:pt>
                      <c:pt idx="2">
                        <c:v>AJ Tye</c:v>
                      </c:pt>
                      <c:pt idx="3">
                        <c:v>Imran Tahir</c:v>
                      </c:pt>
                      <c:pt idx="4">
                        <c:v>SL Malinga</c:v>
                      </c:pt>
                      <c:pt idx="5">
                        <c:v>S Aravind</c:v>
                      </c:pt>
                      <c:pt idx="6">
                        <c:v>MA Starc</c:v>
                      </c:pt>
                      <c:pt idx="7">
                        <c:v>YS Chahal</c:v>
                      </c:pt>
                      <c:pt idx="8">
                        <c:v>KK Cooper</c:v>
                      </c:pt>
                      <c:pt idx="9">
                        <c:v>TA Boult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'5.WicketTaking_Bowlers'!$D$3:$D$12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140</c:v>
                      </c:pt>
                      <c:pt idx="1">
                        <c:v>100</c:v>
                      </c:pt>
                      <c:pt idx="2">
                        <c:v>107.3</c:v>
                      </c:pt>
                      <c:pt idx="3">
                        <c:v>219</c:v>
                      </c:pt>
                      <c:pt idx="4">
                        <c:v>495.4</c:v>
                      </c:pt>
                      <c:pt idx="5">
                        <c:v>131.2</c:v>
                      </c:pt>
                      <c:pt idx="6">
                        <c:v>102</c:v>
                      </c:pt>
                      <c:pt idx="7">
                        <c:v>364.4</c:v>
                      </c:pt>
                      <c:pt idx="8">
                        <c:v>100</c:v>
                      </c:pt>
                      <c:pt idx="9">
                        <c:v>192</c:v>
                      </c:pt>
                    </c:numCache>
                  </c:numRef>
                </c:val>
              </c15:ser>
            </c15:filteredBarSeries>
          </c:ext>
        </c:extLst>
      </c:barChart>
      <c:lineChart>
        <c:grouping val="stacked"/>
        <c:varyColors val="0"/>
        <c:ser>
          <c:idx val="3"/>
          <c:order val="3"/>
          <c:tx>
            <c:strRef>
              <c:f>'5.WicketTaking_Bowlers'!$F$2</c:f>
              <c:strCache>
                <c:ptCount val="1"/>
                <c:pt idx="0">
                  <c:v>strike_rate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strRef>
              <c:f>'5.WicketTaking_Bowlers'!$B$3:$B$12</c:f>
              <c:strCache>
                <c:ptCount val="10"/>
                <c:pt idx="0">
                  <c:v>K Rabada</c:v>
                </c:pt>
                <c:pt idx="1">
                  <c:v>DE Bollinger</c:v>
                </c:pt>
                <c:pt idx="2">
                  <c:v>AJ Tye</c:v>
                </c:pt>
                <c:pt idx="3">
                  <c:v>Imran Tahir</c:v>
                </c:pt>
                <c:pt idx="4">
                  <c:v>SL Malinga</c:v>
                </c:pt>
                <c:pt idx="5">
                  <c:v>S Aravind</c:v>
                </c:pt>
                <c:pt idx="6">
                  <c:v>MA Starc</c:v>
                </c:pt>
                <c:pt idx="7">
                  <c:v>YS Chahal</c:v>
                </c:pt>
                <c:pt idx="8">
                  <c:v>KK Cooper</c:v>
                </c:pt>
                <c:pt idx="9">
                  <c:v>TA Boult</c:v>
                </c:pt>
              </c:strCache>
            </c:strRef>
          </c:cat>
          <c:val>
            <c:numRef>
              <c:f>'5.WicketTaking_Bowlers'!$F$3:$F$12</c:f>
              <c:numCache>
                <c:formatCode>General</c:formatCode>
                <c:ptCount val="10"/>
                <c:pt idx="0">
                  <c:v>13.77</c:v>
                </c:pt>
                <c:pt idx="1">
                  <c:v>15.79</c:v>
                </c:pt>
                <c:pt idx="2">
                  <c:v>16.13</c:v>
                </c:pt>
                <c:pt idx="3">
                  <c:v>16.43</c:v>
                </c:pt>
                <c:pt idx="4">
                  <c:v>17.49</c:v>
                </c:pt>
                <c:pt idx="5">
                  <c:v>17.51</c:v>
                </c:pt>
                <c:pt idx="6">
                  <c:v>18</c:v>
                </c:pt>
                <c:pt idx="7">
                  <c:v>18.08</c:v>
                </c:pt>
                <c:pt idx="8">
                  <c:v>18.18</c:v>
                </c:pt>
                <c:pt idx="9">
                  <c:v>18.29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37609583"/>
        <c:axId val="1942816751"/>
      </c:lineChart>
      <c:catAx>
        <c:axId val="19376156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Bowlers Name</a:t>
                </a:r>
                <a:endParaRPr lang="en-IN">
                  <a:solidFill>
                    <a:srgbClr val="FF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  <a:latin typeface="+mn-lt"/>
                <a:ea typeface="+mn-ea"/>
                <a:cs typeface="+mn-cs"/>
              </a:defRPr>
            </a:pPr>
          </a:p>
        </c:txPr>
        <c:crossAx val="656470527"/>
        <c:crosses val="autoZero"/>
        <c:auto val="1"/>
        <c:lblAlgn val="ctr"/>
        <c:lblOffset val="100"/>
        <c:noMultiLvlLbl val="0"/>
      </c:catAx>
      <c:valAx>
        <c:axId val="656470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Wickets Taken</a:t>
                </a:r>
                <a:endParaRPr lang="en-IN">
                  <a:solidFill>
                    <a:srgbClr val="FF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7615615"/>
        <c:crosses val="autoZero"/>
        <c:crossBetween val="between"/>
      </c:valAx>
      <c:catAx>
        <c:axId val="193760958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42816751"/>
        <c:crosses val="autoZero"/>
        <c:auto val="1"/>
        <c:lblAlgn val="ctr"/>
        <c:lblOffset val="100"/>
        <c:noMultiLvlLbl val="0"/>
      </c:catAx>
      <c:valAx>
        <c:axId val="1942816751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StrikeRate</a:t>
                </a:r>
                <a:endParaRPr lang="en-IN">
                  <a:solidFill>
                    <a:srgbClr val="FF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7609583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rgbClr val="7030A0"/>
                </a:solidFill>
              </a:rPr>
              <a:t>All_Rounders Stats</a:t>
            </a:r>
            <a:endParaRPr lang="en-IN">
              <a:solidFill>
                <a:srgbClr val="7030A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4"/>
          <c:order val="4"/>
          <c:tx>
            <c:strRef>
              <c:f>'6.All_Rounders'!$G$2</c:f>
              <c:strCache>
                <c:ptCount val="1"/>
                <c:pt idx="0">
                  <c:v>batting_strike_rate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'6.All_Rounders'!$B$3:$B$12</c:f>
              <c:strCache>
                <c:ptCount val="10"/>
                <c:pt idx="0">
                  <c:v>AD Russell</c:v>
                </c:pt>
                <c:pt idx="1">
                  <c:v>HH Pandya</c:v>
                </c:pt>
                <c:pt idx="2">
                  <c:v>SP Narine</c:v>
                </c:pt>
                <c:pt idx="3">
                  <c:v>JA Morkel</c:v>
                </c:pt>
                <c:pt idx="4">
                  <c:v>MP Stoinis</c:v>
                </c:pt>
                <c:pt idx="5">
                  <c:v>KA Pollard</c:v>
                </c:pt>
                <c:pt idx="6">
                  <c:v>DR Smith</c:v>
                </c:pt>
                <c:pt idx="7">
                  <c:v>DJ Bravo</c:v>
                </c:pt>
                <c:pt idx="8">
                  <c:v>SR Watson</c:v>
                </c:pt>
                <c:pt idx="9">
                  <c:v>Harbhajan Singh</c:v>
                </c:pt>
              </c:strCache>
            </c:strRef>
          </c:cat>
          <c:val>
            <c:numRef>
              <c:f>'6.All_Rounders'!$G$3:$G$12</c:f>
              <c:numCache>
                <c:formatCode>General</c:formatCode>
                <c:ptCount val="10"/>
                <c:pt idx="0">
                  <c:v>172</c:v>
                </c:pt>
                <c:pt idx="1">
                  <c:v>150.39</c:v>
                </c:pt>
                <c:pt idx="2">
                  <c:v>155.67</c:v>
                </c:pt>
                <c:pt idx="3">
                  <c:v>136.99</c:v>
                </c:pt>
                <c:pt idx="4">
                  <c:v>132.42</c:v>
                </c:pt>
                <c:pt idx="5">
                  <c:v>143.47</c:v>
                </c:pt>
                <c:pt idx="6">
                  <c:v>132.28</c:v>
                </c:pt>
                <c:pt idx="7">
                  <c:v>124.27</c:v>
                </c:pt>
                <c:pt idx="8">
                  <c:v>134.14</c:v>
                </c:pt>
                <c:pt idx="9">
                  <c:v>131.17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5234815"/>
        <c:axId val="196673127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'6.All_Rounders'!$C$2</c15:sqref>
                        </c15:formulaRef>
                      </c:ext>
                    </c:extLst>
                    <c:strCache>
                      <c:ptCount val="1"/>
                      <c:pt idx="0">
                        <c:v>numberof_balls_bowled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'6.All_Rounders'!$B$3:$B$12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HH Pandya</c:v>
                      </c:pt>
                      <c:pt idx="2">
                        <c:v>SP Narine</c:v>
                      </c:pt>
                      <c:pt idx="3">
                        <c:v>JA Morkel</c:v>
                      </c:pt>
                      <c:pt idx="4">
                        <c:v>MP Stoinis</c:v>
                      </c:pt>
                      <c:pt idx="5">
                        <c:v>KA Pollard</c:v>
                      </c:pt>
                      <c:pt idx="6">
                        <c:v>DR Smith</c:v>
                      </c:pt>
                      <c:pt idx="7">
                        <c:v>DJ Bravo</c:v>
                      </c:pt>
                      <c:pt idx="8">
                        <c:v>SR Watson</c:v>
                      </c:pt>
                      <c:pt idx="9">
                        <c:v>Harbhajan Singh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'6.All_Rounders'!$C$3:$C$12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1186</c:v>
                      </c:pt>
                      <c:pt idx="1">
                        <c:v>914</c:v>
                      </c:pt>
                      <c:pt idx="2">
                        <c:v>2824</c:v>
                      </c:pt>
                      <c:pt idx="3">
                        <c:v>1807</c:v>
                      </c:pt>
                      <c:pt idx="4">
                        <c:v>562</c:v>
                      </c:pt>
                      <c:pt idx="5">
                        <c:v>1414</c:v>
                      </c:pt>
                      <c:pt idx="6">
                        <c:v>557</c:v>
                      </c:pt>
                      <c:pt idx="7">
                        <c:v>2846</c:v>
                      </c:pt>
                      <c:pt idx="8">
                        <c:v>2137</c:v>
                      </c:pt>
                      <c:pt idx="9">
                        <c:v>3451</c:v>
                      </c:pt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'6.All_Rounders'!$E$2</c15:sqref>
                        </c15:formulaRef>
                      </c:ext>
                    </c:extLst>
                    <c:strCache>
                      <c:ptCount val="1"/>
                      <c:pt idx="0">
                        <c:v>no_of_balls_faced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'6.All_Rounders'!$B$3:$B$12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HH Pandya</c:v>
                      </c:pt>
                      <c:pt idx="2">
                        <c:v>SP Narine</c:v>
                      </c:pt>
                      <c:pt idx="3">
                        <c:v>JA Morkel</c:v>
                      </c:pt>
                      <c:pt idx="4">
                        <c:v>MP Stoinis</c:v>
                      </c:pt>
                      <c:pt idx="5">
                        <c:v>KA Pollard</c:v>
                      </c:pt>
                      <c:pt idx="6">
                        <c:v>DR Smith</c:v>
                      </c:pt>
                      <c:pt idx="7">
                        <c:v>DJ Bravo</c:v>
                      </c:pt>
                      <c:pt idx="8">
                        <c:v>SR Watson</c:v>
                      </c:pt>
                      <c:pt idx="9">
                        <c:v>Harbhajan Singh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'6.All_Rounders'!$E$3:$E$12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882</c:v>
                      </c:pt>
                      <c:pt idx="1">
                        <c:v>897</c:v>
                      </c:pt>
                      <c:pt idx="2">
                        <c:v>573</c:v>
                      </c:pt>
                      <c:pt idx="3">
                        <c:v>711</c:v>
                      </c:pt>
                      <c:pt idx="4">
                        <c:v>623</c:v>
                      </c:pt>
                      <c:pt idx="5">
                        <c:v>2107</c:v>
                      </c:pt>
                      <c:pt idx="6">
                        <c:v>1803</c:v>
                      </c:pt>
                      <c:pt idx="7">
                        <c:v>1199</c:v>
                      </c:pt>
                      <c:pt idx="8">
                        <c:v>2888</c:v>
                      </c:pt>
                      <c:pt idx="9">
                        <c:v>632</c:v>
                      </c:pt>
                    </c:numCache>
                  </c:numRef>
                </c:val>
              </c15:ser>
            </c15:filteredBarSeries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'6.All_Rounders'!$F$2</c15:sqref>
                        </c15:formulaRef>
                      </c:ext>
                    </c:extLst>
                    <c:strCache>
                      <c:ptCount val="1"/>
                      <c:pt idx="0">
                        <c:v>total_runs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'6.All_Rounders'!$B$3:$B$12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HH Pandya</c:v>
                      </c:pt>
                      <c:pt idx="2">
                        <c:v>SP Narine</c:v>
                      </c:pt>
                      <c:pt idx="3">
                        <c:v>JA Morkel</c:v>
                      </c:pt>
                      <c:pt idx="4">
                        <c:v>MP Stoinis</c:v>
                      </c:pt>
                      <c:pt idx="5">
                        <c:v>KA Pollard</c:v>
                      </c:pt>
                      <c:pt idx="6">
                        <c:v>DR Smith</c:v>
                      </c:pt>
                      <c:pt idx="7">
                        <c:v>DJ Bravo</c:v>
                      </c:pt>
                      <c:pt idx="8">
                        <c:v>SR Watson</c:v>
                      </c:pt>
                      <c:pt idx="9">
                        <c:v>Harbhajan Singh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'6.All_Rounders'!$F$3:$F$12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1517</c:v>
                      </c:pt>
                      <c:pt idx="1">
                        <c:v>1349</c:v>
                      </c:pt>
                      <c:pt idx="2">
                        <c:v>892</c:v>
                      </c:pt>
                      <c:pt idx="3">
                        <c:v>974</c:v>
                      </c:pt>
                      <c:pt idx="4">
                        <c:v>825</c:v>
                      </c:pt>
                      <c:pt idx="5">
                        <c:v>3023</c:v>
                      </c:pt>
                      <c:pt idx="6">
                        <c:v>2385</c:v>
                      </c:pt>
                      <c:pt idx="7">
                        <c:v>1490</c:v>
                      </c:pt>
                      <c:pt idx="8">
                        <c:v>3874</c:v>
                      </c:pt>
                      <c:pt idx="9">
                        <c:v>829</c:v>
                      </c:pt>
                    </c:numCache>
                  </c:numRef>
                </c:val>
              </c15:ser>
            </c15:filteredBarSeries>
          </c:ext>
        </c:extLst>
      </c:barChart>
      <c:lineChart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5234815"/>
        <c:axId val="1966731279"/>
        <c:extLst>
          <c:ext xmlns:c15="http://schemas.microsoft.com/office/drawing/2012/chart" uri="{02D57815-91ED-43cb-92C2-25804820EDAC}">
            <c15:filteredLine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'6.All_Rounders'!$H$2</c15:sqref>
                        </c15:formulaRef>
                      </c:ext>
                    </c:extLst>
                    <c:strCache>
                      <c:ptCount val="1"/>
                      <c:pt idx="0">
                        <c:v>batting_rank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elete val="1"/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'6.All_Rounders'!$B$3:$B$12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HH Pandya</c:v>
                      </c:pt>
                      <c:pt idx="2">
                        <c:v>SP Narine</c:v>
                      </c:pt>
                      <c:pt idx="3">
                        <c:v>JA Morkel</c:v>
                      </c:pt>
                      <c:pt idx="4">
                        <c:v>MP Stoinis</c:v>
                      </c:pt>
                      <c:pt idx="5">
                        <c:v>KA Pollard</c:v>
                      </c:pt>
                      <c:pt idx="6">
                        <c:v>DR Smith</c:v>
                      </c:pt>
                      <c:pt idx="7">
                        <c:v>DJ Bravo</c:v>
                      </c:pt>
                      <c:pt idx="8">
                        <c:v>SR Watson</c:v>
                      </c:pt>
                      <c:pt idx="9">
                        <c:v>Harbhajan Singh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'6.All_Rounders'!$H$3:$H$12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</c:v>
                      </c:pt>
                      <c:pt idx="1">
                        <c:v>3</c:v>
                      </c:pt>
                      <c:pt idx="2">
                        <c:v>2</c:v>
                      </c:pt>
                      <c:pt idx="3">
                        <c:v>9</c:v>
                      </c:pt>
                      <c:pt idx="4">
                        <c:v>12</c:v>
                      </c:pt>
                      <c:pt idx="5">
                        <c:v>5</c:v>
                      </c:pt>
                      <c:pt idx="6">
                        <c:v>13</c:v>
                      </c:pt>
                      <c:pt idx="7">
                        <c:v>20</c:v>
                      </c:pt>
                      <c:pt idx="8">
                        <c:v>10</c:v>
                      </c:pt>
                      <c:pt idx="9">
                        <c:v>15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6"/>
                <c:order val="6"/>
                <c:tx>
                  <c:strRef>
                    <c:extLst>
                      <c:ext uri="{02D57815-91ED-43cb-92C2-25804820EDAC}">
                        <c15:formulaRef>
                          <c15:sqref>'6.All_Rounders'!$I$2</c15:sqref>
                        </c15:formulaRef>
                      </c:ext>
                    </c:extLst>
                    <c:strCache>
                      <c:ptCount val="1"/>
                      <c:pt idx="0">
                        <c:v>bowling_rank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elete val="1"/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'6.All_Rounders'!$B$3:$B$12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HH Pandya</c:v>
                      </c:pt>
                      <c:pt idx="2">
                        <c:v>SP Narine</c:v>
                      </c:pt>
                      <c:pt idx="3">
                        <c:v>JA Morkel</c:v>
                      </c:pt>
                      <c:pt idx="4">
                        <c:v>MP Stoinis</c:v>
                      </c:pt>
                      <c:pt idx="5">
                        <c:v>KA Pollard</c:v>
                      </c:pt>
                      <c:pt idx="6">
                        <c:v>DR Smith</c:v>
                      </c:pt>
                      <c:pt idx="7">
                        <c:v>DJ Bravo</c:v>
                      </c:pt>
                      <c:pt idx="8">
                        <c:v>SR Watson</c:v>
                      </c:pt>
                      <c:pt idx="9">
                        <c:v>Harbhajan Singh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'6.All_Rounders'!$I$3:$I$12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</c:v>
                      </c:pt>
                      <c:pt idx="1">
                        <c:v>7</c:v>
                      </c:pt>
                      <c:pt idx="2">
                        <c:v>8</c:v>
                      </c:pt>
                      <c:pt idx="3">
                        <c:v>5</c:v>
                      </c:pt>
                      <c:pt idx="4">
                        <c:v>3</c:v>
                      </c:pt>
                      <c:pt idx="5">
                        <c:v>12</c:v>
                      </c:pt>
                      <c:pt idx="6">
                        <c:v>6</c:v>
                      </c:pt>
                      <c:pt idx="7">
                        <c:v>1</c:v>
                      </c:pt>
                      <c:pt idx="8">
                        <c:v>11</c:v>
                      </c:pt>
                      <c:pt idx="9">
                        <c:v>9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7"/>
                <c:order val="7"/>
                <c:tx>
                  <c:strRef>
                    <c:extLst>
                      <c:ext uri="{02D57815-91ED-43cb-92C2-25804820EDAC}">
                        <c15:formulaRef>
                          <c15:sqref>'6.All_Rounders'!$J$2</c15:sqref>
                        </c15:formulaRef>
                      </c:ext>
                    </c:extLst>
                    <c:strCache>
                      <c:ptCount val="1"/>
                      <c:pt idx="0">
                        <c:v>avg_rank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elete val="1"/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'6.All_Rounders'!$B$3:$B$12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HH Pandya</c:v>
                      </c:pt>
                      <c:pt idx="2">
                        <c:v>SP Narine</c:v>
                      </c:pt>
                      <c:pt idx="3">
                        <c:v>JA Morkel</c:v>
                      </c:pt>
                      <c:pt idx="4">
                        <c:v>MP Stoinis</c:v>
                      </c:pt>
                      <c:pt idx="5">
                        <c:v>KA Pollard</c:v>
                      </c:pt>
                      <c:pt idx="6">
                        <c:v>DR Smith</c:v>
                      </c:pt>
                      <c:pt idx="7">
                        <c:v>DJ Bravo</c:v>
                      </c:pt>
                      <c:pt idx="8">
                        <c:v>SR Watson</c:v>
                      </c:pt>
                      <c:pt idx="9">
                        <c:v>Harbhajan Singh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'6.All_Rounders'!$J$3:$J$12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1.5</c:v>
                      </c:pt>
                      <c:pt idx="1">
                        <c:v>5</c:v>
                      </c:pt>
                      <c:pt idx="2">
                        <c:v>5</c:v>
                      </c:pt>
                      <c:pt idx="3">
                        <c:v>7</c:v>
                      </c:pt>
                      <c:pt idx="4">
                        <c:v>7.5</c:v>
                      </c:pt>
                      <c:pt idx="5">
                        <c:v>8.5</c:v>
                      </c:pt>
                      <c:pt idx="6">
                        <c:v>9.5</c:v>
                      </c:pt>
                      <c:pt idx="7">
                        <c:v>10.5</c:v>
                      </c:pt>
                      <c:pt idx="8">
                        <c:v>10.5</c:v>
                      </c:pt>
                      <c:pt idx="9">
                        <c:v>12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lineChart>
        <c:grouping val="stacked"/>
        <c:varyColors val="0"/>
        <c:ser>
          <c:idx val="1"/>
          <c:order val="1"/>
          <c:tx>
            <c:strRef>
              <c:f>'6.All_Rounders'!$D$2</c:f>
              <c:strCache>
                <c:ptCount val="1"/>
                <c:pt idx="0">
                  <c:v>bowling_strike_rate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f>'6.All_Rounders'!$B$3:$B$12</c:f>
              <c:strCache>
                <c:ptCount val="10"/>
                <c:pt idx="0">
                  <c:v>AD Russell</c:v>
                </c:pt>
                <c:pt idx="1">
                  <c:v>HH Pandya</c:v>
                </c:pt>
                <c:pt idx="2">
                  <c:v>SP Narine</c:v>
                </c:pt>
                <c:pt idx="3">
                  <c:v>JA Morkel</c:v>
                </c:pt>
                <c:pt idx="4">
                  <c:v>MP Stoinis</c:v>
                </c:pt>
                <c:pt idx="5">
                  <c:v>KA Pollard</c:v>
                </c:pt>
                <c:pt idx="6">
                  <c:v>DR Smith</c:v>
                </c:pt>
                <c:pt idx="7">
                  <c:v>DJ Bravo</c:v>
                </c:pt>
                <c:pt idx="8">
                  <c:v>SR Watson</c:v>
                </c:pt>
                <c:pt idx="9">
                  <c:v>Harbhajan Singh</c:v>
                </c:pt>
              </c:strCache>
            </c:strRef>
          </c:cat>
          <c:val>
            <c:numRef>
              <c:f>'6.All_Rounders'!$D$3:$D$12</c:f>
              <c:numCache>
                <c:formatCode>General</c:formatCode>
                <c:ptCount val="10"/>
                <c:pt idx="0">
                  <c:v>19.44</c:v>
                </c:pt>
                <c:pt idx="1">
                  <c:v>21.76</c:v>
                </c:pt>
                <c:pt idx="2">
                  <c:v>22.24</c:v>
                </c:pt>
                <c:pt idx="3">
                  <c:v>21.26</c:v>
                </c:pt>
                <c:pt idx="4">
                  <c:v>20.07</c:v>
                </c:pt>
                <c:pt idx="5">
                  <c:v>23.57</c:v>
                </c:pt>
                <c:pt idx="6">
                  <c:v>21.42</c:v>
                </c:pt>
                <c:pt idx="7">
                  <c:v>18.6</c:v>
                </c:pt>
                <c:pt idx="8">
                  <c:v>23.23</c:v>
                </c:pt>
                <c:pt idx="9">
                  <c:v>23.01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198159"/>
        <c:axId val="1966730799"/>
      </c:lineChart>
      <c:catAx>
        <c:axId val="352348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All_rounders Name</a:t>
                </a:r>
                <a:endParaRPr lang="en-IN">
                  <a:solidFill>
                    <a:srgbClr val="FF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66731279"/>
        <c:crosses val="autoZero"/>
        <c:auto val="1"/>
        <c:lblAlgn val="ctr"/>
        <c:lblOffset val="100"/>
        <c:noMultiLvlLbl val="0"/>
      </c:catAx>
      <c:valAx>
        <c:axId val="196673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Batting StrikeRate</a:t>
                </a:r>
                <a:endParaRPr lang="en-IN">
                  <a:solidFill>
                    <a:srgbClr val="FF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234815"/>
        <c:crosses val="autoZero"/>
        <c:crossBetween val="between"/>
      </c:valAx>
      <c:catAx>
        <c:axId val="351981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66730799"/>
        <c:crosses val="autoZero"/>
        <c:auto val="1"/>
        <c:lblAlgn val="ctr"/>
        <c:lblOffset val="100"/>
        <c:noMultiLvlLbl val="0"/>
      </c:catAx>
      <c:valAx>
        <c:axId val="1966730799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Bowling StrikeRate</a:t>
                </a:r>
                <a:endParaRPr lang="en-IN">
                  <a:solidFill>
                    <a:srgbClr val="FF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198159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rgbClr val="7030A0"/>
                </a:solidFill>
              </a:rPr>
              <a:t>WicketKeeper Sats</a:t>
            </a:r>
            <a:endParaRPr lang="en-IN">
              <a:solidFill>
                <a:srgbClr val="7030A0"/>
              </a:solidFill>
            </a:endParaRPr>
          </a:p>
        </c:rich>
      </c:tx>
      <c:layout>
        <c:manualLayout>
          <c:xMode val="edge"/>
          <c:yMode val="edge"/>
          <c:x val="0.425669500475787"/>
          <c:y val="0.021459227467811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'7.WicketKeeper_Batsman'!$C$2</c:f>
              <c:strCache>
                <c:ptCount val="1"/>
                <c:pt idx="0">
                  <c:v>batting_average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'7.WicketKeeper_Batsman'!$B$3:$B$12</c:f>
              <c:strCache>
                <c:ptCount val="10"/>
                <c:pt idx="0">
                  <c:v>KL Rahul</c:v>
                </c:pt>
                <c:pt idx="1">
                  <c:v>MS Dhoni</c:v>
                </c:pt>
                <c:pt idx="2">
                  <c:v>AB de Villiers</c:v>
                </c:pt>
                <c:pt idx="3">
                  <c:v>RR Pant</c:v>
                </c:pt>
                <c:pt idx="4">
                  <c:v>JC Buttler</c:v>
                </c:pt>
                <c:pt idx="5">
                  <c:v>Q de Kock</c:v>
                </c:pt>
                <c:pt idx="6">
                  <c:v>AT Rayudu</c:v>
                </c:pt>
                <c:pt idx="7">
                  <c:v>Ishan Kishan</c:v>
                </c:pt>
                <c:pt idx="8">
                  <c:v>RV Uthappa</c:v>
                </c:pt>
                <c:pt idx="9">
                  <c:v>SV Samson</c:v>
                </c:pt>
              </c:strCache>
            </c:strRef>
          </c:cat>
          <c:val>
            <c:numRef>
              <c:f>'7.WicketKeeper_Batsman'!$C$3:$C$12</c:f>
              <c:numCache>
                <c:formatCode>General</c:formatCode>
                <c:ptCount val="10"/>
                <c:pt idx="0">
                  <c:v>44.86</c:v>
                </c:pt>
                <c:pt idx="1">
                  <c:v>40.99</c:v>
                </c:pt>
                <c:pt idx="2">
                  <c:v>40.41</c:v>
                </c:pt>
                <c:pt idx="3">
                  <c:v>35.24</c:v>
                </c:pt>
                <c:pt idx="4">
                  <c:v>34.98</c:v>
                </c:pt>
                <c:pt idx="5">
                  <c:v>31.6</c:v>
                </c:pt>
                <c:pt idx="6">
                  <c:v>29.51</c:v>
                </c:pt>
                <c:pt idx="7">
                  <c:v>28.83</c:v>
                </c:pt>
                <c:pt idx="8">
                  <c:v>27.92</c:v>
                </c:pt>
                <c:pt idx="9">
                  <c:v>27.78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4218783"/>
        <c:axId val="1042062143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'7.WicketKeeper_Batsman'!$D$2</c15:sqref>
                        </c15:formulaRef>
                      </c:ext>
                    </c:extLst>
                    <c:strCache>
                      <c:ptCount val="1"/>
                      <c:pt idx="0">
                        <c:v>stumped_count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'7.WicketKeeper_Batsman'!$B$3:$B$12</c15:sqref>
                        </c15:formulaRef>
                      </c:ext>
                    </c:extLst>
                    <c:strCache>
                      <c:ptCount val="10"/>
                      <c:pt idx="0">
                        <c:v>KL Rahul</c:v>
                      </c:pt>
                      <c:pt idx="1">
                        <c:v>MS Dhoni</c:v>
                      </c:pt>
                      <c:pt idx="2">
                        <c:v>AB de Villiers</c:v>
                      </c:pt>
                      <c:pt idx="3">
                        <c:v>RR Pant</c:v>
                      </c:pt>
                      <c:pt idx="4">
                        <c:v>JC Buttler</c:v>
                      </c:pt>
                      <c:pt idx="5">
                        <c:v>Q de Kock</c:v>
                      </c:pt>
                      <c:pt idx="6">
                        <c:v>AT Rayudu</c:v>
                      </c:pt>
                      <c:pt idx="7">
                        <c:v>Ishan Kishan</c:v>
                      </c:pt>
                      <c:pt idx="8">
                        <c:v>RV Uthappa</c:v>
                      </c:pt>
                      <c:pt idx="9">
                        <c:v>SV Samson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'7.WicketKeeper_Batsman'!$D$3:$D$12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5</c:v>
                      </c:pt>
                      <c:pt idx="1">
                        <c:v>39</c:v>
                      </c:pt>
                      <c:pt idx="2">
                        <c:v>8</c:v>
                      </c:pt>
                      <c:pt idx="3">
                        <c:v>11</c:v>
                      </c:pt>
                      <c:pt idx="4">
                        <c:v>1</c:v>
                      </c:pt>
                      <c:pt idx="5">
                        <c:v>12</c:v>
                      </c:pt>
                      <c:pt idx="6">
                        <c:v>2</c:v>
                      </c:pt>
                      <c:pt idx="7">
                        <c:v>2</c:v>
                      </c:pt>
                      <c:pt idx="8">
                        <c:v>32</c:v>
                      </c:pt>
                      <c:pt idx="9">
                        <c:v>6</c:v>
                      </c:pt>
                    </c:numCache>
                  </c:numRef>
                </c:val>
              </c15:ser>
            </c15:filteredBarSeries>
          </c:ext>
        </c:extLst>
      </c:barChart>
      <c:lineChart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044218783"/>
        <c:axId val="1042062143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'7.WicketKeeper_Batsman'!$E$2</c15:sqref>
                        </c15:formulaRef>
                      </c:ext>
                    </c:extLst>
                    <c:strCache>
                      <c:ptCount val="1"/>
                      <c:pt idx="0">
                        <c:v>caught_count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elete val="1"/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'7.WicketKeeper_Batsman'!$B$3:$B$12</c15:sqref>
                        </c15:formulaRef>
                      </c:ext>
                    </c:extLst>
                    <c:strCache>
                      <c:ptCount val="10"/>
                      <c:pt idx="0">
                        <c:v>KL Rahul</c:v>
                      </c:pt>
                      <c:pt idx="1">
                        <c:v>MS Dhoni</c:v>
                      </c:pt>
                      <c:pt idx="2">
                        <c:v>AB de Villiers</c:v>
                      </c:pt>
                      <c:pt idx="3">
                        <c:v>RR Pant</c:v>
                      </c:pt>
                      <c:pt idx="4">
                        <c:v>JC Buttler</c:v>
                      </c:pt>
                      <c:pt idx="5">
                        <c:v>Q de Kock</c:v>
                      </c:pt>
                      <c:pt idx="6">
                        <c:v>AT Rayudu</c:v>
                      </c:pt>
                      <c:pt idx="7">
                        <c:v>Ishan Kishan</c:v>
                      </c:pt>
                      <c:pt idx="8">
                        <c:v>RV Uthappa</c:v>
                      </c:pt>
                      <c:pt idx="9">
                        <c:v>SV Samson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'7.WicketKeeper_Batsman'!$E$3:$E$12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39</c:v>
                      </c:pt>
                      <c:pt idx="1">
                        <c:v>113</c:v>
                      </c:pt>
                      <c:pt idx="2">
                        <c:v>103</c:v>
                      </c:pt>
                      <c:pt idx="3">
                        <c:v>46</c:v>
                      </c:pt>
                      <c:pt idx="4">
                        <c:v>31</c:v>
                      </c:pt>
                      <c:pt idx="5">
                        <c:v>49</c:v>
                      </c:pt>
                      <c:pt idx="6">
                        <c:v>56</c:v>
                      </c:pt>
                      <c:pt idx="7">
                        <c:v>16</c:v>
                      </c:pt>
                      <c:pt idx="8">
                        <c:v>87</c:v>
                      </c:pt>
                      <c:pt idx="9">
                        <c:v>52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lineChart>
        <c:grouping val="stacked"/>
        <c:varyColors val="0"/>
        <c:ser>
          <c:idx val="3"/>
          <c:order val="3"/>
          <c:tx>
            <c:strRef>
              <c:f>'7.WicketKeeper_Batsman'!$F$2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strRef>
              <c:f>'7.WicketKeeper_Batsman'!$B$3:$B$12</c:f>
              <c:strCache>
                <c:ptCount val="10"/>
                <c:pt idx="0">
                  <c:v>KL Rahul</c:v>
                </c:pt>
                <c:pt idx="1">
                  <c:v>MS Dhoni</c:v>
                </c:pt>
                <c:pt idx="2">
                  <c:v>AB de Villiers</c:v>
                </c:pt>
                <c:pt idx="3">
                  <c:v>RR Pant</c:v>
                </c:pt>
                <c:pt idx="4">
                  <c:v>JC Buttler</c:v>
                </c:pt>
                <c:pt idx="5">
                  <c:v>Q de Kock</c:v>
                </c:pt>
                <c:pt idx="6">
                  <c:v>AT Rayudu</c:v>
                </c:pt>
                <c:pt idx="7">
                  <c:v>Ishan Kishan</c:v>
                </c:pt>
                <c:pt idx="8">
                  <c:v>RV Uthappa</c:v>
                </c:pt>
                <c:pt idx="9">
                  <c:v>SV Samson</c:v>
                </c:pt>
              </c:strCache>
            </c:strRef>
          </c:cat>
          <c:val>
            <c:numRef>
              <c:f>'7.WicketKeeper_Batsman'!$F$3:$F$12</c:f>
              <c:numCache>
                <c:formatCode>General</c:formatCode>
                <c:ptCount val="10"/>
                <c:pt idx="0">
                  <c:v>44</c:v>
                </c:pt>
                <c:pt idx="1">
                  <c:v>152</c:v>
                </c:pt>
                <c:pt idx="2">
                  <c:v>111</c:v>
                </c:pt>
                <c:pt idx="3">
                  <c:v>57</c:v>
                </c:pt>
                <c:pt idx="4">
                  <c:v>32</c:v>
                </c:pt>
                <c:pt idx="5">
                  <c:v>61</c:v>
                </c:pt>
                <c:pt idx="6">
                  <c:v>58</c:v>
                </c:pt>
                <c:pt idx="7">
                  <c:v>18</c:v>
                </c:pt>
                <c:pt idx="8">
                  <c:v>119</c:v>
                </c:pt>
                <c:pt idx="9">
                  <c:v>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4468799"/>
        <c:axId val="1042066943"/>
      </c:lineChart>
      <c:catAx>
        <c:axId val="1044218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WicketKepper Name</a:t>
                </a:r>
                <a:endParaRPr lang="en-IN">
                  <a:solidFill>
                    <a:srgbClr val="FF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42062143"/>
        <c:crosses val="autoZero"/>
        <c:auto val="1"/>
        <c:lblAlgn val="ctr"/>
        <c:lblOffset val="100"/>
        <c:noMultiLvlLbl val="0"/>
      </c:catAx>
      <c:valAx>
        <c:axId val="1042062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Batting Average</a:t>
                </a:r>
                <a:endParaRPr lang="en-IN">
                  <a:solidFill>
                    <a:srgbClr val="FF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44218783"/>
        <c:crosses val="autoZero"/>
        <c:crossBetween val="between"/>
      </c:valAx>
      <c:catAx>
        <c:axId val="11144687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42066943"/>
        <c:crosses val="autoZero"/>
        <c:auto val="1"/>
        <c:lblAlgn val="ctr"/>
        <c:lblOffset val="100"/>
        <c:noMultiLvlLbl val="0"/>
      </c:catAx>
      <c:valAx>
        <c:axId val="1042066943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0000"/>
                    </a:solidFill>
                  </a:rPr>
                  <a:t>Stumped&amp;Cought Count</a:t>
                </a:r>
                <a:endParaRPr lang="en-IN">
                  <a:solidFill>
                    <a:srgbClr val="FF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14468799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</a:fld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</a:fld>
            <a:endParaRPr lang="en-US" noProof="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</a:fld>
            <a:endParaRPr lang="en-US" noProof="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</a:fld>
            <a:endParaRPr lang="en-US" noProof="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/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  <a:endParaRPr lang="en-US" noProof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/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/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/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/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/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43" name="Text Placeholder 39"/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/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/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/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/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/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18" name="Text Placeholder 39"/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19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20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/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/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/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/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/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43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/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/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/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35" name="Text Placeholder 39"/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/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50" name="Text Placeholder 39"/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51" name="Picture Placeholder 33"/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/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/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/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/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/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33" name="Text Placeholder 39"/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37" name="Text Placeholder 39"/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38" name="Text Placeholder 39"/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/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/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/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33" name="Text Placeholder 39"/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37" name="Text Placeholder 39"/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38" name="Text Placeholder 39"/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/>
          <p:cNvSpPr>
            <a:spLocks noGrp="1"/>
          </p:cNvSpPr>
          <p:nvPr>
            <p:ph type="chart" sz="quarter" idx="13" hasCustomPrompt="1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/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/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/>
          <p:cNvSpPr>
            <a:spLocks noGrp="1"/>
          </p:cNvSpPr>
          <p:nvPr>
            <p:ph type="chart" sz="quarter" idx="13" hasCustomPrompt="1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4" hasCustomPrompt="1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/>
          <p:cNvSpPr>
            <a:spLocks noGrp="1"/>
          </p:cNvSpPr>
          <p:nvPr>
            <p:ph type="chart" sz="quarter" idx="13" hasCustomPrompt="1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14" hasCustomPrompt="1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/>
          <p:cNvSpPr>
            <a:spLocks noGrp="1"/>
          </p:cNvSpPr>
          <p:nvPr>
            <p:ph type="chart" sz="quarter" idx="15" hasCustomPrompt="1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/>
          <p:cNvSpPr>
            <a:spLocks noGrp="1"/>
          </p:cNvSpPr>
          <p:nvPr>
            <p:ph type="chart" sz="quarter" idx="16" hasCustomPrompt="1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</a:fld>
            <a:endParaRPr lang="en-US" noProof="0" dirty="0"/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  <a:endParaRPr lang="en-US" noProof="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chart" Target="../charts/char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291908" y="2080490"/>
            <a:ext cx="5807729" cy="1727200"/>
          </a:xfrm>
        </p:spPr>
        <p:txBody>
          <a:bodyPr numCol="1" anchor="t">
            <a:normAutofit/>
          </a:bodyPr>
          <a:lstStyle/>
          <a:p>
            <a:r>
              <a:rPr lang="en-IN" sz="5400" i="0" spc="50" dirty="0" err="1">
                <a:ln w="0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Modern No. 20" panose="02070704070505020303" pitchFamily="18" charset="0"/>
              </a:rPr>
              <a:t>Internshala</a:t>
            </a:r>
            <a:r>
              <a:rPr lang="en-IN" sz="5400" i="0" spc="50" dirty="0">
                <a:ln w="0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Modern No. 20" panose="02070704070505020303" pitchFamily="18" charset="0"/>
              </a:rPr>
              <a:t> </a:t>
            </a:r>
            <a:br>
              <a:rPr lang="en-IN" sz="5400" i="0" spc="50" dirty="0">
                <a:ln w="0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Modern No. 20" panose="02070704070505020303" pitchFamily="18" charset="0"/>
              </a:rPr>
            </a:br>
            <a:r>
              <a:rPr lang="en-IN" sz="5400" i="0" spc="50" dirty="0">
                <a:ln w="0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Modern No. 20" panose="02070704070505020303" pitchFamily="18" charset="0"/>
              </a:rPr>
              <a:t>            Challengers               </a:t>
            </a:r>
            <a:endParaRPr lang="en-US" sz="5400" spc="50" dirty="0">
              <a:ln w="0">
                <a:solidFill>
                  <a:srgbClr val="FF0000"/>
                </a:solidFill>
              </a:ln>
              <a:solidFill>
                <a:srgbClr val="FFFF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Modern No. 20" panose="02070704070505020303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905625" y="4010890"/>
            <a:ext cx="4986338" cy="976311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6400" dirty="0">
                <a:solidFill>
                  <a:srgbClr val="FFFFFF"/>
                </a:solidFill>
                <a:latin typeface="Public Sans"/>
              </a:rPr>
              <a:t>        Auction strategy for new IPL team </a:t>
            </a:r>
            <a:r>
              <a:rPr lang="en-US" sz="6400" dirty="0" err="1">
                <a:solidFill>
                  <a:srgbClr val="FFFFFF"/>
                </a:solidFill>
                <a:latin typeface="Public Sans"/>
              </a:rPr>
              <a:t>Internshala</a:t>
            </a:r>
            <a:r>
              <a:rPr lang="en-US" sz="6400" dirty="0">
                <a:solidFill>
                  <a:srgbClr val="FFFFFF"/>
                </a:solidFill>
                <a:latin typeface="Public Sans"/>
              </a:rPr>
              <a:t> Challengers franchise by analyzing past IPL data from the first season to the 14th season which was held in 2021</a:t>
            </a:r>
            <a:endParaRPr lang="en-US" sz="6400" dirty="0">
              <a:solidFill>
                <a:srgbClr val="FFFFFF"/>
              </a:solidFill>
              <a:latin typeface="Public Sans"/>
            </a:endParaRPr>
          </a:p>
          <a:p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 l="20683" r="20683"/>
          <a:stretch>
            <a:fillRect/>
          </a:stretch>
        </p:blipFill>
        <p:spPr>
          <a:xfrm>
            <a:off x="300037" y="1"/>
            <a:ext cx="5807729" cy="6857999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5556" l="17031" r="85590">
                        <a14:foregroundMark x1="24891" y1="33333" x2="43668" y2="12222"/>
                        <a14:foregroundMark x1="43668" y1="12222" x2="68122" y2="5000"/>
                        <a14:foregroundMark x1="68122" y1="5000" x2="85153" y2="22778"/>
                        <a14:foregroundMark x1="85153" y1="22778" x2="84279" y2="52222"/>
                        <a14:foregroundMark x1="84279" y1="52222" x2="69869" y2="80556"/>
                        <a14:foregroundMark x1="69869" y1="80556" x2="50655" y2="96667"/>
                        <a14:foregroundMark x1="50655" y1="96667" x2="24891" y2="92222"/>
                        <a14:foregroundMark x1="24891" y1="92222" x2="17031" y2="63333"/>
                        <a14:foregroundMark x1="17031" y1="63333" x2="20524" y2="36111"/>
                        <a14:foregroundMark x1="20524" y1="36111" x2="25328" y2="36111"/>
                        <a14:foregroundMark x1="84279" y1="21111" x2="85590" y2="52222"/>
                        <a14:foregroundMark x1="85590" y1="52222" x2="83406" y2="55000"/>
                        <a14:foregroundMark x1="79039" y1="11111" x2="54148" y2="7222"/>
                        <a14:foregroundMark x1="54148" y1="7222" x2="53275" y2="7778"/>
                        <a14:foregroundMark x1="23144" y1="92222" x2="49345" y2="95556"/>
                        <a14:foregroundMark x1="49345" y1="95556" x2="54585" y2="91667"/>
                      </a14:backgroundRemoval>
                    </a14:imgEffect>
                  </a14:imgLayer>
                </a14:imgProps>
              </a:ext>
            </a:extLst>
          </a:blip>
          <a:srcRect l="13328" t="735" r="10874"/>
          <a:stretch>
            <a:fillRect/>
          </a:stretch>
        </p:blipFill>
        <p:spPr>
          <a:xfrm>
            <a:off x="10100757" y="1121640"/>
            <a:ext cx="1653309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Bowlers Analyzed For Bidding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1950" y="1088238"/>
            <a:ext cx="112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Economical Bowlers(Bowlers With Best Economy)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630706" y="1416424"/>
            <a:ext cx="51188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625" y="1881006"/>
            <a:ext cx="6096000" cy="445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bowler,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(COUNT(bowler)/6)||'.'||(COUNT(bowler)%6) as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NumberOf_overs_bowled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COUNT(bowler) AS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NumberOf_balls_bowled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SUM(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Total_runs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Runs_conceded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ROUND(SUM(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Total_runs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)*1.0/(COUNT(bowler)/6.0),2) AS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Economy_Rate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GROUP BY bowler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COUNT(bowler)&gt;500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Economy_Rate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ASC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10;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Bowlers Analyzed For Bidding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1950" y="1088238"/>
            <a:ext cx="112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Economical Bowlers(Bowlers With Best Economy)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630706" y="1416424"/>
            <a:ext cx="51188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443" y="1912938"/>
          <a:ext cx="5746432" cy="39544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3477"/>
                <a:gridCol w="1080448"/>
                <a:gridCol w="1181100"/>
                <a:gridCol w="1285875"/>
                <a:gridCol w="1085532"/>
              </a:tblGrid>
              <a:tr h="3836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bowler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effectLst/>
                        </a:rPr>
                        <a:t>overs_bowled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effectLst/>
                        </a:rPr>
                        <a:t>balls_bowled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runs_conceded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effectLst/>
                        </a:rPr>
                        <a:t>economy_rate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88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Rashid Khan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248.2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1490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1573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6.33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54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A Kumble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163.5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983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1089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6.65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4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M Muralitharan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262.5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1577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1755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6.68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4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DW Steyn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379.2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2276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2568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6.77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54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R Ashwin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554.3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3327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3756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6.77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54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SP Narine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470.4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2824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3208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6.82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4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DL Vettori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130.5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785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894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6.83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4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Washington Sundar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110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660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758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6.89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41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J Botha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118.1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709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818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6.92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8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R Tewatia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97.5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587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684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6.99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5953125" y="1744611"/>
          <a:ext cx="6129814" cy="4503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Bowlers Analyzed For Bidding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1950" y="1088238"/>
            <a:ext cx="112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 err="1">
                <a:solidFill>
                  <a:srgbClr val="FF0000"/>
                </a:solidFill>
                <a:effectLst/>
                <a:latin typeface="Inter var experimental"/>
              </a:rPr>
              <a:t>WicketTaking</a:t>
            </a:r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 Bowlers(Bowlers With Best Bowling 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Inter var experimental"/>
              </a:rPr>
              <a:t>StrikeRate</a:t>
            </a:r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630706" y="1416424"/>
            <a:ext cx="51188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1475" y="1457570"/>
            <a:ext cx="10429875" cy="484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a.bowler</a:t>
            </a: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COUNT(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a.bowler</a:t>
            </a: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NumberOf_balls_bowled</a:t>
            </a: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(COUNT(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a.bowler</a:t>
            </a: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)/6)||'.'||(COUNT(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a.bowler</a:t>
            </a: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)%6) as 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NumberOf_overs_bowled</a:t>
            </a: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b.NumberOf_wickets</a:t>
            </a: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7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ROUND(COUNT(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a.bowler</a:t>
            </a: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)*1.0/b.NumberOf_wickets,2) AS 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Strike_rate</a:t>
            </a:r>
            <a:endParaRPr lang="en-IN" sz="17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a</a:t>
            </a:r>
            <a:endParaRPr lang="en-IN" sz="17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(SELECT bowler, COUNT(bowler) AS 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NumberOf_wickets</a:t>
            </a:r>
            <a:endParaRPr lang="en-IN" sz="17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FROM 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endParaRPr lang="en-IN" sz="17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WHERE 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is_wicket</a:t>
            </a: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 AND 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dismissal_kind</a:t>
            </a: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!='run out'</a:t>
            </a:r>
            <a:endParaRPr lang="en-IN" sz="17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GROUP BY bowler) as b</a:t>
            </a:r>
            <a:endParaRPr lang="en-IN" sz="17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a.bowler</a:t>
            </a: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b.bowler</a:t>
            </a:r>
            <a:endParaRPr lang="en-IN" sz="17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a.bowler,b.NumberOf_wickets</a:t>
            </a:r>
            <a:endParaRPr lang="en-IN" sz="17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COUNT(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a.bowler</a:t>
            </a: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)&gt;500</a:t>
            </a:r>
            <a:endParaRPr lang="en-IN" sz="17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1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Strike_rate</a:t>
            </a: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7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10;</a:t>
            </a:r>
            <a:endParaRPr lang="en-IN" sz="17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Bowlers Analyzed For Bidding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1950" y="1088238"/>
            <a:ext cx="112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 err="1">
                <a:solidFill>
                  <a:srgbClr val="FF0000"/>
                </a:solidFill>
                <a:effectLst/>
                <a:latin typeface="Inter var experimental"/>
              </a:rPr>
              <a:t>WicketTaking</a:t>
            </a:r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 Bowlers(Bowlers With Best Bowling 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Inter var experimental"/>
              </a:rPr>
              <a:t>StrikeRate</a:t>
            </a:r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630706" y="1416424"/>
            <a:ext cx="51188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3350" y="1657350"/>
          <a:ext cx="5532438" cy="4940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236"/>
                <a:gridCol w="1453873"/>
                <a:gridCol w="1518204"/>
                <a:gridCol w="1132220"/>
                <a:gridCol w="681905"/>
              </a:tblGrid>
              <a:tr h="4792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bowler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effectLst/>
                        </a:rPr>
                        <a:t>balls_bowled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effectLst/>
                        </a:rPr>
                        <a:t>overs_bowled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effectLst/>
                        </a:rPr>
                        <a:t>Total_wickets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effectLst/>
                        </a:rPr>
                        <a:t>strike_rate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608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K </a:t>
                      </a:r>
                      <a:r>
                        <a:rPr lang="en-IN" sz="1100" b="1" u="none" strike="noStrike" dirty="0" err="1">
                          <a:effectLst/>
                        </a:rPr>
                        <a:t>Rabada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840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140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61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13.77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42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DE Bollinger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15.79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2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AJ Tye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645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107.3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40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16.13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2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Imran Tahir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1314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219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80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16.43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2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SL Malinga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2974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495.4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170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17.49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42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 Aravind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788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131.2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45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17.51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2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MA Starc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612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102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34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2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YS Chahal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2188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364.4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121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18.08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42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KK Cooper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18.18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8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TA Boult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1152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192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18.29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5709490" y="1703048"/>
          <a:ext cx="6349159" cy="4878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All Rounders Analyzed For Bidding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1950" y="1088238"/>
            <a:ext cx="112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All Rounders(Best with Batting Strike Rate And Bowling 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Inter var experimental"/>
              </a:rPr>
              <a:t>StrkeRate</a:t>
            </a:r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67050" y="1416424"/>
            <a:ext cx="62769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0038" y="1416424"/>
            <a:ext cx="11734800" cy="5380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(SELECT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bl.bowler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All_rounders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bl.NumberOf_balls_bowled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bl.strike_rate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bowling_strike_rate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bt.No_Of_Balls_Faced,bt.Total_runs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bt.strike_rate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batting_strike_rate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ROW_NUMBER() OVER(ORDER BY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bt.strike_rate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DESC) AS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batting_rank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ROW_NUMBER() OVER(ORDER BY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bl.strike_rate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ASC) AS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bowling_rank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ROUND(1.0*(ROW_NUMBER() OVER(ORDER BY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bt.strike_rate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DESC) + ROW_NUMBER() OVER(ORDER BY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bl.strike_rate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ASC))/2,2)  AS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avg_rank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(SELECT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a.bowler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COUNT(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a.bowler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NumberOf_balls_bowled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(COUNT(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a.bowler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)/6)||'.'||(COUNT(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a.bowler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)%6) as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NumberOf_overs_bowled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b.NumberOf_wickets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ROUND(COUNT(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a.bowler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)*1.0/b.NumberOf_wickets,2) AS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Strike_rate</a:t>
            </a:r>
            <a:r>
              <a:rPr lang="en-IN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a</a:t>
            </a:r>
            <a:endParaRPr lang="en-IN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(SELECT bowler, COUNT(bowler) AS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NumberOf_wickets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is_wicket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 AND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dismissal_kind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!='run out' GROUP BY bowler) as b</a:t>
            </a:r>
            <a:endParaRPr lang="en-IN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a.bowler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b.bowler</a:t>
            </a:r>
            <a:endParaRPr lang="en-IN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a.bowler,b.NumberOf_wickets</a:t>
            </a:r>
            <a:r>
              <a:rPr lang="en-IN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COUNT(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a.bowler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)&gt;500 ORDER BY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Strike_rate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 AS bl</a:t>
            </a:r>
            <a:endParaRPr lang="en-IN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JOIN(SELECT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batsman,strike_rate,No_Of_Balls_Faced,Total_runs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FROM (SELECT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batsman,COUNT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(batsman) AS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No_Of_Balls_Faced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batsman_runs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Total_runs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round(((SUM(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batsman_runs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)*1.0)/COUNT(batsman))*100,2) AS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Strike_rate</a:t>
            </a:r>
            <a:r>
              <a:rPr lang="en-IN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group by batsman</a:t>
            </a:r>
            <a:endParaRPr lang="en-IN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COUNT(batsman)&gt;500</a:t>
            </a:r>
            <a:endParaRPr lang="en-IN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Strike_rate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DESC) AS m WHERE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No_Of_Balls_Faced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&gt;500) AS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bt</a:t>
            </a:r>
            <a:endParaRPr lang="en-IN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ON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bt.batsman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bl.bowler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bl.NumberOf_balls_bowled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&gt;300) AS a ORDER BY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avg_rank</a:t>
            </a:r>
            <a:endParaRPr lang="en-IN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LIMIT 10;</a:t>
            </a:r>
            <a:endParaRPr lang="en-IN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All Rounders Analyzed For Bidding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1950" y="1088238"/>
            <a:ext cx="112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All Rounders(Best with Batting Strike Rate And Bowling 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Inter var experimental"/>
              </a:rPr>
              <a:t>StrkeRate</a:t>
            </a:r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67050" y="1416424"/>
            <a:ext cx="62769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00125" y="1785755"/>
          <a:ext cx="9886951" cy="46626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5012"/>
                <a:gridCol w="1642979"/>
                <a:gridCol w="1366726"/>
                <a:gridCol w="1279487"/>
                <a:gridCol w="726982"/>
                <a:gridCol w="1294027"/>
                <a:gridCol w="886918"/>
                <a:gridCol w="930537"/>
                <a:gridCol w="654283"/>
              </a:tblGrid>
              <a:tr h="4523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effectLst/>
                        </a:rPr>
                        <a:t>all_rounders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numberof_balls_bowled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bowling_strike_rate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no_of_balls_faced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total_runs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batting_strike_rate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batting_rank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effectLst/>
                        </a:rPr>
                        <a:t>bowling_rank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effectLst/>
                        </a:rPr>
                        <a:t>avg_rank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349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AD Russell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1186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19.44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882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1517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172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1.5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175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HH Pandya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914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21.76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897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1349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150.39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175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SP Narine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2824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22.24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573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892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155.67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175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JA Morkel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1807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21.26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711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974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136.99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75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MP Stoinis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562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20.07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623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825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132.42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7.5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75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KA Pollard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1414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23.57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2107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3023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143.47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8.5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75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DR Smith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557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21.42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1803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2385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132.28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9.5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75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DJ Bravo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2846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18.6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1199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1490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124.27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10.5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75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SR Watson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2137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23.23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2888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3874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134.14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10.5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49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Harbhajan Singh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3451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23.01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632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829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131.17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All Rounders Analyzed For Bidding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1950" y="1088238"/>
            <a:ext cx="112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All Rounders(Best with Batting Strike Rate And Bowling 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Inter var experimental"/>
              </a:rPr>
              <a:t>StrkeRate</a:t>
            </a:r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67050" y="1416424"/>
            <a:ext cx="62769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hart 4"/>
          <p:cNvGraphicFramePr/>
          <p:nvPr/>
        </p:nvGraphicFramePr>
        <p:xfrm>
          <a:off x="1676400" y="1964689"/>
          <a:ext cx="8686800" cy="463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Wicket Keepers Analyzed For Bidding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1950" y="1088238"/>
            <a:ext cx="112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Wicket Keepers(Best with Batting 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Inter var experimental"/>
              </a:rPr>
              <a:t>AveragevAnd</a:t>
            </a:r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 Stumping and 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Inter var experimental"/>
              </a:rPr>
              <a:t>Cought</a:t>
            </a:r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 Behind)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67050" y="1416424"/>
            <a:ext cx="62769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0537" y="1613985"/>
            <a:ext cx="11701463" cy="5001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s.fielder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Wicket_Keeper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tr.Batting_average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COUNT(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s.fielder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stumped_count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c.caught_count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s 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LEFT JOIN(SELECT fielder,  COUNT(fielder)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caught_count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dismissal_kind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='caught'  GROUP BY fielder) AS c ON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s.fielder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c.fielder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JOIN (SELECT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a.batsman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a.Total_Runs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b.match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Total_NumberOfTimes_out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round(((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a.Total_Runs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*1.0)/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b.match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),2)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Batting_Average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c.seasons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"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No.Seasons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Played"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(SELECT batsman, SUM(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batsman_runs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Total_Runs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GROUP BY batsman) as a 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JOIN(SELECT DISTINCT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player_dismissed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COUNT(DISTINCT id) AS match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FROM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player_dismissed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!= 'NA' GROUP BY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player_dismissed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b 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a.batsman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b.player_dismissed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(SELECT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iplb.batsman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COUNT(DISTINCT DATE_PART('year',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iplm.date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AS Seasons FROM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iplb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JOIN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ipl_matches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iplm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ON iplb.id=iplm.id  GROUP BY batsman) AS c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a.batsman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c.batsman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c.seasons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&gt;2 AND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a.Total_Runs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&gt;500 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Batting_Average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DESC)AS tr  ON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s.fielder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tr.batsman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JOIN(SELECT DISTINCT batsman, COUNT(distinct id) AS match FROM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GROUP BY batsman 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ORDER BY match DESC) as m   ON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s.fielder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m.batsman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dismissal_kind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='stumped'  GROUP BY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s.fielder,c.caught_count,tr.Total_runs,tr.Batting_average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 BY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tr.Batting_average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DESC,stumped_count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LIMIT 10;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Wicket Keepers Analyzed For Bidding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1950" y="1088238"/>
            <a:ext cx="112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Wicket Keepers(Best with Batting 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Inter var experimental"/>
              </a:rPr>
              <a:t>AveragevAnd</a:t>
            </a:r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 Stumping and 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Inter var experimental"/>
              </a:rPr>
              <a:t>Cought</a:t>
            </a:r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 Behind)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67050" y="1416424"/>
            <a:ext cx="62769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6049" y="1785756"/>
          <a:ext cx="5616575" cy="48118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767"/>
                <a:gridCol w="1298630"/>
                <a:gridCol w="1266164"/>
                <a:gridCol w="1103836"/>
                <a:gridCol w="779178"/>
              </a:tblGrid>
              <a:tr h="4668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err="1">
                          <a:effectLst/>
                        </a:rPr>
                        <a:t>wicket_keeper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err="1">
                          <a:effectLst/>
                        </a:rPr>
                        <a:t>batting_average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err="1">
                          <a:effectLst/>
                        </a:rPr>
                        <a:t>stumped_count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err="1">
                          <a:effectLst/>
                        </a:rPr>
                        <a:t>caught_count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total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488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KL Rahul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44.86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44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09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MS Dhoni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40.99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113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152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309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AB de Villiers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40.41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103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111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309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RR Pant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35.24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309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JC Buttler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34.98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32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09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Q de Kock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31.6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49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09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AT Rayudu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29.51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58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09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Ishan Kishan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28.83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09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RV Uthappa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27.92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87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119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8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SV Samson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27.78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52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5967571" y="1785755"/>
          <a:ext cx="6078380" cy="4755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First </a:t>
            </a:r>
            <a:r>
              <a:rPr lang="en-US" sz="2400" dirty="0" err="1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Choise</a:t>
            </a:r>
            <a:r>
              <a:rPr lang="en-US" sz="2400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 Players(</a:t>
            </a:r>
            <a:r>
              <a:rPr lang="en-US" sz="2400" dirty="0" err="1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Batsman,Bowlers,All</a:t>
            </a:r>
            <a:r>
              <a:rPr lang="en-US" sz="2400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 Rounders and Wicketkeepers) for Bidding</a:t>
            </a:r>
            <a:endParaRPr lang="en-IN" sz="2400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359" y="1996797"/>
            <a:ext cx="33277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Aggressive batsmen</a:t>
            </a:r>
            <a:r>
              <a:rPr lang="en-IN" b="1" dirty="0">
                <a:solidFill>
                  <a:srgbClr val="FF0000"/>
                </a:solidFill>
                <a:latin typeface="Inter var experimental"/>
              </a:rPr>
              <a:t>:</a:t>
            </a:r>
            <a:endParaRPr lang="en-IN" b="1" dirty="0">
              <a:solidFill>
                <a:srgbClr val="FF0000"/>
              </a:solidFill>
              <a:latin typeface="Inter var experimental"/>
            </a:endParaRPr>
          </a:p>
          <a:p>
            <a:r>
              <a:rPr lang="en-IN" b="1" dirty="0">
                <a:solidFill>
                  <a:srgbClr val="FF0000"/>
                </a:solidFill>
                <a:latin typeface="Inter var experimental"/>
              </a:rPr>
              <a:t>                                       </a:t>
            </a:r>
            <a:endParaRPr lang="en-IN" b="1" dirty="0">
              <a:solidFill>
                <a:srgbClr val="FF0000"/>
              </a:solidFill>
              <a:latin typeface="Inter var experimental"/>
            </a:endParaRPr>
          </a:p>
          <a:p>
            <a:endParaRPr lang="en-IN" b="1" dirty="0">
              <a:solidFill>
                <a:srgbClr val="FF0000"/>
              </a:solidFill>
              <a:latin typeface="Inter var experimental"/>
            </a:endParaRPr>
          </a:p>
          <a:p>
            <a:endParaRPr lang="en-IN" b="1" dirty="0">
              <a:solidFill>
                <a:srgbClr val="FF0000"/>
              </a:solidFill>
              <a:latin typeface="Inter var experimental"/>
            </a:endParaRPr>
          </a:p>
          <a:p>
            <a:endParaRPr lang="en-IN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320922" y="2004656"/>
          <a:ext cx="1631952" cy="933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1952"/>
              </a:tblGrid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V Sehwag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GJ Maxwell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JC </a:t>
                      </a:r>
                      <a:r>
                        <a:rPr lang="en-IN" sz="1600" b="1" u="none" strike="noStrike" dirty="0" err="1">
                          <a:effectLst/>
                        </a:rPr>
                        <a:t>Buttler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6359" y="3449003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Anchoring batsmen</a:t>
            </a:r>
            <a:r>
              <a:rPr lang="en-IN" b="1" dirty="0">
                <a:solidFill>
                  <a:srgbClr val="FF0000"/>
                </a:solidFill>
                <a:latin typeface="Inter var experimental"/>
              </a:rPr>
              <a:t>:</a:t>
            </a:r>
            <a:endParaRPr lang="en-IN" b="1" dirty="0">
              <a:solidFill>
                <a:srgbClr val="FF0000"/>
              </a:solidFill>
              <a:latin typeface="Inter var experimental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320921" y="3449003"/>
          <a:ext cx="1631953" cy="8965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1953"/>
              </a:tblGrid>
              <a:tr h="29884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KL Rahul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</a:tr>
              <a:tr h="29884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DA Warner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</a:tr>
              <a:tr h="29884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LMP Simmons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8899" y="4997291"/>
            <a:ext cx="343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Hard Hitting batsmen</a:t>
            </a:r>
            <a:r>
              <a:rPr lang="en-IN" b="1" dirty="0">
                <a:solidFill>
                  <a:srgbClr val="FF0000"/>
                </a:solidFill>
                <a:latin typeface="Inter var experimental"/>
              </a:rPr>
              <a:t>:</a:t>
            </a:r>
            <a:endParaRPr lang="en-IN" b="1" dirty="0">
              <a:solidFill>
                <a:srgbClr val="FF0000"/>
              </a:solidFill>
              <a:latin typeface="Inter var experimental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320922" y="5034200"/>
          <a:ext cx="1631952" cy="754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1952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CH Gayle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ML Hayden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SE Marsh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590925" y="1285875"/>
            <a:ext cx="0" cy="5502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8900" y="1272004"/>
            <a:ext cx="350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1"/>
                </a:solidFill>
              </a:rPr>
              <a:t>Batsman's</a:t>
            </a:r>
            <a:endParaRPr lang="en-IN" sz="2400" b="1" u="sng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0925" y="1279863"/>
            <a:ext cx="306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5"/>
                </a:solidFill>
              </a:rPr>
              <a:t>Bowlers</a:t>
            </a:r>
            <a:endParaRPr lang="en-IN" sz="2400" b="1" u="sng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0925" y="1996797"/>
            <a:ext cx="3302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Economical Bowlers:</a:t>
            </a:r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59520" y="2042979"/>
          <a:ext cx="1155700" cy="8167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/>
              </a:tblGrid>
              <a:tr h="27225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Rashid Khan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</a:tr>
              <a:tr h="27225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DW Steyn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</a:tr>
              <a:tr h="27225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R Ashwin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609784" y="3358307"/>
            <a:ext cx="2414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 err="1">
                <a:solidFill>
                  <a:srgbClr val="FF0000"/>
                </a:solidFill>
                <a:effectLst/>
                <a:latin typeface="Inter var experimental"/>
              </a:rPr>
              <a:t>WicketTaking</a:t>
            </a:r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 Bowlers</a:t>
            </a:r>
            <a:r>
              <a:rPr lang="en-IN" sz="1600" b="1" i="0" dirty="0">
                <a:solidFill>
                  <a:srgbClr val="FF0000"/>
                </a:solidFill>
                <a:effectLst/>
                <a:latin typeface="Inter var experimental"/>
              </a:rPr>
              <a:t>:</a:t>
            </a:r>
            <a:endParaRPr lang="en-IN" sz="16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868796" y="3402797"/>
          <a:ext cx="1331731" cy="845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173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</a:rPr>
                        <a:t>K </a:t>
                      </a:r>
                      <a:r>
                        <a:rPr lang="en-IN" sz="1800" b="1" u="none" strike="noStrike" dirty="0" err="1">
                          <a:effectLst/>
                        </a:rPr>
                        <a:t>Rabada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</a:rPr>
                        <a:t>SL Malinga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</a:rPr>
                        <a:t>YS Chahal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6893859" y="1279863"/>
            <a:ext cx="0" cy="5508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93859" y="3779580"/>
            <a:ext cx="294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5"/>
                </a:solidFill>
              </a:rPr>
              <a:t>Wicket Keeper</a:t>
            </a:r>
            <a:endParaRPr lang="en-IN" sz="2400" b="1" u="sng" dirty="0">
              <a:solidFill>
                <a:schemeClr val="accent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93859" y="1279863"/>
            <a:ext cx="294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5"/>
                </a:solidFill>
              </a:rPr>
              <a:t>All Rounders</a:t>
            </a:r>
            <a:endParaRPr lang="en-IN" sz="2400" b="1" u="sng" dirty="0">
              <a:solidFill>
                <a:schemeClr val="accent5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48305" y="1996797"/>
            <a:ext cx="3302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All Rounders:</a:t>
            </a:r>
            <a:endParaRPr lang="en-IN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8600503" y="2046387"/>
          <a:ext cx="965200" cy="8133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200"/>
              </a:tblGrid>
              <a:tr h="27111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AD Russell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</a:tr>
              <a:tr h="27111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HH Pandya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</a:tr>
              <a:tr h="27111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SP </a:t>
                      </a:r>
                      <a:r>
                        <a:rPr lang="en-IN" sz="1600" b="1" u="none" strike="noStrike" dirty="0" err="1">
                          <a:effectLst/>
                        </a:rPr>
                        <a:t>Narine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002743" y="4505242"/>
            <a:ext cx="3302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Wicket Keeper:</a:t>
            </a:r>
            <a:endParaRPr lang="en-IN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8654209" y="4612243"/>
          <a:ext cx="1321825" cy="754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1825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MS Dhoni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AB de Villiers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RR Pant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6893857" y="3474125"/>
            <a:ext cx="4141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"/>
          <a:srcRect l="9186"/>
          <a:stretch>
            <a:fillRect/>
          </a:stretch>
        </p:blipFill>
        <p:spPr>
          <a:xfrm>
            <a:off x="6632829" y="1025659"/>
            <a:ext cx="5433665" cy="545787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l="23530"/>
          <a:stretch>
            <a:fillRect/>
          </a:stretch>
        </p:blipFill>
        <p:spPr>
          <a:xfrm>
            <a:off x="0" y="1019175"/>
            <a:ext cx="3437964" cy="51874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CONTENT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96353" y="1672677"/>
            <a:ext cx="60960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Batsman’s:-</a:t>
            </a:r>
            <a:endParaRPr lang="en-US" b="1" dirty="0">
              <a:solidFill>
                <a:schemeClr val="accent1"/>
              </a:solidFill>
            </a:endParaRPr>
          </a:p>
          <a:p>
            <a:pPr marL="2228850" lvl="4" indent="-400050">
              <a:buFont typeface="+mj-lt"/>
              <a:buAutoNum type="alphaUcPeriod"/>
            </a:pPr>
            <a:r>
              <a:rPr lang="en-IN" b="1" i="0" dirty="0">
                <a:effectLst/>
                <a:latin typeface="Inter var experimental"/>
              </a:rPr>
              <a:t>Aggressive batsmen</a:t>
            </a:r>
            <a:r>
              <a:rPr lang="en-US" b="1" u="sng" dirty="0"/>
              <a:t> </a:t>
            </a:r>
            <a:endParaRPr lang="en-US" b="1" u="sng" dirty="0"/>
          </a:p>
          <a:p>
            <a:pPr marL="2228850" lvl="4" indent="-400050">
              <a:buFont typeface="+mj-lt"/>
              <a:buAutoNum type="alphaUcPeriod"/>
            </a:pPr>
            <a:r>
              <a:rPr lang="en-IN" b="1" i="0" dirty="0">
                <a:effectLst/>
                <a:latin typeface="Inter var experimental"/>
              </a:rPr>
              <a:t>Anchoring batsmen</a:t>
            </a:r>
            <a:endParaRPr lang="en-IN" b="1" i="0" dirty="0">
              <a:effectLst/>
              <a:latin typeface="Inter var experimental"/>
            </a:endParaRPr>
          </a:p>
          <a:p>
            <a:pPr marL="2228850" lvl="4" indent="-400050">
              <a:buFont typeface="+mj-lt"/>
              <a:buAutoNum type="alphaUcPeriod"/>
            </a:pPr>
            <a:r>
              <a:rPr lang="en-IN" b="1" i="0" dirty="0">
                <a:effectLst/>
                <a:latin typeface="Inter var experimental"/>
              </a:rPr>
              <a:t>Hard Hitting batsmen</a:t>
            </a:r>
            <a:r>
              <a:rPr lang="en-US" b="1" u="sng" dirty="0"/>
              <a:t>                  </a:t>
            </a:r>
            <a:endParaRPr lang="en-IN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2196353" y="2807233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2. Bowler’s:-</a:t>
            </a:r>
            <a:endParaRPr lang="en-US" b="1" dirty="0">
              <a:solidFill>
                <a:schemeClr val="accent1"/>
              </a:solidFill>
            </a:endParaRPr>
          </a:p>
          <a:p>
            <a:pPr marL="2228850" lvl="4" indent="-400050">
              <a:buFont typeface="+mj-lt"/>
              <a:buAutoNum type="alphaUcPeriod"/>
            </a:pPr>
            <a:r>
              <a:rPr lang="en-IN" b="1" i="0" dirty="0">
                <a:effectLst/>
                <a:latin typeface="Inter var experimental"/>
              </a:rPr>
              <a:t>Economical Bowlers </a:t>
            </a:r>
            <a:endParaRPr lang="en-IN" b="1" i="0" dirty="0">
              <a:effectLst/>
              <a:latin typeface="Inter var experimental"/>
            </a:endParaRPr>
          </a:p>
          <a:p>
            <a:pPr marL="2228850" lvl="4" indent="-400050">
              <a:buFont typeface="+mj-lt"/>
              <a:buAutoNum type="alphaUcPeriod"/>
            </a:pPr>
            <a:r>
              <a:rPr lang="en-IN" b="1" i="0" dirty="0" err="1">
                <a:effectLst/>
                <a:latin typeface="Inter var experimental"/>
              </a:rPr>
              <a:t>WicketTaking</a:t>
            </a:r>
            <a:r>
              <a:rPr lang="en-IN" b="1" i="0" dirty="0">
                <a:effectLst/>
                <a:latin typeface="Inter var experimental"/>
              </a:rPr>
              <a:t> Bowlers</a:t>
            </a:r>
            <a:endParaRPr lang="en-IN" b="1" i="0" dirty="0">
              <a:effectLst/>
              <a:latin typeface="Inter var experiment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6353" y="381707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3. All Rounders:-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96353" y="44395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4. Wicket Keepers:-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96353" y="508888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5. 10 Questions:-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  <a:latin typeface="Garet Bold"/>
              </a:rPr>
              <a:t>Additional Questions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/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  <a:latin typeface="Garet Bold"/>
              </a:rPr>
              <a:t>Additional Questions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/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  <a:latin typeface="Garet Bold"/>
              </a:rPr>
              <a:t>Additional Questions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/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  <a:latin typeface="Garet Bold"/>
              </a:rPr>
              <a:t>Additional Questions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/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  <a:latin typeface="Garet Bold"/>
              </a:rPr>
              <a:t>Additional Questions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5554594"/>
          </a:xfrm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  <a:latin typeface="Garet Bold"/>
              </a:rPr>
              <a:t>Additional Questions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5732088"/>
          </a:xfrm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  <a:latin typeface="Garet Bold"/>
              </a:rPr>
              <a:t>Additional Questions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5732088"/>
          </a:xfrm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  <a:latin typeface="Garet Bold"/>
              </a:rPr>
              <a:t>Additional Questions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5732088"/>
          </a:xfrm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  <a:latin typeface="Garet Bold"/>
              </a:rPr>
              <a:t>Additional Questions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5732088"/>
          </a:xfrm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  <a:latin typeface="Garet Bold"/>
              </a:rPr>
              <a:t>Additional Questions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5732088"/>
          </a:xfrm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Batters Analyzed For Bidding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128587" y="1457570"/>
            <a:ext cx="11520488" cy="5838825"/>
          </a:xfrm>
        </p:spPr>
      </p:sp>
      <p:sp>
        <p:nvSpPr>
          <p:cNvPr id="6" name="TextBox 5"/>
          <p:cNvSpPr txBox="1"/>
          <p:nvPr/>
        </p:nvSpPr>
        <p:spPr>
          <a:xfrm>
            <a:off x="591950" y="1088238"/>
            <a:ext cx="112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Aggressive batsmen(Batters With Highest Strike Rate)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630706" y="1416424"/>
            <a:ext cx="51188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6800" y="1945526"/>
            <a:ext cx="6096000" cy="3464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batsman,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count(batsman) as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No_Of_Balls_Faced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batsman_runs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Total_runs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round(((sum(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batsman_runs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)*1.0)/count(batsman))*100,2) as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Strike_rate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group by batsman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count(batsman)&gt;500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Strike_rate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10;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0305"/>
            <a:ext cx="6667695" cy="66676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0" y="937170"/>
            <a:ext cx="5131398" cy="20525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03520" y="3524152"/>
            <a:ext cx="6494033" cy="1397472"/>
          </a:xfrm>
          <a:prstGeom prst="rect">
            <a:avLst/>
          </a:prstGeom>
          <a:solidFill>
            <a:srgbClr val="A550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Presented By : </a:t>
            </a:r>
            <a:r>
              <a:rPr lang="en-IN" altLang="en-US" sz="3200" b="1" dirty="0">
                <a:solidFill>
                  <a:srgbClr val="FFC000"/>
                </a:solidFill>
              </a:rPr>
              <a:t>SNEHAL MALUSARE</a:t>
            </a:r>
            <a:endParaRPr lang="en-US" sz="3600" b="1" dirty="0">
              <a:solidFill>
                <a:srgbClr val="FFC000"/>
              </a:solidFill>
            </a:endParaRPr>
          </a:p>
          <a:p>
            <a:pPr algn="ctr"/>
            <a:r>
              <a:rPr lang="en-US" sz="3600" b="1" dirty="0">
                <a:solidFill>
                  <a:srgbClr val="FFC000"/>
                </a:solidFill>
              </a:rPr>
              <a:t>                          Data Science </a:t>
            </a:r>
            <a:r>
              <a:rPr lang="en-IN" altLang="en-US" sz="3600" b="1" dirty="0">
                <a:solidFill>
                  <a:srgbClr val="FFC000"/>
                </a:solidFill>
              </a:rPr>
              <a:t>BIA</a:t>
            </a:r>
            <a:endParaRPr lang="en-IN" altLang="en-US" sz="3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Batters Analyzed For Bidding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128587" y="1457570"/>
            <a:ext cx="11520488" cy="5838825"/>
          </a:xfrm>
        </p:spPr>
      </p:sp>
      <p:sp>
        <p:nvSpPr>
          <p:cNvPr id="6" name="TextBox 5"/>
          <p:cNvSpPr txBox="1"/>
          <p:nvPr/>
        </p:nvSpPr>
        <p:spPr>
          <a:xfrm>
            <a:off x="591950" y="1088238"/>
            <a:ext cx="112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Aggressive batsmen(Batters With Highest Strike Rate)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630706" y="1416424"/>
            <a:ext cx="51188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0038" y="1722148"/>
          <a:ext cx="5398294" cy="485983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114425"/>
                <a:gridCol w="1323975"/>
                <a:gridCol w="1362075"/>
                <a:gridCol w="1597819"/>
              </a:tblGrid>
              <a:tr h="471271">
                <a:tc>
                  <a:txBody>
                    <a:bodyPr/>
                    <a:lstStyle/>
                    <a:p>
                      <a:pPr marL="323850" lvl="1" algn="ctr" fontAlgn="b"/>
                      <a:r>
                        <a:rPr lang="en-IN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batsman</a:t>
                      </a:r>
                      <a:endParaRPr lang="en-IN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23850" lvl="1" algn="ctr" fontAlgn="b"/>
                      <a:r>
                        <a:rPr lang="en-IN" sz="1400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balls_faced</a:t>
                      </a:r>
                      <a:endParaRPr lang="en-IN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23850" lvl="1" algn="ctr" fontAlgn="b"/>
                      <a:r>
                        <a:rPr lang="en-IN" sz="1400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total_runs</a:t>
                      </a:r>
                      <a:endParaRPr lang="en-IN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23850" lvl="1" algn="ctr" fontAlgn="b"/>
                      <a:r>
                        <a:rPr lang="en-IN" sz="1400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strikerate</a:t>
                      </a:r>
                      <a:endParaRPr lang="en-IN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solidFill>
                      <a:srgbClr val="FFFF00"/>
                    </a:solidFill>
                  </a:tcPr>
                </a:tc>
              </a:tr>
              <a:tr h="359106"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AD </a:t>
                      </a:r>
                      <a:r>
                        <a:rPr lang="en-IN" sz="1100" b="1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Russell</a:t>
                      </a:r>
                      <a:endParaRPr lang="en-IN" sz="1100" b="1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882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1517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172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</a:tr>
              <a:tr h="447717"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SP </a:t>
                      </a:r>
                      <a:r>
                        <a:rPr lang="en-IN" sz="11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Narine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573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892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155.67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</a:tr>
              <a:tr h="447717"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HH Pandya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897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1349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150.39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</a:tr>
              <a:tr h="447717"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V Sehwag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1833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2728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148.83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47717"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GJ Maxwell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1013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1505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148.57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47717"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AB de Villiers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3264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4849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148.56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</a:tr>
              <a:tr h="447717"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RR Pant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1416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2079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146.82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</a:tr>
              <a:tr h="447717"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JC </a:t>
                      </a:r>
                      <a:r>
                        <a:rPr lang="en-IN" sz="11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Buttler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1184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1714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144.76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47717"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KA Pollard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2107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3023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143.47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</a:tr>
              <a:tr h="447717"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CH Gayle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3342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4772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323850" lvl="1"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142.79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5869783" y="1854820"/>
          <a:ext cx="6193630" cy="4418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Batters Analyzed For Bidding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128587" y="1457570"/>
            <a:ext cx="11520488" cy="5838825"/>
          </a:xfrm>
        </p:spPr>
      </p:sp>
      <p:sp>
        <p:nvSpPr>
          <p:cNvPr id="6" name="TextBox 5"/>
          <p:cNvSpPr txBox="1"/>
          <p:nvPr/>
        </p:nvSpPr>
        <p:spPr>
          <a:xfrm>
            <a:off x="591950" y="1088238"/>
            <a:ext cx="112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Anchor batsmen(Batters With Best Batting Average)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630706" y="1416424"/>
            <a:ext cx="51188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6749" y="1526633"/>
            <a:ext cx="9648825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a.batsman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a.Total_Runs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b.match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Total_NumberOfTimes_out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round(((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a.Total_Runs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*1.0)/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b.match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),2) AS Average,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c.seasons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"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No.Seasons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Played"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(SELECT batsman, SUM(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batsman_runs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Total_Runs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GROUP BY batsman) as a 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JOIN(SELECT DISTINCT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player_dismissed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COUNT(DISTINCT id) AS match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FROM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WHERE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player_dismissed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!= 'NA'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GROUP BY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player_dismissed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b 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a.batsman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b.player_dismissed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(SELECT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iplb.batsman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COUNT(DISTINCT DATE_PART('year',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iplm.date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AS Seasons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FROM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ipl_ball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iplb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JOIN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ipl_matches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iplm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ON iplb.id=iplm.id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GROUP BY batsman) AS c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a.batsman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c.batsman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c.seasons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&gt;2 AND </a:t>
            </a:r>
            <a:r>
              <a:rPr lang="en-IN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a.Total_Runs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&gt;500 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Average DESC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10;</a:t>
            </a: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Batters Analyzed For Bidding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128587" y="1457570"/>
            <a:ext cx="11520488" cy="5838825"/>
          </a:xfrm>
        </p:spPr>
      </p:sp>
      <p:sp>
        <p:nvSpPr>
          <p:cNvPr id="6" name="TextBox 5"/>
          <p:cNvSpPr txBox="1"/>
          <p:nvPr/>
        </p:nvSpPr>
        <p:spPr>
          <a:xfrm>
            <a:off x="591950" y="1088238"/>
            <a:ext cx="112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Anchor batsmen(Batters With Best Batting Average)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630706" y="1416424"/>
            <a:ext cx="51188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4475" y="1826902"/>
          <a:ext cx="5251451" cy="475507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3282"/>
                <a:gridCol w="724338"/>
                <a:gridCol w="1741197"/>
                <a:gridCol w="571113"/>
                <a:gridCol w="1281521"/>
              </a:tblGrid>
              <a:tr h="4613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batsman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total_runs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total_numberoftimes_out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No.Seasons</a:t>
                      </a:r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Played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43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KL Rahul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2647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59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44.86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258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DA Warner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5254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123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42.72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258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CH Gayle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4772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116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41.14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58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MS Dhoni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4632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113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40.99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58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AB de Villiers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4849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120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40.41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58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LMP Simmons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1079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39.96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258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SE Marsh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2477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62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39.95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58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JP Duminy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2029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39.78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58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KS Williamson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1619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39.49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3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MEK Hussey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1977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38.76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5730240" y="2078453"/>
          <a:ext cx="6161722" cy="4251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Batters Analyzed For Bidding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128586" y="1457571"/>
            <a:ext cx="12063413" cy="5330512"/>
          </a:xfrm>
        </p:spPr>
      </p:sp>
      <p:sp>
        <p:nvSpPr>
          <p:cNvPr id="6" name="TextBox 5"/>
          <p:cNvSpPr txBox="1"/>
          <p:nvPr/>
        </p:nvSpPr>
        <p:spPr>
          <a:xfrm>
            <a:off x="591950" y="1088238"/>
            <a:ext cx="112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Hard Hitting batsmen(Batters With Most Boundaries)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630706" y="1416424"/>
            <a:ext cx="51188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Batters Analyzed For Bidding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1950" y="1088238"/>
            <a:ext cx="112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Hard Hitting batsmen(Batters With Most Boundaries)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630706" y="1416424"/>
            <a:ext cx="51188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57300" y="1785756"/>
          <a:ext cx="10261600" cy="446264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2267"/>
                <a:gridCol w="1750667"/>
                <a:gridCol w="1212000"/>
                <a:gridCol w="1050400"/>
                <a:gridCol w="1077333"/>
                <a:gridCol w="1077333"/>
                <a:gridCol w="1077333"/>
                <a:gridCol w="969600"/>
                <a:gridCol w="1144667"/>
              </a:tblGrid>
              <a:tr h="4329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batsman</a:t>
                      </a:r>
                      <a:endParaRPr lang="en-IN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numberof_seasons_played</a:t>
                      </a:r>
                      <a:endParaRPr lang="en-IN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numberof_matchs</a:t>
                      </a:r>
                      <a:endParaRPr lang="en-IN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numberof_sixes</a:t>
                      </a:r>
                      <a:endParaRPr lang="en-IN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sixes_per_match</a:t>
                      </a:r>
                      <a:endParaRPr lang="en-IN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numberof_fours</a:t>
                      </a:r>
                      <a:endParaRPr lang="en-IN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four_per_match</a:t>
                      </a:r>
                      <a:endParaRPr lang="en-IN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avg_boundary</a:t>
                      </a:r>
                      <a:endParaRPr lang="en-IN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Total_Boundaries</a:t>
                      </a:r>
                      <a:endParaRPr lang="en-IN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162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CH Gayle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12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131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349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2.66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384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2.93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2.8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733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996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LMP Simmons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29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44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1.52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109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3.76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2.64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153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6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ML Hayden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32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44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1.38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121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3.78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2.58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165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996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SE Marsh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9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69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78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1.13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266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3.86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2.5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344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996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DA Warner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11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142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195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1.37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510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3.59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2.48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705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6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KL Rahul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72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104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1.44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234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3.25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2.35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338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6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CA Lynn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41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63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1.54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128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3.12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2.33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191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6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MEK Hussey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58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52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0.9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198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3.41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2.16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250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6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JC Buttler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57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77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1.35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167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2.93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2.14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244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62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V Sehwag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104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106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1.02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334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3.21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2.12</a:t>
                      </a:r>
                      <a:endParaRPr lang="en-IN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440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22225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</a:rPr>
              <a:t>Batters Analyzed For Bidding</a:t>
            </a:r>
            <a:endParaRPr lang="en-IN" dirty="0">
              <a:ln w="22225">
                <a:solidFill>
                  <a:srgbClr val="00206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1950" y="1088238"/>
            <a:ext cx="112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Inter var experimental"/>
              </a:rPr>
              <a:t>Hard Hitting batsmen(Batters With Most Boundaries)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630706" y="1416424"/>
            <a:ext cx="51188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Chart 3"/>
          <p:cNvGraphicFramePr/>
          <p:nvPr/>
        </p:nvGraphicFramePr>
        <p:xfrm>
          <a:off x="2185035" y="1785755"/>
          <a:ext cx="7597140" cy="4205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0</TotalTime>
  <Words>9465</Words>
  <Application>WPS Presentation</Application>
  <PresentationFormat>Widescreen</PresentationFormat>
  <Paragraphs>1232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Arial</vt:lpstr>
      <vt:lpstr>SimSun</vt:lpstr>
      <vt:lpstr>Wingdings</vt:lpstr>
      <vt:lpstr>Modern No. 20</vt:lpstr>
      <vt:lpstr>Segoe Print</vt:lpstr>
      <vt:lpstr>Public Sans</vt:lpstr>
      <vt:lpstr>Inter var experimental</vt:lpstr>
      <vt:lpstr>Calibri</vt:lpstr>
      <vt:lpstr>Times New Roman</vt:lpstr>
      <vt:lpstr>Calibri Light</vt:lpstr>
      <vt:lpstr>Microsoft YaHei</vt:lpstr>
      <vt:lpstr>Arial Unicode MS</vt:lpstr>
      <vt:lpstr>Garet Bold</vt:lpstr>
      <vt:lpstr>Arial Black</vt:lpstr>
      <vt:lpstr>Office Theme</vt:lpstr>
      <vt:lpstr>Internshala              Challengers               </vt:lpstr>
      <vt:lpstr>CONTENT</vt:lpstr>
      <vt:lpstr>Batters Analyzed For Bidding</vt:lpstr>
      <vt:lpstr>Batters Analyzed For Bidding</vt:lpstr>
      <vt:lpstr>Batters Analyzed For Bidding</vt:lpstr>
      <vt:lpstr>Batters Analyzed For Bidding</vt:lpstr>
      <vt:lpstr>Batters Analyzed For Bidding</vt:lpstr>
      <vt:lpstr>Batters Analyzed For Bidding</vt:lpstr>
      <vt:lpstr>Batters Analyzed For Bidding</vt:lpstr>
      <vt:lpstr>Bowlers Analyzed For Bidding</vt:lpstr>
      <vt:lpstr>Bowlers Analyzed For Bidding</vt:lpstr>
      <vt:lpstr>Bowlers Analyzed For Bidding</vt:lpstr>
      <vt:lpstr>Bowlers Analyzed For Bidding</vt:lpstr>
      <vt:lpstr>All Rounders Analyzed For Bidding</vt:lpstr>
      <vt:lpstr>All Rounders Analyzed For Bidding</vt:lpstr>
      <vt:lpstr>All Rounders Analyzed For Bidding</vt:lpstr>
      <vt:lpstr>Wicket Keepers Analyzed For Bidding</vt:lpstr>
      <vt:lpstr>Wicket Keepers Analyzed For Bidding</vt:lpstr>
      <vt:lpstr>First Choise Players(Batsman,Bowlers,All Rounders and Wicketkeepers) for Bidding</vt:lpstr>
      <vt:lpstr>Additional Questions</vt:lpstr>
      <vt:lpstr>Additional Questions</vt:lpstr>
      <vt:lpstr>Additional Questions</vt:lpstr>
      <vt:lpstr>Additional Questions</vt:lpstr>
      <vt:lpstr>Additional Questions</vt:lpstr>
      <vt:lpstr>Additional Questions</vt:lpstr>
      <vt:lpstr>Additional Questions</vt:lpstr>
      <vt:lpstr>Additional Questions</vt:lpstr>
      <vt:lpstr>Additional Questions</vt:lpstr>
      <vt:lpstr>Additional Questions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Internshala              Challengers               </dc:title>
  <dc:creator>Vathsal Kumar</dc:creator>
  <cp:lastModifiedBy>SVGM</cp:lastModifiedBy>
  <cp:revision>7</cp:revision>
  <dcterms:created xsi:type="dcterms:W3CDTF">2023-10-01T06:00:00Z</dcterms:created>
  <dcterms:modified xsi:type="dcterms:W3CDTF">2024-07-05T16:01:44Z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1AC0F4FAB0B44416AF2FF07037D16B15_12</vt:lpwstr>
  </property>
  <property fmtid="{D5CDD505-2E9C-101B-9397-08002B2CF9AE}" pid="3" name="KSOProductBuildVer">
    <vt:lpwstr>1033-12.2.0.17119</vt:lpwstr>
  </property>
</Properties>
</file>