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011" autoAdjust="0"/>
  </p:normalViewPr>
  <p:slideViewPr>
    <p:cSldViewPr>
      <p:cViewPr>
        <p:scale>
          <a:sx n="70" d="100"/>
          <a:sy n="70" d="100"/>
        </p:scale>
        <p:origin x="-13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656FA-C55A-496D-B68F-64407B7D6B9B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CD1D-2683-467B-9EE1-F651EC00B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BCD1D-2683-467B-9EE1-F651EC00B3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895AE-57E4-44A3-AB00-8597652740EA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80E0-5BDF-4982-8DDE-5032F21C1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dometry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en.wikipedia.org/wiki/User_interface" TargetMode="External"/><Relationship Id="rId7" Type="http://schemas.openxmlformats.org/officeDocument/2006/relationships/hyperlink" Target="https://en.wikipedia.org/wiki/GPS" TargetMode="External"/><Relationship Id="rId12" Type="http://schemas.openxmlformats.org/officeDocument/2006/relationships/hyperlink" Target="https://en.wikipedia.org/wiki/Road_signs" TargetMode="External"/><Relationship Id="rId2" Type="http://schemas.openxmlformats.org/officeDocument/2006/relationships/hyperlink" Target="https://en.wikipedia.org/wiki/Vehicular_autom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onar" TargetMode="External"/><Relationship Id="rId11" Type="http://schemas.openxmlformats.org/officeDocument/2006/relationships/hyperlink" Target="https://en.wikipedia.org/wiki/Sensory_information" TargetMode="External"/><Relationship Id="rId5" Type="http://schemas.openxmlformats.org/officeDocument/2006/relationships/hyperlink" Target="https://en.wikipedia.org/wiki/Lidar" TargetMode="External"/><Relationship Id="rId10" Type="http://schemas.openxmlformats.org/officeDocument/2006/relationships/hyperlink" Target="https://en.wikipedia.org/wiki/Control_system" TargetMode="External"/><Relationship Id="rId4" Type="http://schemas.openxmlformats.org/officeDocument/2006/relationships/hyperlink" Target="https://en.wikipedia.org/wiki/Radar" TargetMode="External"/><Relationship Id="rId9" Type="http://schemas.openxmlformats.org/officeDocument/2006/relationships/hyperlink" Target="https://en.wikipedia.org/wiki/Inertial_measurement_un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676399"/>
          </a:xfrm>
        </p:spPr>
        <p:txBody>
          <a:bodyPr/>
          <a:lstStyle/>
          <a:p>
            <a:r>
              <a:rPr lang="en-US" dirty="0" smtClean="0"/>
              <a:t>Autonomous Vehicles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:- SNEHAL TAWAR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Image result for ARTIFICIal intelligenc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05000"/>
            <a:ext cx="468638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3715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Fourth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Industrial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Revolution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447800"/>
            <a:ext cx="8067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2999"/>
          </a:xfrm>
        </p:spPr>
        <p:txBody>
          <a:bodyPr/>
          <a:lstStyle/>
          <a:p>
            <a:pPr algn="l"/>
            <a:r>
              <a:rPr lang="en-US" dirty="0" smtClean="0"/>
              <a:t>History: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6324600" cy="2590800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Some of the greatest scientific achievements — digital photography, virtual reality, the Deep Web and the Internet — trace their origins to military research.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concept of self-driving cars too, owes a lot to the US wars in Iraq and Afghanistan. Competitions </a:t>
            </a:r>
            <a:r>
              <a:rPr lang="en-US" dirty="0" err="1" smtClean="0">
                <a:solidFill>
                  <a:schemeClr val="tx1"/>
                </a:solidFill>
              </a:rPr>
              <a:t>organised</a:t>
            </a:r>
            <a:r>
              <a:rPr lang="en-US" dirty="0" smtClean="0">
                <a:solidFill>
                  <a:schemeClr val="tx1"/>
                </a:solidFill>
              </a:rPr>
              <a:t> by Defense Advanced Research Projects Agency (DARPA) — a research and development wing of the Pentagon — in the mid-2000s have had a direct bearing on most of today’s autonomous vehicle (AV) projects.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05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 of Play: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86200"/>
            <a:ext cx="64008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4495800"/>
            <a:ext cx="61722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WAYMO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FORD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MOTORS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TESLA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VOLVO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Image result for waymo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3262" y="228600"/>
            <a:ext cx="209073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mage result for for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5410200"/>
            <a:ext cx="32861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Related image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1981200"/>
            <a:ext cx="26003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Image result for tesla 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4419600"/>
            <a:ext cx="1981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Image result for volvo log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62400"/>
            <a:ext cx="170827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2999"/>
          </a:xfrm>
        </p:spPr>
        <p:txBody>
          <a:bodyPr/>
          <a:lstStyle/>
          <a:p>
            <a:r>
              <a:rPr lang="en-US" dirty="0" smtClean="0"/>
              <a:t>Cars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2743200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endParaRPr lang="en-US" sz="50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sz="6400" dirty="0" smtClean="0">
                <a:solidFill>
                  <a:schemeClr val="tx1"/>
                </a:solidFill>
              </a:rPr>
              <a:t>An </a:t>
            </a:r>
            <a:r>
              <a:rPr lang="en-US" sz="6400" b="1" dirty="0" smtClean="0">
                <a:solidFill>
                  <a:schemeClr val="tx1"/>
                </a:solidFill>
              </a:rPr>
              <a:t>autonomous car</a:t>
            </a:r>
            <a:r>
              <a:rPr lang="en-US" sz="6400" dirty="0" smtClean="0">
                <a:solidFill>
                  <a:schemeClr val="tx1"/>
                </a:solidFill>
              </a:rPr>
              <a:t>, also known as a </a:t>
            </a:r>
            <a:r>
              <a:rPr lang="en-US" sz="6400" b="1" dirty="0" smtClean="0">
                <a:solidFill>
                  <a:schemeClr val="tx1"/>
                </a:solidFill>
              </a:rPr>
              <a:t>robotic car</a:t>
            </a:r>
            <a:r>
              <a:rPr lang="en-US" sz="6400" dirty="0" smtClean="0">
                <a:solidFill>
                  <a:schemeClr val="tx1"/>
                </a:solidFill>
              </a:rPr>
              <a:t>, </a:t>
            </a:r>
            <a:r>
              <a:rPr lang="en-US" sz="6400" b="1" dirty="0" smtClean="0">
                <a:solidFill>
                  <a:schemeClr val="tx1"/>
                </a:solidFill>
              </a:rPr>
              <a:t>self-driving car</a:t>
            </a:r>
            <a:r>
              <a:rPr lang="en-US" sz="6400" dirty="0" smtClean="0">
                <a:solidFill>
                  <a:schemeClr val="tx1"/>
                </a:solidFill>
              </a:rPr>
              <a:t>, or </a:t>
            </a:r>
            <a:r>
              <a:rPr lang="en-US" sz="6400" b="1" dirty="0" smtClean="0">
                <a:solidFill>
                  <a:schemeClr val="tx1"/>
                </a:solidFill>
              </a:rPr>
              <a:t>driverless car</a:t>
            </a:r>
            <a:r>
              <a:rPr lang="en-US" sz="6400" dirty="0" smtClean="0">
                <a:solidFill>
                  <a:schemeClr val="tx1"/>
                </a:solidFill>
              </a:rPr>
              <a:t>, is a </a:t>
            </a:r>
            <a:r>
              <a:rPr lang="en-US" sz="6400" u="sng" dirty="0" smtClean="0">
                <a:solidFill>
                  <a:schemeClr val="tx1"/>
                </a:solidFill>
                <a:hlinkClick r:id="rId2" tooltip="Vehicular automation"/>
              </a:rPr>
              <a:t>vehicle</a:t>
            </a:r>
            <a:r>
              <a:rPr lang="en-US" sz="6400" dirty="0" smtClean="0">
                <a:solidFill>
                  <a:schemeClr val="tx1"/>
                </a:solidFill>
              </a:rPr>
              <a:t> that is capable of sensing its environment and moving with little or no </a:t>
            </a:r>
            <a:r>
              <a:rPr lang="en-US" sz="6400" u="sng" dirty="0" smtClean="0">
                <a:solidFill>
                  <a:schemeClr val="tx1"/>
                </a:solidFill>
                <a:hlinkClick r:id="rId3" tooltip="User interface"/>
              </a:rPr>
              <a:t>human input</a:t>
            </a:r>
            <a:r>
              <a:rPr lang="en-US" sz="6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6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sz="6400" dirty="0" smtClean="0">
                <a:solidFill>
                  <a:schemeClr val="tx1"/>
                </a:solidFill>
              </a:rPr>
              <a:t>Autonomous cars combine a variety of sensors to perceive their surroundings, such as </a:t>
            </a:r>
            <a:r>
              <a:rPr lang="en-US" sz="6400" u="sng" dirty="0" smtClean="0">
                <a:solidFill>
                  <a:schemeClr val="tx1"/>
                </a:solidFill>
                <a:hlinkClick r:id="rId4" tooltip="Radar"/>
              </a:rPr>
              <a:t>radar</a:t>
            </a:r>
            <a:r>
              <a:rPr lang="en-US" sz="6400" dirty="0" smtClean="0">
                <a:solidFill>
                  <a:schemeClr val="tx1"/>
                </a:solidFill>
              </a:rPr>
              <a:t>, </a:t>
            </a:r>
            <a:r>
              <a:rPr lang="en-US" sz="6400" u="sng" dirty="0" err="1" smtClean="0">
                <a:solidFill>
                  <a:schemeClr val="tx1"/>
                </a:solidFill>
                <a:hlinkClick r:id="rId5" tooltip="Lidar"/>
              </a:rPr>
              <a:t>lidar</a:t>
            </a:r>
            <a:r>
              <a:rPr lang="en-US" sz="6400" dirty="0" smtClean="0">
                <a:solidFill>
                  <a:schemeClr val="tx1"/>
                </a:solidFill>
              </a:rPr>
              <a:t>, </a:t>
            </a:r>
            <a:r>
              <a:rPr lang="en-US" sz="6400" u="sng" dirty="0" smtClean="0">
                <a:solidFill>
                  <a:schemeClr val="tx1"/>
                </a:solidFill>
                <a:hlinkClick r:id="rId6" tooltip="Sonar"/>
              </a:rPr>
              <a:t>sonar</a:t>
            </a:r>
            <a:r>
              <a:rPr lang="en-US" sz="6400" dirty="0" smtClean="0">
                <a:solidFill>
                  <a:schemeClr val="tx1"/>
                </a:solidFill>
              </a:rPr>
              <a:t>, </a:t>
            </a:r>
            <a:r>
              <a:rPr lang="en-US" sz="6400" u="sng" dirty="0" smtClean="0">
                <a:solidFill>
                  <a:schemeClr val="tx1"/>
                </a:solidFill>
                <a:hlinkClick r:id="rId7" tooltip="GPS"/>
              </a:rPr>
              <a:t>GPS</a:t>
            </a:r>
            <a:r>
              <a:rPr lang="en-US" sz="6400" dirty="0" smtClean="0">
                <a:solidFill>
                  <a:schemeClr val="tx1"/>
                </a:solidFill>
              </a:rPr>
              <a:t>, </a:t>
            </a:r>
            <a:r>
              <a:rPr lang="en-US" sz="6400" u="sng" dirty="0" err="1" smtClean="0">
                <a:solidFill>
                  <a:schemeClr val="tx1"/>
                </a:solidFill>
                <a:hlinkClick r:id="rId8" tooltip="Odometry"/>
              </a:rPr>
              <a:t>odometry</a:t>
            </a:r>
            <a:r>
              <a:rPr lang="en-US" sz="6400" dirty="0" smtClean="0">
                <a:solidFill>
                  <a:schemeClr val="tx1"/>
                </a:solidFill>
              </a:rPr>
              <a:t> and </a:t>
            </a:r>
            <a:r>
              <a:rPr lang="en-US" sz="6400" u="sng" dirty="0" smtClean="0">
                <a:solidFill>
                  <a:schemeClr val="tx1"/>
                </a:solidFill>
                <a:hlinkClick r:id="rId9" tooltip="Inertial measurement unit"/>
              </a:rPr>
              <a:t>inertial measurement units</a:t>
            </a:r>
            <a:r>
              <a:rPr lang="en-US" sz="6400" dirty="0" smtClean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64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r>
              <a:rPr lang="en-US" sz="6400" dirty="0" smtClean="0">
                <a:solidFill>
                  <a:schemeClr val="tx1"/>
                </a:solidFill>
              </a:rPr>
              <a:t>Advanced </a:t>
            </a:r>
            <a:r>
              <a:rPr lang="en-US" sz="6400" u="sng" dirty="0" smtClean="0">
                <a:solidFill>
                  <a:schemeClr val="tx1"/>
                </a:solidFill>
                <a:hlinkClick r:id="rId10" tooltip="Control system"/>
              </a:rPr>
              <a:t>control systems</a:t>
            </a:r>
            <a:r>
              <a:rPr lang="en-US" sz="6400" dirty="0" smtClean="0">
                <a:solidFill>
                  <a:schemeClr val="tx1"/>
                </a:solidFill>
              </a:rPr>
              <a:t> interpret </a:t>
            </a:r>
            <a:r>
              <a:rPr lang="en-US" sz="6400" u="sng" dirty="0" smtClean="0">
                <a:solidFill>
                  <a:schemeClr val="tx1"/>
                </a:solidFill>
                <a:hlinkClick r:id="rId11" tooltip="Sensory information"/>
              </a:rPr>
              <a:t>sensory information</a:t>
            </a:r>
            <a:r>
              <a:rPr lang="en-US" sz="6400" dirty="0" smtClean="0">
                <a:solidFill>
                  <a:schemeClr val="tx1"/>
                </a:solidFill>
              </a:rPr>
              <a:t> to identify appropriate navigation paths, as well as obstacles and relevant </a:t>
            </a:r>
            <a:r>
              <a:rPr lang="en-US" sz="6400" u="sng" dirty="0" smtClean="0">
                <a:solidFill>
                  <a:schemeClr val="tx1"/>
                </a:solidFill>
                <a:hlinkClick r:id="rId12" tooltip="Road signs"/>
              </a:rPr>
              <a:t>signage</a:t>
            </a:r>
            <a:endParaRPr lang="en-US" sz="6400" dirty="0">
              <a:solidFill>
                <a:schemeClr val="tx1"/>
              </a:solidFill>
            </a:endParaRPr>
          </a:p>
        </p:txBody>
      </p:sp>
      <p:pic>
        <p:nvPicPr>
          <p:cNvPr id="4" name="Picture 3" descr="Image result for autonomous vehicles tesla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600200" y="9906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66799"/>
          </a:xfrm>
        </p:spPr>
        <p:txBody>
          <a:bodyPr/>
          <a:lstStyle/>
          <a:p>
            <a:r>
              <a:rPr lang="en-US" dirty="0" smtClean="0"/>
              <a:t>Legal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3200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The criminal laws are going to face drastic challenge.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If an AI based driverless car gets into an accident ; who will be responsible for that?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How will we come to know whether that happened knowingly ,unknowingly  or carelessly 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Several debates going on in the US about the regulation of AI.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Germany, Japan, Korea, China too  are coming up with ethical rules.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29527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legal imag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11430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523999"/>
          </a:xfrm>
        </p:spPr>
        <p:txBody>
          <a:bodyPr/>
          <a:lstStyle/>
          <a:p>
            <a:pPr algn="l"/>
            <a:r>
              <a:rPr lang="en-US" dirty="0" smtClean="0"/>
              <a:t>Artificial Intelligence in INDIA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4478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NITI </a:t>
            </a:r>
            <a:r>
              <a:rPr lang="en-US" dirty="0" err="1" smtClean="0">
                <a:solidFill>
                  <a:schemeClr val="tx1"/>
                </a:solidFill>
              </a:rPr>
              <a:t>Aayog</a:t>
            </a:r>
            <a:r>
              <a:rPr lang="en-US" dirty="0" smtClean="0">
                <a:solidFill>
                  <a:schemeClr val="tx1"/>
                </a:solidFill>
              </a:rPr>
              <a:t> released a policy paper ‘National strategy for Artificial Intelligence’ in June,2018.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NITI </a:t>
            </a:r>
            <a:r>
              <a:rPr lang="en-US" b="1" dirty="0" err="1" smtClean="0">
                <a:solidFill>
                  <a:schemeClr val="tx1"/>
                </a:solidFill>
              </a:rPr>
              <a:t>Aayog</a:t>
            </a:r>
            <a:r>
              <a:rPr lang="en-US" dirty="0" smtClean="0">
                <a:solidFill>
                  <a:schemeClr val="tx1"/>
                </a:solidFill>
              </a:rPr>
              <a:t> has joined hands with </a:t>
            </a:r>
            <a:r>
              <a:rPr lang="en-US" b="1" dirty="0" smtClean="0">
                <a:solidFill>
                  <a:schemeClr val="tx1"/>
                </a:solidFill>
              </a:rPr>
              <a:t>Google </a:t>
            </a:r>
            <a:r>
              <a:rPr lang="en-US" dirty="0" smtClean="0">
                <a:solidFill>
                  <a:schemeClr val="tx1"/>
                </a:solidFill>
              </a:rPr>
              <a:t>to promote the growth of </a:t>
            </a:r>
            <a:r>
              <a:rPr lang="en-US" b="1" dirty="0" smtClean="0">
                <a:solidFill>
                  <a:schemeClr val="tx1"/>
                </a:solidFill>
              </a:rPr>
              <a:t>artificial intelligence</a:t>
            </a:r>
            <a:r>
              <a:rPr lang="en-US" dirty="0" smtClean="0">
                <a:solidFill>
                  <a:schemeClr val="tx1"/>
                </a:solidFill>
              </a:rPr>
              <a:t> and a </a:t>
            </a:r>
            <a:r>
              <a:rPr lang="en-US" b="1" dirty="0" smtClean="0">
                <a:solidFill>
                  <a:schemeClr val="tx1"/>
                </a:solidFill>
              </a:rPr>
              <a:t>machine learning ecosystem in India.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1910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The Solutions: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A strict liability scheme needs to be introduced so that the producer or manufacturer of the product is liable of harm.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Since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Privacy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a fundamental right, certain rules to regulate the usage of data by an entity should be framed as a part of Personal Data Protection Bill,2018.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143000"/>
            <a:ext cx="21050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Image result for google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066800"/>
            <a:ext cx="24384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YOU.</a:t>
            </a:r>
            <a:endParaRPr lang="en-US" sz="96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265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Autonomous Vehicles</vt:lpstr>
      <vt:lpstr>Fourth Industrial Revolution</vt:lpstr>
      <vt:lpstr>History:</vt:lpstr>
      <vt:lpstr>Cars</vt:lpstr>
      <vt:lpstr>Legal Issues</vt:lpstr>
      <vt:lpstr>Artificial Intelligence in INDIA </vt:lpstr>
      <vt:lpstr>THANK YOU.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</dc:title>
  <dc:creator>admin</dc:creator>
  <cp:lastModifiedBy>admin</cp:lastModifiedBy>
  <cp:revision>29</cp:revision>
  <dcterms:created xsi:type="dcterms:W3CDTF">2019-07-16T15:16:59Z</dcterms:created>
  <dcterms:modified xsi:type="dcterms:W3CDTF">2019-07-20T18:36:18Z</dcterms:modified>
</cp:coreProperties>
</file>