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57" r:id="rId4"/>
    <p:sldId id="258" r:id="rId5"/>
    <p:sldId id="259" r:id="rId6"/>
    <p:sldId id="260" r:id="rId7"/>
    <p:sldId id="261" r:id="rId8"/>
    <p:sldId id="262" r:id="rId9"/>
    <p:sldId id="263" r:id="rId10"/>
    <p:sldId id="264" r:id="rId11"/>
    <p:sldId id="265" r:id="rId12"/>
    <p:sldId id="266" r:id="rId13"/>
    <p:sldId id="267"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1DD9773-CC1E-45C2-87B1-26E612BE5BB1}" type="datetimeFigureOut">
              <a:rPr lang="en-US" smtClean="0"/>
              <a:pPr/>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FFFB32-16C7-4A4B-A7AC-A5A40A26077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DD9773-CC1E-45C2-87B1-26E612BE5BB1}" type="datetimeFigureOut">
              <a:rPr lang="en-US" smtClean="0"/>
              <a:pPr/>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FFFB32-16C7-4A4B-A7AC-A5A40A26077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DD9773-CC1E-45C2-87B1-26E612BE5BB1}" type="datetimeFigureOut">
              <a:rPr lang="en-US" smtClean="0"/>
              <a:pPr/>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FFFB32-16C7-4A4B-A7AC-A5A40A26077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1DD9773-CC1E-45C2-87B1-26E612BE5BB1}" type="datetimeFigureOut">
              <a:rPr lang="en-US" smtClean="0"/>
              <a:pPr/>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FFFB32-16C7-4A4B-A7AC-A5A40A26077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1DD9773-CC1E-45C2-87B1-26E612BE5BB1}" type="datetimeFigureOut">
              <a:rPr lang="en-US" smtClean="0"/>
              <a:pPr/>
              <a:t>7/15/2021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FFFB32-16C7-4A4B-A7AC-A5A40A26077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1DD9773-CC1E-45C2-87B1-26E612BE5BB1}" type="datetimeFigureOut">
              <a:rPr lang="en-US" smtClean="0"/>
              <a:pPr/>
              <a:t>7/15/2021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FFFB32-16C7-4A4B-A7AC-A5A40A26077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1DD9773-CC1E-45C2-87B1-26E612BE5BB1}" type="datetimeFigureOut">
              <a:rPr lang="en-US" smtClean="0"/>
              <a:pPr/>
              <a:t>7/15/2021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FFFB32-16C7-4A4B-A7AC-A5A40A26077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1DD9773-CC1E-45C2-87B1-26E612BE5BB1}" type="datetimeFigureOut">
              <a:rPr lang="en-US" smtClean="0"/>
              <a:pPr/>
              <a:t>7/15/2021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FFFB32-16C7-4A4B-A7AC-A5A40A26077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DD9773-CC1E-45C2-87B1-26E612BE5BB1}" type="datetimeFigureOut">
              <a:rPr lang="en-US" smtClean="0"/>
              <a:pPr/>
              <a:t>7/15/2021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FFFB32-16C7-4A4B-A7AC-A5A40A26077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DD9773-CC1E-45C2-87B1-26E612BE5BB1}" type="datetimeFigureOut">
              <a:rPr lang="en-US" smtClean="0"/>
              <a:pPr/>
              <a:t>7/15/2021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FFFB32-16C7-4A4B-A7AC-A5A40A26077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1DD9773-CC1E-45C2-87B1-26E612BE5BB1}" type="datetimeFigureOut">
              <a:rPr lang="en-US" smtClean="0"/>
              <a:pPr/>
              <a:t>7/15/2021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FFFB32-16C7-4A4B-A7AC-A5A40A26077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DD9773-CC1E-45C2-87B1-26E612BE5BB1}" type="datetimeFigureOut">
              <a:rPr lang="en-US" smtClean="0"/>
              <a:pPr/>
              <a:t>7/15/2021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FFFB32-16C7-4A4B-A7AC-A5A40A26077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analyticsindiamag.com/10-data-science-projects-most-e-commerce-businesses-are-using-in-india/" TargetMode="External"/><Relationship Id="rId2" Type="http://schemas.openxmlformats.org/officeDocument/2006/relationships/hyperlink" Target="https://towardsdatascience.com/5-data-science-project-every-e-commerce-company-should-do-8746c5ab4604" TargetMode="External"/><Relationship Id="rId1" Type="http://schemas.openxmlformats.org/officeDocument/2006/relationships/slideLayout" Target="../slideLayouts/slideLayout1.xml"/><Relationship Id="rId6" Type="http://schemas.openxmlformats.org/officeDocument/2006/relationships/hyperlink" Target="https://www.wikipedia.com/" TargetMode="External"/><Relationship Id="rId5" Type="http://schemas.openxmlformats.org/officeDocument/2006/relationships/hyperlink" Target="https://www.greatlearning.in/blog/applications-of-data-science-in-e-commerce-industry/" TargetMode="External"/><Relationship Id="rId4" Type="http://schemas.openxmlformats.org/officeDocument/2006/relationships/hyperlink" Target="https://www.datasciencegraduateprograms.com/retai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1828800"/>
          </a:xfrm>
        </p:spPr>
        <p:txBody>
          <a:bodyPr>
            <a:normAutofit/>
          </a:bodyPr>
          <a:lstStyle/>
          <a:p>
            <a:r>
              <a:rPr lang="en-US" b="1" dirty="0"/>
              <a:t>Big Data in Retail and </a:t>
            </a:r>
            <a:r>
              <a:rPr lang="en-US" b="1" dirty="0" smtClean="0"/>
              <a:t/>
            </a:r>
            <a:br>
              <a:rPr lang="en-US" b="1" dirty="0" smtClean="0"/>
            </a:br>
            <a:r>
              <a:rPr lang="en-US" b="1" dirty="0" smtClean="0"/>
              <a:t>E-Commerce</a:t>
            </a:r>
            <a:endParaRPr lang="en-US" dirty="0"/>
          </a:p>
        </p:txBody>
      </p:sp>
      <p:sp>
        <p:nvSpPr>
          <p:cNvPr id="3" name="Subtitle 2"/>
          <p:cNvSpPr>
            <a:spLocks noGrp="1"/>
          </p:cNvSpPr>
          <p:nvPr>
            <p:ph type="subTitle" idx="1"/>
          </p:nvPr>
        </p:nvSpPr>
        <p:spPr>
          <a:xfrm>
            <a:off x="1371600" y="5638800"/>
            <a:ext cx="6400800" cy="990600"/>
          </a:xfrm>
        </p:spPr>
        <p:txBody>
          <a:bodyPr>
            <a:normAutofit/>
          </a:bodyPr>
          <a:lstStyle/>
          <a:p>
            <a:r>
              <a:rPr lang="en-US" sz="3600" b="1" dirty="0" smtClean="0">
                <a:solidFill>
                  <a:schemeClr val="tx1"/>
                </a:solidFill>
              </a:rPr>
              <a:t>Presented By :- SNEHAL TAWAR</a:t>
            </a:r>
          </a:p>
        </p:txBody>
      </p:sp>
      <p:pic>
        <p:nvPicPr>
          <p:cNvPr id="4" name="Picture 2"/>
          <p:cNvPicPr>
            <a:picLocks noChangeAspect="1" noChangeArrowheads="1"/>
          </p:cNvPicPr>
          <p:nvPr/>
        </p:nvPicPr>
        <p:blipFill>
          <a:blip r:embed="rId2"/>
          <a:srcRect/>
          <a:stretch>
            <a:fillRect/>
          </a:stretch>
        </p:blipFill>
        <p:spPr bwMode="auto">
          <a:xfrm>
            <a:off x="1447800" y="1676400"/>
            <a:ext cx="6581775" cy="3781425"/>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subTitle" idx="1"/>
          </p:nvPr>
        </p:nvSpPr>
        <p:spPr>
          <a:xfrm>
            <a:off x="1371600" y="228600"/>
            <a:ext cx="6400800" cy="6248400"/>
          </a:xfrm>
        </p:spPr>
        <p:txBody>
          <a:bodyPr>
            <a:normAutofit/>
          </a:bodyPr>
          <a:lstStyle/>
          <a:p>
            <a:pPr marL="0" lvl="1" algn="l"/>
            <a:r>
              <a:rPr lang="en-US" sz="1600" b="1" dirty="0">
                <a:solidFill>
                  <a:schemeClr val="tx1"/>
                </a:solidFill>
              </a:rPr>
              <a:t>4</a:t>
            </a:r>
            <a:r>
              <a:rPr lang="en-US" sz="1600" b="1" dirty="0" smtClean="0">
                <a:solidFill>
                  <a:schemeClr val="tx1"/>
                </a:solidFill>
              </a:rPr>
              <a:t>. Customer </a:t>
            </a:r>
            <a:r>
              <a:rPr lang="en-US" sz="1600" b="1" dirty="0">
                <a:solidFill>
                  <a:schemeClr val="tx1"/>
                </a:solidFill>
              </a:rPr>
              <a:t>service:</a:t>
            </a:r>
          </a:p>
          <a:p>
            <a:pPr algn="l"/>
            <a:r>
              <a:rPr lang="en-US" sz="1400" dirty="0">
                <a:solidFill>
                  <a:schemeClr val="tx1"/>
                </a:solidFill>
              </a:rPr>
              <a:t>Another key area in which e-commerce firms can use big data is customer service. </a:t>
            </a:r>
            <a:r>
              <a:rPr lang="en-US" sz="1400" b="1" dirty="0">
                <a:solidFill>
                  <a:schemeClr val="tx1"/>
                </a:solidFill>
              </a:rPr>
              <a:t>Customer grievances communicated by means of contact forms in online stores together with tweeting enable e-commerce firms to make customers feel valued when they call the service center resulting in prompt service delivery.</a:t>
            </a:r>
          </a:p>
          <a:p>
            <a:pPr algn="l"/>
            <a:r>
              <a:rPr lang="en-US" sz="1400" dirty="0">
                <a:solidFill>
                  <a:schemeClr val="tx1"/>
                </a:solidFill>
              </a:rPr>
              <a:t>By offering proactive maintenance (i.e., taking preventive measures before a failure takes place or is even detected) using big data obtained from sensors rooted in products, e-commerce firms are able to offer innovative after-sales service</a:t>
            </a:r>
            <a:r>
              <a:rPr lang="en-US" sz="2200" dirty="0" smtClean="0">
                <a:solidFill>
                  <a:schemeClr val="tx1"/>
                </a:solidFill>
              </a:rPr>
              <a:t>.</a:t>
            </a:r>
          </a:p>
          <a:p>
            <a:pPr algn="l"/>
            <a:endParaRPr lang="en-US" dirty="0" smtClean="0">
              <a:solidFill>
                <a:schemeClr val="tx1"/>
              </a:solidFill>
            </a:endParaRPr>
          </a:p>
          <a:p>
            <a:pPr algn="l"/>
            <a:endParaRPr lang="en-US" dirty="0">
              <a:solidFill>
                <a:schemeClr val="tx1"/>
              </a:solidFill>
            </a:endParaRPr>
          </a:p>
          <a:p>
            <a:pPr algn="l"/>
            <a:endParaRPr lang="en-US" dirty="0" smtClean="0">
              <a:solidFill>
                <a:schemeClr val="tx1"/>
              </a:solidFill>
            </a:endParaRPr>
          </a:p>
          <a:p>
            <a:pPr algn="l"/>
            <a:endParaRPr lang="en-US" dirty="0">
              <a:solidFill>
                <a:schemeClr val="tx1"/>
              </a:solidFill>
            </a:endParaRPr>
          </a:p>
          <a:p>
            <a:pPr lvl="0" algn="l"/>
            <a:r>
              <a:rPr lang="en-US" sz="1600" b="1" dirty="0">
                <a:solidFill>
                  <a:schemeClr val="tx1"/>
                </a:solidFill>
              </a:rPr>
              <a:t>5</a:t>
            </a:r>
            <a:r>
              <a:rPr lang="en-US" sz="1600" b="1" dirty="0" smtClean="0">
                <a:solidFill>
                  <a:schemeClr val="tx1"/>
                </a:solidFill>
              </a:rPr>
              <a:t>. Security </a:t>
            </a:r>
            <a:r>
              <a:rPr lang="en-US" sz="1600" b="1" dirty="0">
                <a:solidFill>
                  <a:schemeClr val="tx1"/>
                </a:solidFill>
              </a:rPr>
              <a:t>and fraud detection:</a:t>
            </a:r>
          </a:p>
          <a:p>
            <a:pPr lvl="0" algn="l"/>
            <a:r>
              <a:rPr lang="en-US" sz="1400" i="1" dirty="0">
                <a:solidFill>
                  <a:schemeClr val="tx1"/>
                </a:solidFill>
              </a:rPr>
              <a:t>Fraud is a </a:t>
            </a:r>
            <a:r>
              <a:rPr lang="en-US" sz="1400" b="1" i="1" dirty="0">
                <a:solidFill>
                  <a:schemeClr val="tx1"/>
                </a:solidFill>
              </a:rPr>
              <a:t>billion-dollar business </a:t>
            </a:r>
            <a:r>
              <a:rPr lang="en-US" sz="1400" i="1" dirty="0">
                <a:solidFill>
                  <a:schemeClr val="tx1"/>
                </a:solidFill>
              </a:rPr>
              <a:t>and it is </a:t>
            </a:r>
            <a:r>
              <a:rPr lang="en-US" sz="1400" b="1" i="1" dirty="0">
                <a:solidFill>
                  <a:schemeClr val="tx1"/>
                </a:solidFill>
              </a:rPr>
              <a:t>increasing</a:t>
            </a:r>
            <a:r>
              <a:rPr lang="en-US" sz="1400" i="1" dirty="0">
                <a:solidFill>
                  <a:schemeClr val="tx1"/>
                </a:solidFill>
              </a:rPr>
              <a:t> every year.</a:t>
            </a:r>
            <a:r>
              <a:rPr lang="en-US" sz="1400" dirty="0">
                <a:solidFill>
                  <a:schemeClr val="tx1"/>
                </a:solidFill>
              </a:rPr>
              <a:t> </a:t>
            </a:r>
          </a:p>
          <a:p>
            <a:pPr lvl="0" algn="l"/>
            <a:r>
              <a:rPr lang="en-US" sz="1400" i="1" dirty="0">
                <a:solidFill>
                  <a:schemeClr val="tx1"/>
                </a:solidFill>
              </a:rPr>
              <a:t>The </a:t>
            </a:r>
            <a:r>
              <a:rPr lang="en-US" sz="1400" b="1" i="1" dirty="0">
                <a:solidFill>
                  <a:schemeClr val="tx1"/>
                </a:solidFill>
              </a:rPr>
              <a:t>PwC global economic crime survey of 2016 </a:t>
            </a:r>
            <a:r>
              <a:rPr lang="en-US" sz="1400" i="1" dirty="0">
                <a:solidFill>
                  <a:schemeClr val="tx1"/>
                </a:solidFill>
              </a:rPr>
              <a:t>suggests that more than </a:t>
            </a:r>
            <a:r>
              <a:rPr lang="en-US" sz="1400" b="1" i="1" dirty="0">
                <a:solidFill>
                  <a:schemeClr val="tx1"/>
                </a:solidFill>
              </a:rPr>
              <a:t>one in three (36%) </a:t>
            </a:r>
            <a:r>
              <a:rPr lang="en-US" sz="1400" i="1" dirty="0">
                <a:solidFill>
                  <a:schemeClr val="tx1"/>
                </a:solidFill>
              </a:rPr>
              <a:t>of organizations experienced </a:t>
            </a:r>
            <a:r>
              <a:rPr lang="en-US" sz="1400" b="1" i="1" dirty="0">
                <a:solidFill>
                  <a:schemeClr val="tx1"/>
                </a:solidFill>
              </a:rPr>
              <a:t>economic crime</a:t>
            </a:r>
            <a:r>
              <a:rPr lang="en-US" sz="1400" b="1" i="1" dirty="0" smtClean="0">
                <a:solidFill>
                  <a:schemeClr val="tx1"/>
                </a:solidFill>
              </a:rPr>
              <a:t>.</a:t>
            </a:r>
          </a:p>
          <a:p>
            <a:pPr lvl="0" algn="l"/>
            <a:r>
              <a:rPr lang="en-US" sz="1400" dirty="0" smtClean="0">
                <a:solidFill>
                  <a:schemeClr val="tx1"/>
                </a:solidFill>
              </a:rPr>
              <a:t>In </a:t>
            </a:r>
            <a:r>
              <a:rPr lang="en-US" sz="1400" dirty="0">
                <a:solidFill>
                  <a:schemeClr val="tx1"/>
                </a:solidFill>
              </a:rPr>
              <a:t>addition, e-commerce firms are able to identify fraud in real time by combining transaction data with customers’ purchase history, weblogs, social feed, and geospatial location data from </a:t>
            </a:r>
            <a:r>
              <a:rPr lang="en-US" sz="1400" dirty="0" err="1">
                <a:solidFill>
                  <a:schemeClr val="tx1"/>
                </a:solidFill>
              </a:rPr>
              <a:t>smartphone</a:t>
            </a:r>
            <a:r>
              <a:rPr lang="en-US" sz="1400" dirty="0">
                <a:solidFill>
                  <a:schemeClr val="tx1"/>
                </a:solidFill>
              </a:rPr>
              <a:t> apps</a:t>
            </a:r>
          </a:p>
          <a:p>
            <a:pPr algn="l"/>
            <a:endParaRPr lang="en-US" dirty="0" smtClean="0">
              <a:solidFill>
                <a:schemeClr val="tx1"/>
              </a:solidFill>
            </a:endParaRPr>
          </a:p>
          <a:p>
            <a:pPr algn="l"/>
            <a:endParaRPr lang="en-US" dirty="0">
              <a:solidFill>
                <a:schemeClr val="tx1"/>
              </a:solidFill>
            </a:endParaRPr>
          </a:p>
        </p:txBody>
      </p:sp>
      <p:pic>
        <p:nvPicPr>
          <p:cNvPr id="5" name="Picture 4"/>
          <p:cNvPicPr/>
          <p:nvPr/>
        </p:nvPicPr>
        <p:blipFill>
          <a:blip r:embed="rId2"/>
          <a:srcRect/>
          <a:stretch>
            <a:fillRect/>
          </a:stretch>
        </p:blipFill>
        <p:spPr bwMode="auto">
          <a:xfrm>
            <a:off x="1600200" y="2209800"/>
            <a:ext cx="5617210" cy="2291715"/>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4267200"/>
            <a:ext cx="6400800" cy="2209800"/>
          </a:xfrm>
        </p:spPr>
        <p:txBody>
          <a:bodyPr>
            <a:normAutofit fontScale="47500" lnSpcReduction="20000"/>
          </a:bodyPr>
          <a:lstStyle/>
          <a:p>
            <a:pPr lvl="0" algn="l"/>
            <a:r>
              <a:rPr lang="en-US" b="1" dirty="0">
                <a:solidFill>
                  <a:schemeClr val="tx1"/>
                </a:solidFill>
              </a:rPr>
              <a:t>Predictive analytics</a:t>
            </a:r>
            <a:r>
              <a:rPr lang="en-US" b="1" dirty="0" smtClean="0">
                <a:solidFill>
                  <a:schemeClr val="tx1"/>
                </a:solidFill>
              </a:rPr>
              <a:t>:</a:t>
            </a:r>
          </a:p>
          <a:p>
            <a:pPr algn="l"/>
            <a:r>
              <a:rPr lang="en-US" b="1" dirty="0">
                <a:solidFill>
                  <a:schemeClr val="tx1"/>
                </a:solidFill>
              </a:rPr>
              <a:t>Predictive analytics refers to the identification of events before they take place through the use of big data</a:t>
            </a:r>
            <a:r>
              <a:rPr lang="en-US" dirty="0">
                <a:solidFill>
                  <a:schemeClr val="tx1"/>
                </a:solidFill>
              </a:rPr>
              <a:t>. Predictive analytics helps firms to prepare their revenue budgets. The preparation of these budgets assists e-commerce firms to recognize future sales patterns from past sales data (e.g., yearly or quarterly). This, in turn, helps firms to better forecast and determine inventory requirements, thus leading to the avoidance of product stock outs and lost customers.</a:t>
            </a:r>
          </a:p>
          <a:p>
            <a:pPr algn="l"/>
            <a:r>
              <a:rPr lang="en-US" dirty="0">
                <a:solidFill>
                  <a:schemeClr val="tx1"/>
                </a:solidFill>
              </a:rPr>
              <a:t>Similarly, the application of a visualization and demand analytics tool at </a:t>
            </a:r>
            <a:r>
              <a:rPr lang="en-US" b="1" dirty="0">
                <a:solidFill>
                  <a:schemeClr val="tx1"/>
                </a:solidFill>
              </a:rPr>
              <a:t>Netflix helped in the accurate prediction of consumer behavior and preferences when airing the “House of Cards” program in the United States (USA).</a:t>
            </a:r>
          </a:p>
          <a:p>
            <a:pPr lvl="0" algn="l"/>
            <a:endParaRPr lang="en-US" dirty="0">
              <a:solidFill>
                <a:schemeClr val="tx1"/>
              </a:solidFill>
            </a:endParaRPr>
          </a:p>
          <a:p>
            <a:pPr algn="l"/>
            <a:endParaRPr lang="en-US" dirty="0">
              <a:solidFill>
                <a:schemeClr val="tx1"/>
              </a:solidFill>
            </a:endParaRPr>
          </a:p>
        </p:txBody>
      </p:sp>
      <p:pic>
        <p:nvPicPr>
          <p:cNvPr id="4" name="Picture 3"/>
          <p:cNvPicPr/>
          <p:nvPr/>
        </p:nvPicPr>
        <p:blipFill>
          <a:blip r:embed="rId2"/>
          <a:srcRect/>
          <a:stretch>
            <a:fillRect/>
          </a:stretch>
        </p:blipFill>
        <p:spPr bwMode="auto">
          <a:xfrm>
            <a:off x="1143000" y="228600"/>
            <a:ext cx="6934200" cy="342900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
            <a:ext cx="7772400" cy="990600"/>
          </a:xfrm>
        </p:spPr>
        <p:txBody>
          <a:bodyPr>
            <a:normAutofit/>
          </a:bodyPr>
          <a:lstStyle/>
          <a:p>
            <a:r>
              <a:rPr lang="en-US" b="1" dirty="0" smtClean="0"/>
              <a:t>Conclusion</a:t>
            </a:r>
            <a:endParaRPr lang="en-US" dirty="0"/>
          </a:p>
        </p:txBody>
      </p:sp>
      <p:sp>
        <p:nvSpPr>
          <p:cNvPr id="3" name="Subtitle 2"/>
          <p:cNvSpPr>
            <a:spLocks noGrp="1"/>
          </p:cNvSpPr>
          <p:nvPr>
            <p:ph type="subTitle" idx="1"/>
          </p:nvPr>
        </p:nvSpPr>
        <p:spPr>
          <a:xfrm>
            <a:off x="1371600" y="1066800"/>
            <a:ext cx="6400800" cy="5334000"/>
          </a:xfrm>
        </p:spPr>
        <p:txBody>
          <a:bodyPr>
            <a:noAutofit/>
          </a:bodyPr>
          <a:lstStyle/>
          <a:p>
            <a:pPr algn="l">
              <a:buFont typeface="Arial" pitchFamily="34" charset="0"/>
              <a:buChar char="•"/>
            </a:pPr>
            <a:r>
              <a:rPr lang="en-US" sz="1600" b="1" dirty="0">
                <a:solidFill>
                  <a:schemeClr val="tx1"/>
                </a:solidFill>
              </a:rPr>
              <a:t>Big data analytics (BDA) has emerged as the new frontier of innovation and competition </a:t>
            </a:r>
            <a:r>
              <a:rPr lang="en-US" sz="1600" dirty="0">
                <a:solidFill>
                  <a:schemeClr val="tx1"/>
                </a:solidFill>
              </a:rPr>
              <a:t>in the wide spectrum of the e-commerce landscape due to the challenges and opportunities created by the information revolution. </a:t>
            </a:r>
            <a:endParaRPr lang="en-US" sz="1600" dirty="0" smtClean="0">
              <a:solidFill>
                <a:schemeClr val="tx1"/>
              </a:solidFill>
            </a:endParaRPr>
          </a:p>
          <a:p>
            <a:pPr algn="l">
              <a:buFont typeface="Arial" pitchFamily="34" charset="0"/>
              <a:buChar char="•"/>
            </a:pPr>
            <a:r>
              <a:rPr lang="en-US" sz="1600" dirty="0" smtClean="0">
                <a:solidFill>
                  <a:schemeClr val="tx1"/>
                </a:solidFill>
              </a:rPr>
              <a:t>Big </a:t>
            </a:r>
            <a:r>
              <a:rPr lang="en-US" sz="1600" dirty="0">
                <a:solidFill>
                  <a:schemeClr val="tx1"/>
                </a:solidFill>
              </a:rPr>
              <a:t>data analytics (BDA</a:t>
            </a:r>
            <a:r>
              <a:rPr lang="en-US" sz="1600" b="1" dirty="0">
                <a:solidFill>
                  <a:schemeClr val="tx1"/>
                </a:solidFill>
              </a:rPr>
              <a:t>) increasingly provides value </a:t>
            </a:r>
            <a:r>
              <a:rPr lang="en-US" sz="1600" dirty="0">
                <a:solidFill>
                  <a:schemeClr val="tx1"/>
                </a:solidFill>
              </a:rPr>
              <a:t>to e-commerce firms by using the dynamics of people, processes, and technologies to transform data into insights for robust decision making and solutions to business problems. </a:t>
            </a:r>
            <a:endParaRPr lang="en-US" sz="1600" dirty="0" smtClean="0">
              <a:solidFill>
                <a:schemeClr val="tx1"/>
              </a:solidFill>
            </a:endParaRPr>
          </a:p>
          <a:p>
            <a:pPr algn="l">
              <a:buFont typeface="Arial" pitchFamily="34" charset="0"/>
              <a:buChar char="•"/>
            </a:pPr>
            <a:r>
              <a:rPr lang="en-US" sz="1600" b="1" dirty="0" smtClean="0">
                <a:solidFill>
                  <a:schemeClr val="tx1"/>
                </a:solidFill>
              </a:rPr>
              <a:t>This </a:t>
            </a:r>
            <a:r>
              <a:rPr lang="en-US" sz="1600" b="1" dirty="0">
                <a:solidFill>
                  <a:schemeClr val="tx1"/>
                </a:solidFill>
              </a:rPr>
              <a:t>is a holistic process which deals with data, sources, skills, and systems in order to create a competitive advantage. Leading e-commerce firms such as Google, Amazon, eBay, ASOS, Netflix and </a:t>
            </a:r>
            <a:r>
              <a:rPr lang="en-US" sz="1600" b="1" dirty="0" err="1">
                <a:solidFill>
                  <a:schemeClr val="tx1"/>
                </a:solidFill>
              </a:rPr>
              <a:t>Facebook</a:t>
            </a:r>
            <a:r>
              <a:rPr lang="en-US" sz="1600" b="1" dirty="0">
                <a:solidFill>
                  <a:schemeClr val="tx1"/>
                </a:solidFill>
              </a:rPr>
              <a:t> have already embraced BDA and experienced enormous growth</a:t>
            </a:r>
            <a:r>
              <a:rPr lang="en-US" sz="1600" dirty="0">
                <a:solidFill>
                  <a:schemeClr val="tx1"/>
                </a:solidFill>
              </a:rPr>
              <a:t>. </a:t>
            </a:r>
            <a:endParaRPr lang="en-US" sz="1600" dirty="0" smtClean="0">
              <a:solidFill>
                <a:schemeClr val="tx1"/>
              </a:solidFill>
            </a:endParaRPr>
          </a:p>
          <a:p>
            <a:pPr algn="l">
              <a:buFont typeface="Arial" pitchFamily="34" charset="0"/>
              <a:buChar char="•"/>
            </a:pPr>
            <a:r>
              <a:rPr lang="en-US" sz="1600" dirty="0" smtClean="0">
                <a:solidFill>
                  <a:schemeClr val="tx1"/>
                </a:solidFill>
              </a:rPr>
              <a:t>Through </a:t>
            </a:r>
            <a:r>
              <a:rPr lang="en-US" sz="1600" dirty="0">
                <a:solidFill>
                  <a:schemeClr val="tx1"/>
                </a:solidFill>
              </a:rPr>
              <a:t>its systematic review and creation of taxonomy of the key aspects of BDA, this study presents a useful starting point for the application of BDA in emerging e-commerce research. The study presents an approach for encapsulating all the best practices that build and shape BDA capabilities. </a:t>
            </a:r>
            <a:endParaRPr lang="en-US" sz="1600" dirty="0" smtClean="0">
              <a:solidFill>
                <a:schemeClr val="tx1"/>
              </a:solidFill>
            </a:endParaRPr>
          </a:p>
          <a:p>
            <a:pPr algn="l">
              <a:buFont typeface="Arial" pitchFamily="34" charset="0"/>
              <a:buChar char="•"/>
            </a:pPr>
            <a:r>
              <a:rPr lang="en-US" sz="1600" dirty="0" smtClean="0">
                <a:solidFill>
                  <a:schemeClr val="tx1"/>
                </a:solidFill>
              </a:rPr>
              <a:t>In </a:t>
            </a:r>
            <a:r>
              <a:rPr lang="en-US" sz="1600" dirty="0">
                <a:solidFill>
                  <a:schemeClr val="tx1"/>
                </a:solidFill>
              </a:rPr>
              <a:t>addition, the study reflects that once BDA and its scope are well defined; distinctive characteristics and types of big data are well understood; and challenges are properly addressed</a:t>
            </a:r>
            <a:r>
              <a:rPr lang="en-US" sz="1600" b="1" dirty="0">
                <a:solidFill>
                  <a:schemeClr val="tx1"/>
                </a:solidFill>
              </a:rPr>
              <a:t>, the BDA application will maximize business value through facilitating the pervasive usage and speedy delivery of insights across organizations.</a:t>
            </a:r>
          </a:p>
          <a:p>
            <a:pPr algn="l">
              <a:buFont typeface="Arial" pitchFamily="34" charset="0"/>
              <a:buChar char="•"/>
            </a:pPr>
            <a:endParaRPr lang="en-US" sz="1600" dirty="0">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1142999"/>
          </a:xfrm>
        </p:spPr>
        <p:txBody>
          <a:bodyPr/>
          <a:lstStyle/>
          <a:p>
            <a:r>
              <a:rPr lang="en-US" dirty="0" smtClean="0"/>
              <a:t>References:</a:t>
            </a:r>
            <a:endParaRPr lang="en-US" dirty="0"/>
          </a:p>
        </p:txBody>
      </p:sp>
      <p:sp>
        <p:nvSpPr>
          <p:cNvPr id="3" name="Subtitle 2"/>
          <p:cNvSpPr>
            <a:spLocks noGrp="1"/>
          </p:cNvSpPr>
          <p:nvPr>
            <p:ph type="subTitle" idx="1"/>
          </p:nvPr>
        </p:nvSpPr>
        <p:spPr>
          <a:xfrm>
            <a:off x="1371600" y="1981200"/>
            <a:ext cx="6400800" cy="4343400"/>
          </a:xfrm>
        </p:spPr>
        <p:txBody>
          <a:bodyPr>
            <a:normAutofit fontScale="70000" lnSpcReduction="20000"/>
          </a:bodyPr>
          <a:lstStyle/>
          <a:p>
            <a:pPr marL="514350" lvl="0" indent="-514350" algn="l">
              <a:buFont typeface="+mj-lt"/>
              <a:buAutoNum type="arabicPeriod"/>
            </a:pPr>
            <a:r>
              <a:rPr lang="en-US" dirty="0">
                <a:solidFill>
                  <a:schemeClr val="tx1"/>
                </a:solidFill>
              </a:rPr>
              <a:t>Big data analytics in E-commerce: a systematic review and agenda for future research. - </a:t>
            </a:r>
            <a:r>
              <a:rPr lang="en-US" dirty="0" err="1">
                <a:solidFill>
                  <a:schemeClr val="tx1"/>
                </a:solidFill>
              </a:rPr>
              <a:t>Shahriar</a:t>
            </a:r>
            <a:r>
              <a:rPr lang="en-US" dirty="0">
                <a:solidFill>
                  <a:schemeClr val="tx1"/>
                </a:solidFill>
              </a:rPr>
              <a:t> </a:t>
            </a:r>
            <a:r>
              <a:rPr lang="en-US" dirty="0" err="1">
                <a:solidFill>
                  <a:schemeClr val="tx1"/>
                </a:solidFill>
              </a:rPr>
              <a:t>Akter</a:t>
            </a:r>
            <a:r>
              <a:rPr lang="en-US" dirty="0">
                <a:solidFill>
                  <a:schemeClr val="tx1"/>
                </a:solidFill>
              </a:rPr>
              <a:t>  &amp; Samuel </a:t>
            </a:r>
            <a:r>
              <a:rPr lang="en-US" dirty="0" err="1">
                <a:solidFill>
                  <a:schemeClr val="tx1"/>
                </a:solidFill>
              </a:rPr>
              <a:t>Fosso</a:t>
            </a:r>
            <a:r>
              <a:rPr lang="en-US" dirty="0">
                <a:solidFill>
                  <a:schemeClr val="tx1"/>
                </a:solidFill>
              </a:rPr>
              <a:t> </a:t>
            </a:r>
            <a:r>
              <a:rPr lang="en-US" dirty="0" err="1" smtClean="0">
                <a:solidFill>
                  <a:schemeClr val="tx1"/>
                </a:solidFill>
              </a:rPr>
              <a:t>Wamba</a:t>
            </a:r>
            <a:endParaRPr lang="en-US" dirty="0" smtClean="0">
              <a:solidFill>
                <a:schemeClr val="tx1"/>
              </a:solidFill>
            </a:endParaRPr>
          </a:p>
          <a:p>
            <a:pPr marL="514350" indent="-514350" algn="l">
              <a:buFont typeface="+mj-lt"/>
              <a:buAutoNum type="arabicPeriod"/>
            </a:pPr>
            <a:r>
              <a:rPr lang="en-US" dirty="0" smtClean="0">
                <a:hlinkClick r:id="rId2"/>
              </a:rPr>
              <a:t>https://towardsdatascience.com/5-data-science-project-every-e-commerce-company-should-do-8746c5ab4604</a:t>
            </a:r>
            <a:endParaRPr lang="en-US" dirty="0" smtClean="0"/>
          </a:p>
          <a:p>
            <a:pPr marL="514350" indent="-514350" algn="l">
              <a:buFont typeface="+mj-lt"/>
              <a:buAutoNum type="arabicPeriod"/>
            </a:pPr>
            <a:r>
              <a:rPr lang="en-US" dirty="0" smtClean="0">
                <a:hlinkClick r:id="rId3"/>
              </a:rPr>
              <a:t>https://analyticsindiamag.com/10-data-science-projects-most-e-commerce-businesses-are-using-in-india/</a:t>
            </a:r>
            <a:endParaRPr lang="en-US" dirty="0" smtClean="0"/>
          </a:p>
          <a:p>
            <a:pPr marL="514350" indent="-514350" algn="l">
              <a:buFont typeface="+mj-lt"/>
              <a:buAutoNum type="arabicPeriod"/>
            </a:pPr>
            <a:r>
              <a:rPr lang="en-US" dirty="0" smtClean="0">
                <a:hlinkClick r:id="rId4"/>
              </a:rPr>
              <a:t>https://www.datasciencegraduateprograms.com/retail/</a:t>
            </a:r>
            <a:endParaRPr lang="en-US" dirty="0" smtClean="0"/>
          </a:p>
          <a:p>
            <a:pPr marL="514350" indent="-514350" algn="l">
              <a:buFont typeface="+mj-lt"/>
              <a:buAutoNum type="arabicPeriod"/>
            </a:pPr>
            <a:r>
              <a:rPr lang="en-US" dirty="0" smtClean="0">
                <a:hlinkClick r:id="rId5"/>
              </a:rPr>
              <a:t>https://www.greatlearning.in/blog/applications-of-data-science-in-e-commerce-industry/</a:t>
            </a:r>
            <a:endParaRPr lang="en-US" dirty="0" smtClean="0"/>
          </a:p>
          <a:p>
            <a:pPr marL="514350" indent="-514350" algn="l">
              <a:buFont typeface="+mj-lt"/>
              <a:buAutoNum type="arabicPeriod"/>
            </a:pPr>
            <a:r>
              <a:rPr lang="en-US" dirty="0" smtClean="0">
                <a:hlinkClick r:id="rId6"/>
              </a:rPr>
              <a:t>https://www.wikipedia.com/</a:t>
            </a:r>
            <a:r>
              <a:rPr lang="en-US" dirty="0" smtClean="0"/>
              <a:t> </a:t>
            </a:r>
          </a:p>
          <a:p>
            <a:pPr marL="514350" indent="-514350" algn="l">
              <a:buFont typeface="+mj-lt"/>
              <a:buAutoNum type="arabicPeriod"/>
            </a:pPr>
            <a:endParaRPr lang="en-US" dirty="0" smtClean="0"/>
          </a:p>
          <a:p>
            <a:pPr marL="514350" lvl="0" indent="-514350" algn="l">
              <a:buFont typeface="+mj-lt"/>
              <a:buAutoNum type="arabicPeriod"/>
            </a:pPr>
            <a:endParaRPr lang="en-US" dirty="0">
              <a:solidFill>
                <a:schemeClr val="tx1"/>
              </a:solidFill>
            </a:endParaRPr>
          </a:p>
          <a:p>
            <a:pPr marL="514350" indent="-514350" algn="l">
              <a:buFont typeface="+mj-lt"/>
              <a:buAutoNum type="arabicPeriod"/>
            </a:pPr>
            <a:endParaRPr lang="en-US" dirty="0">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6600" b="1" dirty="0" smtClean="0"/>
              <a:t>THANK YOU !</a:t>
            </a:r>
            <a:endParaRPr lang="en-US" sz="66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33401"/>
            <a:ext cx="7772400" cy="990600"/>
          </a:xfrm>
        </p:spPr>
        <p:txBody>
          <a:bodyPr>
            <a:normAutofit/>
          </a:bodyPr>
          <a:lstStyle/>
          <a:p>
            <a:r>
              <a:rPr lang="en-US" b="1" dirty="0" smtClean="0"/>
              <a:t>Contents:</a:t>
            </a:r>
            <a:endParaRPr lang="en-US" b="1" dirty="0"/>
          </a:p>
        </p:txBody>
      </p:sp>
      <p:sp>
        <p:nvSpPr>
          <p:cNvPr id="3" name="Subtitle 2"/>
          <p:cNvSpPr>
            <a:spLocks noGrp="1"/>
          </p:cNvSpPr>
          <p:nvPr>
            <p:ph type="subTitle" idx="1"/>
          </p:nvPr>
        </p:nvSpPr>
        <p:spPr>
          <a:xfrm>
            <a:off x="1371600" y="1905000"/>
            <a:ext cx="6400800" cy="4114800"/>
          </a:xfrm>
        </p:spPr>
        <p:txBody>
          <a:bodyPr>
            <a:normAutofit fontScale="92500" lnSpcReduction="20000"/>
          </a:bodyPr>
          <a:lstStyle/>
          <a:p>
            <a:pPr marL="514350" indent="-514350" algn="l">
              <a:buFont typeface="+mj-lt"/>
              <a:buAutoNum type="arabicPeriod"/>
            </a:pPr>
            <a:r>
              <a:rPr lang="en-US" dirty="0" smtClean="0">
                <a:solidFill>
                  <a:schemeClr val="tx1"/>
                </a:solidFill>
              </a:rPr>
              <a:t>What is big data analytics? </a:t>
            </a:r>
          </a:p>
          <a:p>
            <a:pPr marL="514350" indent="-514350" algn="l">
              <a:buFont typeface="+mj-lt"/>
              <a:buAutoNum type="arabicPeriod"/>
            </a:pPr>
            <a:r>
              <a:rPr lang="en-US" dirty="0" smtClean="0">
                <a:solidFill>
                  <a:schemeClr val="tx1"/>
                </a:solidFill>
              </a:rPr>
              <a:t>Defining big data analytics in the e-commerce environment </a:t>
            </a:r>
          </a:p>
          <a:p>
            <a:pPr marL="514350" indent="-514350" algn="l">
              <a:buFont typeface="+mj-lt"/>
              <a:buAutoNum type="arabicPeriod"/>
            </a:pPr>
            <a:r>
              <a:rPr lang="en-US" dirty="0">
                <a:solidFill>
                  <a:schemeClr val="tx1"/>
                </a:solidFill>
              </a:rPr>
              <a:t>Big data and their distinctive characteristics in the e-commerce </a:t>
            </a:r>
            <a:r>
              <a:rPr lang="en-US" dirty="0" smtClean="0">
                <a:solidFill>
                  <a:schemeClr val="tx1"/>
                </a:solidFill>
              </a:rPr>
              <a:t>environment</a:t>
            </a:r>
          </a:p>
          <a:p>
            <a:pPr marL="514350" indent="-514350" algn="l">
              <a:buFont typeface="+mj-lt"/>
              <a:buAutoNum type="arabicPeriod"/>
            </a:pPr>
            <a:r>
              <a:rPr lang="en-US" dirty="0" smtClean="0">
                <a:solidFill>
                  <a:schemeClr val="tx1"/>
                </a:solidFill>
              </a:rPr>
              <a:t>Business value of big data analytics for E-commerce firms</a:t>
            </a:r>
          </a:p>
          <a:p>
            <a:pPr marL="514350" indent="-514350" algn="l">
              <a:buFont typeface="+mj-lt"/>
              <a:buAutoNum type="arabicPeriod"/>
            </a:pPr>
            <a:r>
              <a:rPr lang="en-US" dirty="0" smtClean="0">
                <a:solidFill>
                  <a:schemeClr val="tx1"/>
                </a:solidFill>
              </a:rPr>
              <a:t>Conclusion</a:t>
            </a:r>
            <a:endParaRPr lang="en-US"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1371600"/>
          </a:xfrm>
        </p:spPr>
        <p:txBody>
          <a:bodyPr/>
          <a:lstStyle/>
          <a:p>
            <a:r>
              <a:rPr lang="en-US" b="1" dirty="0"/>
              <a:t>What is big data analytics? </a:t>
            </a:r>
            <a:endParaRPr lang="en-US" dirty="0"/>
          </a:p>
        </p:txBody>
      </p:sp>
      <p:sp>
        <p:nvSpPr>
          <p:cNvPr id="3" name="Subtitle 2"/>
          <p:cNvSpPr>
            <a:spLocks noGrp="1"/>
          </p:cNvSpPr>
          <p:nvPr>
            <p:ph type="subTitle" idx="1"/>
          </p:nvPr>
        </p:nvSpPr>
        <p:spPr>
          <a:xfrm>
            <a:off x="1371600" y="1524000"/>
            <a:ext cx="6400800" cy="4953000"/>
          </a:xfrm>
        </p:spPr>
        <p:txBody>
          <a:bodyPr>
            <a:normAutofit fontScale="55000" lnSpcReduction="20000"/>
          </a:bodyPr>
          <a:lstStyle/>
          <a:p>
            <a:pPr algn="l"/>
            <a:r>
              <a:rPr lang="en-US" dirty="0">
                <a:solidFill>
                  <a:schemeClr val="tx1"/>
                </a:solidFill>
              </a:rPr>
              <a:t>Big data analytics is the use of advanced analytic techniques against very large, diverse big data sets that include structured, semi-structured and unstructured data, from different sources, and in different sizes from terabytes to </a:t>
            </a:r>
            <a:r>
              <a:rPr lang="en-US" dirty="0" err="1" smtClean="0">
                <a:solidFill>
                  <a:schemeClr val="tx1"/>
                </a:solidFill>
              </a:rPr>
              <a:t>zetabytes</a:t>
            </a:r>
            <a:r>
              <a:rPr lang="en-US" dirty="0" smtClean="0">
                <a:solidFill>
                  <a:schemeClr val="tx1"/>
                </a:solidFill>
              </a:rPr>
              <a:t>.</a:t>
            </a:r>
          </a:p>
          <a:p>
            <a:pPr algn="l"/>
            <a:endParaRPr lang="en-US" dirty="0" smtClean="0">
              <a:solidFill>
                <a:schemeClr val="tx1"/>
              </a:solidFill>
            </a:endParaRPr>
          </a:p>
          <a:p>
            <a:pPr algn="l"/>
            <a:r>
              <a:rPr lang="en-US" dirty="0" smtClean="0">
                <a:solidFill>
                  <a:schemeClr val="tx1"/>
                </a:solidFill>
              </a:rPr>
              <a:t>Three </a:t>
            </a:r>
            <a:r>
              <a:rPr lang="en-US" dirty="0">
                <a:solidFill>
                  <a:schemeClr val="tx1"/>
                </a:solidFill>
              </a:rPr>
              <a:t>different ways of formatting data are commonly employed:</a:t>
            </a:r>
          </a:p>
          <a:p>
            <a:pPr lvl="0" algn="l"/>
            <a:r>
              <a:rPr lang="en-US" b="1" dirty="0">
                <a:solidFill>
                  <a:schemeClr val="tx1"/>
                </a:solidFill>
              </a:rPr>
              <a:t>Unstructured</a:t>
            </a:r>
            <a:r>
              <a:rPr lang="en-US" dirty="0">
                <a:solidFill>
                  <a:schemeClr val="tx1"/>
                </a:solidFill>
              </a:rPr>
              <a:t> = unorganized data (e.g. videos).</a:t>
            </a:r>
          </a:p>
          <a:p>
            <a:pPr lvl="0" algn="l"/>
            <a:r>
              <a:rPr lang="en-US" b="1" dirty="0">
                <a:solidFill>
                  <a:schemeClr val="tx1"/>
                </a:solidFill>
              </a:rPr>
              <a:t>Semi-structured</a:t>
            </a:r>
            <a:r>
              <a:rPr lang="en-US" dirty="0">
                <a:solidFill>
                  <a:schemeClr val="tx1"/>
                </a:solidFill>
              </a:rPr>
              <a:t> = the data is organized in a not fixed format (e.g. JSON).</a:t>
            </a:r>
          </a:p>
          <a:p>
            <a:pPr lvl="0" algn="l"/>
            <a:r>
              <a:rPr lang="en-US" b="1" dirty="0">
                <a:solidFill>
                  <a:schemeClr val="tx1"/>
                </a:solidFill>
              </a:rPr>
              <a:t>Structured</a:t>
            </a:r>
            <a:r>
              <a:rPr lang="en-US" dirty="0">
                <a:solidFill>
                  <a:schemeClr val="tx1"/>
                </a:solidFill>
              </a:rPr>
              <a:t> = the data is stored in a structured format (e.g. RDBMS</a:t>
            </a:r>
            <a:r>
              <a:rPr lang="en-US" dirty="0" smtClean="0">
                <a:solidFill>
                  <a:schemeClr val="tx1"/>
                </a:solidFill>
              </a:rPr>
              <a:t>).</a:t>
            </a:r>
          </a:p>
          <a:p>
            <a:pPr lvl="0" algn="l"/>
            <a:endParaRPr lang="en-US" dirty="0">
              <a:solidFill>
                <a:schemeClr val="tx1"/>
              </a:solidFill>
            </a:endParaRPr>
          </a:p>
          <a:p>
            <a:pPr algn="l"/>
            <a:r>
              <a:rPr lang="en-US" dirty="0">
                <a:solidFill>
                  <a:schemeClr val="tx1"/>
                </a:solidFill>
              </a:rPr>
              <a:t>Big Data is defined by three properties:</a:t>
            </a:r>
          </a:p>
          <a:p>
            <a:pPr lvl="0" algn="l"/>
            <a:r>
              <a:rPr lang="en-US" b="1" dirty="0">
                <a:solidFill>
                  <a:schemeClr val="tx1"/>
                </a:solidFill>
              </a:rPr>
              <a:t>Volume </a:t>
            </a:r>
            <a:r>
              <a:rPr lang="en-US" dirty="0">
                <a:solidFill>
                  <a:schemeClr val="tx1"/>
                </a:solidFill>
              </a:rPr>
              <a:t>= because of the large amount of data, storing data on a single machine is impossible. How can we process data across multiple machines assuring fault tolerance?</a:t>
            </a:r>
          </a:p>
          <a:p>
            <a:pPr lvl="0" algn="l"/>
            <a:r>
              <a:rPr lang="en-US" b="1" dirty="0">
                <a:solidFill>
                  <a:schemeClr val="tx1"/>
                </a:solidFill>
              </a:rPr>
              <a:t>Variety </a:t>
            </a:r>
            <a:r>
              <a:rPr lang="en-US" dirty="0">
                <a:solidFill>
                  <a:schemeClr val="tx1"/>
                </a:solidFill>
              </a:rPr>
              <a:t>= How can we deal with data coming from varied sources which have been formatted using different schemas?</a:t>
            </a:r>
          </a:p>
          <a:p>
            <a:pPr lvl="0" algn="l"/>
            <a:r>
              <a:rPr lang="en-US" b="1" dirty="0">
                <a:solidFill>
                  <a:schemeClr val="tx1"/>
                </a:solidFill>
              </a:rPr>
              <a:t>Velocity </a:t>
            </a:r>
            <a:r>
              <a:rPr lang="en-US" dirty="0">
                <a:solidFill>
                  <a:schemeClr val="tx1"/>
                </a:solidFill>
              </a:rPr>
              <a:t>= How can we quickly store and process new data?</a:t>
            </a:r>
          </a:p>
          <a:p>
            <a:pPr algn="l"/>
            <a:endParaRPr lang="en-US" dirty="0" smtClean="0">
              <a:solidFill>
                <a:schemeClr val="tx1"/>
              </a:solidFill>
            </a:endParaRPr>
          </a:p>
          <a:p>
            <a:pPr algn="l"/>
            <a:endParaRPr lang="en-US"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57200" y="609600"/>
            <a:ext cx="8229600" cy="1447800"/>
          </a:xfrm>
        </p:spPr>
        <p:txBody>
          <a:bodyPr>
            <a:normAutofit/>
          </a:bodyPr>
          <a:lstStyle/>
          <a:p>
            <a:pPr algn="l"/>
            <a:r>
              <a:rPr lang="en-US" sz="1800" dirty="0">
                <a:solidFill>
                  <a:schemeClr val="tx1"/>
                </a:solidFill>
              </a:rPr>
              <a:t>Big Data can be processed using different tools such as </a:t>
            </a:r>
            <a:r>
              <a:rPr lang="en-US" sz="1800" dirty="0" err="1">
                <a:solidFill>
                  <a:schemeClr val="tx1"/>
                </a:solidFill>
              </a:rPr>
              <a:t>MapReduce</a:t>
            </a:r>
            <a:r>
              <a:rPr lang="en-US" sz="1800" dirty="0">
                <a:solidFill>
                  <a:schemeClr val="tx1"/>
                </a:solidFill>
              </a:rPr>
              <a:t>, Spark, </a:t>
            </a:r>
            <a:r>
              <a:rPr lang="en-US" sz="1800" dirty="0" err="1">
                <a:solidFill>
                  <a:schemeClr val="tx1"/>
                </a:solidFill>
              </a:rPr>
              <a:t>Hadoop</a:t>
            </a:r>
            <a:r>
              <a:rPr lang="en-US" sz="1800" dirty="0">
                <a:solidFill>
                  <a:schemeClr val="tx1"/>
                </a:solidFill>
              </a:rPr>
              <a:t>, Pig, Hive, Cassandra and Kafka. Each of these different tools has its advantages and disadvantages which determines how companies might decide to employ them</a:t>
            </a:r>
          </a:p>
        </p:txBody>
      </p:sp>
      <p:pic>
        <p:nvPicPr>
          <p:cNvPr id="4" name="Picture 3" descr="C:\Users\admin\Pictures\bigdataimage.png"/>
          <p:cNvPicPr/>
          <p:nvPr/>
        </p:nvPicPr>
        <p:blipFill>
          <a:blip r:embed="rId2" cstate="print"/>
          <a:srcRect/>
          <a:stretch>
            <a:fillRect/>
          </a:stretch>
        </p:blipFill>
        <p:spPr bwMode="auto">
          <a:xfrm>
            <a:off x="0" y="1905000"/>
            <a:ext cx="9144000" cy="4945966"/>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1066799"/>
          </a:xfrm>
        </p:spPr>
        <p:txBody>
          <a:bodyPr>
            <a:normAutofit fontScale="90000"/>
          </a:bodyPr>
          <a:lstStyle/>
          <a:p>
            <a:r>
              <a:rPr lang="en-US" b="1" dirty="0"/>
              <a:t>Defining big data analytics in the e-commerce environment </a:t>
            </a:r>
            <a:r>
              <a:rPr lang="en-US" b="1" dirty="0" smtClean="0"/>
              <a:t>:</a:t>
            </a:r>
            <a:endParaRPr lang="en-US" dirty="0"/>
          </a:p>
        </p:txBody>
      </p:sp>
      <p:sp>
        <p:nvSpPr>
          <p:cNvPr id="3" name="Subtitle 2"/>
          <p:cNvSpPr>
            <a:spLocks noGrp="1"/>
          </p:cNvSpPr>
          <p:nvPr>
            <p:ph type="subTitle" idx="1"/>
          </p:nvPr>
        </p:nvSpPr>
        <p:spPr>
          <a:xfrm>
            <a:off x="1371600" y="1600200"/>
            <a:ext cx="6400800" cy="4876800"/>
          </a:xfrm>
        </p:spPr>
        <p:txBody>
          <a:bodyPr>
            <a:normAutofit/>
          </a:bodyPr>
          <a:lstStyle/>
          <a:p>
            <a:pPr algn="l"/>
            <a:r>
              <a:rPr lang="en-US" sz="1600" dirty="0">
                <a:solidFill>
                  <a:schemeClr val="tx1"/>
                </a:solidFill>
              </a:rPr>
              <a:t>Big data in terms of five Vs: volume, velocity, variety, veracity, and value. The ‘volume’ refers to the quantities of big data, which is increasing exponentially. The ‘velocity’ is the speed of data collection, processing and analyzing in the real time. The ‘variety’ refers to the different types of data collected in big data environment. The ‘veracity’ represents the reliability of data sources. And, finally, the ‘value’ represents the transactional, strategic and informational benefits of big data. strategy-driven analytics has received much attention due to its role in better decision making. </a:t>
            </a:r>
            <a:endParaRPr lang="en-US" sz="1600" dirty="0" smtClean="0">
              <a:solidFill>
                <a:schemeClr val="tx1"/>
              </a:solidFill>
            </a:endParaRPr>
          </a:p>
          <a:p>
            <a:pPr algn="l"/>
            <a:endParaRPr lang="en-US" sz="1600" dirty="0" smtClean="0">
              <a:solidFill>
                <a:schemeClr val="tx1"/>
              </a:solidFill>
            </a:endParaRPr>
          </a:p>
          <a:p>
            <a:pPr algn="l"/>
            <a:r>
              <a:rPr lang="en-US" sz="1600" dirty="0" smtClean="0">
                <a:solidFill>
                  <a:schemeClr val="tx1"/>
                </a:solidFill>
              </a:rPr>
              <a:t>Studies </a:t>
            </a:r>
            <a:r>
              <a:rPr lang="en-US" sz="1600" dirty="0">
                <a:solidFill>
                  <a:schemeClr val="tx1"/>
                </a:solidFill>
              </a:rPr>
              <a:t>have also focused on “competitive advantages” and “differentiation”, while applying analytics to analyze real-time data. It is important to create an environment where big data, process optimization, frontline tools and people are well-aligned in order to achieve competitive advantages. It is evident that </a:t>
            </a:r>
            <a:r>
              <a:rPr lang="en-US" sz="1600" b="1" dirty="0">
                <a:solidFill>
                  <a:schemeClr val="tx1"/>
                </a:solidFill>
              </a:rPr>
              <a:t>statistical, contextual, quantitative, predictive, cognitive,</a:t>
            </a:r>
            <a:r>
              <a:rPr lang="en-US" sz="1600" dirty="0">
                <a:solidFill>
                  <a:schemeClr val="tx1"/>
                </a:solidFill>
              </a:rPr>
              <a:t> and other models are necessary prerequisites for big data </a:t>
            </a:r>
            <a:r>
              <a:rPr lang="en-US" sz="1600" dirty="0" smtClean="0">
                <a:solidFill>
                  <a:schemeClr val="tx1"/>
                </a:solidFill>
              </a:rPr>
              <a:t>analytics</a:t>
            </a:r>
          </a:p>
          <a:p>
            <a:pPr algn="l"/>
            <a:endParaRPr lang="en-US" sz="1600" dirty="0">
              <a:solidFill>
                <a:schemeClr val="tx1"/>
              </a:solidFill>
            </a:endParaRPr>
          </a:p>
          <a:p>
            <a:pPr algn="l"/>
            <a:r>
              <a:rPr lang="en-US" sz="1600" b="1" i="1" dirty="0">
                <a:solidFill>
                  <a:schemeClr val="tx1"/>
                </a:solidFill>
              </a:rPr>
              <a:t>“Big Data is Used to Spot the Next Big Trend”</a:t>
            </a:r>
            <a:endParaRPr lang="en-US" sz="1600" dirty="0">
              <a:solidFill>
                <a:schemeClr val="tx1"/>
              </a:solidFill>
            </a:endParaRPr>
          </a:p>
          <a:p>
            <a:pPr algn="l"/>
            <a:endParaRPr lang="en-US" sz="1600"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8601"/>
            <a:ext cx="7772400" cy="1066799"/>
          </a:xfrm>
        </p:spPr>
        <p:txBody>
          <a:bodyPr>
            <a:normAutofit fontScale="90000"/>
          </a:bodyPr>
          <a:lstStyle/>
          <a:p>
            <a:r>
              <a:rPr lang="en-US" sz="3200" b="1" dirty="0"/>
              <a:t>Big data and their distinctive characteristics in the e-commerce environment</a:t>
            </a:r>
            <a:r>
              <a:rPr lang="en-US" sz="3200" b="1" dirty="0" smtClean="0"/>
              <a:t>:</a:t>
            </a:r>
            <a:endParaRPr lang="en-US" sz="3200" dirty="0"/>
          </a:p>
        </p:txBody>
      </p:sp>
      <p:sp>
        <p:nvSpPr>
          <p:cNvPr id="3" name="Subtitle 2"/>
          <p:cNvSpPr>
            <a:spLocks noGrp="1"/>
          </p:cNvSpPr>
          <p:nvPr>
            <p:ph type="subTitle" idx="1"/>
          </p:nvPr>
        </p:nvSpPr>
        <p:spPr>
          <a:xfrm>
            <a:off x="1371600" y="1447800"/>
            <a:ext cx="6400800" cy="4953000"/>
          </a:xfrm>
        </p:spPr>
        <p:txBody>
          <a:bodyPr>
            <a:normAutofit fontScale="47500" lnSpcReduction="20000"/>
          </a:bodyPr>
          <a:lstStyle/>
          <a:p>
            <a:pPr marL="514350" indent="-514350" algn="l">
              <a:buFont typeface="+mj-lt"/>
              <a:buAutoNum type="arabicPeriod"/>
            </a:pPr>
            <a:r>
              <a:rPr lang="en-US" b="1" dirty="0" smtClean="0">
                <a:solidFill>
                  <a:schemeClr val="tx1"/>
                </a:solidFill>
              </a:rPr>
              <a:t>Voluminous:</a:t>
            </a:r>
          </a:p>
          <a:p>
            <a:pPr marL="514350" indent="-514350" algn="l"/>
            <a:endParaRPr lang="en-US" b="1" dirty="0" smtClean="0">
              <a:solidFill>
                <a:schemeClr val="tx1"/>
              </a:solidFill>
            </a:endParaRPr>
          </a:p>
          <a:p>
            <a:pPr marL="514350" indent="-514350" algn="l"/>
            <a:r>
              <a:rPr lang="en-US" sz="3000" b="1" dirty="0" smtClean="0">
                <a:solidFill>
                  <a:schemeClr val="tx1"/>
                </a:solidFill>
              </a:rPr>
              <a:t>              With </a:t>
            </a:r>
            <a:r>
              <a:rPr lang="en-US" sz="3000" b="1" dirty="0">
                <a:solidFill>
                  <a:schemeClr val="tx1"/>
                </a:solidFill>
              </a:rPr>
              <a:t>the emergence of web technologies, there is an ever increasing growth in the amount of big data in the e-commerce environment. BDA takes a large volume of data that require a massive amount of storage and </a:t>
            </a:r>
            <a:r>
              <a:rPr lang="en-US" sz="3000" dirty="0">
                <a:solidFill>
                  <a:schemeClr val="tx1"/>
                </a:solidFill>
              </a:rPr>
              <a:t>entail a large number of records. In fact, BDA encompasses large volumes of data (commonly expressed in </a:t>
            </a:r>
            <a:r>
              <a:rPr lang="en-US" sz="3000" dirty="0" err="1">
                <a:solidFill>
                  <a:schemeClr val="tx1"/>
                </a:solidFill>
              </a:rPr>
              <a:t>petabytes</a:t>
            </a:r>
            <a:r>
              <a:rPr lang="en-US" sz="3000" dirty="0">
                <a:solidFill>
                  <a:schemeClr val="tx1"/>
                </a:solidFill>
              </a:rPr>
              <a:t> and </a:t>
            </a:r>
            <a:r>
              <a:rPr lang="en-US" sz="3000" dirty="0" err="1">
                <a:solidFill>
                  <a:schemeClr val="tx1"/>
                </a:solidFill>
              </a:rPr>
              <a:t>exabytes</a:t>
            </a:r>
            <a:r>
              <a:rPr lang="en-US" sz="3000" dirty="0">
                <a:solidFill>
                  <a:schemeClr val="tx1"/>
                </a:solidFill>
              </a:rPr>
              <a:t>) that are used by decision makers for making strategic decisions. </a:t>
            </a:r>
            <a:endParaRPr lang="en-US" sz="3000" dirty="0" smtClean="0">
              <a:solidFill>
                <a:schemeClr val="tx1"/>
              </a:solidFill>
            </a:endParaRPr>
          </a:p>
          <a:p>
            <a:pPr marL="514350" indent="-514350" algn="l"/>
            <a:r>
              <a:rPr lang="en-US" sz="3000" dirty="0">
                <a:solidFill>
                  <a:schemeClr val="tx1"/>
                </a:solidFill>
              </a:rPr>
              <a:t> </a:t>
            </a:r>
            <a:r>
              <a:rPr lang="en-US" sz="3000" dirty="0" smtClean="0">
                <a:solidFill>
                  <a:schemeClr val="tx1"/>
                </a:solidFill>
              </a:rPr>
              <a:t>             Data </a:t>
            </a:r>
            <a:r>
              <a:rPr lang="en-US" sz="3000" dirty="0">
                <a:solidFill>
                  <a:schemeClr val="tx1"/>
                </a:solidFill>
              </a:rPr>
              <a:t>collected in the big data environment are often unstructured and can incorporate video, image, or data generated from mobile technology. As such, it is unlikely that big data will be clean and free from any errors. While this poses an extra challenge for decision makers to get data ready for use, big data enable real-time decision making for e-commerce firms</a:t>
            </a:r>
            <a:r>
              <a:rPr lang="en-US" sz="3000" dirty="0" smtClean="0">
                <a:solidFill>
                  <a:schemeClr val="tx1"/>
                </a:solidFill>
              </a:rPr>
              <a:t>.</a:t>
            </a:r>
          </a:p>
          <a:p>
            <a:pPr marL="514350" indent="-514350" algn="l"/>
            <a:endParaRPr lang="en-US" dirty="0" smtClean="0">
              <a:solidFill>
                <a:schemeClr val="tx1"/>
              </a:solidFill>
            </a:endParaRPr>
          </a:p>
          <a:p>
            <a:pPr marL="514350" indent="-514350" algn="l">
              <a:buAutoNum type="arabicPeriod" startAt="2"/>
            </a:pPr>
            <a:r>
              <a:rPr lang="en-US" b="1" dirty="0" smtClean="0">
                <a:solidFill>
                  <a:schemeClr val="tx1"/>
                </a:solidFill>
              </a:rPr>
              <a:t>Variety:</a:t>
            </a:r>
          </a:p>
          <a:p>
            <a:pPr marL="514350" indent="-514350" algn="l"/>
            <a:endParaRPr lang="en-US" b="1" dirty="0" smtClean="0">
              <a:solidFill>
                <a:schemeClr val="tx1"/>
              </a:solidFill>
            </a:endParaRPr>
          </a:p>
          <a:p>
            <a:pPr marL="514350" indent="-514350" algn="l"/>
            <a:r>
              <a:rPr lang="en-US" sz="3000" dirty="0" smtClean="0">
                <a:solidFill>
                  <a:schemeClr val="tx1"/>
                </a:solidFill>
              </a:rPr>
              <a:t>              </a:t>
            </a:r>
            <a:r>
              <a:rPr lang="en-US" sz="3000" b="1" dirty="0" smtClean="0">
                <a:solidFill>
                  <a:schemeClr val="tx1"/>
                </a:solidFill>
              </a:rPr>
              <a:t>The word ‘variety’ denotes the fact that big data originate from numerous sources which can be structured, semi-structured or unstructured. </a:t>
            </a:r>
            <a:r>
              <a:rPr lang="en-US" sz="3000" dirty="0" smtClean="0">
                <a:solidFill>
                  <a:schemeClr val="tx1"/>
                </a:solidFill>
              </a:rPr>
              <a:t>Variety is another critical attribute of big data as they are generated from a wide variety of sources and formats including text, web, tweet, audio, video, click-stream, log files, etc.</a:t>
            </a:r>
          </a:p>
          <a:p>
            <a:pPr marL="514350" indent="-514350" algn="l"/>
            <a:r>
              <a:rPr lang="en-US" sz="3000" dirty="0" smtClean="0">
                <a:solidFill>
                  <a:schemeClr val="tx1"/>
                </a:solidFill>
              </a:rPr>
              <a:t>              The analytic model used by e-commerce firms could comprise a variety of customer information, such as: customer profiles and historical data on buying behavior; regional and seasonal buying patterns; optimizing of supply chain operations; and, above all, the retrieval of any unstructured data from social media to predict buying by product, store, and advertising activities.</a:t>
            </a:r>
          </a:p>
          <a:p>
            <a:pPr marL="514350" indent="-514350" algn="l"/>
            <a:endParaRPr lang="en-US" b="1" dirty="0" smtClean="0">
              <a:solidFill>
                <a:schemeClr val="tx1"/>
              </a:solidFill>
            </a:endParaRPr>
          </a:p>
          <a:p>
            <a:pPr marL="514350" indent="-514350" algn="l"/>
            <a:endParaRPr lang="en-US" b="1"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609600"/>
            <a:ext cx="6400800" cy="5791200"/>
          </a:xfrm>
        </p:spPr>
        <p:txBody>
          <a:bodyPr>
            <a:normAutofit fontScale="70000" lnSpcReduction="20000"/>
          </a:bodyPr>
          <a:lstStyle/>
          <a:p>
            <a:pPr marL="514350" indent="-514350" algn="l"/>
            <a:r>
              <a:rPr lang="en-US" sz="2900" b="1" dirty="0" smtClean="0">
                <a:solidFill>
                  <a:schemeClr val="tx1"/>
                </a:solidFill>
              </a:rPr>
              <a:t>3. Velocity:</a:t>
            </a:r>
            <a:endParaRPr lang="en-US" b="1" dirty="0" smtClean="0">
              <a:solidFill>
                <a:schemeClr val="tx1"/>
              </a:solidFill>
            </a:endParaRPr>
          </a:p>
          <a:p>
            <a:pPr algn="l"/>
            <a:r>
              <a:rPr lang="en-US" sz="1900" b="1" dirty="0">
                <a:solidFill>
                  <a:schemeClr val="tx1"/>
                </a:solidFill>
              </a:rPr>
              <a:t>Velocity refers to the frequency of data generation and/or the frequency of data delivery</a:t>
            </a:r>
            <a:r>
              <a:rPr lang="en-US" sz="1900" dirty="0">
                <a:solidFill>
                  <a:schemeClr val="tx1"/>
                </a:solidFill>
              </a:rPr>
              <a:t>.  The term ‘velocity’ is the rate of change in big data and how quickly big data should be used in business decisions in order to add value</a:t>
            </a:r>
            <a:r>
              <a:rPr lang="en-US" sz="1900" dirty="0" smtClean="0">
                <a:solidFill>
                  <a:schemeClr val="tx1"/>
                </a:solidFill>
              </a:rPr>
              <a:t>.</a:t>
            </a:r>
          </a:p>
          <a:p>
            <a:pPr algn="l"/>
            <a:r>
              <a:rPr lang="en-US" sz="1900" dirty="0" smtClean="0">
                <a:solidFill>
                  <a:schemeClr val="tx1"/>
                </a:solidFill>
              </a:rPr>
              <a:t> </a:t>
            </a:r>
            <a:r>
              <a:rPr lang="en-US" sz="1900" dirty="0">
                <a:solidFill>
                  <a:schemeClr val="tx1"/>
                </a:solidFill>
              </a:rPr>
              <a:t>In fact, given that greater data velocity is assured, data have the potential to open up new opportunities for organizations. , the high velocity of BDA can enable analysts to conduct consumer sentiment analysis and provide a clear picture about choices of brands and/or </a:t>
            </a:r>
            <a:r>
              <a:rPr lang="en-US" sz="1900" dirty="0" smtClean="0">
                <a:solidFill>
                  <a:schemeClr val="tx1"/>
                </a:solidFill>
              </a:rPr>
              <a:t>products.</a:t>
            </a:r>
          </a:p>
          <a:p>
            <a:pPr algn="l"/>
            <a:endParaRPr lang="en-US" sz="2500" dirty="0" smtClean="0">
              <a:solidFill>
                <a:schemeClr val="tx1"/>
              </a:solidFill>
            </a:endParaRPr>
          </a:p>
          <a:p>
            <a:pPr algn="l"/>
            <a:r>
              <a:rPr lang="en-US" sz="2900" b="1" dirty="0" smtClean="0">
                <a:solidFill>
                  <a:schemeClr val="tx1"/>
                </a:solidFill>
              </a:rPr>
              <a:t>4. Veracity:</a:t>
            </a:r>
            <a:endParaRPr lang="en-US" b="1" dirty="0" smtClean="0">
              <a:solidFill>
                <a:schemeClr val="tx1"/>
              </a:solidFill>
            </a:endParaRPr>
          </a:p>
          <a:p>
            <a:pPr algn="l"/>
            <a:r>
              <a:rPr lang="en-US" sz="1900" b="1" dirty="0">
                <a:solidFill>
                  <a:schemeClr val="tx1"/>
                </a:solidFill>
              </a:rPr>
              <a:t>Verification is necessary to generate authenticated and relevant data, and to have the capability to screen out bad data</a:t>
            </a:r>
            <a:r>
              <a:rPr lang="en-US" sz="1900" dirty="0">
                <a:solidFill>
                  <a:schemeClr val="tx1"/>
                </a:solidFill>
              </a:rPr>
              <a:t>. Verification is essential in the data management process be-cause the existence of bad data might hinder management in making cognizant decisions. Likewise, bad data would have little relevance in adding business value</a:t>
            </a:r>
            <a:r>
              <a:rPr lang="en-US" sz="1900" dirty="0" smtClean="0">
                <a:solidFill>
                  <a:schemeClr val="tx1"/>
                </a:solidFill>
              </a:rPr>
              <a:t>.</a:t>
            </a:r>
            <a:endParaRPr lang="en-US" sz="1900" dirty="0">
              <a:solidFill>
                <a:schemeClr val="tx1"/>
              </a:solidFill>
            </a:endParaRPr>
          </a:p>
          <a:p>
            <a:pPr algn="l"/>
            <a:r>
              <a:rPr lang="en-US" sz="1900" dirty="0">
                <a:solidFill>
                  <a:schemeClr val="tx1"/>
                </a:solidFill>
              </a:rPr>
              <a:t>Information technology (IT) units of e-businesses can play a key role in this regard by setting up an automatic verification system so that the big data used for business decisions have been authenticated and have passed through strict quality compliance procedures</a:t>
            </a:r>
            <a:r>
              <a:rPr lang="en-US" sz="1900" dirty="0" smtClean="0">
                <a:solidFill>
                  <a:schemeClr val="tx1"/>
                </a:solidFill>
              </a:rPr>
              <a:t>.</a:t>
            </a:r>
          </a:p>
          <a:p>
            <a:pPr algn="l"/>
            <a:endParaRPr lang="en-US" sz="2100" dirty="0" smtClean="0">
              <a:solidFill>
                <a:schemeClr val="tx1"/>
              </a:solidFill>
            </a:endParaRPr>
          </a:p>
          <a:p>
            <a:pPr algn="l"/>
            <a:r>
              <a:rPr lang="en-US" sz="2900" b="1" dirty="0" smtClean="0">
                <a:solidFill>
                  <a:schemeClr val="tx1"/>
                </a:solidFill>
              </a:rPr>
              <a:t>Types of big data used in E-commerce:</a:t>
            </a:r>
          </a:p>
          <a:p>
            <a:pPr algn="l"/>
            <a:r>
              <a:rPr lang="en-US" sz="2000" b="1" dirty="0" smtClean="0">
                <a:solidFill>
                  <a:schemeClr val="tx1"/>
                </a:solidFill>
              </a:rPr>
              <a:t>E-commerce firms ranging from Amazon to Netflix capture various types of data (e.g., orders, baskets, visits, users, referring links, keywords, catalogues browsing, social data), which can be broadly classified into four categories: </a:t>
            </a:r>
          </a:p>
          <a:p>
            <a:pPr algn="l"/>
            <a:endParaRPr lang="en-US" sz="2000" dirty="0" smtClean="0">
              <a:solidFill>
                <a:schemeClr val="tx1"/>
              </a:solidFill>
            </a:endParaRPr>
          </a:p>
          <a:p>
            <a:pPr algn="l"/>
            <a:r>
              <a:rPr lang="en-US" sz="2000" dirty="0" smtClean="0">
                <a:solidFill>
                  <a:schemeClr val="tx1"/>
                </a:solidFill>
              </a:rPr>
              <a:t>(a) Transaction or business activity data </a:t>
            </a:r>
          </a:p>
          <a:p>
            <a:pPr algn="l"/>
            <a:r>
              <a:rPr lang="en-US" sz="2000" dirty="0" smtClean="0">
                <a:solidFill>
                  <a:schemeClr val="tx1"/>
                </a:solidFill>
              </a:rPr>
              <a:t>(b) Click-stream data </a:t>
            </a:r>
          </a:p>
          <a:p>
            <a:pPr algn="l"/>
            <a:r>
              <a:rPr lang="en-US" sz="2000" dirty="0" smtClean="0">
                <a:solidFill>
                  <a:schemeClr val="tx1"/>
                </a:solidFill>
              </a:rPr>
              <a:t>(c) Video data and </a:t>
            </a:r>
          </a:p>
          <a:p>
            <a:pPr algn="l"/>
            <a:r>
              <a:rPr lang="en-US" sz="2000" dirty="0" smtClean="0">
                <a:solidFill>
                  <a:schemeClr val="tx1"/>
                </a:solidFill>
              </a:rPr>
              <a:t>(d) Voice data.</a:t>
            </a:r>
          </a:p>
          <a:p>
            <a:pPr algn="l"/>
            <a:endParaRPr lang="en-US" sz="1600" dirty="0" smtClean="0">
              <a:solidFill>
                <a:schemeClr val="tx1"/>
              </a:solidFill>
            </a:endParaRPr>
          </a:p>
          <a:p>
            <a:pPr algn="l"/>
            <a:endParaRPr lang="en-US" sz="2000" b="1" dirty="0" smtClean="0">
              <a:solidFill>
                <a:schemeClr val="tx1"/>
              </a:solidFill>
            </a:endParaRPr>
          </a:p>
          <a:p>
            <a:pPr algn="l"/>
            <a:endParaRPr lang="en-US" sz="2100" dirty="0">
              <a:solidFill>
                <a:schemeClr val="tx1"/>
              </a:solidFill>
            </a:endParaRPr>
          </a:p>
          <a:p>
            <a:pPr algn="l"/>
            <a:endParaRPr lang="en-US" b="1" dirty="0" smtClean="0">
              <a:solidFill>
                <a:schemeClr val="tx1"/>
              </a:solidFill>
            </a:endParaRPr>
          </a:p>
          <a:p>
            <a:pPr algn="l"/>
            <a:endParaRPr lang="en-US" dirty="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1"/>
            <a:ext cx="7772400" cy="1066799"/>
          </a:xfrm>
        </p:spPr>
        <p:txBody>
          <a:bodyPr>
            <a:normAutofit fontScale="90000"/>
          </a:bodyPr>
          <a:lstStyle/>
          <a:p>
            <a:r>
              <a:rPr lang="en-US" b="1" dirty="0"/>
              <a:t>Business value of big data analytics for E-commerce firms:</a:t>
            </a:r>
            <a:endParaRPr lang="en-US" dirty="0"/>
          </a:p>
        </p:txBody>
      </p:sp>
      <p:sp>
        <p:nvSpPr>
          <p:cNvPr id="3" name="Subtitle 2"/>
          <p:cNvSpPr>
            <a:spLocks noGrp="1"/>
          </p:cNvSpPr>
          <p:nvPr>
            <p:ph type="subTitle" idx="1"/>
          </p:nvPr>
        </p:nvSpPr>
        <p:spPr>
          <a:xfrm>
            <a:off x="1371600" y="4267200"/>
            <a:ext cx="6400800" cy="2286000"/>
          </a:xfrm>
        </p:spPr>
        <p:txBody>
          <a:bodyPr>
            <a:normAutofit fontScale="40000" lnSpcReduction="20000"/>
          </a:bodyPr>
          <a:lstStyle/>
          <a:p>
            <a:pPr algn="l"/>
            <a:r>
              <a:rPr lang="en-US" b="1" dirty="0" smtClean="0">
                <a:solidFill>
                  <a:schemeClr val="tx1"/>
                </a:solidFill>
              </a:rPr>
              <a:t>1. </a:t>
            </a:r>
            <a:r>
              <a:rPr lang="en-US" sz="3500" b="1" dirty="0" smtClean="0">
                <a:solidFill>
                  <a:schemeClr val="tx1"/>
                </a:solidFill>
              </a:rPr>
              <a:t>Personalization:</a:t>
            </a:r>
          </a:p>
          <a:p>
            <a:pPr algn="l"/>
            <a:r>
              <a:rPr lang="en-US" dirty="0">
                <a:solidFill>
                  <a:schemeClr val="tx1"/>
                </a:solidFill>
              </a:rPr>
              <a:t>Personalization can increase sales by 10 %or more and provide five to eight times the ROI on marketing expenditures. </a:t>
            </a:r>
            <a:r>
              <a:rPr lang="en-US" dirty="0" err="1">
                <a:solidFill>
                  <a:schemeClr val="tx1"/>
                </a:solidFill>
              </a:rPr>
              <a:t>Bloomspot</a:t>
            </a:r>
            <a:r>
              <a:rPr lang="en-US" dirty="0">
                <a:solidFill>
                  <a:schemeClr val="tx1"/>
                </a:solidFill>
              </a:rPr>
              <a:t>, in this regard, explored customer credit card data to track the spending records of the most loyal customers and to offer them rewards via follow-up offers and benefits which assisted in increasing customer loyalty</a:t>
            </a:r>
            <a:r>
              <a:rPr lang="en-US" dirty="0" smtClean="0">
                <a:solidFill>
                  <a:schemeClr val="tx1"/>
                </a:solidFill>
              </a:rPr>
              <a:t>.</a:t>
            </a:r>
            <a:endParaRPr lang="en-US" b="1" dirty="0" smtClean="0">
              <a:solidFill>
                <a:schemeClr val="tx1"/>
              </a:solidFill>
            </a:endParaRPr>
          </a:p>
          <a:p>
            <a:pPr algn="l"/>
            <a:r>
              <a:rPr lang="en-US" b="1" dirty="0" smtClean="0">
                <a:solidFill>
                  <a:schemeClr val="tx1"/>
                </a:solidFill>
              </a:rPr>
              <a:t>Used </a:t>
            </a:r>
            <a:r>
              <a:rPr lang="en-US" b="1" dirty="0">
                <a:solidFill>
                  <a:schemeClr val="tx1"/>
                </a:solidFill>
              </a:rPr>
              <a:t>to filter choices for particular user on the basis of their past searches or other customer’s search or purchase data. It gives users a personalized view on the </a:t>
            </a:r>
            <a:r>
              <a:rPr lang="en-US" b="1" dirty="0" err="1">
                <a:solidFill>
                  <a:schemeClr val="tx1"/>
                </a:solidFill>
              </a:rPr>
              <a:t>eCommerce</a:t>
            </a:r>
            <a:r>
              <a:rPr lang="en-US" b="1" dirty="0">
                <a:solidFill>
                  <a:schemeClr val="tx1"/>
                </a:solidFill>
              </a:rPr>
              <a:t> website and help them to select relevant products. Popular Recommendation Techniques:</a:t>
            </a:r>
            <a:endParaRPr lang="en-US" sz="2800" dirty="0">
              <a:solidFill>
                <a:schemeClr val="tx1"/>
              </a:solidFill>
            </a:endParaRPr>
          </a:p>
          <a:p>
            <a:pPr lvl="0" algn="l"/>
            <a:r>
              <a:rPr lang="en-US" dirty="0">
                <a:solidFill>
                  <a:schemeClr val="tx1"/>
                </a:solidFill>
              </a:rPr>
              <a:t>Collaborative filtering</a:t>
            </a:r>
            <a:endParaRPr lang="en-US" sz="2800" dirty="0">
              <a:solidFill>
                <a:schemeClr val="tx1"/>
              </a:solidFill>
            </a:endParaRPr>
          </a:p>
          <a:p>
            <a:pPr lvl="0" algn="l"/>
            <a:r>
              <a:rPr lang="en-US" dirty="0">
                <a:solidFill>
                  <a:schemeClr val="tx1"/>
                </a:solidFill>
              </a:rPr>
              <a:t>Content Based Filtering</a:t>
            </a:r>
            <a:endParaRPr lang="en-US" sz="2800" dirty="0">
              <a:solidFill>
                <a:schemeClr val="tx1"/>
              </a:solidFill>
            </a:endParaRPr>
          </a:p>
          <a:p>
            <a:pPr lvl="0" algn="l"/>
            <a:r>
              <a:rPr lang="en-US" dirty="0">
                <a:solidFill>
                  <a:schemeClr val="tx1"/>
                </a:solidFill>
              </a:rPr>
              <a:t>Hybrid Recommendation </a:t>
            </a:r>
            <a:r>
              <a:rPr lang="en-US" dirty="0" smtClean="0">
                <a:solidFill>
                  <a:schemeClr val="tx1"/>
                </a:solidFill>
              </a:rPr>
              <a:t>Filtering</a:t>
            </a:r>
          </a:p>
          <a:p>
            <a:pPr lvl="0" algn="l"/>
            <a:endParaRPr lang="en-US" sz="2800" dirty="0">
              <a:solidFill>
                <a:schemeClr val="tx1"/>
              </a:solidFill>
            </a:endParaRPr>
          </a:p>
          <a:p>
            <a:pPr marL="971550" lvl="1" indent="-514350" algn="l"/>
            <a:endParaRPr lang="en-US" sz="2400" dirty="0">
              <a:solidFill>
                <a:schemeClr val="tx1"/>
              </a:solidFill>
            </a:endParaRPr>
          </a:p>
          <a:p>
            <a:pPr marL="971550" lvl="1" indent="-514350" algn="l">
              <a:buFont typeface="+mj-lt"/>
              <a:buAutoNum type="arabicPeriod"/>
            </a:pPr>
            <a:endParaRPr lang="en-US" sz="2400" dirty="0">
              <a:solidFill>
                <a:schemeClr val="tx1"/>
              </a:solidFill>
            </a:endParaRPr>
          </a:p>
        </p:txBody>
      </p:sp>
      <p:pic>
        <p:nvPicPr>
          <p:cNvPr id="4" name="Picture 3"/>
          <p:cNvPicPr/>
          <p:nvPr/>
        </p:nvPicPr>
        <p:blipFill>
          <a:blip r:embed="rId2"/>
          <a:srcRect/>
          <a:stretch>
            <a:fillRect/>
          </a:stretch>
        </p:blipFill>
        <p:spPr bwMode="auto">
          <a:xfrm>
            <a:off x="1524000" y="1371600"/>
            <a:ext cx="5943600" cy="2592705"/>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subTitle" idx="1"/>
          </p:nvPr>
        </p:nvSpPr>
        <p:spPr>
          <a:xfrm>
            <a:off x="1371600" y="457200"/>
            <a:ext cx="6400800" cy="5943600"/>
          </a:xfrm>
        </p:spPr>
        <p:txBody>
          <a:bodyPr>
            <a:normAutofit fontScale="47500" lnSpcReduction="20000"/>
          </a:bodyPr>
          <a:lstStyle/>
          <a:p>
            <a:pPr marL="0" lvl="1" algn="l"/>
            <a:r>
              <a:rPr lang="en-US" sz="3400" b="1" dirty="0">
                <a:solidFill>
                  <a:schemeClr val="tx1"/>
                </a:solidFill>
              </a:rPr>
              <a:t>2</a:t>
            </a:r>
            <a:r>
              <a:rPr lang="en-US" sz="3400" b="1" dirty="0" smtClean="0">
                <a:solidFill>
                  <a:schemeClr val="tx1"/>
                </a:solidFill>
              </a:rPr>
              <a:t>.  </a:t>
            </a:r>
            <a:r>
              <a:rPr lang="en-US" sz="3800" b="1" dirty="0">
                <a:solidFill>
                  <a:schemeClr val="tx1"/>
                </a:solidFill>
              </a:rPr>
              <a:t>Dynamic </a:t>
            </a:r>
            <a:r>
              <a:rPr lang="en-US" sz="3800" b="1" dirty="0" smtClean="0">
                <a:solidFill>
                  <a:schemeClr val="tx1"/>
                </a:solidFill>
              </a:rPr>
              <a:t>pricing:</a:t>
            </a:r>
            <a:endParaRPr lang="en-US" sz="3800" dirty="0">
              <a:solidFill>
                <a:schemeClr val="tx1"/>
              </a:solidFill>
            </a:endParaRPr>
          </a:p>
          <a:p>
            <a:pPr algn="l"/>
            <a:r>
              <a:rPr lang="en-US" sz="3400" dirty="0">
                <a:solidFill>
                  <a:schemeClr val="tx1"/>
                </a:solidFill>
              </a:rPr>
              <a:t>In today’s extremely competitive market environment, customers are considered ‘king’. </a:t>
            </a:r>
            <a:r>
              <a:rPr lang="en-US" sz="3400" dirty="0" err="1">
                <a:solidFill>
                  <a:schemeClr val="tx1"/>
                </a:solidFill>
              </a:rPr>
              <a:t>Amazon.com’s</a:t>
            </a:r>
            <a:r>
              <a:rPr lang="en-US" sz="3400" dirty="0">
                <a:solidFill>
                  <a:schemeClr val="tx1"/>
                </a:solidFill>
              </a:rPr>
              <a:t>  dynamic pricing system monitors competing prices and alerts Amazon every 15 s, which has resulted in a 35 % increase in all sales. To offer competitive prices to customers on the eve of possible increases in sales (such as at Christmas or other festive times), Amazon processes big data by taking into account competitors’ pricing, product sales, actions of customers, and any regional or geographical preferences.</a:t>
            </a:r>
          </a:p>
          <a:p>
            <a:pPr lvl="0" algn="l"/>
            <a:r>
              <a:rPr lang="en-US" sz="3400" b="1" dirty="0">
                <a:solidFill>
                  <a:schemeClr val="tx1"/>
                </a:solidFill>
              </a:rPr>
              <a:t>Big Data is Used to Spot the Next Big Trend</a:t>
            </a:r>
            <a:endParaRPr lang="en-US" sz="3400" dirty="0">
              <a:solidFill>
                <a:schemeClr val="tx1"/>
              </a:solidFill>
            </a:endParaRPr>
          </a:p>
          <a:p>
            <a:pPr lvl="0" algn="l"/>
            <a:r>
              <a:rPr lang="en-US" sz="3400" b="1" dirty="0">
                <a:solidFill>
                  <a:schemeClr val="tx1"/>
                </a:solidFill>
              </a:rPr>
              <a:t>Crunching Numbers to Get the Right Products in Front of the Right Customers: </a:t>
            </a:r>
            <a:r>
              <a:rPr lang="en-US" sz="3400" dirty="0">
                <a:solidFill>
                  <a:schemeClr val="tx1"/>
                </a:solidFill>
              </a:rPr>
              <a:t>The data is increasing with every single click on the internet. In order to make sense of this huge data and use it for company’s benefits etc, we need help from different Data Science techniques. </a:t>
            </a:r>
            <a:r>
              <a:rPr lang="en-US" sz="3400" i="1" dirty="0">
                <a:solidFill>
                  <a:schemeClr val="tx1"/>
                </a:solidFill>
              </a:rPr>
              <a:t>The Challenge of In-Store Data Collection. With Location-based Advertising, Products Find the Customer</a:t>
            </a:r>
            <a:r>
              <a:rPr lang="en-US" sz="3400" b="1" dirty="0">
                <a:solidFill>
                  <a:schemeClr val="tx1"/>
                </a:solidFill>
              </a:rPr>
              <a:t> </a:t>
            </a:r>
            <a:endParaRPr lang="en-US" sz="3400" dirty="0">
              <a:solidFill>
                <a:schemeClr val="tx1"/>
              </a:solidFill>
            </a:endParaRPr>
          </a:p>
          <a:p>
            <a:pPr lvl="0" algn="l"/>
            <a:r>
              <a:rPr lang="en-US" sz="3400" b="1" dirty="0">
                <a:solidFill>
                  <a:schemeClr val="tx1"/>
                </a:solidFill>
              </a:rPr>
              <a:t>Timing is Everything … The Right Price at the Right Time: </a:t>
            </a:r>
            <a:r>
              <a:rPr lang="en-US" sz="3400" i="1" dirty="0">
                <a:solidFill>
                  <a:schemeClr val="tx1"/>
                </a:solidFill>
              </a:rPr>
              <a:t>Opening the Valve on Data-Optimized Pricing</a:t>
            </a:r>
            <a:r>
              <a:rPr lang="en-US" sz="3400" dirty="0">
                <a:solidFill>
                  <a:schemeClr val="tx1"/>
                </a:solidFill>
              </a:rPr>
              <a:t> </a:t>
            </a:r>
            <a:endParaRPr lang="en-US" sz="3400" dirty="0" smtClean="0">
              <a:solidFill>
                <a:schemeClr val="tx1"/>
              </a:solidFill>
            </a:endParaRPr>
          </a:p>
          <a:p>
            <a:pPr lvl="0" algn="l"/>
            <a:endParaRPr lang="en-US" sz="3400" dirty="0" smtClean="0">
              <a:solidFill>
                <a:schemeClr val="tx1"/>
              </a:solidFill>
            </a:endParaRPr>
          </a:p>
          <a:p>
            <a:pPr algn="l"/>
            <a:r>
              <a:rPr lang="en-US" sz="3800" b="1" dirty="0">
                <a:solidFill>
                  <a:schemeClr val="tx1"/>
                </a:solidFill>
              </a:rPr>
              <a:t>3</a:t>
            </a:r>
            <a:r>
              <a:rPr lang="en-US" sz="3800" b="1" dirty="0" smtClean="0">
                <a:solidFill>
                  <a:schemeClr val="tx1"/>
                </a:solidFill>
              </a:rPr>
              <a:t>. Supply </a:t>
            </a:r>
            <a:r>
              <a:rPr lang="en-US" sz="3800" b="1" dirty="0">
                <a:solidFill>
                  <a:schemeClr val="tx1"/>
                </a:solidFill>
              </a:rPr>
              <a:t>chain visibility</a:t>
            </a:r>
            <a:r>
              <a:rPr lang="en-US" sz="3800" b="1" dirty="0" smtClean="0">
                <a:solidFill>
                  <a:schemeClr val="tx1"/>
                </a:solidFill>
              </a:rPr>
              <a:t>:</a:t>
            </a:r>
          </a:p>
          <a:p>
            <a:pPr algn="l"/>
            <a:r>
              <a:rPr lang="en-US" sz="3400" dirty="0">
                <a:solidFill>
                  <a:schemeClr val="tx1"/>
                </a:solidFill>
              </a:rPr>
              <a:t>When customers place an order on an online platform, it is logical for them to expect that companies would provide the service of tracking the order while the goods are still in transit. </a:t>
            </a:r>
            <a:r>
              <a:rPr lang="en-US" sz="3400" b="1" dirty="0">
                <a:solidFill>
                  <a:schemeClr val="tx1"/>
                </a:solidFill>
              </a:rPr>
              <a:t>Customers expect key information, such as the exact availability, current status, and location of their orders. E-commerce firms often face difficulty in addressing these expectations from customers as various third parties such as warehousing and transportation are involved in the supply chain process.</a:t>
            </a:r>
          </a:p>
          <a:p>
            <a:pPr algn="l"/>
            <a:endParaRPr lang="en-US" dirty="0">
              <a:solidFill>
                <a:schemeClr val="tx1"/>
              </a:solidFill>
            </a:endParaRPr>
          </a:p>
          <a:p>
            <a:pPr lvl="0" algn="l"/>
            <a:endParaRPr lang="en-US" dirty="0">
              <a:solidFill>
                <a:schemeClr val="tx1"/>
              </a:solidFill>
            </a:endParaRPr>
          </a:p>
          <a:p>
            <a:pPr algn="l"/>
            <a:endParaRPr lang="en-US" dirty="0">
              <a:solidFill>
                <a:schemeClr val="tx1"/>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144</TotalTime>
  <Words>1993</Words>
  <Application>Microsoft Office PowerPoint</Application>
  <PresentationFormat>On-screen Show (4:3)</PresentationFormat>
  <Paragraphs>101</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Big Data in Retail and  E-Commerce</vt:lpstr>
      <vt:lpstr>Contents:</vt:lpstr>
      <vt:lpstr>What is big data analytics? </vt:lpstr>
      <vt:lpstr>Slide 4</vt:lpstr>
      <vt:lpstr>Defining big data analytics in the e-commerce environment :</vt:lpstr>
      <vt:lpstr>Big data and their distinctive characteristics in the e-commerce environment:</vt:lpstr>
      <vt:lpstr>Slide 7</vt:lpstr>
      <vt:lpstr>Business value of big data analytics for E-commerce firms:</vt:lpstr>
      <vt:lpstr>Slide 9</vt:lpstr>
      <vt:lpstr>Slide 10</vt:lpstr>
      <vt:lpstr>Slide 11</vt:lpstr>
      <vt:lpstr>Conclusion</vt:lpstr>
      <vt:lpstr>References:</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in Retail and  E-Commerce</dc:title>
  <dc:creator>admin</dc:creator>
  <cp:lastModifiedBy>admin</cp:lastModifiedBy>
  <cp:revision>20</cp:revision>
  <dcterms:created xsi:type="dcterms:W3CDTF">2021-07-14T20:03:10Z</dcterms:created>
  <dcterms:modified xsi:type="dcterms:W3CDTF">2021-07-15T09:29:44Z</dcterms:modified>
</cp:coreProperties>
</file>