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90D74E-EDFA-4FCC-9852-8D6B02D1D11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02A59-8736-4A24-9B3A-B63C855DCF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0D74E-EDFA-4FCC-9852-8D6B02D1D11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02A59-8736-4A24-9B3A-B63C855DCF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0D74E-EDFA-4FCC-9852-8D6B02D1D11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02A59-8736-4A24-9B3A-B63C855DCF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0D74E-EDFA-4FCC-9852-8D6B02D1D11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02A59-8736-4A24-9B3A-B63C855DCF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90D74E-EDFA-4FCC-9852-8D6B02D1D11E}"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02A59-8736-4A24-9B3A-B63C855DCFE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90D74E-EDFA-4FCC-9852-8D6B02D1D11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02A59-8736-4A24-9B3A-B63C855DCF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90D74E-EDFA-4FCC-9852-8D6B02D1D11E}" type="datetimeFigureOut">
              <a:rPr lang="en-US" smtClean="0"/>
              <a:pPr/>
              <a:t>6/11/2021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B02A59-8736-4A24-9B3A-B63C855DCF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90D74E-EDFA-4FCC-9852-8D6B02D1D11E}" type="datetimeFigureOut">
              <a:rPr lang="en-US" smtClean="0"/>
              <a:pPr/>
              <a:t>6/11/2021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B02A59-8736-4A24-9B3A-B63C855DCF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90D74E-EDFA-4FCC-9852-8D6B02D1D11E}" type="datetimeFigureOut">
              <a:rPr lang="en-US" smtClean="0"/>
              <a:pPr/>
              <a:t>6/11/2021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B02A59-8736-4A24-9B3A-B63C855DCF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90D74E-EDFA-4FCC-9852-8D6B02D1D11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02A59-8736-4A24-9B3A-B63C855DCF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90D74E-EDFA-4FCC-9852-8D6B02D1D11E}"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02A59-8736-4A24-9B3A-B63C855DCF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90D74E-EDFA-4FCC-9852-8D6B02D1D11E}" type="datetimeFigureOut">
              <a:rPr lang="en-US" smtClean="0"/>
              <a:pPr/>
              <a:t>6/11/2021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02A59-8736-4A24-9B3A-B63C855DCF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1219199"/>
          </a:xfrm>
        </p:spPr>
        <p:txBody>
          <a:bodyPr/>
          <a:lstStyle/>
          <a:p>
            <a:r>
              <a:rPr lang="en-US" b="1" dirty="0" smtClean="0"/>
              <a:t>Data Pre-processing</a:t>
            </a:r>
            <a:endParaRPr lang="en-US" b="1" dirty="0"/>
          </a:p>
        </p:txBody>
      </p:sp>
      <p:sp>
        <p:nvSpPr>
          <p:cNvPr id="3" name="Subtitle 2"/>
          <p:cNvSpPr>
            <a:spLocks noGrp="1"/>
          </p:cNvSpPr>
          <p:nvPr>
            <p:ph type="subTitle" idx="1"/>
          </p:nvPr>
        </p:nvSpPr>
        <p:spPr>
          <a:xfrm>
            <a:off x="1371600" y="5562600"/>
            <a:ext cx="6400800" cy="914400"/>
          </a:xfrm>
        </p:spPr>
        <p:txBody>
          <a:bodyPr>
            <a:normAutofit/>
          </a:bodyPr>
          <a:lstStyle/>
          <a:p>
            <a:r>
              <a:rPr lang="en-US" sz="3600" b="1" dirty="0" smtClean="0">
                <a:solidFill>
                  <a:schemeClr val="tx1"/>
                </a:solidFill>
              </a:rPr>
              <a:t>Presented By :- SNEHAL TAWAR</a:t>
            </a:r>
            <a:endParaRPr lang="en-US" sz="3600" b="1" dirty="0">
              <a:solidFill>
                <a:schemeClr val="tx1"/>
              </a:solidFill>
            </a:endParaRPr>
          </a:p>
        </p:txBody>
      </p:sp>
      <p:pic>
        <p:nvPicPr>
          <p:cNvPr id="1026" name="Picture 2" descr="C:\Users\admin\Pictures\data-preprocess.gif"/>
          <p:cNvPicPr>
            <a:picLocks noChangeAspect="1" noChangeArrowheads="1" noCrop="1"/>
          </p:cNvPicPr>
          <p:nvPr/>
        </p:nvPicPr>
        <p:blipFill>
          <a:blip r:embed="rId2"/>
          <a:srcRect/>
          <a:stretch>
            <a:fillRect/>
          </a:stretch>
        </p:blipFill>
        <p:spPr bwMode="auto">
          <a:xfrm>
            <a:off x="2209800" y="1905000"/>
            <a:ext cx="4724400" cy="29718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838199"/>
          </a:xfrm>
        </p:spPr>
        <p:txBody>
          <a:bodyPr>
            <a:noAutofit/>
          </a:bodyPr>
          <a:lstStyle/>
          <a:p>
            <a:r>
              <a:rPr lang="en-US" sz="4000" b="1" dirty="0" smtClean="0"/>
              <a:t>What is data cleaning</a:t>
            </a:r>
            <a:r>
              <a:rPr lang="en-US" sz="4000" b="1" dirty="0" smtClean="0"/>
              <a:t>?</a:t>
            </a:r>
            <a:endParaRPr lang="en-US" sz="4000" dirty="0"/>
          </a:p>
        </p:txBody>
      </p:sp>
      <p:sp>
        <p:nvSpPr>
          <p:cNvPr id="3" name="Subtitle 2"/>
          <p:cNvSpPr>
            <a:spLocks noGrp="1"/>
          </p:cNvSpPr>
          <p:nvPr>
            <p:ph type="subTitle" idx="1"/>
          </p:nvPr>
        </p:nvSpPr>
        <p:spPr>
          <a:xfrm>
            <a:off x="1371600" y="1143000"/>
            <a:ext cx="6400800" cy="1905000"/>
          </a:xfrm>
        </p:spPr>
        <p:txBody>
          <a:bodyPr>
            <a:noAutofit/>
          </a:bodyPr>
          <a:lstStyle/>
          <a:p>
            <a:pPr algn="l">
              <a:buFont typeface="Wingdings" pitchFamily="2" charset="2"/>
              <a:buChar char="Ø"/>
            </a:pPr>
            <a:r>
              <a:rPr lang="en-US" sz="1600" dirty="0" smtClean="0">
                <a:solidFill>
                  <a:schemeClr val="tx1"/>
                </a:solidFill>
              </a:rPr>
              <a:t>Data cleaning is the process of ensuring data is correct, consistent and usable. You can clean data by identifying errors or corruptions, correcting or deleting them, or manually processing data as needed to prevent the same errors from occurring</a:t>
            </a:r>
            <a:r>
              <a:rPr lang="en-US" sz="1600" dirty="0" smtClean="0">
                <a:solidFill>
                  <a:schemeClr val="tx1"/>
                </a:solidFill>
              </a:rPr>
              <a:t>.</a:t>
            </a:r>
            <a:endParaRPr lang="en-US" sz="1600" dirty="0" smtClean="0">
              <a:solidFill>
                <a:schemeClr val="tx1"/>
              </a:solidFill>
            </a:endParaRPr>
          </a:p>
          <a:p>
            <a:pPr algn="l">
              <a:buFont typeface="Wingdings" pitchFamily="2" charset="2"/>
              <a:buChar char="Ø"/>
            </a:pPr>
            <a:r>
              <a:rPr lang="en-US" sz="1600" dirty="0" smtClean="0">
                <a:solidFill>
                  <a:schemeClr val="tx1"/>
                </a:solidFill>
              </a:rPr>
              <a:t>Most </a:t>
            </a:r>
            <a:r>
              <a:rPr lang="en-US" sz="1600" dirty="0" smtClean="0">
                <a:solidFill>
                  <a:schemeClr val="tx1"/>
                </a:solidFill>
              </a:rPr>
              <a:t>aspects of data cleaning can be done through the use of software tools, but a portion of it must be done manually. Although this can make data cleaning an overwhelming task, it is an essential part of managing company data.</a:t>
            </a:r>
            <a:endParaRPr lang="en-US" sz="1600" dirty="0">
              <a:solidFill>
                <a:schemeClr val="tx1"/>
              </a:solidFill>
            </a:endParaRPr>
          </a:p>
        </p:txBody>
      </p:sp>
      <p:sp>
        <p:nvSpPr>
          <p:cNvPr id="4" name="Title 1"/>
          <p:cNvSpPr txBox="1">
            <a:spLocks/>
          </p:cNvSpPr>
          <p:nvPr/>
        </p:nvSpPr>
        <p:spPr>
          <a:xfrm>
            <a:off x="838200" y="3048000"/>
            <a:ext cx="7772400" cy="1066800"/>
          </a:xfrm>
          <a:prstGeom prst="rect">
            <a:avLst/>
          </a:prstGeom>
        </p:spPr>
        <p:txBody>
          <a:bodyPr vert="horz" lIns="91440" tIns="45720" rIns="91440" bIns="45720" rtlCol="0" anchor="ctr">
            <a:noAutofit/>
          </a:bodyPr>
          <a:lstStyle/>
          <a:p>
            <a:pPr algn="ctr"/>
            <a:r>
              <a:rPr lang="en-US" sz="3600" b="1" dirty="0" smtClean="0"/>
              <a:t>What are the benefits of data cleaning?</a:t>
            </a:r>
            <a:endParaRPr lang="en-US" sz="3600" b="1" dirty="0"/>
          </a:p>
        </p:txBody>
      </p:sp>
      <p:sp>
        <p:nvSpPr>
          <p:cNvPr id="5" name="Subtitle 2"/>
          <p:cNvSpPr txBox="1">
            <a:spLocks/>
          </p:cNvSpPr>
          <p:nvPr/>
        </p:nvSpPr>
        <p:spPr>
          <a:xfrm>
            <a:off x="1524000" y="4114800"/>
            <a:ext cx="6400800" cy="2362200"/>
          </a:xfrm>
          <a:prstGeom prst="rect">
            <a:avLst/>
          </a:prstGeom>
        </p:spPr>
        <p:txBody>
          <a:bodyPr vert="horz" lIns="91440" tIns="45720" rIns="91440" bIns="45720" rtlCol="0">
            <a:normAutofit/>
          </a:bodyPr>
          <a:lstStyle/>
          <a:p>
            <a:pPr>
              <a:buFont typeface="Wingdings" pitchFamily="2" charset="2"/>
              <a:buChar char="Ø"/>
            </a:pPr>
            <a:r>
              <a:rPr lang="en-US" sz="1600" dirty="0" smtClean="0"/>
              <a:t>It removes major errors and inconsistencies that are inevitable when multiple sources of data are being pulled into one dataset.</a:t>
            </a:r>
          </a:p>
          <a:p>
            <a:pPr>
              <a:buFont typeface="Wingdings" pitchFamily="2" charset="2"/>
              <a:buChar char="Ø"/>
            </a:pPr>
            <a:r>
              <a:rPr lang="en-US" sz="1600" dirty="0" smtClean="0"/>
              <a:t>Using tools to clean up data will make everyone on your team more efficient as you’ll be able to quickly get what you need from the data available to you.</a:t>
            </a:r>
          </a:p>
          <a:p>
            <a:pPr>
              <a:buFont typeface="Wingdings" pitchFamily="2" charset="2"/>
              <a:buChar char="Ø"/>
            </a:pPr>
            <a:r>
              <a:rPr lang="en-US" sz="1600" dirty="0" smtClean="0"/>
              <a:t>Fewer errors means happier customers and fewer frustrated employees.</a:t>
            </a:r>
          </a:p>
          <a:p>
            <a:pPr>
              <a:buFont typeface="Wingdings" pitchFamily="2" charset="2"/>
              <a:buChar char="Ø"/>
            </a:pPr>
            <a:r>
              <a:rPr lang="en-US" sz="1600" dirty="0" smtClean="0"/>
              <a:t>It allows you to map different data functions, and better understand what your data is intended to do, and learn where it is coming from.</a:t>
            </a:r>
            <a:endParaRPr lang="en-US" sz="1600" dirty="0"/>
          </a:p>
        </p:txBody>
      </p:sp>
      <p:pic>
        <p:nvPicPr>
          <p:cNvPr id="4098" name="Picture 2"/>
          <p:cNvPicPr>
            <a:picLocks noChangeAspect="1" noChangeArrowheads="1"/>
          </p:cNvPicPr>
          <p:nvPr/>
        </p:nvPicPr>
        <p:blipFill>
          <a:blip r:embed="rId2"/>
          <a:srcRect/>
          <a:stretch>
            <a:fillRect/>
          </a:stretch>
        </p:blipFill>
        <p:spPr bwMode="auto">
          <a:xfrm>
            <a:off x="7924800" y="1219200"/>
            <a:ext cx="914400" cy="9144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7772400" y="5562600"/>
            <a:ext cx="914400" cy="9144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143000"/>
          </a:xfrm>
        </p:spPr>
        <p:txBody>
          <a:bodyPr/>
          <a:lstStyle/>
          <a:p>
            <a:r>
              <a:rPr lang="en-US" b="1" dirty="0" smtClean="0"/>
              <a:t>Missing Values</a:t>
            </a:r>
            <a:endParaRPr lang="en-US" b="1" dirty="0"/>
          </a:p>
        </p:txBody>
      </p:sp>
      <p:sp>
        <p:nvSpPr>
          <p:cNvPr id="3" name="Subtitle 2"/>
          <p:cNvSpPr>
            <a:spLocks noGrp="1"/>
          </p:cNvSpPr>
          <p:nvPr>
            <p:ph type="subTitle" idx="1"/>
          </p:nvPr>
        </p:nvSpPr>
        <p:spPr>
          <a:xfrm>
            <a:off x="1371600" y="1600200"/>
            <a:ext cx="6400800" cy="2514600"/>
          </a:xfrm>
        </p:spPr>
        <p:txBody>
          <a:bodyPr>
            <a:normAutofit fontScale="62500" lnSpcReduction="20000"/>
          </a:bodyPr>
          <a:lstStyle/>
          <a:p>
            <a:pPr algn="l"/>
            <a:r>
              <a:rPr lang="en-US" b="1" dirty="0" smtClean="0">
                <a:solidFill>
                  <a:schemeClr val="tx1"/>
                </a:solidFill>
              </a:rPr>
              <a:t>Incompleteness of data may occur due to : </a:t>
            </a:r>
          </a:p>
          <a:p>
            <a:pPr marL="514350" indent="-514350" algn="l">
              <a:buFont typeface="+mj-lt"/>
              <a:buAutoNum type="arabicParenR"/>
            </a:pPr>
            <a:r>
              <a:rPr lang="en-US" sz="2900" dirty="0" smtClean="0">
                <a:solidFill>
                  <a:schemeClr val="tx1"/>
                </a:solidFill>
              </a:rPr>
              <a:t>S</a:t>
            </a:r>
            <a:r>
              <a:rPr lang="en-US" sz="2900" dirty="0" smtClean="0">
                <a:solidFill>
                  <a:schemeClr val="tx1"/>
                </a:solidFill>
              </a:rPr>
              <a:t>ome </a:t>
            </a:r>
            <a:r>
              <a:rPr lang="en-US" sz="2900" dirty="0" smtClean="0">
                <a:solidFill>
                  <a:schemeClr val="tx1"/>
                </a:solidFill>
              </a:rPr>
              <a:t>data were not recorded at the source in a systematic way, </a:t>
            </a:r>
            <a:r>
              <a:rPr lang="en-US" sz="2900" dirty="0" smtClean="0">
                <a:solidFill>
                  <a:schemeClr val="tx1"/>
                </a:solidFill>
              </a:rPr>
              <a:t>or that </a:t>
            </a:r>
            <a:r>
              <a:rPr lang="en-US" sz="2900" dirty="0" smtClean="0">
                <a:solidFill>
                  <a:schemeClr val="tx1"/>
                </a:solidFill>
              </a:rPr>
              <a:t>they were not available when the transactions associated with a </a:t>
            </a:r>
            <a:r>
              <a:rPr lang="en-US" sz="2900" dirty="0" smtClean="0">
                <a:solidFill>
                  <a:schemeClr val="tx1"/>
                </a:solidFill>
              </a:rPr>
              <a:t>record took place</a:t>
            </a:r>
          </a:p>
          <a:p>
            <a:pPr marL="514350" indent="-514350" algn="l">
              <a:buFont typeface="+mj-lt"/>
              <a:buAutoNum type="arabicParenR"/>
            </a:pPr>
            <a:r>
              <a:rPr lang="en-US" sz="2900" dirty="0" smtClean="0">
                <a:solidFill>
                  <a:schemeClr val="tx1"/>
                </a:solidFill>
              </a:rPr>
              <a:t>Malfunctioning recording devices</a:t>
            </a:r>
          </a:p>
          <a:p>
            <a:pPr marL="514350" indent="-514350" algn="l">
              <a:buFont typeface="+mj-lt"/>
              <a:buAutoNum type="arabicParenR"/>
            </a:pPr>
            <a:r>
              <a:rPr lang="en-US" sz="2900" dirty="0" smtClean="0">
                <a:solidFill>
                  <a:schemeClr val="tx1"/>
                </a:solidFill>
              </a:rPr>
              <a:t>Data </a:t>
            </a:r>
            <a:r>
              <a:rPr lang="en-US" sz="2900" dirty="0" smtClean="0">
                <a:solidFill>
                  <a:schemeClr val="tx1"/>
                </a:solidFill>
              </a:rPr>
              <a:t>were deliberately </a:t>
            </a:r>
            <a:r>
              <a:rPr lang="en-US" sz="2900" dirty="0" smtClean="0">
                <a:solidFill>
                  <a:schemeClr val="tx1"/>
                </a:solidFill>
              </a:rPr>
              <a:t>removed during </a:t>
            </a:r>
            <a:r>
              <a:rPr lang="en-US" sz="2900" dirty="0" smtClean="0">
                <a:solidFill>
                  <a:schemeClr val="tx1"/>
                </a:solidFill>
              </a:rPr>
              <a:t>previous stages of the gathering process because they were </a:t>
            </a:r>
            <a:r>
              <a:rPr lang="en-US" sz="2900" dirty="0" smtClean="0">
                <a:solidFill>
                  <a:schemeClr val="tx1"/>
                </a:solidFill>
              </a:rPr>
              <a:t>deemed incorrect</a:t>
            </a:r>
          </a:p>
          <a:p>
            <a:pPr marL="514350" indent="-514350" algn="l">
              <a:buFont typeface="+mj-lt"/>
              <a:buAutoNum type="arabicParenR"/>
            </a:pPr>
            <a:r>
              <a:rPr lang="en-US" sz="2900" dirty="0" smtClean="0">
                <a:solidFill>
                  <a:schemeClr val="tx1"/>
                </a:solidFill>
              </a:rPr>
              <a:t>Failure </a:t>
            </a:r>
            <a:r>
              <a:rPr lang="en-US" sz="2900" dirty="0" smtClean="0">
                <a:solidFill>
                  <a:schemeClr val="tx1"/>
                </a:solidFill>
              </a:rPr>
              <a:t>to transfer data </a:t>
            </a:r>
            <a:r>
              <a:rPr lang="en-US" sz="2900" dirty="0" smtClean="0">
                <a:solidFill>
                  <a:schemeClr val="tx1"/>
                </a:solidFill>
              </a:rPr>
              <a:t>from the </a:t>
            </a:r>
            <a:r>
              <a:rPr lang="en-US" sz="2900" dirty="0" smtClean="0">
                <a:solidFill>
                  <a:schemeClr val="tx1"/>
                </a:solidFill>
              </a:rPr>
              <a:t>operational databases to a data mart used for a specific business </a:t>
            </a:r>
            <a:r>
              <a:rPr lang="en-US" sz="2900" dirty="0" smtClean="0">
                <a:solidFill>
                  <a:schemeClr val="tx1"/>
                </a:solidFill>
              </a:rPr>
              <a:t>intelligence analysis</a:t>
            </a:r>
            <a:r>
              <a:rPr lang="en-US" sz="2900" dirty="0" smtClean="0">
                <a:solidFill>
                  <a:schemeClr val="tx1"/>
                </a:solidFill>
              </a:rPr>
              <a:t>.</a:t>
            </a:r>
            <a:endParaRPr lang="en-US" sz="2900" dirty="0">
              <a:solidFill>
                <a:schemeClr val="tx1"/>
              </a:solidFill>
            </a:endParaRPr>
          </a:p>
        </p:txBody>
      </p:sp>
      <p:sp>
        <p:nvSpPr>
          <p:cNvPr id="4" name="Subtitle 2"/>
          <p:cNvSpPr txBox="1">
            <a:spLocks/>
          </p:cNvSpPr>
          <p:nvPr/>
        </p:nvSpPr>
        <p:spPr>
          <a:xfrm>
            <a:off x="1371600" y="4191000"/>
            <a:ext cx="6553200" cy="2286000"/>
          </a:xfrm>
          <a:prstGeom prst="rect">
            <a:avLst/>
          </a:prstGeom>
        </p:spPr>
        <p:txBody>
          <a:bodyPr vert="horz" lIns="91440" tIns="45720" rIns="91440" bIns="45720" rtlCol="0">
            <a:normAutofit/>
          </a:bodyPr>
          <a:lstStyle/>
          <a:p>
            <a:pPr lvl="0">
              <a:spcBef>
                <a:spcPct val="20000"/>
              </a:spcBef>
            </a:pPr>
            <a:r>
              <a:rPr lang="en-US" b="1" dirty="0" smtClean="0"/>
              <a:t>To partially correct incomplete data one may adopt several </a:t>
            </a:r>
            <a:r>
              <a:rPr lang="en-US" b="1" dirty="0" smtClean="0"/>
              <a:t>techniques</a:t>
            </a:r>
            <a:r>
              <a:rPr lang="en-US" b="1" dirty="0" smtClean="0"/>
              <a:t> </a:t>
            </a:r>
            <a:r>
              <a:rPr lang="en-US" b="1" dirty="0" smtClean="0"/>
              <a:t>:</a:t>
            </a:r>
          </a:p>
          <a:p>
            <a:pPr marL="342900" lvl="0" indent="-342900">
              <a:spcBef>
                <a:spcPct val="20000"/>
              </a:spcBef>
              <a:buFont typeface="+mj-lt"/>
              <a:buAutoNum type="arabicParenR"/>
            </a:pPr>
            <a:r>
              <a:rPr lang="en-US" dirty="0" smtClean="0"/>
              <a:t>Elimination</a:t>
            </a:r>
          </a:p>
          <a:p>
            <a:pPr marL="342900" indent="-342900">
              <a:spcBef>
                <a:spcPct val="20000"/>
              </a:spcBef>
              <a:buFont typeface="+mj-lt"/>
              <a:buAutoNum type="arabicParenR"/>
            </a:pPr>
            <a:r>
              <a:rPr lang="en-US" dirty="0" smtClean="0"/>
              <a:t>Inspection</a:t>
            </a:r>
          </a:p>
          <a:p>
            <a:pPr marL="342900" indent="-342900">
              <a:spcBef>
                <a:spcPct val="20000"/>
              </a:spcBef>
              <a:buFont typeface="+mj-lt"/>
              <a:buAutoNum type="arabicParenR"/>
            </a:pPr>
            <a:r>
              <a:rPr lang="en-US" dirty="0" smtClean="0"/>
              <a:t>Identification</a:t>
            </a:r>
          </a:p>
          <a:p>
            <a:pPr marL="342900" indent="-342900">
              <a:spcBef>
                <a:spcPct val="20000"/>
              </a:spcBef>
              <a:buFont typeface="+mj-lt"/>
              <a:buAutoNum type="arabicParenR"/>
            </a:pPr>
            <a:r>
              <a:rPr lang="en-US" dirty="0" smtClean="0"/>
              <a:t>Substitution</a:t>
            </a:r>
            <a:endParaRPr kumimoji="0" lang="en-US" i="0" u="none" strike="noStrike" kern="1200" cap="none" spc="0" normalizeH="0" baseline="0" noProof="0" dirty="0">
              <a:ln>
                <a:noFill/>
              </a:ln>
              <a:solidFill>
                <a:schemeClr val="tx1"/>
              </a:solidFill>
              <a:effectLst/>
              <a:uLnTx/>
              <a:uFillTx/>
              <a:latin typeface="+mn-lt"/>
              <a:ea typeface="+mn-ea"/>
              <a:cs typeface="+mn-cs"/>
            </a:endParaRPr>
          </a:p>
        </p:txBody>
      </p:sp>
      <p:pic>
        <p:nvPicPr>
          <p:cNvPr id="2050" name="Picture 2"/>
          <p:cNvPicPr>
            <a:picLocks noChangeAspect="1" noChangeArrowheads="1"/>
          </p:cNvPicPr>
          <p:nvPr/>
        </p:nvPicPr>
        <p:blipFill>
          <a:blip r:embed="rId2"/>
          <a:srcRect/>
          <a:stretch>
            <a:fillRect/>
          </a:stretch>
        </p:blipFill>
        <p:spPr bwMode="auto">
          <a:xfrm>
            <a:off x="7162800" y="5029200"/>
            <a:ext cx="914400" cy="914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867400" y="5029200"/>
            <a:ext cx="914400"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219200"/>
          </a:xfrm>
        </p:spPr>
        <p:txBody>
          <a:bodyPr/>
          <a:lstStyle/>
          <a:p>
            <a:pPr algn="l"/>
            <a:r>
              <a:rPr lang="en-US" b="1" dirty="0" smtClean="0"/>
              <a:t>Noisy Values</a:t>
            </a:r>
            <a:endParaRPr lang="en-US" b="1" dirty="0"/>
          </a:p>
        </p:txBody>
      </p:sp>
      <p:sp>
        <p:nvSpPr>
          <p:cNvPr id="3" name="Subtitle 2"/>
          <p:cNvSpPr>
            <a:spLocks noGrp="1"/>
          </p:cNvSpPr>
          <p:nvPr>
            <p:ph type="subTitle" idx="1"/>
          </p:nvPr>
        </p:nvSpPr>
        <p:spPr>
          <a:xfrm>
            <a:off x="1371600" y="2209800"/>
            <a:ext cx="6400800" cy="4267200"/>
          </a:xfrm>
        </p:spPr>
        <p:txBody>
          <a:bodyPr>
            <a:noAutofit/>
          </a:bodyPr>
          <a:lstStyle/>
          <a:p>
            <a:pPr algn="l"/>
            <a:r>
              <a:rPr lang="en-US" sz="1600" dirty="0" smtClean="0">
                <a:solidFill>
                  <a:schemeClr val="tx1"/>
                </a:solidFill>
              </a:rPr>
              <a:t>Noisy data is </a:t>
            </a:r>
            <a:r>
              <a:rPr lang="en-US" sz="1600" b="1" dirty="0" smtClean="0">
                <a:solidFill>
                  <a:schemeClr val="tx1"/>
                </a:solidFill>
              </a:rPr>
              <a:t>a meaningless data</a:t>
            </a:r>
            <a:r>
              <a:rPr lang="en-US" sz="1600" dirty="0" smtClean="0">
                <a:solidFill>
                  <a:schemeClr val="tx1"/>
                </a:solidFill>
              </a:rPr>
              <a:t> that can’t be interpreted by machines</a:t>
            </a:r>
            <a:r>
              <a:rPr lang="en-US" sz="1600" dirty="0" smtClean="0">
                <a:solidFill>
                  <a:schemeClr val="tx1"/>
                </a:solidFill>
              </a:rPr>
              <a:t>. It </a:t>
            </a:r>
            <a:r>
              <a:rPr lang="en-US" sz="1600" dirty="0" smtClean="0">
                <a:solidFill>
                  <a:schemeClr val="tx1"/>
                </a:solidFill>
              </a:rPr>
              <a:t>can be generated due </a:t>
            </a:r>
            <a:r>
              <a:rPr lang="en-US" sz="1600" b="1" dirty="0" smtClean="0">
                <a:solidFill>
                  <a:schemeClr val="tx1"/>
                </a:solidFill>
              </a:rPr>
              <a:t>to faulty data collection, data entry errors </a:t>
            </a:r>
            <a:r>
              <a:rPr lang="en-US" sz="1600" dirty="0" smtClean="0">
                <a:solidFill>
                  <a:schemeClr val="tx1"/>
                </a:solidFill>
              </a:rPr>
              <a:t>etc. It can be handled in following </a:t>
            </a:r>
            <a:r>
              <a:rPr lang="en-US" sz="1600" dirty="0" smtClean="0">
                <a:solidFill>
                  <a:schemeClr val="tx1"/>
                </a:solidFill>
              </a:rPr>
              <a:t>ways</a:t>
            </a:r>
          </a:p>
          <a:p>
            <a:pPr marL="342900" indent="-342900" algn="l">
              <a:buFont typeface="+mj-lt"/>
              <a:buAutoNum type="arabicParenR"/>
            </a:pPr>
            <a:r>
              <a:rPr lang="en-US" sz="1600" b="1" dirty="0" smtClean="0">
                <a:solidFill>
                  <a:schemeClr val="tx1"/>
                </a:solidFill>
              </a:rPr>
              <a:t> Binning </a:t>
            </a:r>
            <a:r>
              <a:rPr lang="en-US" sz="1600" b="1" dirty="0" smtClean="0">
                <a:solidFill>
                  <a:schemeClr val="tx1"/>
                </a:solidFill>
              </a:rPr>
              <a:t>Method:</a:t>
            </a:r>
            <a:r>
              <a:rPr lang="en-US" sz="1600" dirty="0" smtClean="0">
                <a:solidFill>
                  <a:schemeClr val="tx1"/>
                </a:solidFill>
              </a:rPr>
              <a:t/>
            </a:r>
            <a:br>
              <a:rPr lang="en-US" sz="1600" dirty="0" smtClean="0">
                <a:solidFill>
                  <a:schemeClr val="tx1"/>
                </a:solidFill>
              </a:rPr>
            </a:br>
            <a:r>
              <a:rPr lang="en-US" sz="1600" dirty="0" smtClean="0">
                <a:solidFill>
                  <a:schemeClr val="tx1"/>
                </a:solidFill>
              </a:rPr>
              <a:t>This method works on sorted data in order to smooth it. The whole data is divided into segments of equal size and then various methods are performed to complete the task. Each segmented is handled separately. One can replace all data in a segment by its mean or boundary values can be used to complete the task.</a:t>
            </a:r>
            <a:endParaRPr lang="en-US" sz="1600" dirty="0" smtClean="0">
              <a:solidFill>
                <a:schemeClr val="tx1"/>
              </a:solidFill>
            </a:endParaRPr>
          </a:p>
          <a:p>
            <a:pPr marL="342900" indent="-342900" algn="l">
              <a:buFont typeface="+mj-lt"/>
              <a:buAutoNum type="arabicParenR"/>
            </a:pPr>
            <a:r>
              <a:rPr lang="en-US" sz="1600" b="1" dirty="0" smtClean="0">
                <a:solidFill>
                  <a:schemeClr val="tx1"/>
                </a:solidFill>
              </a:rPr>
              <a:t>Regression:</a:t>
            </a:r>
            <a:r>
              <a:rPr lang="en-US" sz="1600" dirty="0" smtClean="0">
                <a:solidFill>
                  <a:schemeClr val="tx1"/>
                </a:solidFill>
              </a:rPr>
              <a:t/>
            </a:r>
            <a:br>
              <a:rPr lang="en-US" sz="1600" dirty="0" smtClean="0">
                <a:solidFill>
                  <a:schemeClr val="tx1"/>
                </a:solidFill>
              </a:rPr>
            </a:br>
            <a:r>
              <a:rPr lang="en-US" sz="1600" dirty="0" smtClean="0">
                <a:solidFill>
                  <a:schemeClr val="tx1"/>
                </a:solidFill>
              </a:rPr>
              <a:t>Here data can be made smooth by fitting it to a regression function</a:t>
            </a:r>
            <a:r>
              <a:rPr lang="en-US" sz="1600" dirty="0" smtClean="0">
                <a:solidFill>
                  <a:schemeClr val="tx1"/>
                </a:solidFill>
              </a:rPr>
              <a:t>. The </a:t>
            </a:r>
            <a:r>
              <a:rPr lang="en-US" sz="1600" dirty="0" smtClean="0">
                <a:solidFill>
                  <a:schemeClr val="tx1"/>
                </a:solidFill>
              </a:rPr>
              <a:t>regression used may be linear (having one independent variable) or multiple (having multiple independent variables).</a:t>
            </a:r>
          </a:p>
          <a:p>
            <a:pPr marL="342900" indent="-342900" algn="l">
              <a:buFont typeface="+mj-lt"/>
              <a:buAutoNum type="arabicParenR"/>
            </a:pPr>
            <a:r>
              <a:rPr lang="en-US" sz="1600" b="1" dirty="0" smtClean="0">
                <a:solidFill>
                  <a:schemeClr val="tx1"/>
                </a:solidFill>
              </a:rPr>
              <a:t>Clustering:</a:t>
            </a:r>
            <a:r>
              <a:rPr lang="en-US" sz="1600" dirty="0" smtClean="0">
                <a:solidFill>
                  <a:schemeClr val="tx1"/>
                </a:solidFill>
              </a:rPr>
              <a:t/>
            </a:r>
            <a:br>
              <a:rPr lang="en-US" sz="1600" dirty="0" smtClean="0">
                <a:solidFill>
                  <a:schemeClr val="tx1"/>
                </a:solidFill>
              </a:rPr>
            </a:br>
            <a:r>
              <a:rPr lang="en-US" sz="1600" dirty="0" smtClean="0">
                <a:solidFill>
                  <a:schemeClr val="tx1"/>
                </a:solidFill>
              </a:rPr>
              <a:t>This approach groups the similar data in a cluster. The outliers may be undetected or it will fall outside the clusters.</a:t>
            </a:r>
          </a:p>
          <a:p>
            <a:pPr marL="342900" indent="-342900" algn="l"/>
            <a:r>
              <a:rPr lang="en-US" sz="1600" dirty="0" smtClean="0">
                <a:solidFill>
                  <a:schemeClr val="tx1"/>
                </a:solidFill>
              </a:rPr>
              <a:t> </a:t>
            </a:r>
            <a:endParaRPr lang="en-US" sz="1600"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3962400" y="217842"/>
            <a:ext cx="3657600" cy="1839557"/>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4911"/>
            <a:ext cx="7772400" cy="1147689"/>
          </a:xfrm>
        </p:spPr>
        <p:txBody>
          <a:bodyPr/>
          <a:lstStyle/>
          <a:p>
            <a:r>
              <a:rPr lang="en-US" b="1" dirty="0" smtClean="0"/>
              <a:t>Inconsistent </a:t>
            </a:r>
            <a:r>
              <a:rPr lang="en-US" b="1" dirty="0" smtClean="0"/>
              <a:t>values</a:t>
            </a:r>
            <a:endParaRPr lang="en-US" b="1" dirty="0"/>
          </a:p>
        </p:txBody>
      </p:sp>
      <p:sp>
        <p:nvSpPr>
          <p:cNvPr id="3" name="Subtitle 2"/>
          <p:cNvSpPr>
            <a:spLocks noGrp="1"/>
          </p:cNvSpPr>
          <p:nvPr>
            <p:ph type="subTitle" idx="1"/>
          </p:nvPr>
        </p:nvSpPr>
        <p:spPr>
          <a:xfrm>
            <a:off x="1371600" y="1752600"/>
            <a:ext cx="6400800" cy="1371600"/>
          </a:xfrm>
        </p:spPr>
        <p:txBody>
          <a:bodyPr>
            <a:normAutofit fontScale="62500" lnSpcReduction="20000"/>
          </a:bodyPr>
          <a:lstStyle/>
          <a:p>
            <a:pPr algn="l"/>
            <a:endParaRPr lang="en-US" dirty="0" smtClean="0">
              <a:solidFill>
                <a:schemeClr val="tx1"/>
              </a:solidFill>
            </a:endParaRPr>
          </a:p>
          <a:p>
            <a:pPr algn="l"/>
            <a:r>
              <a:rPr lang="en-US" dirty="0" smtClean="0">
                <a:solidFill>
                  <a:schemeClr val="tx1"/>
                </a:solidFill>
              </a:rPr>
              <a:t>Inconsistency occurs when two data items in the data set contradict each other: e.g., a customer is recorded in two different systems as having two different current addresses, and only one of them can be correct.</a:t>
            </a:r>
          </a:p>
          <a:p>
            <a:pPr algn="l"/>
            <a:endParaRPr lang="en-US" u="sng" dirty="0">
              <a:solidFill>
                <a:schemeClr val="tx1"/>
              </a:solidFill>
            </a:endParaRPr>
          </a:p>
        </p:txBody>
      </p:sp>
      <p:sp>
        <p:nvSpPr>
          <p:cNvPr id="5" name="Title 1"/>
          <p:cNvSpPr txBox="1">
            <a:spLocks/>
          </p:cNvSpPr>
          <p:nvPr/>
        </p:nvSpPr>
        <p:spPr>
          <a:xfrm>
            <a:off x="838200" y="3200400"/>
            <a:ext cx="7772400" cy="1600200"/>
          </a:xfrm>
          <a:prstGeom prst="rect">
            <a:avLst/>
          </a:prstGeom>
        </p:spPr>
        <p:txBody>
          <a:bodyPr vert="horz" lIns="91440" tIns="45720" rIns="91440" bIns="45720" rtlCol="0" anchor="ctr">
            <a:normAutofit/>
          </a:bodyPr>
          <a:lstStyle/>
          <a:p>
            <a:pPr algn="ctr"/>
            <a:r>
              <a:rPr lang="en-US" sz="4400" b="1" dirty="0" smtClean="0"/>
              <a:t>Redundant values </a:t>
            </a:r>
            <a:r>
              <a:rPr lang="en-US" sz="4400" b="1" dirty="0" smtClean="0"/>
              <a:t>	</a:t>
            </a:r>
          </a:p>
        </p:txBody>
      </p:sp>
      <p:sp>
        <p:nvSpPr>
          <p:cNvPr id="6" name="Subtitle 2"/>
          <p:cNvSpPr txBox="1">
            <a:spLocks/>
          </p:cNvSpPr>
          <p:nvPr/>
        </p:nvSpPr>
        <p:spPr>
          <a:xfrm>
            <a:off x="1371600" y="4648200"/>
            <a:ext cx="6553200" cy="1295400"/>
          </a:xfrm>
          <a:prstGeom prst="rect">
            <a:avLst/>
          </a:prstGeom>
        </p:spPr>
        <p:txBody>
          <a:bodyPr vert="horz" lIns="91440" tIns="45720" rIns="91440" bIns="45720" rtlCol="0">
            <a:noAutofit/>
          </a:bodyPr>
          <a:lstStyle/>
          <a:p>
            <a:pPr lvl="0">
              <a:spcBef>
                <a:spcPct val="20000"/>
              </a:spcBef>
            </a:pPr>
            <a:r>
              <a:rPr lang="en-US" sz="2000" dirty="0" smtClean="0"/>
              <a:t>Identify duplicates to help save time when analyzing data. Repeated data can be avoided by researching and investing in different data cleaning tools that can analyze raw data in bulk and automate the process .</a:t>
            </a:r>
            <a:endParaRPr kumimoji="0" lang="en-US" sz="2000" b="0" i="0" u="sng" strike="noStrike" kern="1200" cap="none" spc="0" normalizeH="0" baseline="0" noProof="0" dirty="0">
              <a:ln>
                <a:noFill/>
              </a:ln>
              <a:effectLst/>
              <a:uLnTx/>
              <a:uFillTx/>
              <a:latin typeface="+mn-lt"/>
              <a:ea typeface="+mn-ea"/>
              <a:cs typeface="+mn-cs"/>
            </a:endParaRPr>
          </a:p>
        </p:txBody>
      </p:sp>
      <p:pic>
        <p:nvPicPr>
          <p:cNvPr id="3075" name="Picture 3"/>
          <p:cNvPicPr>
            <a:picLocks noChangeAspect="1" noChangeArrowheads="1"/>
          </p:cNvPicPr>
          <p:nvPr/>
        </p:nvPicPr>
        <p:blipFill>
          <a:blip r:embed="rId2"/>
          <a:srcRect/>
          <a:stretch>
            <a:fillRect/>
          </a:stretch>
        </p:blipFill>
        <p:spPr bwMode="auto">
          <a:xfrm>
            <a:off x="7467600" y="762000"/>
            <a:ext cx="914400" cy="9144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7543800" y="3505200"/>
            <a:ext cx="914400" cy="9144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t>THANK YOU !</a:t>
            </a:r>
            <a:endParaRPr lang="en-US" sz="60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415</Words>
  <Application>Microsoft Office PowerPoint</Application>
  <PresentationFormat>On-screen Show (4:3)</PresentationFormat>
  <Paragraphs>33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Data Pre-processing</vt:lpstr>
      <vt:lpstr>What is data cleaning?</vt:lpstr>
      <vt:lpstr>Missing Values</vt:lpstr>
      <vt:lpstr>Noisy Values</vt:lpstr>
      <vt:lpstr>Inconsistent values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Pre-processing</dc:title>
  <dc:creator>admin</dc:creator>
  <cp:lastModifiedBy>admin</cp:lastModifiedBy>
  <cp:revision>49</cp:revision>
  <dcterms:created xsi:type="dcterms:W3CDTF">2021-06-05T13:10:54Z</dcterms:created>
  <dcterms:modified xsi:type="dcterms:W3CDTF">2021-06-11T19:00:40Z</dcterms:modified>
</cp:coreProperties>
</file>