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3AA7CA-B4D0-494E-AF87-2DAE182728A3}"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7555-42FA-4ABE-A364-62580BB52EF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3AA7CA-B4D0-494E-AF87-2DAE182728A3}"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7555-42FA-4ABE-A364-62580BB52E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3AA7CA-B4D0-494E-AF87-2DAE182728A3}"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7555-42FA-4ABE-A364-62580BB52E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3AA7CA-B4D0-494E-AF87-2DAE182728A3}"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7555-42FA-4ABE-A364-62580BB52EF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AA7CA-B4D0-494E-AF87-2DAE182728A3}"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47555-42FA-4ABE-A364-62580BB52EF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3AA7CA-B4D0-494E-AF87-2DAE182728A3}"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47555-42FA-4ABE-A364-62580BB52EF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3AA7CA-B4D0-494E-AF87-2DAE182728A3}" type="datetimeFigureOut">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147555-42FA-4ABE-A364-62580BB52EF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3AA7CA-B4D0-494E-AF87-2DAE182728A3}"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147555-42FA-4ABE-A364-62580BB52E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3AA7CA-B4D0-494E-AF87-2DAE182728A3}" type="datetimeFigureOut">
              <a:rPr lang="en-US" smtClean="0"/>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147555-42FA-4ABE-A364-62580BB52E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3AA7CA-B4D0-494E-AF87-2DAE182728A3}"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47555-42FA-4ABE-A364-62580BB52EF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3AA7CA-B4D0-494E-AF87-2DAE182728A3}"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47555-42FA-4ABE-A364-62580BB52EF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3AA7CA-B4D0-494E-AF87-2DAE182728A3}" type="datetimeFigureOut">
              <a:rPr lang="en-US" smtClean="0"/>
              <a:t>3/9/2021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47555-42FA-4ABE-A364-62580BB52E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447799"/>
          </a:xfrm>
        </p:spPr>
        <p:txBody>
          <a:bodyPr/>
          <a:lstStyle/>
          <a:p>
            <a:r>
              <a:rPr lang="en-US" dirty="0" err="1" smtClean="0"/>
              <a:t>Dijkstra’s</a:t>
            </a:r>
            <a:r>
              <a:rPr lang="en-US" dirty="0" smtClean="0"/>
              <a:t> Algorithm</a:t>
            </a:r>
            <a:endParaRPr lang="en-US" dirty="0"/>
          </a:p>
        </p:txBody>
      </p:sp>
      <p:sp>
        <p:nvSpPr>
          <p:cNvPr id="3" name="Subtitle 2"/>
          <p:cNvSpPr>
            <a:spLocks noGrp="1"/>
          </p:cNvSpPr>
          <p:nvPr>
            <p:ph type="subTitle" idx="1"/>
          </p:nvPr>
        </p:nvSpPr>
        <p:spPr>
          <a:xfrm>
            <a:off x="1371600" y="5638800"/>
            <a:ext cx="6400800" cy="914400"/>
          </a:xfrm>
        </p:spPr>
        <p:txBody>
          <a:bodyPr/>
          <a:lstStyle/>
          <a:p>
            <a:r>
              <a:rPr lang="en-US" dirty="0" smtClean="0">
                <a:solidFill>
                  <a:schemeClr val="tx1"/>
                </a:solidFill>
              </a:rPr>
              <a:t>Presented By :- </a:t>
            </a:r>
            <a:r>
              <a:rPr lang="en-US" dirty="0" err="1" smtClean="0">
                <a:solidFill>
                  <a:schemeClr val="tx1"/>
                </a:solidFill>
              </a:rPr>
              <a:t>Snehal</a:t>
            </a:r>
            <a:r>
              <a:rPr lang="en-US" dirty="0" smtClean="0">
                <a:solidFill>
                  <a:schemeClr val="tx1"/>
                </a:solidFill>
              </a:rPr>
              <a:t> </a:t>
            </a:r>
            <a:r>
              <a:rPr lang="en-US" dirty="0" err="1" smtClean="0">
                <a:solidFill>
                  <a:schemeClr val="tx1"/>
                </a:solidFill>
              </a:rPr>
              <a:t>Tawar</a:t>
            </a:r>
            <a:endParaRPr lang="en-US" dirty="0">
              <a:solidFill>
                <a:schemeClr val="tx1"/>
              </a:solidFill>
            </a:endParaRPr>
          </a:p>
        </p:txBody>
      </p:sp>
      <p:pic>
        <p:nvPicPr>
          <p:cNvPr id="12289" name="Picture 1" descr="C:\Users\admin\Pictures\Dijkstras_progress_animation.gif"/>
          <p:cNvPicPr>
            <a:picLocks noChangeAspect="1" noChangeArrowheads="1" noCrop="1"/>
          </p:cNvPicPr>
          <p:nvPr/>
        </p:nvPicPr>
        <p:blipFill>
          <a:blip r:embed="rId2"/>
          <a:srcRect/>
          <a:stretch>
            <a:fillRect/>
          </a:stretch>
        </p:blipFill>
        <p:spPr bwMode="auto">
          <a:xfrm>
            <a:off x="2438400" y="1905000"/>
            <a:ext cx="3962399" cy="3352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5714999"/>
          </a:xfrm>
        </p:spPr>
        <p:txBody>
          <a:bodyPr>
            <a:noAutofit/>
          </a:bodyPr>
          <a:lstStyle/>
          <a:p>
            <a:pPr algn="l"/>
            <a:r>
              <a:rPr lang="en-US" sz="2400" dirty="0" err="1" smtClean="0"/>
              <a:t>Dijkstra's</a:t>
            </a:r>
            <a:r>
              <a:rPr lang="en-US" sz="2400" dirty="0" smtClean="0"/>
              <a:t> Algorithm derived from a Dutch computer scientist </a:t>
            </a:r>
            <a:r>
              <a:rPr lang="en-US" sz="2400" b="1" dirty="0" smtClean="0"/>
              <a:t>‘</a:t>
            </a:r>
            <a:r>
              <a:rPr lang="en-US" sz="2400" b="1" dirty="0" err="1" smtClean="0"/>
              <a:t>Edsger</a:t>
            </a:r>
            <a:r>
              <a:rPr lang="en-US" sz="2400" b="1" dirty="0" smtClean="0"/>
              <a:t> </a:t>
            </a:r>
            <a:r>
              <a:rPr lang="en-US" sz="2400" b="1" dirty="0" err="1" smtClean="0"/>
              <a:t>Wybe</a:t>
            </a:r>
            <a:r>
              <a:rPr lang="en-US" sz="2400" b="1" dirty="0" smtClean="0"/>
              <a:t> </a:t>
            </a:r>
            <a:r>
              <a:rPr lang="en-US" sz="2400" b="1" dirty="0" err="1" smtClean="0"/>
              <a:t>Dijkstra</a:t>
            </a:r>
            <a:r>
              <a:rPr lang="en-US" sz="2400" b="1" dirty="0" smtClean="0"/>
              <a:t>’</a:t>
            </a:r>
            <a:r>
              <a:rPr lang="en-US" sz="2400" dirty="0" smtClean="0"/>
              <a:t> in 1956 and published in 1959.</a:t>
            </a:r>
            <a:br>
              <a:rPr lang="en-US" sz="2400" dirty="0" smtClean="0"/>
            </a:br>
            <a:r>
              <a:rPr lang="en-US" sz="2400" dirty="0" smtClean="0"/>
              <a:t/>
            </a:r>
            <a:br>
              <a:rPr lang="en-US" sz="2400" dirty="0" smtClean="0"/>
            </a:br>
            <a:r>
              <a:rPr lang="en-US" sz="2400" b="1" dirty="0" err="1" smtClean="0"/>
              <a:t>Dijkstra's</a:t>
            </a:r>
            <a:r>
              <a:rPr lang="en-US" sz="2400" b="1" dirty="0" smtClean="0"/>
              <a:t> algorithm -</a:t>
            </a:r>
            <a:r>
              <a:rPr lang="en-US" sz="2400" dirty="0" smtClean="0"/>
              <a:t> is a solution to the</a:t>
            </a:r>
            <a:br>
              <a:rPr lang="en-US" sz="2400" dirty="0" smtClean="0"/>
            </a:br>
            <a:r>
              <a:rPr lang="en-US" sz="2400" dirty="0" smtClean="0"/>
              <a:t> single-source</a:t>
            </a:r>
            <a:r>
              <a:rPr lang="en-US" sz="2400" dirty="0"/>
              <a:t> </a:t>
            </a:r>
            <a:r>
              <a:rPr lang="en-US" sz="2400" dirty="0" smtClean="0"/>
              <a:t>shortest path problem</a:t>
            </a:r>
            <a:br>
              <a:rPr lang="en-US" sz="2400" dirty="0" smtClean="0"/>
            </a:br>
            <a:r>
              <a:rPr lang="en-US" sz="2400" dirty="0"/>
              <a:t> </a:t>
            </a:r>
            <a:r>
              <a:rPr lang="en-US" sz="2400" dirty="0" smtClean="0"/>
              <a:t>in graph theory. Works on</a:t>
            </a:r>
            <a:r>
              <a:rPr lang="en-US" sz="2400" dirty="0"/>
              <a:t> </a:t>
            </a:r>
            <a:r>
              <a:rPr lang="en-US" sz="2400" dirty="0" smtClean="0"/>
              <a:t>both </a:t>
            </a:r>
            <a:br>
              <a:rPr lang="en-US" sz="2400" dirty="0" smtClean="0"/>
            </a:br>
            <a:r>
              <a:rPr lang="en-US" sz="2400" dirty="0" smtClean="0"/>
              <a:t>directed and undirected graphs.</a:t>
            </a:r>
            <a:br>
              <a:rPr lang="en-US" sz="2400" dirty="0" smtClean="0"/>
            </a:br>
            <a:r>
              <a:rPr lang="en-US" sz="2400" dirty="0" smtClean="0"/>
              <a:t> However, all edges must have</a:t>
            </a:r>
            <a:br>
              <a:rPr lang="en-US" sz="2400" dirty="0" smtClean="0"/>
            </a:br>
            <a:r>
              <a:rPr lang="en-US" sz="2400" dirty="0" smtClean="0"/>
              <a:t> nonnegative weights.</a:t>
            </a:r>
            <a:br>
              <a:rPr lang="en-US" sz="2400" dirty="0" smtClean="0"/>
            </a:br>
            <a:r>
              <a:rPr lang="en-US" sz="2400" dirty="0" smtClean="0"/>
              <a:t/>
            </a:r>
            <a:br>
              <a:rPr lang="en-US" sz="2400" dirty="0" smtClean="0"/>
            </a:br>
            <a:r>
              <a:rPr lang="en-US" sz="2400" dirty="0" smtClean="0"/>
              <a:t> </a:t>
            </a:r>
            <a:r>
              <a:rPr lang="en-US" sz="2400" b="1" dirty="0" smtClean="0"/>
              <a:t>Approach:</a:t>
            </a:r>
            <a:r>
              <a:rPr lang="en-US" sz="2400" dirty="0" smtClean="0"/>
              <a:t> Greedy </a:t>
            </a:r>
            <a:br>
              <a:rPr lang="en-US" sz="2400" dirty="0" smtClean="0"/>
            </a:br>
            <a:r>
              <a:rPr lang="en-US" sz="2400" dirty="0" smtClean="0"/>
              <a:t/>
            </a:r>
            <a:br>
              <a:rPr lang="en-US" sz="2400" dirty="0" smtClean="0"/>
            </a:br>
            <a:r>
              <a:rPr lang="en-US" sz="2400" b="1" dirty="0" smtClean="0"/>
              <a:t>Input:</a:t>
            </a:r>
            <a:r>
              <a:rPr lang="en-US" sz="2400" dirty="0" smtClean="0"/>
              <a:t> Weighted graph G={E,V} and source vertex,</a:t>
            </a:r>
            <a:br>
              <a:rPr lang="en-US" sz="2400" dirty="0" smtClean="0"/>
            </a:br>
            <a:r>
              <a:rPr lang="en-US" sz="2400" dirty="0" smtClean="0"/>
              <a:t> such that all edge weights are nonnegative </a:t>
            </a:r>
            <a:br>
              <a:rPr lang="en-US" sz="2400" dirty="0" smtClean="0"/>
            </a:br>
            <a:r>
              <a:rPr lang="en-US" sz="2400" dirty="0" smtClean="0"/>
              <a:t/>
            </a:r>
            <a:br>
              <a:rPr lang="en-US" sz="2400" dirty="0" smtClean="0"/>
            </a:br>
            <a:r>
              <a:rPr lang="en-US" sz="2400" b="1" dirty="0" smtClean="0"/>
              <a:t>Output:</a:t>
            </a:r>
            <a:r>
              <a:rPr lang="en-US" sz="2400" dirty="0" smtClean="0"/>
              <a:t> Lengths of shortest paths (or the shortest paths themselves) from a given source vertex to all other vertices </a:t>
            </a:r>
            <a:endParaRPr lang="en-US" sz="2400" dirty="0"/>
          </a:p>
        </p:txBody>
      </p:sp>
      <p:sp>
        <p:nvSpPr>
          <p:cNvPr id="1026" name="AutoShape 2" descr="Dijkstra's algorithm - is a solution to the single-source&#10;shortest path problem in graph theory.&#10;Works on both directed 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admin\Pictures\Dijkstra.jpg"/>
          <p:cNvPicPr>
            <a:picLocks noChangeAspect="1" noChangeArrowheads="1"/>
          </p:cNvPicPr>
          <p:nvPr/>
        </p:nvPicPr>
        <p:blipFill>
          <a:blip r:embed="rId2" cstate="print"/>
          <a:srcRect/>
          <a:stretch>
            <a:fillRect/>
          </a:stretch>
        </p:blipFill>
        <p:spPr bwMode="auto">
          <a:xfrm>
            <a:off x="5769591" y="1143000"/>
            <a:ext cx="2688609" cy="3429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4571999"/>
          </a:xfrm>
        </p:spPr>
        <p:txBody>
          <a:bodyPr>
            <a:noAutofit/>
          </a:bodyPr>
          <a:lstStyle/>
          <a:p>
            <a:pPr algn="l"/>
            <a:r>
              <a:rPr lang="en-US" sz="2000" b="1" dirty="0" smtClean="0"/>
              <a:t>How it works?</a:t>
            </a:r>
            <a:r>
              <a:rPr lang="en-US" sz="1800" dirty="0" smtClean="0"/>
              <a:t/>
            </a:r>
            <a:br>
              <a:rPr lang="en-US" sz="1800" dirty="0" smtClean="0"/>
            </a:br>
            <a:r>
              <a:rPr lang="en-US" sz="1800" dirty="0" smtClean="0"/>
              <a:t>This algorithm finds the path with lowest cost (i.e. the shortest path) between that vertex and every other vertex. For example, if the vertices of the graph represent cities and edge path costs represent driving distances between pairs of cities connected by a direct road, </a:t>
            </a:r>
            <a:r>
              <a:rPr lang="en-US" sz="1800" dirty="0" err="1" smtClean="0"/>
              <a:t>Dijkstra's</a:t>
            </a:r>
            <a:r>
              <a:rPr lang="en-US" sz="1800" dirty="0" smtClean="0"/>
              <a:t> algorithm can be used to find the shortest route between one city and all other cities.</a:t>
            </a:r>
            <a:br>
              <a:rPr lang="en-US" sz="1800" dirty="0" smtClean="0"/>
            </a:br>
            <a:r>
              <a:rPr lang="en-US" sz="1800" dirty="0"/>
              <a:t/>
            </a:r>
            <a:br>
              <a:rPr lang="en-US" sz="1800" dirty="0"/>
            </a:br>
            <a:r>
              <a:rPr lang="en-US" sz="1800" dirty="0" smtClean="0"/>
              <a:t>Formula : O(|V|²+|E|) = O(|V|²) </a:t>
            </a:r>
            <a:br>
              <a:rPr lang="en-US" sz="1800" dirty="0" smtClean="0"/>
            </a:br>
            <a:r>
              <a:rPr lang="en-US" sz="1800" dirty="0" smtClean="0"/>
              <a:t/>
            </a:r>
            <a:br>
              <a:rPr lang="en-US" sz="1800" dirty="0" smtClean="0"/>
            </a:br>
            <a:r>
              <a:rPr lang="en-US" sz="1800" dirty="0" smtClean="0"/>
              <a:t>Where, E= Edges,</a:t>
            </a:r>
            <a:br>
              <a:rPr lang="en-US" sz="1800" dirty="0" smtClean="0"/>
            </a:br>
            <a:r>
              <a:rPr lang="en-US" sz="1800" dirty="0" smtClean="0"/>
              <a:t>              V= Vertices</a:t>
            </a:r>
            <a:br>
              <a:rPr lang="en-US" sz="1800" dirty="0" smtClean="0"/>
            </a:br>
            <a:r>
              <a:rPr lang="en-US" sz="1800" dirty="0" smtClean="0"/>
              <a:t>             </a:t>
            </a:r>
            <a:r>
              <a:rPr lang="en-US" sz="1800" dirty="0" smtClean="0"/>
              <a:t>|</a:t>
            </a:r>
            <a:r>
              <a:rPr lang="en-US" sz="1800" dirty="0" smtClean="0"/>
              <a:t>E| = Function of Edges  </a:t>
            </a:r>
            <a:br>
              <a:rPr lang="en-US" sz="1800" dirty="0" smtClean="0"/>
            </a:br>
            <a:r>
              <a:rPr lang="en-US" sz="1800" dirty="0" smtClean="0"/>
              <a:t>             |V| = Function of Vertices  and  O = Constant </a:t>
            </a:r>
            <a:br>
              <a:rPr lang="en-US" sz="1800" dirty="0" smtClean="0"/>
            </a:br>
            <a:r>
              <a:rPr lang="en-US" sz="1800" dirty="0" smtClean="0"/>
              <a:t/>
            </a:r>
            <a:br>
              <a:rPr lang="en-US" sz="1800" dirty="0" smtClean="0"/>
            </a:br>
            <a:r>
              <a:rPr lang="en-US" sz="1800" b="1" dirty="0" smtClean="0"/>
              <a:t>Graph Algorithm:</a:t>
            </a:r>
            <a:endParaRPr lang="en-US" sz="1800" b="1" dirty="0"/>
          </a:p>
        </p:txBody>
      </p:sp>
      <p:pic>
        <p:nvPicPr>
          <p:cNvPr id="15362" name="Picture 2"/>
          <p:cNvPicPr>
            <a:picLocks noChangeAspect="1" noChangeArrowheads="1"/>
          </p:cNvPicPr>
          <p:nvPr/>
        </p:nvPicPr>
        <p:blipFill>
          <a:blip r:embed="rId2"/>
          <a:srcRect/>
          <a:stretch>
            <a:fillRect/>
          </a:stretch>
        </p:blipFill>
        <p:spPr bwMode="auto">
          <a:xfrm>
            <a:off x="2209800" y="4724400"/>
            <a:ext cx="4267200" cy="19526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3657600" cy="6553199"/>
          </a:xfrm>
        </p:spPr>
        <p:txBody>
          <a:bodyPr>
            <a:noAutofit/>
          </a:bodyPr>
          <a:lstStyle/>
          <a:p>
            <a:pPr algn="l"/>
            <a:r>
              <a:rPr lang="en-US" sz="1600" dirty="0" smtClean="0"/>
              <a:t>1) Pick the vertex with minimum distance value and not already visited. Set now becomes {0, 1}. Update the distance values of adjacent vertices of 1. The distance value of vertex 2 becomes 12.</a:t>
            </a:r>
            <a:br>
              <a:rPr lang="en-US" sz="1600" dirty="0" smtClean="0"/>
            </a:br>
            <a:r>
              <a:rPr lang="en-US" sz="1600" dirty="0"/>
              <a:t/>
            </a:r>
            <a:br>
              <a:rPr lang="en-US" sz="1600" dirty="0"/>
            </a:br>
            <a:r>
              <a:rPr lang="en-US" sz="1600" dirty="0" smtClean="0"/>
              <a:t>2) Pick the vertex with minimum distance value and not already visited. Vertex 7 is picked. So Set now becomes {0, 1, 7}. Update the distance values of adjacent vertices of 7. The distance value of vertex 6 and 8 becomes finite (15 and 9 respectively).</a:t>
            </a:r>
            <a:br>
              <a:rPr lang="en-US" sz="1600" dirty="0" smtClean="0"/>
            </a:br>
            <a:r>
              <a:rPr lang="en-US" sz="1600" dirty="0"/>
              <a:t/>
            </a:r>
            <a:br>
              <a:rPr lang="en-US" sz="1600" dirty="0"/>
            </a:br>
            <a:r>
              <a:rPr lang="en-US" sz="1600" dirty="0" smtClean="0"/>
              <a:t> 3) Pick the vertex with minimum distance value and not already visited. Vertex 7 is picked. So Set now becomes {0, 1, 7}. Update the distance values of adjacent vertices of 7. The distance value of vertex 6 and 8 becomes finite (15 and 9 respectively). </a:t>
            </a:r>
            <a:br>
              <a:rPr lang="en-US" sz="1600" dirty="0" smtClean="0"/>
            </a:br>
            <a:r>
              <a:rPr lang="en-US" sz="1600" dirty="0"/>
              <a:t/>
            </a:r>
            <a:br>
              <a:rPr lang="en-US" sz="1600" dirty="0"/>
            </a:br>
            <a:endParaRPr lang="en-US" sz="1600" dirty="0"/>
          </a:p>
        </p:txBody>
      </p:sp>
      <p:pic>
        <p:nvPicPr>
          <p:cNvPr id="16386" name="Picture 2"/>
          <p:cNvPicPr>
            <a:picLocks noChangeAspect="1" noChangeArrowheads="1"/>
          </p:cNvPicPr>
          <p:nvPr/>
        </p:nvPicPr>
        <p:blipFill>
          <a:blip r:embed="rId2"/>
          <a:srcRect/>
          <a:stretch>
            <a:fillRect/>
          </a:stretch>
        </p:blipFill>
        <p:spPr bwMode="auto">
          <a:xfrm>
            <a:off x="5410200" y="457200"/>
            <a:ext cx="1752600" cy="15240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5334000" y="2514600"/>
            <a:ext cx="1981200" cy="1676400"/>
          </a:xfrm>
          <a:prstGeom prst="rect">
            <a:avLst/>
          </a:prstGeom>
          <a:noFill/>
          <a:ln w="9525">
            <a:noFill/>
            <a:miter lim="800000"/>
            <a:headEnd/>
            <a:tailEnd/>
          </a:ln>
          <a:effectLst/>
        </p:spPr>
      </p:pic>
      <p:sp>
        <p:nvSpPr>
          <p:cNvPr id="16389" name="AutoShape 5" descr="Lightbo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390" name="Picture 6"/>
          <p:cNvPicPr>
            <a:picLocks noChangeAspect="1" noChangeArrowheads="1"/>
          </p:cNvPicPr>
          <p:nvPr/>
        </p:nvPicPr>
        <p:blipFill>
          <a:blip r:embed="rId4"/>
          <a:srcRect/>
          <a:stretch>
            <a:fillRect/>
          </a:stretch>
        </p:blipFill>
        <p:spPr bwMode="auto">
          <a:xfrm>
            <a:off x="5562600" y="4724400"/>
            <a:ext cx="1752600" cy="1752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4724400" cy="2743199"/>
          </a:xfrm>
        </p:spPr>
        <p:txBody>
          <a:bodyPr>
            <a:normAutofit/>
          </a:bodyPr>
          <a:lstStyle/>
          <a:p>
            <a:pPr algn="l"/>
            <a:r>
              <a:rPr lang="en-US" sz="1800" dirty="0" smtClean="0"/>
              <a:t>4) Pick the vertex with minimum distance value and not already visited. Vertex 6 is picked. So Set now becomes {0, 1, 7, 6}. Update the distance values of adjacent vertices of 6. The distance value of vertex 5 and 8 are updated.</a:t>
            </a:r>
            <a:br>
              <a:rPr lang="en-US" sz="1800" dirty="0" smtClean="0"/>
            </a:br>
            <a:r>
              <a:rPr lang="en-US" sz="1800" dirty="0"/>
              <a:t/>
            </a:r>
            <a:br>
              <a:rPr lang="en-US" sz="1800" dirty="0"/>
            </a:br>
            <a:r>
              <a:rPr lang="en-US" sz="1800" dirty="0" smtClean="0"/>
              <a:t>5) We repeat the above steps until </a:t>
            </a:r>
            <a:r>
              <a:rPr lang="en-US" sz="1800" i="1" dirty="0" smtClean="0"/>
              <a:t>Set </a:t>
            </a:r>
            <a:r>
              <a:rPr lang="en-US" sz="1800" dirty="0" smtClean="0"/>
              <a:t>does include all vertices of given graph. Finally, we get the following Shortest Path Tree (SPT).</a:t>
            </a:r>
            <a:endParaRPr lang="en-US" sz="1800" dirty="0"/>
          </a:p>
        </p:txBody>
      </p:sp>
      <p:sp>
        <p:nvSpPr>
          <p:cNvPr id="3" name="Subtitle 2"/>
          <p:cNvSpPr>
            <a:spLocks noGrp="1"/>
          </p:cNvSpPr>
          <p:nvPr>
            <p:ph type="subTitle" idx="1"/>
          </p:nvPr>
        </p:nvSpPr>
        <p:spPr>
          <a:xfrm>
            <a:off x="685800" y="3581400"/>
            <a:ext cx="7086600" cy="2895600"/>
          </a:xfrm>
        </p:spPr>
        <p:txBody>
          <a:bodyPr>
            <a:normAutofit fontScale="85000" lnSpcReduction="20000"/>
          </a:bodyPr>
          <a:lstStyle/>
          <a:p>
            <a:pPr algn="l"/>
            <a:r>
              <a:rPr lang="en-US" sz="2400" b="1" dirty="0" smtClean="0">
                <a:solidFill>
                  <a:schemeClr val="tx1"/>
                </a:solidFill>
              </a:rPr>
              <a:t>Implementation and Run Time:</a:t>
            </a:r>
          </a:p>
          <a:p>
            <a:pPr algn="l"/>
            <a:endParaRPr lang="en-US" sz="2400" dirty="0" smtClean="0">
              <a:solidFill>
                <a:schemeClr val="tx1"/>
              </a:solidFill>
            </a:endParaRPr>
          </a:p>
          <a:p>
            <a:pPr algn="l"/>
            <a:r>
              <a:rPr lang="en-US" sz="2400" dirty="0" smtClean="0">
                <a:solidFill>
                  <a:schemeClr val="tx1"/>
                </a:solidFill>
              </a:rPr>
              <a:t>The simplest implementation is to store vertices in an Array </a:t>
            </a:r>
          </a:p>
          <a:p>
            <a:pPr algn="l"/>
            <a:r>
              <a:rPr lang="en-US" sz="2400" dirty="0" smtClean="0">
                <a:solidFill>
                  <a:schemeClr val="tx1"/>
                </a:solidFill>
              </a:rPr>
              <a:t>or Linked list. This will produce a running time of </a:t>
            </a:r>
          </a:p>
          <a:p>
            <a:pPr algn="l"/>
            <a:r>
              <a:rPr lang="en-US" sz="2400" dirty="0" smtClean="0">
                <a:solidFill>
                  <a:schemeClr val="tx1"/>
                </a:solidFill>
              </a:rPr>
              <a:t>O(|V|^2 + |E|) </a:t>
            </a:r>
          </a:p>
          <a:p>
            <a:pPr algn="l"/>
            <a:r>
              <a:rPr lang="en-US" sz="2400" dirty="0" smtClean="0">
                <a:solidFill>
                  <a:schemeClr val="tx1"/>
                </a:solidFill>
              </a:rPr>
              <a:t>For graphs with very few edges and many nodes, it can be implemented more efficiently storing the graph in an adjacency list using a Binary Heap or Priority Queue. This will produce a running time of</a:t>
            </a:r>
          </a:p>
          <a:p>
            <a:pPr algn="l"/>
            <a:r>
              <a:rPr lang="en-US" sz="2400" dirty="0" smtClean="0">
                <a:solidFill>
                  <a:schemeClr val="tx1"/>
                </a:solidFill>
              </a:rPr>
              <a:t> O((|E|+|V|) log |V|)</a:t>
            </a:r>
            <a:endParaRPr lang="en-US" sz="2400" dirty="0">
              <a:solidFill>
                <a:schemeClr val="tx1"/>
              </a:solidFill>
            </a:endParaRPr>
          </a:p>
        </p:txBody>
      </p:sp>
      <p:pic>
        <p:nvPicPr>
          <p:cNvPr id="17410" name="Picture 2"/>
          <p:cNvPicPr>
            <a:picLocks noChangeAspect="1" noChangeArrowheads="1"/>
          </p:cNvPicPr>
          <p:nvPr/>
        </p:nvPicPr>
        <p:blipFill>
          <a:blip r:embed="rId2"/>
          <a:srcRect/>
          <a:stretch>
            <a:fillRect/>
          </a:stretch>
        </p:blipFill>
        <p:spPr bwMode="auto">
          <a:xfrm>
            <a:off x="6172200" y="685800"/>
            <a:ext cx="2286000" cy="160020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5791200" y="2590800"/>
            <a:ext cx="2838450" cy="1600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066799"/>
          </a:xfrm>
        </p:spPr>
        <p:txBody>
          <a:bodyPr>
            <a:normAutofit/>
          </a:bodyPr>
          <a:lstStyle/>
          <a:p>
            <a:pPr algn="l"/>
            <a:r>
              <a:rPr lang="en-US" sz="3600" dirty="0" smtClean="0"/>
              <a:t>Applications:</a:t>
            </a:r>
            <a:endParaRPr lang="en-US" sz="3600" dirty="0"/>
          </a:p>
        </p:txBody>
      </p:sp>
      <p:sp>
        <p:nvSpPr>
          <p:cNvPr id="3" name="Subtitle 2"/>
          <p:cNvSpPr>
            <a:spLocks noGrp="1"/>
          </p:cNvSpPr>
          <p:nvPr>
            <p:ph type="subTitle" idx="1"/>
          </p:nvPr>
        </p:nvSpPr>
        <p:spPr>
          <a:xfrm>
            <a:off x="1371600" y="1600200"/>
            <a:ext cx="6400800" cy="1600200"/>
          </a:xfrm>
        </p:spPr>
        <p:txBody>
          <a:bodyPr>
            <a:normAutofit/>
          </a:bodyPr>
          <a:lstStyle/>
          <a:p>
            <a:pPr algn="l"/>
            <a:r>
              <a:rPr lang="en-US" sz="1800" dirty="0" smtClean="0">
                <a:solidFill>
                  <a:schemeClr val="tx1"/>
                </a:solidFill>
              </a:rPr>
              <a:t>1) Traffic Information Systems are most prominent use - Mapping (Map Quest, Google Maps) </a:t>
            </a:r>
          </a:p>
          <a:p>
            <a:pPr algn="l"/>
            <a:r>
              <a:rPr lang="en-US" sz="1800" dirty="0" smtClean="0">
                <a:solidFill>
                  <a:schemeClr val="tx1"/>
                </a:solidFill>
              </a:rPr>
              <a:t>2) Routing Systems</a:t>
            </a:r>
            <a:endParaRPr lang="en-US" sz="1800" dirty="0">
              <a:solidFill>
                <a:schemeClr val="tx1"/>
              </a:solidFill>
            </a:endParaRPr>
          </a:p>
        </p:txBody>
      </p:sp>
      <p:pic>
        <p:nvPicPr>
          <p:cNvPr id="18434" name="Picture 2" descr="C:\Users\admin\Pictures\world_map_80px.png"/>
          <p:cNvPicPr>
            <a:picLocks noChangeAspect="1" noChangeArrowheads="1"/>
          </p:cNvPicPr>
          <p:nvPr/>
        </p:nvPicPr>
        <p:blipFill>
          <a:blip r:embed="rId2"/>
          <a:srcRect/>
          <a:stretch>
            <a:fillRect/>
          </a:stretch>
        </p:blipFill>
        <p:spPr bwMode="auto">
          <a:xfrm>
            <a:off x="4724400" y="2057400"/>
            <a:ext cx="1066800" cy="990600"/>
          </a:xfrm>
          <a:prstGeom prst="rect">
            <a:avLst/>
          </a:prstGeom>
          <a:noFill/>
        </p:spPr>
      </p:pic>
      <p:pic>
        <p:nvPicPr>
          <p:cNvPr id="18435" name="Picture 3" descr="C:\Users\admin\Pictures\wi-fi_router_96px.png"/>
          <p:cNvPicPr>
            <a:picLocks noChangeAspect="1" noChangeArrowheads="1"/>
          </p:cNvPicPr>
          <p:nvPr/>
        </p:nvPicPr>
        <p:blipFill>
          <a:blip r:embed="rId3"/>
          <a:srcRect/>
          <a:stretch>
            <a:fillRect/>
          </a:stretch>
        </p:blipFill>
        <p:spPr bwMode="auto">
          <a:xfrm>
            <a:off x="6400800" y="1905000"/>
            <a:ext cx="1219200" cy="1143000"/>
          </a:xfrm>
          <a:prstGeom prst="rect">
            <a:avLst/>
          </a:prstGeom>
          <a:noFill/>
        </p:spPr>
      </p:pic>
      <p:sp>
        <p:nvSpPr>
          <p:cNvPr id="6" name="Title 1"/>
          <p:cNvSpPr txBox="1">
            <a:spLocks/>
          </p:cNvSpPr>
          <p:nvPr/>
        </p:nvSpPr>
        <p:spPr>
          <a:xfrm>
            <a:off x="838200" y="2971800"/>
            <a:ext cx="7772400" cy="762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Reference</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s:</a:t>
            </a:r>
          </a:p>
        </p:txBody>
      </p:sp>
      <p:sp>
        <p:nvSpPr>
          <p:cNvPr id="7" name="Title 1"/>
          <p:cNvSpPr txBox="1">
            <a:spLocks/>
          </p:cNvSpPr>
          <p:nvPr/>
        </p:nvSpPr>
        <p:spPr>
          <a:xfrm>
            <a:off x="1371600" y="3581400"/>
            <a:ext cx="7239000" cy="2362200"/>
          </a:xfrm>
          <a:prstGeom prst="rect">
            <a:avLst/>
          </a:prstGeom>
        </p:spPr>
        <p:txBody>
          <a:bodyPr vert="horz" lIns="91440" tIns="45720" rIns="91440" bIns="45720" rtlCol="0" anchor="ctr">
            <a:normAutofit/>
          </a:bodyPr>
          <a:lstStyle/>
          <a:p>
            <a:pPr lvl="0">
              <a:spcBef>
                <a:spcPct val="0"/>
              </a:spcBef>
            </a:pPr>
            <a:r>
              <a:rPr lang="en-US" dirty="0" smtClean="0"/>
              <a:t>1) E. W. </a:t>
            </a:r>
            <a:r>
              <a:rPr lang="en-US" dirty="0" err="1" smtClean="0"/>
              <a:t>Dijkstra</a:t>
            </a:r>
            <a:r>
              <a:rPr lang="en-US" dirty="0" smtClean="0"/>
              <a:t>. (1959) A Note on Two Problems in Connection with Graphs. </a:t>
            </a:r>
            <a:r>
              <a:rPr lang="en-US" dirty="0" err="1" smtClean="0"/>
              <a:t>Numerische</a:t>
            </a:r>
            <a:r>
              <a:rPr lang="en-US" dirty="0" smtClean="0"/>
              <a:t> </a:t>
            </a:r>
            <a:r>
              <a:rPr lang="en-US" dirty="0" err="1" smtClean="0"/>
              <a:t>Mathematik</a:t>
            </a:r>
            <a:r>
              <a:rPr lang="en-US" dirty="0" smtClean="0"/>
              <a:t>, 1. 269-271</a:t>
            </a:r>
          </a:p>
          <a:p>
            <a:pPr lvl="0">
              <a:spcBef>
                <a:spcPct val="0"/>
              </a:spcBef>
            </a:pPr>
            <a:endParaRPr lang="en-US" dirty="0" smtClean="0"/>
          </a:p>
          <a:p>
            <a:pPr lvl="0">
              <a:spcBef>
                <a:spcPct val="0"/>
              </a:spcBef>
            </a:pPr>
            <a:r>
              <a:rPr lang="en-US" dirty="0" smtClean="0"/>
              <a:t>2) wikipedia.org</a:t>
            </a:r>
          </a:p>
          <a:p>
            <a:pPr lvl="0">
              <a:spcBef>
                <a:spcPct val="0"/>
              </a:spcBef>
            </a:pPr>
            <a:endParaRPr lang="en-US" dirty="0" smtClean="0"/>
          </a:p>
          <a:p>
            <a:pPr lvl="0">
              <a:spcBef>
                <a:spcPct val="0"/>
              </a:spcBef>
            </a:pPr>
            <a:r>
              <a:rPr lang="en-US" dirty="0" smtClean="0"/>
              <a:t>3) https://www.geeksforgeeks.org/</a:t>
            </a:r>
          </a:p>
          <a:p>
            <a:pPr lvl="0">
              <a:spcBef>
                <a:spcPct val="0"/>
              </a:spcBef>
            </a:pP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8" name="Title 1"/>
          <p:cNvSpPr txBox="1">
            <a:spLocks/>
          </p:cNvSpPr>
          <p:nvPr/>
        </p:nvSpPr>
        <p:spPr>
          <a:xfrm>
            <a:off x="838200" y="56388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3600" b="0" i="0" u="none" strike="noStrike" kern="1200" cap="none" spc="0" normalizeH="0" noProof="0" dirty="0" smtClean="0">
                <a:ln>
                  <a:noFill/>
                </a:ln>
                <a:solidFill>
                  <a:schemeClr val="tx1"/>
                </a:solidFill>
                <a:effectLst/>
                <a:uLnTx/>
                <a:uFillTx/>
                <a:latin typeface="+mj-lt"/>
                <a:ea typeface="+mj-ea"/>
                <a:cs typeface="+mj-cs"/>
              </a:rPr>
              <a:t> You !</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274</Words>
  <Application>Microsoft Office PowerPoint</Application>
  <PresentationFormat>On-screen Show (4:3)</PresentationFormat>
  <Paragraphs>23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Dijkstra’s Algorithm</vt:lpstr>
      <vt:lpstr>Dijkstra's Algorithm derived from a Dutch computer scientist ‘Edsger Wybe Dijkstra’ in 1956 and published in 1959.  Dijkstra's algorithm - is a solution to the  single-source shortest path problem  in graph theory. Works on both  directed and undirected graphs.  However, all edges must have  nonnegative weights.   Approach: Greedy   Input: Weighted graph G={E,V} and source vertex,  such that all edge weights are nonnegative   Output: Lengths of shortest paths (or the shortest paths themselves) from a given source vertex to all other vertices </vt:lpstr>
      <vt:lpstr>How it works? This algorithm finds the path with lowest cost (i.e. the shortest path) between that vertex and every other vertex. For example, if the vertices of the graph represent cities and edge path costs represent driving distances between pairs of cities connected by a direct road, Dijkstra's algorithm can be used to find the shortest route between one city and all other cities.  Formula : O(|V|²+|E|) = O(|V|²)   Where, E= Edges,               V= Vertices              |E| = Function of Edges                |V| = Function of Vertices  and  O = Constant   Graph Algorithm:</vt:lpstr>
      <vt:lpstr>1) Pick the vertex with minimum distance value and not already visited. Set now becomes {0, 1}. Update the distance values of adjacent vertices of 1. The distance value of vertex 2 becomes 12.  2) Pick the vertex with minimum distance value and not already visited. Vertex 7 is picked. So Set now becomes {0, 1, 7}. Update the distance values of adjacent vertices of 7. The distance value of vertex 6 and 8 becomes finite (15 and 9 respectively).   3) Pick the vertex with minimum distance value and not already visited. Vertex 7 is picked. So Set now becomes {0, 1, 7}. Update the distance values of adjacent vertices of 7. The distance value of vertex 6 and 8 becomes finite (15 and 9 respectively).   </vt:lpstr>
      <vt:lpstr>4) Pick the vertex with minimum distance value and not already visited. Vertex 6 is picked. So Set now becomes {0, 1, 7, 6}. Update the distance values of adjacent vertices of 6. The distance value of vertex 5 and 8 are updated.  5) We repeat the above steps until Set does include all vertices of given graph. Finally, we get the following Shortest Path Tree (SPT).</vt:lpstr>
      <vt:lpstr>Applications: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Djikstra’s Algorithm</dc:title>
  <dc:creator>admin</dc:creator>
  <cp:lastModifiedBy>admin</cp:lastModifiedBy>
  <cp:revision>40</cp:revision>
  <dcterms:created xsi:type="dcterms:W3CDTF">2021-03-09T05:46:10Z</dcterms:created>
  <dcterms:modified xsi:type="dcterms:W3CDTF">2021-03-09T13:02:53Z</dcterms:modified>
</cp:coreProperties>
</file>