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3"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226931B-6947-4C06-99F3-0AE21424E74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6931B-6947-4C06-99F3-0AE21424E74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6931B-6947-4C06-99F3-0AE21424E74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26931B-6947-4C06-99F3-0AE21424E74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26931B-6947-4C06-99F3-0AE21424E741}" type="datetimeFigureOut">
              <a:rPr lang="en-US" smtClean="0"/>
              <a:pPr/>
              <a:t>12/2/2019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226931B-6947-4C06-99F3-0AE21424E741}"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226931B-6947-4C06-99F3-0AE21424E741}" type="datetimeFigureOut">
              <a:rPr lang="en-US" smtClean="0"/>
              <a:pPr/>
              <a:t>12/2/2019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26931B-6947-4C06-99F3-0AE21424E741}" type="datetimeFigureOut">
              <a:rPr lang="en-US" smtClean="0"/>
              <a:pPr/>
              <a:t>12/2/2019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6931B-6947-4C06-99F3-0AE21424E741}" type="datetimeFigureOut">
              <a:rPr lang="en-US" smtClean="0"/>
              <a:pPr/>
              <a:t>12/2/2019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6931B-6947-4C06-99F3-0AE21424E741}"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26931B-6947-4C06-99F3-0AE21424E741}" type="datetimeFigureOut">
              <a:rPr lang="en-US" smtClean="0"/>
              <a:pPr/>
              <a:t>12/2/2019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C902C1-0017-4793-846C-48FC9ED11E9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26931B-6947-4C06-99F3-0AE21424E741}" type="datetimeFigureOut">
              <a:rPr lang="en-US" smtClean="0"/>
              <a:pPr/>
              <a:t>12/2/2019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902C1-0017-4793-846C-48FC9ED11E9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hinkebiz.net/" TargetMode="External"/><Relationship Id="rId7" Type="http://schemas.openxmlformats.org/officeDocument/2006/relationships/hyperlink" Target="https://www.wikipedia.com/" TargetMode="External"/><Relationship Id="rId2" Type="http://schemas.openxmlformats.org/officeDocument/2006/relationships/hyperlink" Target="http://analytics-magazine.org/" TargetMode="External"/><Relationship Id="rId1" Type="http://schemas.openxmlformats.org/officeDocument/2006/relationships/slideLayout" Target="../slideLayouts/slideLayout2.xml"/><Relationship Id="rId6" Type="http://schemas.openxmlformats.org/officeDocument/2006/relationships/hyperlink" Target="https://www.lifewire.com/" TargetMode="External"/><Relationship Id="rId5" Type="http://schemas.openxmlformats.org/officeDocument/2006/relationships/hyperlink" Target="https://www.marketsandmarkets.com/" TargetMode="External"/><Relationship Id="rId4" Type="http://schemas.openxmlformats.org/officeDocument/2006/relationships/hyperlink" Target="https://www.forbe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524000"/>
          </a:xfrm>
        </p:spPr>
        <p:txBody>
          <a:bodyPr>
            <a:normAutofit/>
          </a:bodyPr>
          <a:lstStyle/>
          <a:p>
            <a:r>
              <a:rPr lang="en-US" sz="5400" b="1" dirty="0" smtClean="0"/>
              <a:t>EDGE COMPUTING</a:t>
            </a:r>
            <a:endParaRPr lang="en-US" sz="5400" b="1" dirty="0"/>
          </a:p>
        </p:txBody>
      </p:sp>
      <p:sp>
        <p:nvSpPr>
          <p:cNvPr id="3" name="Subtitle 2"/>
          <p:cNvSpPr>
            <a:spLocks noGrp="1"/>
          </p:cNvSpPr>
          <p:nvPr>
            <p:ph type="subTitle" idx="1"/>
          </p:nvPr>
        </p:nvSpPr>
        <p:spPr>
          <a:xfrm>
            <a:off x="381000" y="5562600"/>
            <a:ext cx="8458200" cy="990600"/>
          </a:xfrm>
        </p:spPr>
        <p:txBody>
          <a:bodyPr>
            <a:normAutofit/>
          </a:bodyPr>
          <a:lstStyle/>
          <a:p>
            <a:r>
              <a:rPr lang="en-US" sz="4400" b="1" dirty="0" smtClean="0">
                <a:solidFill>
                  <a:schemeClr val="tx1"/>
                </a:solidFill>
              </a:rPr>
              <a:t>PRESENTED BY :- SNEHAL TAWAR</a:t>
            </a:r>
            <a:endParaRPr lang="en-US" sz="4400" b="1"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066800" y="1295400"/>
            <a:ext cx="7267575" cy="4191000"/>
          </a:xfrm>
          <a:prstGeom prst="rect">
            <a:avLst/>
          </a:prstGeom>
          <a:noFill/>
          <a:ln w="9525">
            <a:noFill/>
            <a:miter lim="800000"/>
            <a:headEnd/>
            <a:tailEnd/>
          </a:ln>
          <a:effectLst/>
        </p:spPr>
      </p:pic>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16562"/>
          </a:xfrm>
        </p:spPr>
        <p:txBody>
          <a:bodyPr>
            <a:normAutofit/>
          </a:bodyPr>
          <a:lstStyle/>
          <a:p>
            <a:r>
              <a:rPr lang="en-US" sz="8000" b="1" dirty="0" smtClean="0"/>
              <a:t>THANK YOU</a:t>
            </a:r>
            <a:br>
              <a:rPr lang="en-US" sz="8000" b="1" dirty="0" smtClean="0"/>
            </a:br>
            <a:endParaRPr lang="en-US" sz="8000" b="1" dirty="0"/>
          </a:p>
        </p:txBody>
      </p:sp>
      <p:pic>
        <p:nvPicPr>
          <p:cNvPr id="4" name="Picture 2"/>
          <p:cNvPicPr>
            <a:picLocks noChangeAspect="1" noChangeArrowheads="1"/>
          </p:cNvPicPr>
          <p:nvPr/>
        </p:nvPicPr>
        <p:blipFill>
          <a:blip r:embed="rId2"/>
          <a:srcRect/>
          <a:stretch>
            <a:fillRect/>
          </a:stretch>
        </p:blipFill>
        <p:spPr bwMode="auto">
          <a:xfrm>
            <a:off x="2971800" y="3352800"/>
            <a:ext cx="2895600" cy="2438400"/>
          </a:xfrm>
          <a:prstGeom prst="rect">
            <a:avLst/>
          </a:prstGeom>
          <a:noFill/>
          <a:ln w="9525">
            <a:noFill/>
            <a:miter lim="800000"/>
            <a:headEnd/>
            <a:tailEnd/>
          </a:ln>
          <a:effectLst/>
        </p:spPr>
      </p:pic>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Autofit/>
          </a:bodyPr>
          <a:lstStyle/>
          <a:p>
            <a:pPr marL="514350" indent="-514350">
              <a:buAutoNum type="arabicPeriod"/>
            </a:pPr>
            <a:r>
              <a:rPr lang="en-US" sz="2800" dirty="0" smtClean="0"/>
              <a:t>Cloud Computing</a:t>
            </a:r>
          </a:p>
          <a:p>
            <a:pPr marL="514350" indent="-514350">
              <a:buAutoNum type="arabicPeriod"/>
            </a:pPr>
            <a:r>
              <a:rPr lang="en-US" sz="2800" dirty="0" smtClean="0"/>
              <a:t>The Differences</a:t>
            </a:r>
          </a:p>
          <a:p>
            <a:pPr marL="514350" indent="-514350">
              <a:buFont typeface="Arial" pitchFamily="34" charset="0"/>
              <a:buAutoNum type="arabicPeriod"/>
            </a:pPr>
            <a:r>
              <a:rPr lang="en-US" sz="2800" dirty="0" smtClean="0"/>
              <a:t>MOST OF THE NEW OPPORTUNITIES FOR THE “CLOUD” LIE AT THE “EDGE</a:t>
            </a:r>
            <a:r>
              <a:rPr lang="en-US" sz="2800" dirty="0" smtClean="0"/>
              <a:t>”</a:t>
            </a:r>
          </a:p>
          <a:p>
            <a:pPr marL="514350" indent="-514350">
              <a:buFont typeface="Arial" pitchFamily="34" charset="0"/>
              <a:buAutoNum type="arabicPeriod"/>
            </a:pPr>
            <a:r>
              <a:rPr lang="en-US" sz="2800" dirty="0" smtClean="0"/>
              <a:t>Advantages</a:t>
            </a:r>
          </a:p>
          <a:p>
            <a:pPr marL="514350" indent="-514350">
              <a:buFont typeface="Arial" pitchFamily="34" charset="0"/>
              <a:buAutoNum type="arabicPeriod"/>
            </a:pPr>
            <a:r>
              <a:rPr lang="en-US" sz="2800" dirty="0" smtClean="0"/>
              <a:t>Applications</a:t>
            </a:r>
          </a:p>
          <a:p>
            <a:pPr marL="514350" indent="-514350">
              <a:buFont typeface="Arial" pitchFamily="34" charset="0"/>
              <a:buAutoNum type="arabicPeriod"/>
            </a:pPr>
            <a:r>
              <a:rPr lang="en-US" sz="2800" dirty="0" smtClean="0"/>
              <a:t>EDGE COMPUTING HAS PRIVACY BENEFITS, BUT THEY AREN’T </a:t>
            </a:r>
            <a:r>
              <a:rPr lang="en-US" sz="2800" dirty="0" smtClean="0"/>
              <a:t>GUARANTEED</a:t>
            </a:r>
          </a:p>
          <a:p>
            <a:pPr marL="514350" indent="-514350">
              <a:buFont typeface="Arial" pitchFamily="34" charset="0"/>
              <a:buAutoNum type="arabicPeriod"/>
            </a:pPr>
            <a:r>
              <a:rPr lang="en-US" sz="2800" dirty="0" smtClean="0"/>
              <a:t>References</a:t>
            </a:r>
          </a:p>
          <a:p>
            <a:pPr marL="514350" indent="-514350">
              <a:buFont typeface="Arial" pitchFamily="34" charset="0"/>
              <a:buAutoNum type="arabicPeriod"/>
            </a:pPr>
            <a:endParaRPr lang="en-US" sz="2800" dirty="0" smtClean="0"/>
          </a:p>
          <a:p>
            <a:pPr marL="514350" indent="-514350">
              <a:buFont typeface="Arial" pitchFamily="34" charset="0"/>
              <a:buAutoNum type="arabicPeriod"/>
            </a:pPr>
            <a:endParaRPr lang="en-US" sz="2800" dirty="0" smtClean="0"/>
          </a:p>
          <a:p>
            <a:pPr marL="514350" indent="-514350">
              <a:buFont typeface="Arial" pitchFamily="34" charset="0"/>
              <a:buAutoNum type="arabicPeriod"/>
            </a:pPr>
            <a:endParaRPr lang="en-US" sz="2800" dirty="0" smtClean="0"/>
          </a:p>
          <a:p>
            <a:pPr marL="514350" indent="-514350">
              <a:buAutoNum type="arabicPeriod"/>
            </a:pPr>
            <a:endParaRPr lang="en-US" sz="2800" dirty="0"/>
          </a:p>
        </p:txBody>
      </p:sp>
    </p:spTree>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a:bodyPr>
          <a:lstStyle/>
          <a:p>
            <a:r>
              <a:rPr lang="en-US" b="1" dirty="0" smtClean="0"/>
              <a:t>Cloud Computing</a:t>
            </a:r>
            <a:endParaRPr lang="en-US" b="1" dirty="0"/>
          </a:p>
        </p:txBody>
      </p:sp>
      <p:pic>
        <p:nvPicPr>
          <p:cNvPr id="1026" name="Picture 2" descr="C:\Users\admin\Documents\loading-cloud.gif"/>
          <p:cNvPicPr>
            <a:picLocks noChangeAspect="1" noChangeArrowheads="1" noCrop="1"/>
          </p:cNvPicPr>
          <p:nvPr/>
        </p:nvPicPr>
        <p:blipFill>
          <a:blip r:embed="rId2"/>
          <a:srcRect/>
          <a:stretch>
            <a:fillRect/>
          </a:stretch>
        </p:blipFill>
        <p:spPr bwMode="auto">
          <a:xfrm>
            <a:off x="0" y="1066800"/>
            <a:ext cx="9144000" cy="5791200"/>
          </a:xfrm>
          <a:prstGeom prst="rect">
            <a:avLst/>
          </a:prstGeom>
          <a:noFill/>
        </p:spPr>
      </p:pic>
      <p:sp>
        <p:nvSpPr>
          <p:cNvPr id="5" name="Rectangle 4"/>
          <p:cNvSpPr/>
          <p:nvPr/>
        </p:nvSpPr>
        <p:spPr>
          <a:xfrm>
            <a:off x="304800" y="990600"/>
            <a:ext cx="3429000" cy="3108543"/>
          </a:xfrm>
          <a:prstGeom prst="rect">
            <a:avLst/>
          </a:prstGeom>
        </p:spPr>
        <p:txBody>
          <a:bodyPr wrap="square">
            <a:spAutoFit/>
          </a:bodyPr>
          <a:lstStyle/>
          <a:p>
            <a:r>
              <a:rPr lang="en-US" sz="2800" b="1" dirty="0" smtClean="0">
                <a:solidFill>
                  <a:schemeClr val="bg1"/>
                </a:solidFill>
              </a:rPr>
              <a:t>Remote servers hosted on the internet store and process data, rather than local servers or personal computers.</a:t>
            </a:r>
          </a:p>
          <a:p>
            <a:endParaRPr lang="en-US" sz="2800" b="1" dirty="0">
              <a:solidFill>
                <a:schemeClr val="bg1"/>
              </a:solidFill>
            </a:endParaRPr>
          </a:p>
        </p:txBody>
      </p:sp>
      <p:sp>
        <p:nvSpPr>
          <p:cNvPr id="6" name="Rectangle 5"/>
          <p:cNvSpPr/>
          <p:nvPr/>
        </p:nvSpPr>
        <p:spPr>
          <a:xfrm>
            <a:off x="6172200" y="1066800"/>
            <a:ext cx="2971800" cy="5693866"/>
          </a:xfrm>
          <a:prstGeom prst="rect">
            <a:avLst/>
          </a:prstGeom>
        </p:spPr>
        <p:txBody>
          <a:bodyPr wrap="square">
            <a:spAutoFit/>
          </a:bodyPr>
          <a:lstStyle/>
          <a:p>
            <a:r>
              <a:rPr lang="en-US" sz="2800" b="1" dirty="0" smtClean="0">
                <a:solidFill>
                  <a:schemeClr val="bg1"/>
                </a:solidFill>
              </a:rPr>
              <a:t>Cloud computing is the on-demand availability of computer </a:t>
            </a:r>
            <a:endParaRPr lang="en-US" sz="2800" b="1" dirty="0" smtClean="0">
              <a:solidFill>
                <a:schemeClr val="bg1"/>
              </a:solidFill>
            </a:endParaRPr>
          </a:p>
          <a:p>
            <a:r>
              <a:rPr lang="en-US" sz="2800" b="1" dirty="0" smtClean="0">
                <a:solidFill>
                  <a:schemeClr val="bg1"/>
                </a:solidFill>
              </a:rPr>
              <a:t>system </a:t>
            </a:r>
            <a:r>
              <a:rPr lang="en-US" sz="2800" b="1" dirty="0" smtClean="0">
                <a:solidFill>
                  <a:schemeClr val="bg1"/>
                </a:solidFill>
              </a:rPr>
              <a:t>resources, especially data storage </a:t>
            </a:r>
            <a:r>
              <a:rPr lang="en-US" sz="2800" b="1" dirty="0" smtClean="0">
                <a:solidFill>
                  <a:schemeClr val="bg1"/>
                </a:solidFill>
              </a:rPr>
              <a:t>and</a:t>
            </a:r>
          </a:p>
          <a:p>
            <a:r>
              <a:rPr lang="en-US" sz="2800" b="1" dirty="0" smtClean="0">
                <a:solidFill>
                  <a:schemeClr val="bg1"/>
                </a:solidFill>
              </a:rPr>
              <a:t>computing </a:t>
            </a:r>
            <a:r>
              <a:rPr lang="en-US" sz="2800" b="1" dirty="0" smtClean="0">
                <a:solidFill>
                  <a:schemeClr val="bg1"/>
                </a:solidFill>
              </a:rPr>
              <a:t>power, without direct active management by the user.</a:t>
            </a:r>
            <a:endParaRPr lang="en-US" sz="2800" b="1" dirty="0" smtClean="0">
              <a:solidFill>
                <a:schemeClr val="bg1"/>
              </a:solidFill>
            </a:endParaRPr>
          </a:p>
        </p:txBody>
      </p:sp>
    </p:spTree>
  </p:cSld>
  <p:clrMapOvr>
    <a:masterClrMapping/>
  </p:clrMapOvr>
  <p:transition>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r>
              <a:rPr lang="en-US" b="1" dirty="0" smtClean="0"/>
              <a:t>Differences</a:t>
            </a:r>
            <a:endParaRPr lang="en-US" b="1" dirty="0"/>
          </a:p>
        </p:txBody>
      </p:sp>
      <p:pic>
        <p:nvPicPr>
          <p:cNvPr id="4" name="Picture 3"/>
          <p:cNvPicPr/>
          <p:nvPr/>
        </p:nvPicPr>
        <p:blipFill>
          <a:blip r:embed="rId2"/>
          <a:srcRect/>
          <a:stretch>
            <a:fillRect/>
          </a:stretch>
        </p:blipFill>
        <p:spPr bwMode="auto">
          <a:xfrm>
            <a:off x="0" y="1193270"/>
            <a:ext cx="9144000" cy="5664729"/>
          </a:xfrm>
          <a:prstGeom prst="rect">
            <a:avLst/>
          </a:prstGeom>
          <a:noFill/>
          <a:ln w="9525">
            <a:noFill/>
            <a:miter lim="800000"/>
            <a:headEnd/>
            <a:tailEnd/>
          </a:ln>
        </p:spPr>
      </p:pic>
    </p:spTree>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i="1" dirty="0" smtClean="0"/>
              <a:t>MOST OF THE NEW OPPORTUNITIES FOR THE “CLOUD” LIE AT THE “EDGE</a:t>
            </a:r>
            <a:r>
              <a:rPr lang="en-US" sz="3600" b="1" i="1" dirty="0" smtClean="0"/>
              <a:t>”</a:t>
            </a:r>
            <a:endParaRPr lang="en-US" sz="3600" dirty="0"/>
          </a:p>
        </p:txBody>
      </p:sp>
      <p:sp>
        <p:nvSpPr>
          <p:cNvPr id="3" name="Content Placeholder 2"/>
          <p:cNvSpPr>
            <a:spLocks noGrp="1"/>
          </p:cNvSpPr>
          <p:nvPr>
            <p:ph idx="1"/>
          </p:nvPr>
        </p:nvSpPr>
        <p:spPr>
          <a:xfrm>
            <a:off x="5791200" y="1447800"/>
            <a:ext cx="3352800" cy="4038600"/>
          </a:xfrm>
        </p:spPr>
        <p:txBody>
          <a:bodyPr>
            <a:noAutofit/>
          </a:bodyPr>
          <a:lstStyle/>
          <a:p>
            <a:r>
              <a:rPr lang="en-US" sz="2000" dirty="0" smtClean="0"/>
              <a:t>The word edge in this context means literal </a:t>
            </a:r>
            <a:r>
              <a:rPr lang="en-US" sz="2000" b="1" dirty="0" smtClean="0"/>
              <a:t>geographic distribution</a:t>
            </a:r>
            <a:r>
              <a:rPr lang="en-US" sz="2000" dirty="0" smtClean="0"/>
              <a:t>. Edge computing is computing that’s done at or </a:t>
            </a:r>
            <a:r>
              <a:rPr lang="en-US" sz="2000" b="1" dirty="0" smtClean="0"/>
              <a:t>near the source </a:t>
            </a:r>
            <a:r>
              <a:rPr lang="en-US" sz="2000" dirty="0" smtClean="0"/>
              <a:t>of the data, instead of relying on the cloud at one of a dozen data centers to do all the work. It doesn’t mean the cloud will disappear. It means </a:t>
            </a:r>
            <a:r>
              <a:rPr lang="en-US" sz="2000" b="1" dirty="0" smtClean="0"/>
              <a:t>the cloud is coming to you</a:t>
            </a:r>
            <a:r>
              <a:rPr lang="en-US" sz="2000" b="1" dirty="0" smtClean="0"/>
              <a:t>.</a:t>
            </a:r>
            <a:endParaRPr lang="en-US" sz="2000" b="1" dirty="0" smtClean="0"/>
          </a:p>
        </p:txBody>
      </p:sp>
      <p:pic>
        <p:nvPicPr>
          <p:cNvPr id="2050" name="Picture 2"/>
          <p:cNvPicPr>
            <a:picLocks noChangeAspect="1" noChangeArrowheads="1"/>
          </p:cNvPicPr>
          <p:nvPr/>
        </p:nvPicPr>
        <p:blipFill>
          <a:blip r:embed="rId2"/>
          <a:srcRect/>
          <a:stretch>
            <a:fillRect/>
          </a:stretch>
        </p:blipFill>
        <p:spPr bwMode="auto">
          <a:xfrm>
            <a:off x="304800" y="1447800"/>
            <a:ext cx="5695950" cy="4000500"/>
          </a:xfrm>
          <a:prstGeom prst="rect">
            <a:avLst/>
          </a:prstGeom>
          <a:noFill/>
          <a:ln w="9525">
            <a:noFill/>
            <a:miter lim="800000"/>
            <a:headEnd/>
            <a:tailEnd/>
          </a:ln>
          <a:effectLst/>
        </p:spPr>
      </p:pic>
      <p:sp>
        <p:nvSpPr>
          <p:cNvPr id="5" name="Rectangle 4"/>
          <p:cNvSpPr/>
          <p:nvPr/>
        </p:nvSpPr>
        <p:spPr>
          <a:xfrm>
            <a:off x="228600" y="5562600"/>
            <a:ext cx="8763000" cy="1200329"/>
          </a:xfrm>
          <a:prstGeom prst="rect">
            <a:avLst/>
          </a:prstGeom>
        </p:spPr>
        <p:txBody>
          <a:bodyPr wrap="square">
            <a:spAutoFit/>
          </a:bodyPr>
          <a:lstStyle/>
          <a:p>
            <a:r>
              <a:rPr lang="en-US" sz="2400" dirty="0" smtClean="0"/>
              <a:t>One great driver for edge computing is </a:t>
            </a:r>
            <a:r>
              <a:rPr lang="en-US" sz="2400" b="1" dirty="0" smtClean="0"/>
              <a:t>the speed of light</a:t>
            </a:r>
            <a:r>
              <a:rPr lang="en-US" sz="2400" dirty="0" smtClean="0"/>
              <a:t>. </a:t>
            </a:r>
            <a:r>
              <a:rPr lang="en-US" sz="2400" b="1" dirty="0" smtClean="0"/>
              <a:t>Example-</a:t>
            </a:r>
            <a:r>
              <a:rPr lang="en-US" sz="2400" dirty="0" smtClean="0"/>
              <a:t>Voice </a:t>
            </a:r>
            <a:r>
              <a:rPr lang="en-US" sz="2400" dirty="0" smtClean="0"/>
              <a:t>assistants typically need to resolve your requests in the cloud, and the roundtrip time can be very noticeable. </a:t>
            </a:r>
            <a:endParaRPr lang="en-US" sz="2400" dirty="0"/>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For instance, if you buy one security camera, you can probably stream all of its footage to the cloud. If you buy a dozen security cameras, you have a bandwidth problem. But if the cameras are smart enough to only save the “important” footage and discard the rest, your internet pipes are saved.</a:t>
            </a:r>
          </a:p>
          <a:p>
            <a:r>
              <a:rPr lang="en-US" dirty="0" smtClean="0"/>
              <a:t>Running AI on a user’s device instead of all in the cloud seems to be a huge focus for Apple and Google right now</a:t>
            </a:r>
            <a:r>
              <a:rPr lang="en-US" dirty="0" smtClean="0"/>
              <a:t>. It is –</a:t>
            </a:r>
          </a:p>
          <a:p>
            <a:pPr lvl="1"/>
            <a:r>
              <a:rPr lang="en-US" dirty="0" smtClean="0"/>
              <a:t>Low Latency</a:t>
            </a:r>
          </a:p>
          <a:p>
            <a:pPr lvl="1"/>
            <a:r>
              <a:rPr lang="en-US" dirty="0" smtClean="0"/>
              <a:t>Future Technology Enabled</a:t>
            </a:r>
          </a:p>
          <a:p>
            <a:pPr lvl="1"/>
            <a:r>
              <a:rPr lang="en-US" dirty="0" smtClean="0"/>
              <a:t>Localized Solution</a:t>
            </a:r>
          </a:p>
          <a:p>
            <a:pPr lvl="1"/>
            <a:r>
              <a:rPr lang="en-US" dirty="0" smtClean="0"/>
              <a:t>Data-Efficient</a:t>
            </a:r>
          </a:p>
          <a:p>
            <a:pPr lvl="1"/>
            <a:r>
              <a:rPr lang="en-US" dirty="0" smtClean="0"/>
              <a:t>Real time Interactions</a:t>
            </a:r>
          </a:p>
          <a:p>
            <a:pPr lvl="1"/>
            <a:r>
              <a:rPr lang="en-US" dirty="0" err="1" smtClean="0"/>
              <a:t>Heterogenous</a:t>
            </a:r>
            <a:endParaRPr lang="en-US" dirty="0" smtClean="0"/>
          </a:p>
          <a:p>
            <a:endParaRPr lang="en-US" dirty="0" smtClean="0"/>
          </a:p>
          <a:p>
            <a:endParaRPr lang="en-US" dirty="0"/>
          </a:p>
        </p:txBody>
      </p:sp>
      <p:pic>
        <p:nvPicPr>
          <p:cNvPr id="3075" name="Picture 3"/>
          <p:cNvPicPr>
            <a:picLocks noChangeAspect="1" noChangeArrowheads="1"/>
          </p:cNvPicPr>
          <p:nvPr/>
        </p:nvPicPr>
        <p:blipFill>
          <a:blip r:embed="rId2"/>
          <a:srcRect/>
          <a:stretch>
            <a:fillRect/>
          </a:stretch>
        </p:blipFill>
        <p:spPr bwMode="auto">
          <a:xfrm>
            <a:off x="5867400" y="4419600"/>
            <a:ext cx="2324100" cy="2209800"/>
          </a:xfrm>
          <a:prstGeom prst="rect">
            <a:avLst/>
          </a:prstGeom>
          <a:noFill/>
          <a:ln w="9525">
            <a:noFill/>
            <a:miter lim="800000"/>
            <a:headEnd/>
            <a:tailEnd/>
          </a:ln>
          <a:effectLst/>
        </p:spPr>
      </p:pic>
    </p:spTree>
  </p:cSld>
  <p:clrMapOvr>
    <a:masterClrMapping/>
  </p:clrMapOvr>
  <p:transition>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 Self-driving </a:t>
            </a:r>
            <a:r>
              <a:rPr lang="en-US" dirty="0" smtClean="0"/>
              <a:t>cars are, as far as I’m aware, the ultimate example of edge computing. Due to latency, privacy, and bandwidth, you can’t feed all the numerous sensors of a self-driving car up to the cloud and wait for a response. Your trip can’t survive that kind of latency, and even if it could, the cellular network is too inconsistent to rely on it for this kind of work.</a:t>
            </a:r>
          </a:p>
          <a:p>
            <a:pPr>
              <a:buNone/>
            </a:pPr>
            <a:endParaRPr lang="en-US" dirty="0" smtClean="0"/>
          </a:p>
          <a:p>
            <a:r>
              <a:rPr lang="en-US" dirty="0" smtClean="0"/>
              <a:t>Smart Surveillance System</a:t>
            </a:r>
          </a:p>
          <a:p>
            <a:r>
              <a:rPr lang="en-US" dirty="0" smtClean="0"/>
              <a:t>Health Care</a:t>
            </a:r>
          </a:p>
          <a:p>
            <a:r>
              <a:rPr lang="en-US" dirty="0" smtClean="0"/>
              <a:t>Financial Transactions</a:t>
            </a:r>
          </a:p>
          <a:p>
            <a:r>
              <a:rPr lang="en-US" dirty="0" smtClean="0"/>
              <a:t>Self-Driving Cars</a:t>
            </a:r>
          </a:p>
          <a:p>
            <a:r>
              <a:rPr lang="en-US" dirty="0" smtClean="0"/>
              <a:t>Industry 4.0</a:t>
            </a:r>
          </a:p>
          <a:p>
            <a:endParaRPr lang="en-US" dirty="0"/>
          </a:p>
        </p:txBody>
      </p:sp>
      <p:pic>
        <p:nvPicPr>
          <p:cNvPr id="4099" name="Picture 3"/>
          <p:cNvPicPr>
            <a:picLocks noChangeAspect="1" noChangeArrowheads="1"/>
          </p:cNvPicPr>
          <p:nvPr/>
        </p:nvPicPr>
        <p:blipFill>
          <a:blip r:embed="rId2"/>
          <a:srcRect/>
          <a:stretch>
            <a:fillRect/>
          </a:stretch>
        </p:blipFill>
        <p:spPr bwMode="auto">
          <a:xfrm>
            <a:off x="5562600" y="3733800"/>
            <a:ext cx="2390775" cy="2381250"/>
          </a:xfrm>
          <a:prstGeom prst="rect">
            <a:avLst/>
          </a:prstGeom>
          <a:noFill/>
          <a:ln w="9525">
            <a:noFill/>
            <a:miter lim="800000"/>
            <a:headEnd/>
            <a:tailEnd/>
          </a:ln>
          <a:effectLst/>
        </p:spPr>
      </p:pic>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Autofit/>
          </a:bodyPr>
          <a:lstStyle/>
          <a:p>
            <a:r>
              <a:rPr lang="en-US" sz="3200" b="1" dirty="0" smtClean="0"/>
              <a:t>EDGE COMPUTING HAS PRIVACY BENEFITS, BUT THEY AREN’T </a:t>
            </a:r>
            <a:r>
              <a:rPr lang="en-US" sz="3200" b="1" dirty="0" smtClean="0"/>
              <a:t>GUARANTEED</a:t>
            </a:r>
            <a:endParaRPr lang="en-US" sz="3200" dirty="0"/>
          </a:p>
        </p:txBody>
      </p:sp>
      <p:sp>
        <p:nvSpPr>
          <p:cNvPr id="3" name="Content Placeholder 2"/>
          <p:cNvSpPr>
            <a:spLocks noGrp="1"/>
          </p:cNvSpPr>
          <p:nvPr>
            <p:ph idx="1"/>
          </p:nvPr>
        </p:nvSpPr>
        <p:spPr>
          <a:xfrm>
            <a:off x="0" y="5562600"/>
            <a:ext cx="8686800" cy="1143000"/>
          </a:xfrm>
        </p:spPr>
        <p:txBody>
          <a:bodyPr>
            <a:normAutofit fontScale="92500"/>
          </a:bodyPr>
          <a:lstStyle/>
          <a:p>
            <a:r>
              <a:rPr lang="en-US" b="1" i="1" dirty="0" smtClean="0"/>
              <a:t>COMPANIES WILL CONTROL EVEN MORE OF YOUR LIFE EXPERIENCES THAN THEY DO RIGHT NOW</a:t>
            </a:r>
            <a:endParaRPr lang="en-US" dirty="0" smtClean="0"/>
          </a:p>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5486400" y="1524000"/>
            <a:ext cx="2809875" cy="2676525"/>
          </a:xfrm>
          <a:prstGeom prst="rect">
            <a:avLst/>
          </a:prstGeom>
          <a:noFill/>
          <a:ln w="9525">
            <a:noFill/>
            <a:miter lim="800000"/>
            <a:headEnd/>
            <a:tailEnd/>
          </a:ln>
          <a:effectLst/>
        </p:spPr>
      </p:pic>
      <p:sp>
        <p:nvSpPr>
          <p:cNvPr id="5" name="Rectangle 4"/>
          <p:cNvSpPr/>
          <p:nvPr/>
        </p:nvSpPr>
        <p:spPr>
          <a:xfrm>
            <a:off x="0" y="1143000"/>
            <a:ext cx="5486400" cy="4401205"/>
          </a:xfrm>
          <a:prstGeom prst="rect">
            <a:avLst/>
          </a:prstGeom>
        </p:spPr>
        <p:txBody>
          <a:bodyPr wrap="square">
            <a:spAutoFit/>
          </a:bodyPr>
          <a:lstStyle/>
          <a:p>
            <a:pPr>
              <a:buFont typeface="Arial" pitchFamily="34" charset="0"/>
              <a:buChar char="•"/>
            </a:pPr>
            <a:r>
              <a:rPr lang="en-US" sz="2800" dirty="0" smtClean="0"/>
              <a:t>It’s up to the big companies to decide how much control they want to gain over their users’ lives. But, it might also be up to us users to decide if there’s another way to build the future. Yes, it’s kind of a relief to take your hands off the steering wheel and let Larry Page guide you. But what if you don’t like where he’s going?</a:t>
            </a:r>
            <a:endParaRPr lang="en-US" sz="2800" dirty="0" smtClean="0"/>
          </a:p>
        </p:txBody>
      </p:sp>
    </p:spTree>
  </p:cSld>
  <p:clrMapOvr>
    <a:masterClrMapping/>
  </p:clrMapOvr>
  <p:transition>
    <p:newsfla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a:t>
            </a:r>
            <a:r>
              <a:rPr lang="en-US" dirty="0" smtClean="0">
                <a:hlinkClick r:id="rId2"/>
              </a:rPr>
              <a:t>analytics-magazine.org/</a:t>
            </a:r>
            <a:endParaRPr lang="en-US" dirty="0" smtClean="0"/>
          </a:p>
          <a:p>
            <a:r>
              <a:rPr lang="en-US" dirty="0" smtClean="0">
                <a:hlinkClick r:id="rId3"/>
              </a:rPr>
              <a:t>https://</a:t>
            </a:r>
            <a:r>
              <a:rPr lang="en-US" dirty="0" smtClean="0">
                <a:hlinkClick r:id="rId3"/>
              </a:rPr>
              <a:t>www.thinkebiz.net/</a:t>
            </a:r>
            <a:endParaRPr lang="en-US" dirty="0" smtClean="0"/>
          </a:p>
          <a:p>
            <a:r>
              <a:rPr lang="en-US" dirty="0" smtClean="0">
                <a:hlinkClick r:id="rId4"/>
              </a:rPr>
              <a:t>https://</a:t>
            </a:r>
            <a:r>
              <a:rPr lang="en-US" dirty="0" smtClean="0">
                <a:hlinkClick r:id="rId4"/>
              </a:rPr>
              <a:t>www.forbes.com/</a:t>
            </a:r>
            <a:endParaRPr lang="en-US" dirty="0" smtClean="0"/>
          </a:p>
          <a:p>
            <a:r>
              <a:rPr lang="en-US" dirty="0" smtClean="0">
                <a:hlinkClick r:id="rId5"/>
              </a:rPr>
              <a:t>https://</a:t>
            </a:r>
            <a:r>
              <a:rPr lang="en-US" dirty="0" smtClean="0">
                <a:hlinkClick r:id="rId5"/>
              </a:rPr>
              <a:t>www.marketsandmarkets.com/</a:t>
            </a:r>
            <a:endParaRPr lang="en-US" dirty="0" smtClean="0"/>
          </a:p>
          <a:p>
            <a:r>
              <a:rPr lang="en-US" dirty="0" smtClean="0">
                <a:hlinkClick r:id="rId6"/>
              </a:rPr>
              <a:t>https://</a:t>
            </a:r>
            <a:r>
              <a:rPr lang="en-US" dirty="0" smtClean="0">
                <a:hlinkClick r:id="rId6"/>
              </a:rPr>
              <a:t>www.lifewire.com/</a:t>
            </a:r>
            <a:endParaRPr lang="en-US" dirty="0" smtClean="0"/>
          </a:p>
          <a:p>
            <a:r>
              <a:rPr lang="en-US" dirty="0" smtClean="0">
                <a:hlinkClick r:id="rId7"/>
              </a:rPr>
              <a:t>https://</a:t>
            </a:r>
            <a:r>
              <a:rPr lang="en-US" dirty="0" smtClean="0">
                <a:hlinkClick r:id="rId7"/>
              </a:rPr>
              <a:t>www.wikipedia.com/</a:t>
            </a:r>
            <a:endParaRPr lang="en-US" dirty="0" smtClean="0"/>
          </a:p>
          <a:p>
            <a:r>
              <a:rPr lang="en-US" dirty="0" smtClean="0">
                <a:hlinkClick r:id="rId6"/>
              </a:rPr>
              <a:t>https://</a:t>
            </a:r>
            <a:r>
              <a:rPr lang="en-US" dirty="0" smtClean="0">
                <a:hlinkClick r:id="rId6"/>
              </a:rPr>
              <a:t>www.youtube.com</a:t>
            </a:r>
            <a:r>
              <a:rPr lang="en-US" dirty="0" smtClean="0">
                <a:hlinkClick r:id="rId6"/>
              </a:rPr>
              <a:t>/</a:t>
            </a:r>
            <a:endParaRPr lang="en-US" dirty="0" smtClean="0"/>
          </a:p>
          <a:p>
            <a:endParaRPr lang="en-US" dirty="0" smtClean="0"/>
          </a:p>
          <a:p>
            <a:endParaRPr lang="en-US" dirty="0" smtClean="0"/>
          </a:p>
          <a:p>
            <a:endParaRPr lang="en-US" dirty="0" smtClean="0"/>
          </a:p>
          <a:p>
            <a:endParaRPr lang="en-US" dirty="0"/>
          </a:p>
        </p:txBody>
      </p:sp>
    </p:spTree>
  </p:cSld>
  <p:clrMapOvr>
    <a:masterClrMapping/>
  </p:clrMapOvr>
  <p:transition>
    <p:checke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396</Words>
  <Application>Microsoft Office PowerPoint</Application>
  <PresentationFormat>On-screen Show (4:3)</PresentationFormat>
  <Paragraphs>52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EDGE COMPUTING</vt:lpstr>
      <vt:lpstr>Contents:</vt:lpstr>
      <vt:lpstr>Cloud Computing</vt:lpstr>
      <vt:lpstr>Differences</vt:lpstr>
      <vt:lpstr>MOST OF THE NEW OPPORTUNITIES FOR THE “CLOUD” LIE AT THE “EDGE”</vt:lpstr>
      <vt:lpstr>Advantages</vt:lpstr>
      <vt:lpstr>Applications</vt:lpstr>
      <vt:lpstr>EDGE COMPUTING HAS PRIVACY BENEFITS, BUT THEY AREN’T GUARANTEED</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COMPUTING</dc:title>
  <dc:creator>admin</dc:creator>
  <cp:lastModifiedBy>admin</cp:lastModifiedBy>
  <cp:revision>31</cp:revision>
  <dcterms:created xsi:type="dcterms:W3CDTF">2019-12-02T15:09:07Z</dcterms:created>
  <dcterms:modified xsi:type="dcterms:W3CDTF">2019-12-02T19:54:00Z</dcterms:modified>
</cp:coreProperties>
</file>